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193" r:id="rId1"/>
  </p:sldMasterIdLst>
  <p:notesMasterIdLst>
    <p:notesMasterId r:id="rId5"/>
  </p:notesMasterIdLst>
  <p:sldIdLst>
    <p:sldId id="284" r:id="rId2"/>
    <p:sldId id="280" r:id="rId3"/>
    <p:sldId id="285" r:id="rId4"/>
  </p:sldIdLst>
  <p:sldSz cx="9144000" cy="5143500" type="screen16x9"/>
  <p:notesSz cx="6858000" cy="9144000"/>
  <p:embeddedFontLst>
    <p:embeddedFont>
      <p:font typeface="Aharoni" panose="02010803020104030203" pitchFamily="2" charset="-79"/>
      <p:bold r:id="rId6"/>
    </p:embeddedFont>
    <p:embeddedFont>
      <p:font typeface="Garamond" panose="02020404030301010803" pitchFamily="18" charset="0"/>
      <p:regular r:id="rId7"/>
      <p:bold r:id="rId8"/>
      <p:italic r:id="rId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A1C7726-DCE8-4AC5-A491-669CFF45371D}">
  <a:tblStyle styleId="{1A1C7726-DCE8-4AC5-A491-669CFF45371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DC9BF42-A82B-409B-A928-E4D4C6F095BF}"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4660"/>
  </p:normalViewPr>
  <p:slideViewPr>
    <p:cSldViewPr snapToGrid="0">
      <p:cViewPr>
        <p:scale>
          <a:sx n="100" d="100"/>
          <a:sy n="100" d="100"/>
        </p:scale>
        <p:origin x="725"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viewProps" Target="viewProps.xml"/><Relationship Id="rId5" Type="http://schemas.openxmlformats.org/officeDocument/2006/relationships/notesMaster" Target="notesMasters/notesMaster1.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7"/>
        <p:cNvGrpSpPr/>
        <p:nvPr/>
      </p:nvGrpSpPr>
      <p:grpSpPr>
        <a:xfrm>
          <a:off x="0" y="0"/>
          <a:ext cx="0" cy="0"/>
          <a:chOff x="0" y="0"/>
          <a:chExt cx="0" cy="0"/>
        </a:xfrm>
      </p:grpSpPr>
      <p:sp>
        <p:nvSpPr>
          <p:cNvPr id="1128" name="Google Shape;1128;g28a9292ba82_0_137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9" name="Google Shape;1129;g28a9292ba82_0_137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53137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7"/>
        <p:cNvGrpSpPr/>
        <p:nvPr/>
      </p:nvGrpSpPr>
      <p:grpSpPr>
        <a:xfrm>
          <a:off x="0" y="0"/>
          <a:ext cx="0" cy="0"/>
          <a:chOff x="0" y="0"/>
          <a:chExt cx="0" cy="0"/>
        </a:xfrm>
      </p:grpSpPr>
      <p:sp>
        <p:nvSpPr>
          <p:cNvPr id="1128" name="Google Shape;1128;g28a9292ba82_0_137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9" name="Google Shape;1129;g28a9292ba82_0_137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02662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7"/>
        <p:cNvGrpSpPr/>
        <p:nvPr/>
      </p:nvGrpSpPr>
      <p:grpSpPr>
        <a:xfrm>
          <a:off x="0" y="0"/>
          <a:ext cx="0" cy="0"/>
          <a:chOff x="0" y="0"/>
          <a:chExt cx="0" cy="0"/>
        </a:xfrm>
      </p:grpSpPr>
      <p:sp>
        <p:nvSpPr>
          <p:cNvPr id="1128" name="Google Shape;1128;g28a9292ba82_0_137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9" name="Google Shape;1129;g28a9292ba82_0_137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632848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2700" y="0"/>
            <a:ext cx="9173370" cy="5142161"/>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019299" y="1403349"/>
            <a:ext cx="5111752" cy="1136650"/>
          </a:xfrm>
        </p:spPr>
        <p:txBody>
          <a:bodyPr anchor="b">
            <a:noAutofit/>
          </a:bodyPr>
          <a:lstStyle>
            <a:lvl1pPr algn="ctr">
              <a:defRPr sz="4050">
                <a:effectLst/>
              </a:defRPr>
            </a:lvl1pPr>
          </a:lstStyle>
          <a:p>
            <a:r>
              <a:rPr lang="en-US"/>
              <a:t>Click to edit Master title style</a:t>
            </a:r>
            <a:endParaRPr lang="en-US" dirty="0"/>
          </a:p>
        </p:txBody>
      </p:sp>
      <p:sp>
        <p:nvSpPr>
          <p:cNvPr id="3" name="Subtitle 2"/>
          <p:cNvSpPr>
            <a:spLocks noGrp="1"/>
          </p:cNvSpPr>
          <p:nvPr>
            <p:ph type="subTitle" idx="1"/>
          </p:nvPr>
        </p:nvSpPr>
        <p:spPr>
          <a:xfrm>
            <a:off x="2019299" y="2743198"/>
            <a:ext cx="5111752" cy="990602"/>
          </a:xfrm>
        </p:spPr>
        <p:txBody>
          <a:bodyPr anchor="t">
            <a:normAutofit/>
          </a:bodyPr>
          <a:lstStyle>
            <a:lvl1pPr marL="0" indent="0" algn="ct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987425" y="3778247"/>
            <a:ext cx="673100" cy="209550"/>
          </a:xfrm>
        </p:spPr>
        <p:txBody>
          <a:bodyPr/>
          <a:lstStyle/>
          <a:p>
            <a:fld id="{DDA51639-B2D6-4652-B8C3-1B4C224A7BAF}" type="datetimeFigureOut">
              <a:rPr lang="en-US" smtClean="0"/>
              <a:t>10/19/2024</a:t>
            </a:fld>
            <a:endParaRPr lang="en-US" dirty="0"/>
          </a:p>
        </p:txBody>
      </p:sp>
      <p:sp>
        <p:nvSpPr>
          <p:cNvPr id="5" name="Footer Placeholder 4"/>
          <p:cNvSpPr>
            <a:spLocks noGrp="1"/>
          </p:cNvSpPr>
          <p:nvPr>
            <p:ph type="ftr" sz="quarter" idx="11"/>
          </p:nvPr>
        </p:nvSpPr>
        <p:spPr>
          <a:xfrm>
            <a:off x="2019298" y="3778247"/>
            <a:ext cx="3910976" cy="209550"/>
          </a:xfrm>
        </p:spPr>
        <p:txBody>
          <a:bodyPr/>
          <a:lstStyle/>
          <a:p>
            <a:endParaRPr lang="en-US" dirty="0"/>
          </a:p>
        </p:txBody>
      </p:sp>
      <p:sp>
        <p:nvSpPr>
          <p:cNvPr id="6" name="Slide Number Placeholder 5"/>
          <p:cNvSpPr>
            <a:spLocks noGrp="1"/>
          </p:cNvSpPr>
          <p:nvPr>
            <p:ph type="sldNum" sz="quarter" idx="12"/>
          </p:nvPr>
        </p:nvSpPr>
        <p:spPr>
          <a:xfrm>
            <a:off x="6717676" y="3778247"/>
            <a:ext cx="413375" cy="209550"/>
          </a:xfrm>
        </p:spPr>
        <p:txBody>
          <a:bodyPr/>
          <a:lstStyle/>
          <a:p>
            <a:fld id="{4FAB73BC-B049-4115-A692-8D63A059BFB8}" type="slidenum">
              <a:rPr lang="en-US" smtClean="0"/>
              <a:pPr/>
              <a:t>‹#›</a:t>
            </a:fld>
            <a:endParaRPr lang="en-US" dirty="0"/>
          </a:p>
        </p:txBody>
      </p:sp>
      <p:cxnSp>
        <p:nvCxnSpPr>
          <p:cNvPr id="15" name="Straight Connector 14"/>
          <p:cNvCxnSpPr/>
          <p:nvPr/>
        </p:nvCxnSpPr>
        <p:spPr>
          <a:xfrm>
            <a:off x="2019299" y="2641598"/>
            <a:ext cx="511175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585173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51" y="3611561"/>
            <a:ext cx="7207250"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1070" y="781050"/>
            <a:ext cx="7579479" cy="2501902"/>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51" y="4036615"/>
            <a:ext cx="7207250"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BC48EC7-AF6A-48D3-8284-14BACBEBDD84}" type="datetimeFigureOut">
              <a:rPr lang="en-US" smtClean="0"/>
              <a:t>10/19/2024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3350223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77901" y="736599"/>
            <a:ext cx="7194549" cy="2216151"/>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7901" y="3257550"/>
            <a:ext cx="7194549"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C48EC7-AF6A-48D3-8284-14BACBEBDD84}" type="datetimeFigureOut">
              <a:rPr lang="en-US" smtClean="0"/>
              <a:t>10/19/2024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5" name="Straight Connector 14"/>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147405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77800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109" y="2514600"/>
            <a:ext cx="6629402" cy="438150"/>
          </a:xfrm>
        </p:spPr>
        <p:txBody>
          <a:bodyPr anchor="ctr">
            <a:normAutofit/>
          </a:bodyPr>
          <a:lstStyle>
            <a:lvl1pPr marL="0" indent="0" algn="r">
              <a:buFontTx/>
              <a:buNone/>
              <a:defRPr sz="15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971551" y="3257550"/>
            <a:ext cx="7207250"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C48EC7-AF6A-48D3-8284-14BACBEBDD84}" type="datetimeFigureOut">
              <a:rPr lang="en-US" smtClean="0"/>
              <a:t>10/19/2024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4" name="TextBox 13"/>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950200" y="2120903"/>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19" name="Straight Connector 18"/>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59485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71552" y="2481436"/>
            <a:ext cx="7207251" cy="1101600"/>
          </a:xfrm>
        </p:spPr>
        <p:txBody>
          <a:bodyPr anchor="b">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3036"/>
            <a:ext cx="7207251"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C48EC7-AF6A-48D3-8284-14BACBEBDD84}" type="datetimeFigureOut">
              <a:rPr lang="en-US" smtClean="0"/>
              <a:t>10/19/2024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8277956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68275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971551" y="2729484"/>
            <a:ext cx="7207251" cy="665226"/>
          </a:xfrm>
        </p:spPr>
        <p:txBody>
          <a:bodyPr anchor="b">
            <a:normAutofit/>
          </a:bodyPr>
          <a:lstStyle>
            <a:lvl1pPr marL="0" indent="0" algn="l">
              <a:spcBef>
                <a:spcPts val="0"/>
              </a:spcBef>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1" y="3397250"/>
            <a:ext cx="7207251" cy="10096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C48EC7-AF6A-48D3-8284-14BACBEBDD84}" type="datetimeFigureOut">
              <a:rPr lang="en-US" smtClean="0"/>
              <a:t>10/19/2024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2" name="TextBox 11"/>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3" name="TextBox 12"/>
          <p:cNvSpPr txBox="1"/>
          <p:nvPr/>
        </p:nvSpPr>
        <p:spPr>
          <a:xfrm>
            <a:off x="7950200" y="1949446"/>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26" name="Straight Connector 25"/>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056105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71551" y="736599"/>
            <a:ext cx="7207250" cy="1682751"/>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971551" y="2722626"/>
            <a:ext cx="7207251" cy="630936"/>
          </a:xfrm>
        </p:spPr>
        <p:txBody>
          <a:bodyPr anchor="b">
            <a:normAutofit/>
          </a:bodyPr>
          <a:lstStyle>
            <a:lvl1pPr marL="0" indent="0" algn="l">
              <a:spcBef>
                <a:spcPts val="0"/>
              </a:spcBef>
              <a:buNone/>
              <a:defRPr sz="21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0" y="3352800"/>
            <a:ext cx="7207253" cy="10541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C48EC7-AF6A-48D3-8284-14BACBEBDD84}" type="datetimeFigureOut">
              <a:rPr lang="en-US" smtClean="0"/>
              <a:t>10/19/2024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5" name="Straight Connector 14"/>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182618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C48EC7-AF6A-48D3-8284-14BACBEBDD84}" type="datetimeFigureOut">
              <a:rPr lang="en-US" smtClean="0"/>
              <a:t>10/19/2024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790325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9518" y="736599"/>
            <a:ext cx="1418171" cy="36703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71549" y="736599"/>
            <a:ext cx="5574769" cy="36703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C48EC7-AF6A-48D3-8284-14BACBEBDD84}" type="datetimeFigureOut">
              <a:rPr lang="en-US" smtClean="0"/>
              <a:t>10/19/2024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4" name="Straight Connector 13"/>
          <p:cNvCxnSpPr/>
          <p:nvPr/>
        </p:nvCxnSpPr>
        <p:spPr>
          <a:xfrm>
            <a:off x="6647918" y="742950"/>
            <a:ext cx="0" cy="36576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4125945"/>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137"/>
        <p:cNvGrpSpPr/>
        <p:nvPr/>
      </p:nvGrpSpPr>
      <p:grpSpPr>
        <a:xfrm>
          <a:off x="0" y="0"/>
          <a:ext cx="0" cy="0"/>
          <a:chOff x="0" y="0"/>
          <a:chExt cx="0" cy="0"/>
        </a:xfrm>
      </p:grpSpPr>
      <p:sp>
        <p:nvSpPr>
          <p:cNvPr id="138" name="Google Shape;138;p26"/>
          <p:cNvSpPr txBox="1">
            <a:spLocks noGrp="1"/>
          </p:cNvSpPr>
          <p:nvPr>
            <p:ph type="title"/>
          </p:nvPr>
        </p:nvSpPr>
        <p:spPr>
          <a:xfrm>
            <a:off x="716775" y="510900"/>
            <a:ext cx="77106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solidFill>
                  <a:schemeClr val="lt1"/>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extLst>
      <p:ext uri="{BB962C8B-B14F-4D97-AF65-F5344CB8AC3E}">
        <p14:creationId xmlns:p14="http://schemas.microsoft.com/office/powerpoint/2010/main" val="1168546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C48EC7-AF6A-48D3-8284-14BACBEBDD84}" type="datetimeFigureOut">
              <a:rPr lang="en-US" smtClean="0"/>
              <a:t>10/19/2024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2840852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1302" y="1314454"/>
            <a:ext cx="6119016" cy="1366886"/>
          </a:xfrm>
        </p:spPr>
        <p:txBody>
          <a:bodyPr anchor="b">
            <a:normAutofit/>
          </a:bodyPr>
          <a:lstStyle>
            <a:lvl1pPr algn="ctr">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1511300" y="2884539"/>
            <a:ext cx="6119018" cy="715910"/>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961B7-6B89-48AB-966F-622E2788EECC}" type="datetimeFigureOut">
              <a:rPr lang="en-US" smtClean="0"/>
              <a:t>10/19/2024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6" name="Straight Connector 15"/>
          <p:cNvCxnSpPr/>
          <p:nvPr/>
        </p:nvCxnSpPr>
        <p:spPr>
          <a:xfrm>
            <a:off x="1509542" y="2782939"/>
            <a:ext cx="612253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665839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73836"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6008"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C48EC7-AF6A-48D3-8284-14BACBEBDD84}" type="datetimeFigureOut">
              <a:rPr lang="en-US" smtClean="0"/>
              <a:t>10/19/2024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2283289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1550"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71550"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5503"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35503"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C48EC7-AF6A-48D3-8284-14BACBEBDD84}" type="datetimeFigureOut">
              <a:rPr lang="en-US" smtClean="0"/>
              <a:t>10/19/2024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8" name="Straight Connector 1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477033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smtClean="0"/>
              <a:t>10/19/2024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681991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smtClean="0"/>
              <a:t>10/19/2024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8915264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0359" y="1041401"/>
            <a:ext cx="2788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4064001" y="736599"/>
            <a:ext cx="4102100" cy="3670301"/>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70359" y="2273299"/>
            <a:ext cx="2788841" cy="1828803"/>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BC48EC7-AF6A-48D3-8284-14BACBEBDD84}" type="datetimeFigureOut">
              <a:rPr lang="en-US" smtClean="0"/>
              <a:t>10/19/2024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6" name="Straight Connector 15"/>
          <p:cNvCxnSpPr/>
          <p:nvPr/>
        </p:nvCxnSpPr>
        <p:spPr>
          <a:xfrm>
            <a:off x="1047127" y="2184400"/>
            <a:ext cx="26358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8828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49" y="1412874"/>
            <a:ext cx="4681362" cy="1028700"/>
          </a:xfrm>
        </p:spPr>
        <p:txBody>
          <a:bodyPr anchor="b">
            <a:normAutofit/>
          </a:bodyPr>
          <a:lstStyle>
            <a:lvl1pPr algn="ctr">
              <a:defRPr sz="21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6071124" y="781050"/>
            <a:ext cx="2297510" cy="35814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49" y="2441574"/>
            <a:ext cx="4681362" cy="1371600"/>
          </a:xfrm>
        </p:spPr>
        <p:txBody>
          <a:bodyPr anchor="t">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BC48EC7-AF6A-48D3-8284-14BACBEBDD84}" type="datetimeFigureOut">
              <a:rPr lang="en-US" smtClean="0"/>
              <a:t>10/19/2024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5873332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1802" y="0"/>
            <a:ext cx="9172472" cy="5142161"/>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971552" y="736600"/>
            <a:ext cx="7200897" cy="9779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71551" y="1917699"/>
            <a:ext cx="7200897" cy="2489202"/>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08126" y="4476750"/>
            <a:ext cx="1200150"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CBC48EC7-AF6A-48D3-8284-14BACBEBDD84}" type="datetimeFigureOut">
              <a:rPr lang="en-US" smtClean="0"/>
              <a:t>10/19/2024</a:t>
            </a:fld>
            <a:endParaRPr lang="en-US" dirty="0"/>
          </a:p>
        </p:txBody>
      </p:sp>
      <p:sp>
        <p:nvSpPr>
          <p:cNvPr id="5" name="Footer Placeholder 4"/>
          <p:cNvSpPr>
            <a:spLocks noGrp="1"/>
          </p:cNvSpPr>
          <p:nvPr>
            <p:ph type="ftr" sz="quarter" idx="3"/>
          </p:nvPr>
        </p:nvSpPr>
        <p:spPr>
          <a:xfrm>
            <a:off x="971551" y="4476750"/>
            <a:ext cx="5479425" cy="209550"/>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765426" y="4476750"/>
            <a:ext cx="407023"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07455836"/>
      </p:ext>
    </p:extLst>
  </p:cSld>
  <p:clrMap bg1="lt1" tx1="dk1" bg2="lt2" tx2="dk2" accent1="accent1" accent2="accent2" accent3="accent3" accent4="accent4" accent5="accent5" accent6="accent6" hlink="hlink" folHlink="folHlink"/>
  <p:sldLayoutIdLst>
    <p:sldLayoutId id="2147484194" r:id="rId1"/>
    <p:sldLayoutId id="2147484195" r:id="rId2"/>
    <p:sldLayoutId id="2147484196" r:id="rId3"/>
    <p:sldLayoutId id="2147484197" r:id="rId4"/>
    <p:sldLayoutId id="2147484198" r:id="rId5"/>
    <p:sldLayoutId id="2147484199" r:id="rId6"/>
    <p:sldLayoutId id="2147484200" r:id="rId7"/>
    <p:sldLayoutId id="2147484201" r:id="rId8"/>
    <p:sldLayoutId id="2147484202" r:id="rId9"/>
    <p:sldLayoutId id="2147484203" r:id="rId10"/>
    <p:sldLayoutId id="2147484204" r:id="rId11"/>
    <p:sldLayoutId id="2147484205" r:id="rId12"/>
    <p:sldLayoutId id="2147484206" r:id="rId13"/>
    <p:sldLayoutId id="2147484207" r:id="rId14"/>
    <p:sldLayoutId id="2147484208" r:id="rId15"/>
    <p:sldLayoutId id="2147484209" r:id="rId16"/>
    <p:sldLayoutId id="2147484210" r:id="rId17"/>
    <p:sldLayoutId id="2147484211" r:id="rId18"/>
  </p:sldLayoutIdLst>
  <p:hf sldNum="0" hdr="0" ftr="0" dt="0"/>
  <p:txStyles>
    <p:titleStyle>
      <a:lvl1pPr algn="ctr" defTabSz="342900" rtl="0" eaLnBrk="1" latinLnBrk="0" hangingPunct="1">
        <a:spcBef>
          <a:spcPct val="0"/>
        </a:spcBef>
        <a:buNone/>
        <a:defRPr sz="33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15000"/>
        <a:buFont typeface="Arial"/>
        <a:buChar char="•"/>
        <a:defRPr sz="1350" kern="1200" cap="none">
          <a:solidFill>
            <a:schemeClr val="tx1">
              <a:lumMod val="85000"/>
              <a:lumOff val="1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30"/>
        <p:cNvGrpSpPr/>
        <p:nvPr/>
      </p:nvGrpSpPr>
      <p:grpSpPr>
        <a:xfrm>
          <a:off x="0" y="0"/>
          <a:ext cx="0" cy="0"/>
          <a:chOff x="0" y="0"/>
          <a:chExt cx="0" cy="0"/>
        </a:xfrm>
      </p:grpSpPr>
      <p:sp>
        <p:nvSpPr>
          <p:cNvPr id="143" name="Google Shape;143;p27"/>
          <p:cNvSpPr txBox="1">
            <a:spLocks/>
          </p:cNvSpPr>
          <p:nvPr/>
        </p:nvSpPr>
        <p:spPr>
          <a:xfrm flipH="1">
            <a:off x="588700" y="540017"/>
            <a:ext cx="4470979" cy="1837435"/>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90000"/>
              </a:lnSpc>
              <a:spcBef>
                <a:spcPts val="0"/>
              </a:spcBef>
              <a:spcAft>
                <a:spcPts val="0"/>
              </a:spcAft>
              <a:buSzPts val="2400"/>
              <a:buNone/>
              <a:defRPr lang="en-US" sz="3600" kern="1200" cap="none" spc="0" baseline="0">
                <a:solidFill>
                  <a:schemeClr val="lt1"/>
                </a:solidFill>
                <a:effectLst/>
                <a:latin typeface="+mj-lt"/>
                <a:ea typeface="+mn-ea"/>
                <a:cs typeface="+mn-cs"/>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pPr algn="ctr">
              <a:lnSpc>
                <a:spcPct val="150000"/>
              </a:lnSpc>
              <a:buClrTx/>
              <a:buFontTx/>
            </a:pPr>
            <a:r>
              <a:rPr lang="en-IN" b="1" dirty="0">
                <a:solidFill>
                  <a:schemeClr val="bg2">
                    <a:lumMod val="25000"/>
                  </a:schemeClr>
                </a:solidFill>
                <a:latin typeface="Times New Roman" panose="02020603050405020304" pitchFamily="18" charset="0"/>
                <a:cs typeface="Times New Roman" panose="02020603050405020304" pitchFamily="18" charset="0"/>
              </a:rPr>
              <a:t>CODE SEARCH UTILITY</a:t>
            </a:r>
          </a:p>
        </p:txBody>
      </p:sp>
      <p:sp>
        <p:nvSpPr>
          <p:cNvPr id="144" name="Google Shape;144;p27"/>
          <p:cNvSpPr txBox="1">
            <a:spLocks/>
          </p:cNvSpPr>
          <p:nvPr/>
        </p:nvSpPr>
        <p:spPr>
          <a:xfrm flipH="1">
            <a:off x="779387" y="2377452"/>
            <a:ext cx="2862600" cy="579108"/>
          </a:xfrm>
          <a:prstGeom prst="rect">
            <a:avLst/>
          </a:prstGeom>
        </p:spPr>
        <p:txBody>
          <a:bodyPr spcFirstLastPara="1" wrap="square" lIns="91425" tIns="91425" rIns="91425" bIns="91425" anchor="t" anchorCtr="0">
            <a:noAutofit/>
          </a:bodyPr>
          <a:lstStyle>
            <a:lvl1pPr marL="137160" indent="-137160" algn="l" defTabSz="685800" rtl="0" eaLnBrk="1" latinLnBrk="0" hangingPunct="1">
              <a:lnSpc>
                <a:spcPct val="100000"/>
              </a:lnSpc>
              <a:spcBef>
                <a:spcPts val="675"/>
              </a:spcBef>
              <a:spcAft>
                <a:spcPts val="0"/>
              </a:spcAft>
              <a:buClr>
                <a:schemeClr val="tx1">
                  <a:lumMod val="85000"/>
                  <a:lumOff val="15000"/>
                </a:schemeClr>
              </a:buClr>
              <a:buFont typeface="Garamond" pitchFamily="18" charset="0"/>
              <a:buChar char="◦"/>
              <a:defRPr sz="1350" kern="1200">
                <a:solidFill>
                  <a:schemeClr val="tx1"/>
                </a:solidFill>
                <a:latin typeface="+mn-lt"/>
                <a:ea typeface="+mn-ea"/>
                <a:cs typeface="+mn-cs"/>
              </a:defRPr>
            </a:lvl1pPr>
            <a:lvl2pPr marL="342900" indent="-137160" algn="l" defTabSz="685800" rtl="0" eaLnBrk="1" latinLnBrk="0" hangingPunct="1">
              <a:lnSpc>
                <a:spcPct val="100000"/>
              </a:lnSpc>
              <a:spcBef>
                <a:spcPts val="375"/>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548640" indent="-13716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3pPr>
            <a:lvl4pPr marL="754380" indent="-13716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4pPr>
            <a:lvl5pPr marL="960120" indent="-13716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5pPr>
            <a:lvl6pPr marL="1200000" indent="-17145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6pPr>
            <a:lvl7pPr marL="1425000" indent="-17145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7pPr>
            <a:lvl8pPr marL="1650000" indent="-17145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8pPr>
            <a:lvl9pPr marL="1875000" indent="-17145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9pPr>
          </a:lstStyle>
          <a:p>
            <a:pPr marL="0" indent="0" algn="ctr">
              <a:spcBef>
                <a:spcPts val="0"/>
              </a:spcBef>
              <a:buClr>
                <a:schemeClr val="dk1"/>
              </a:buClr>
              <a:buSzPts val="1100"/>
              <a:buFont typeface="Arial"/>
              <a:buNone/>
            </a:pPr>
            <a:r>
              <a:rPr lang="en-IN" sz="2000" b="1" dirty="0">
                <a:solidFill>
                  <a:schemeClr val="accent3">
                    <a:lumMod val="50000"/>
                  </a:schemeClr>
                </a:solidFill>
                <a:latin typeface="Aharoni" panose="02010803020104030203" pitchFamily="2" charset="-79"/>
                <a:cs typeface="Aharoni" panose="02010803020104030203" pitchFamily="2" charset="-79"/>
              </a:rPr>
              <a:t>Team</a:t>
            </a:r>
            <a:r>
              <a:rPr lang="en-IN" sz="2000" dirty="0">
                <a:solidFill>
                  <a:schemeClr val="accent3">
                    <a:lumMod val="50000"/>
                  </a:schemeClr>
                </a:solidFill>
                <a:latin typeface="Aharoni" panose="02010803020104030203" pitchFamily="2" charset="-79"/>
                <a:cs typeface="Aharoni" panose="02010803020104030203" pitchFamily="2" charset="-79"/>
              </a:rPr>
              <a:t> – Lost Christmas</a:t>
            </a:r>
          </a:p>
          <a:p>
            <a:pPr marL="0" indent="0">
              <a:spcBef>
                <a:spcPts val="0"/>
              </a:spcBef>
              <a:buClr>
                <a:schemeClr val="dk1"/>
              </a:buClr>
              <a:buSzPts val="1100"/>
              <a:buFont typeface="Arial"/>
              <a:buNone/>
            </a:pPr>
            <a:endParaRPr lang="en-IN" dirty="0"/>
          </a:p>
          <a:p>
            <a:pPr marL="0" indent="0">
              <a:spcBef>
                <a:spcPts val="0"/>
              </a:spcBef>
              <a:buClr>
                <a:schemeClr val="dk1"/>
              </a:buClr>
              <a:buSzPts val="1100"/>
              <a:buFont typeface="Arial"/>
              <a:buNone/>
            </a:pPr>
            <a:endParaRPr lang="en-IN" dirty="0"/>
          </a:p>
        </p:txBody>
      </p:sp>
      <p:pic>
        <p:nvPicPr>
          <p:cNvPr id="145" name="Google Shape;145;p27"/>
          <p:cNvPicPr preferRelativeResize="0"/>
          <p:nvPr/>
        </p:nvPicPr>
        <p:blipFill rotWithShape="1">
          <a:blip r:embed="rId3">
            <a:alphaModFix/>
          </a:blip>
          <a:srcRect t="7142" b="1282"/>
          <a:stretch/>
        </p:blipFill>
        <p:spPr>
          <a:xfrm flipH="1">
            <a:off x="5234940" y="662939"/>
            <a:ext cx="3456772" cy="3894961"/>
          </a:xfrm>
          <a:prstGeom prst="rect">
            <a:avLst/>
          </a:prstGeom>
          <a:noFill/>
          <a:ln>
            <a:noFill/>
          </a:ln>
        </p:spPr>
      </p:pic>
      <p:sp>
        <p:nvSpPr>
          <p:cNvPr id="8" name="TextBox 7">
            <a:extLst>
              <a:ext uri="{FF2B5EF4-FFF2-40B4-BE49-F238E27FC236}">
                <a16:creationId xmlns:a16="http://schemas.microsoft.com/office/drawing/2014/main" id="{66C00207-F94A-F713-75E4-0009830B0824}"/>
              </a:ext>
            </a:extLst>
          </p:cNvPr>
          <p:cNvSpPr txBox="1"/>
          <p:nvPr/>
        </p:nvSpPr>
        <p:spPr>
          <a:xfrm>
            <a:off x="647699" y="2857500"/>
            <a:ext cx="4854315" cy="1815882"/>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accent3">
                    <a:lumMod val="50000"/>
                  </a:schemeClr>
                </a:solidFill>
                <a:effectLst/>
                <a:latin typeface="Times New Roman" panose="02020603050405020304" pitchFamily="18" charset="0"/>
                <a:cs typeface="Times New Roman" panose="02020603050405020304" pitchFamily="18" charset="0"/>
              </a:rPr>
              <a:t>Problem Statement:</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Developers face difficulties finding relevant code snippets that follow internal practices, which slows productivity and increases errors.</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97302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0"/>
        <p:cNvGrpSpPr/>
        <p:nvPr/>
      </p:nvGrpSpPr>
      <p:grpSpPr>
        <a:xfrm>
          <a:off x="0" y="0"/>
          <a:ext cx="0" cy="0"/>
          <a:chOff x="0" y="0"/>
          <a:chExt cx="0" cy="0"/>
        </a:xfrm>
      </p:grpSpPr>
      <p:sp>
        <p:nvSpPr>
          <p:cNvPr id="8" name="Title 2">
            <a:extLst>
              <a:ext uri="{FF2B5EF4-FFF2-40B4-BE49-F238E27FC236}">
                <a16:creationId xmlns:a16="http://schemas.microsoft.com/office/drawing/2014/main" id="{57669FD2-AC21-5818-446B-901709B7CE3D}"/>
              </a:ext>
            </a:extLst>
          </p:cNvPr>
          <p:cNvSpPr>
            <a:spLocks noGrp="1"/>
          </p:cNvSpPr>
          <p:nvPr>
            <p:ph type="title"/>
          </p:nvPr>
        </p:nvSpPr>
        <p:spPr>
          <a:xfrm>
            <a:off x="716776" y="381245"/>
            <a:ext cx="7862230" cy="604222"/>
          </a:xfrm>
        </p:spPr>
        <p:txBody>
          <a:bodyPr/>
          <a:lstStyle/>
          <a:p>
            <a:pPr algn="ctr"/>
            <a:r>
              <a:rPr lang="en-IN" sz="2800" b="1" dirty="0">
                <a:solidFill>
                  <a:schemeClr val="accent3">
                    <a:lumMod val="50000"/>
                  </a:schemeClr>
                </a:solidFill>
                <a:latin typeface="Times New Roman" panose="02020603050405020304" pitchFamily="18" charset="0"/>
                <a:cs typeface="Times New Roman" panose="02020603050405020304" pitchFamily="18" charset="0"/>
              </a:rPr>
              <a:t>Project Overview</a:t>
            </a:r>
          </a:p>
        </p:txBody>
      </p:sp>
      <p:sp>
        <p:nvSpPr>
          <p:cNvPr id="11" name="TextBox 10">
            <a:extLst>
              <a:ext uri="{FF2B5EF4-FFF2-40B4-BE49-F238E27FC236}">
                <a16:creationId xmlns:a16="http://schemas.microsoft.com/office/drawing/2014/main" id="{5C1BEA1C-667C-3C08-285F-CC17AD28C494}"/>
              </a:ext>
            </a:extLst>
          </p:cNvPr>
          <p:cNvSpPr txBox="1"/>
          <p:nvPr/>
        </p:nvSpPr>
        <p:spPr>
          <a:xfrm>
            <a:off x="564994" y="773073"/>
            <a:ext cx="4471826" cy="4154984"/>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Objective:</a:t>
            </a:r>
          </a:p>
          <a:p>
            <a:pPr marR="0" lvl="0" algn="just" defTabSz="914400" rtl="0" eaLnBrk="0" fontAlgn="base" latinLnBrk="0" hangingPunct="0">
              <a:lnSpc>
                <a:spcPct val="100000"/>
              </a:lnSpc>
              <a:spcBef>
                <a:spcPct val="0"/>
              </a:spcBef>
              <a:spcAft>
                <a:spcPct val="0"/>
              </a:spcAft>
              <a:buClrTx/>
              <a:buSzTx/>
              <a:tabLst/>
            </a:pP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 chatbot utility that assists developers in retrieving code snippets that align with company-specific technical standards.</a:t>
            </a:r>
          </a:p>
          <a:p>
            <a:pPr marR="0" lvl="0" algn="just" defTabSz="914400" rtl="0" eaLnBrk="0" fontAlgn="base" latinLnBrk="0" hangingPunct="0">
              <a:lnSpc>
                <a:spcPct val="100000"/>
              </a:lnSpc>
              <a:spcBef>
                <a:spcPct val="0"/>
              </a:spcBef>
              <a:spcAft>
                <a:spcPct val="0"/>
              </a:spcAft>
              <a:buClrTx/>
              <a:buSzTx/>
              <a:tabLst/>
            </a:pPr>
            <a:endPar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Solution:</a:t>
            </a:r>
          </a:p>
          <a:p>
            <a:r>
              <a:rPr lang="en-US" sz="1400" dirty="0">
                <a:latin typeface="Times New Roman" panose="02020603050405020304" pitchFamily="18" charset="0"/>
                <a:cs typeface="Times New Roman" panose="02020603050405020304" pitchFamily="18" charset="0"/>
              </a:rPr>
              <a:t>Our chatbot utility solves the challenge of finding code snippets by using Natural Language Processing (NLP) to interpret developer queries. This allows developers to request code in plain language, without manually searching repositories. The system integrates with Azure DevOps, efficiently searching across multiple repositories to provide the most relevant snippets.</a:t>
            </a:r>
          </a:p>
          <a:p>
            <a:r>
              <a:rPr lang="en-US" sz="1400" dirty="0">
                <a:latin typeface="Times New Roman" panose="02020603050405020304" pitchFamily="18" charset="0"/>
                <a:cs typeface="Times New Roman" panose="02020603050405020304" pitchFamily="18" charset="0"/>
              </a:rPr>
              <a:t>By enforcing internal guidelines, the tool reduces errors, improves code consistency, and streamlines development. This makes it easier for both new and experienced developers to follow best practices, ultimately boosting productivity.</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pic>
        <p:nvPicPr>
          <p:cNvPr id="14" name="Picture 13">
            <a:extLst>
              <a:ext uri="{FF2B5EF4-FFF2-40B4-BE49-F238E27FC236}">
                <a16:creationId xmlns:a16="http://schemas.microsoft.com/office/drawing/2014/main" id="{72DFAC66-64F6-C6FD-F0E3-31F7D65E4248}"/>
              </a:ext>
            </a:extLst>
          </p:cNvPr>
          <p:cNvPicPr>
            <a:picLocks noChangeAspect="1"/>
          </p:cNvPicPr>
          <p:nvPr/>
        </p:nvPicPr>
        <p:blipFill>
          <a:blip r:embed="rId3"/>
          <a:srcRect l="8388" r="8061"/>
          <a:stretch/>
        </p:blipFill>
        <p:spPr>
          <a:xfrm>
            <a:off x="4960620" y="1417320"/>
            <a:ext cx="3618386" cy="2735579"/>
          </a:xfrm>
          <a:prstGeom prst="rect">
            <a:avLst/>
          </a:prstGeom>
        </p:spPr>
      </p:pic>
    </p:spTree>
    <p:extLst>
      <p:ext uri="{BB962C8B-B14F-4D97-AF65-F5344CB8AC3E}">
        <p14:creationId xmlns:p14="http://schemas.microsoft.com/office/powerpoint/2010/main" val="2159358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0"/>
        <p:cNvGrpSpPr/>
        <p:nvPr/>
      </p:nvGrpSpPr>
      <p:grpSpPr>
        <a:xfrm>
          <a:off x="0" y="0"/>
          <a:ext cx="0" cy="0"/>
          <a:chOff x="0" y="0"/>
          <a:chExt cx="0" cy="0"/>
        </a:xfrm>
      </p:grpSpPr>
      <p:sp>
        <p:nvSpPr>
          <p:cNvPr id="3" name="Title 2">
            <a:extLst>
              <a:ext uri="{FF2B5EF4-FFF2-40B4-BE49-F238E27FC236}">
                <a16:creationId xmlns:a16="http://schemas.microsoft.com/office/drawing/2014/main" id="{57669FD2-AC21-5818-446B-901709B7CE3D}"/>
              </a:ext>
            </a:extLst>
          </p:cNvPr>
          <p:cNvSpPr>
            <a:spLocks noGrp="1"/>
          </p:cNvSpPr>
          <p:nvPr>
            <p:ph type="title"/>
          </p:nvPr>
        </p:nvSpPr>
        <p:spPr>
          <a:xfrm>
            <a:off x="709155" y="574822"/>
            <a:ext cx="7862230" cy="604222"/>
          </a:xfrm>
        </p:spPr>
        <p:txBody>
          <a:bodyPr/>
          <a:lstStyle/>
          <a:p>
            <a:pPr algn="ctr"/>
            <a:r>
              <a:rPr lang="en-IN" sz="2800" b="1" dirty="0">
                <a:solidFill>
                  <a:schemeClr val="accent3">
                    <a:lumMod val="50000"/>
                  </a:schemeClr>
                </a:solidFill>
                <a:latin typeface="Times New Roman" panose="02020603050405020304" pitchFamily="18" charset="0"/>
                <a:cs typeface="Times New Roman" panose="02020603050405020304" pitchFamily="18" charset="0"/>
              </a:rPr>
              <a:t>Key Features</a:t>
            </a:r>
          </a:p>
        </p:txBody>
      </p:sp>
      <p:sp>
        <p:nvSpPr>
          <p:cNvPr id="16" name="Rectangle 7">
            <a:extLst>
              <a:ext uri="{FF2B5EF4-FFF2-40B4-BE49-F238E27FC236}">
                <a16:creationId xmlns:a16="http://schemas.microsoft.com/office/drawing/2014/main" id="{A36F8995-8A3E-0407-ED18-C2AC0EC9C161}"/>
              </a:ext>
            </a:extLst>
          </p:cNvPr>
          <p:cNvSpPr>
            <a:spLocks noChangeArrowheads="1"/>
          </p:cNvSpPr>
          <p:nvPr/>
        </p:nvSpPr>
        <p:spPr bwMode="auto">
          <a:xfrm>
            <a:off x="564995" y="1442290"/>
            <a:ext cx="7733185"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Hugging Face NLP:</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Interprets natural language queries and converts them into structured code searches.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Fine-tuned for recognizing technical terms and specific coding requirements.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Azure DevOps API Integration:</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Efficiently retrieves relevant code snippets based on developer queries.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Intuitive Chat Interface: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Provides a user-friendly chat interface for querying code snippets.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Can be integrated into IDEs like VS Code or used as a standalone web tool.</a:t>
            </a:r>
          </a:p>
          <a:p>
            <a:pPr marR="0" lvl="0" algn="just"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20" name="Rectangle 10">
            <a:extLst>
              <a:ext uri="{FF2B5EF4-FFF2-40B4-BE49-F238E27FC236}">
                <a16:creationId xmlns:a16="http://schemas.microsoft.com/office/drawing/2014/main" id="{B7BC6B74-BDFA-553C-50F8-718387512213}"/>
              </a:ext>
            </a:extLst>
          </p:cNvPr>
          <p:cNvSpPr>
            <a:spLocks noChangeArrowheads="1"/>
          </p:cNvSpPr>
          <p:nvPr/>
        </p:nvSpPr>
        <p:spPr bwMode="auto">
          <a:xfrm>
            <a:off x="4442460" y="2147824"/>
            <a:ext cx="399938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254424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TM02900743[[fn=Organic]]</Template>
  <TotalTime>65</TotalTime>
  <Words>221</Words>
  <Application>Microsoft Office PowerPoint</Application>
  <PresentationFormat>On-screen Show (16:9)</PresentationFormat>
  <Paragraphs>24</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Times New Roman</vt:lpstr>
      <vt:lpstr>Aharoni</vt:lpstr>
      <vt:lpstr>Arial</vt:lpstr>
      <vt:lpstr>Garamond</vt:lpstr>
      <vt:lpstr>Organic</vt:lpstr>
      <vt:lpstr>PowerPoint Presentation</vt:lpstr>
      <vt:lpstr>Project Overview</vt:lpstr>
      <vt:lpstr>Key Features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Siddhesh Patil</dc:creator>
  <cp:lastModifiedBy>Siddhesh Patil</cp:lastModifiedBy>
  <cp:revision>6</cp:revision>
  <dcterms:modified xsi:type="dcterms:W3CDTF">2024-10-19T10:01:07Z</dcterms:modified>
</cp:coreProperties>
</file>