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9144000" cy="5143500" type="screen16x9"/>
  <p:notesSz cx="6858000" cy="9144000"/>
  <p:embeddedFontLst>
    <p:embeddedFont>
      <p:font typeface="Montserrat"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mGw+HSMBrhiTbqfuzeYPP1rxap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ra Sonu Priyatham Palle" initials="ASPP" lastIdx="1" clrIdx="0">
    <p:extLst>
      <p:ext uri="{19B8F6BF-5375-455C-9EA6-DF929625EA0E}">
        <p15:presenceInfo xmlns:p15="http://schemas.microsoft.com/office/powerpoint/2012/main" userId="Agra Sonu Priyatham Pal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customschemas.google.com/relationships/presentationmetadata" Target="meta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596b1a20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596b1a20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596b1a20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596b1a20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57c6c01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57c6c01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57c6c01b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57c6c01b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96b1a20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596b1a20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596b1a20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596b1a20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596b1a20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596b1a20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596b1a20e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596b1a20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596b1a20e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596b1a20e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596b1a20e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596b1a20e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596b1a20e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596b1a20e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596b1a20e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596b1a20e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596b1a20e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596b1a20e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1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2" name="Google Shape;32;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4" name="Google Shape;3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7" name="Google Shape;3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7"/>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0" name="Google Shape;40;p17"/>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1" name="Google Shape;4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9"/>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ctrTitle"/>
          </p:nvPr>
        </p:nvSpPr>
        <p:spPr>
          <a:xfrm>
            <a:off x="122869" y="434862"/>
            <a:ext cx="8599650" cy="47086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a:t>
            </a: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r>
              <a:rPr lang="en-US" sz="4200" b="1" dirty="0">
                <a:solidFill>
                  <a:srgbClr val="CC0000"/>
                </a:solidFill>
                <a:latin typeface="Montserrat"/>
                <a:ea typeface="Montserrat"/>
                <a:cs typeface="Montserrat"/>
                <a:sym typeface="Montserrat"/>
              </a:rPr>
              <a:t>                                                 </a:t>
            </a: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r>
              <a:rPr lang="en-US"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Play store Analysis</a:t>
            </a:r>
            <a:br>
              <a:rPr lang="en-US" sz="3600" b="1" dirty="0">
                <a:solidFill>
                  <a:schemeClr val="lt1"/>
                </a:solidFill>
                <a:latin typeface="Montserrat"/>
                <a:ea typeface="Montserrat"/>
                <a:cs typeface="Montserrat"/>
                <a:sym typeface="Montserrat"/>
              </a:rPr>
            </a:br>
            <a:br>
              <a:rPr lang="en-US" sz="2400" dirty="0">
                <a:solidFill>
                  <a:schemeClr val="lt1"/>
                </a:solidFill>
                <a:latin typeface="Montserrat"/>
                <a:ea typeface="Montserrat"/>
                <a:cs typeface="Montserrat"/>
                <a:sym typeface="Montserrat"/>
              </a:rPr>
            </a:br>
            <a:r>
              <a:rPr lang="en-US" sz="1800" dirty="0">
                <a:solidFill>
                  <a:schemeClr val="lt1"/>
                </a:solidFill>
                <a:latin typeface="Montserrat"/>
                <a:ea typeface="Montserrat"/>
                <a:cs typeface="Montserrat"/>
                <a:sym typeface="Montserrat"/>
              </a:rPr>
              <a:t>Sai</a:t>
            </a:r>
            <a:r>
              <a:rPr lang="en-US" sz="2400" dirty="0">
                <a:solidFill>
                  <a:schemeClr val="lt1"/>
                </a:solidFill>
                <a:latin typeface="Montserrat"/>
                <a:ea typeface="Montserrat"/>
                <a:cs typeface="Montserrat"/>
                <a:sym typeface="Montserrat"/>
              </a:rPr>
              <a:t> </a:t>
            </a:r>
            <a:r>
              <a:rPr lang="en-US" sz="1800" dirty="0">
                <a:solidFill>
                  <a:schemeClr val="lt1"/>
                </a:solidFill>
                <a:latin typeface="Montserrat"/>
                <a:ea typeface="Montserrat"/>
                <a:cs typeface="Montserrat"/>
                <a:sym typeface="Montserrat"/>
              </a:rPr>
              <a:t>Chaitanya</a:t>
            </a:r>
            <a:br>
              <a:rPr lang="en-US" sz="1800" dirty="0">
                <a:solidFill>
                  <a:schemeClr val="lt1"/>
                </a:solidFill>
                <a:latin typeface="Montserrat"/>
                <a:ea typeface="Montserrat"/>
                <a:cs typeface="Montserrat"/>
                <a:sym typeface="Montserrat"/>
              </a:rPr>
            </a:br>
            <a:r>
              <a:rPr lang="en-US" sz="1800" dirty="0" err="1">
                <a:solidFill>
                  <a:schemeClr val="lt1"/>
                </a:solidFill>
                <a:latin typeface="Montserrat"/>
                <a:ea typeface="Montserrat"/>
                <a:cs typeface="Montserrat"/>
                <a:sym typeface="Montserrat"/>
              </a:rPr>
              <a:t>Sonu</a:t>
            </a:r>
            <a:r>
              <a:rPr lang="en-US" sz="1800" dirty="0">
                <a:solidFill>
                  <a:schemeClr val="lt1"/>
                </a:solidFill>
                <a:latin typeface="Montserrat"/>
                <a:ea typeface="Montserrat"/>
                <a:cs typeface="Montserrat"/>
                <a:sym typeface="Montserrat"/>
              </a:rPr>
              <a:t> </a:t>
            </a:r>
            <a:r>
              <a:rPr lang="en-US" sz="1800" dirty="0" err="1">
                <a:solidFill>
                  <a:schemeClr val="lt1"/>
                </a:solidFill>
                <a:latin typeface="Montserrat"/>
                <a:ea typeface="Montserrat"/>
                <a:cs typeface="Montserrat"/>
                <a:sym typeface="Montserrat"/>
              </a:rPr>
              <a:t>Priyatham</a:t>
            </a:r>
            <a:br>
              <a:rPr lang="en-US" sz="1800" dirty="0">
                <a:solidFill>
                  <a:schemeClr val="lt1"/>
                </a:solidFill>
                <a:latin typeface="Montserrat"/>
                <a:ea typeface="Montserrat"/>
                <a:cs typeface="Montserrat"/>
                <a:sym typeface="Montserrat"/>
              </a:rPr>
            </a:br>
            <a:r>
              <a:rPr lang="en-US" sz="1800" dirty="0">
                <a:solidFill>
                  <a:schemeClr val="lt1"/>
                </a:solidFill>
                <a:latin typeface="Montserrat"/>
                <a:ea typeface="Montserrat"/>
                <a:cs typeface="Montserrat"/>
                <a:sym typeface="Montserrat"/>
              </a:rPr>
              <a:t>Kasturi </a:t>
            </a:r>
            <a:r>
              <a:rPr lang="en-US" sz="1800" dirty="0" err="1">
                <a:solidFill>
                  <a:schemeClr val="lt1"/>
                </a:solidFill>
                <a:latin typeface="Montserrat"/>
                <a:ea typeface="Montserrat"/>
                <a:cs typeface="Montserrat"/>
                <a:sym typeface="Montserrat"/>
              </a:rPr>
              <a:t>Devoju</a:t>
            </a:r>
            <a:br>
              <a:rPr lang="en-US" sz="1800" dirty="0">
                <a:solidFill>
                  <a:schemeClr val="lt1"/>
                </a:solidFill>
                <a:latin typeface="Montserrat"/>
                <a:ea typeface="Montserrat"/>
                <a:cs typeface="Montserrat"/>
                <a:sym typeface="Montserrat"/>
              </a:rPr>
            </a:br>
            <a:r>
              <a:rPr lang="en-US" sz="1800" dirty="0">
                <a:solidFill>
                  <a:schemeClr val="lt1"/>
                </a:solidFill>
                <a:latin typeface="Montserrat"/>
                <a:ea typeface="Montserrat"/>
                <a:cs typeface="Montserrat"/>
                <a:sym typeface="Montserrat"/>
              </a:rPr>
              <a:t>Kaveri </a:t>
            </a:r>
            <a:r>
              <a:rPr lang="en-US" sz="1800" dirty="0" err="1">
                <a:solidFill>
                  <a:schemeClr val="lt1"/>
                </a:solidFill>
                <a:latin typeface="Montserrat"/>
                <a:ea typeface="Montserrat"/>
                <a:cs typeface="Montserrat"/>
                <a:sym typeface="Montserrat"/>
              </a:rPr>
              <a:t>Devoju</a:t>
            </a:r>
            <a:endParaRPr sz="1800"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2596b1a20e_0_2"/>
          <p:cNvSpPr txBox="1">
            <a:spLocks noGrp="1"/>
          </p:cNvSpPr>
          <p:nvPr>
            <p:ph type="title"/>
          </p:nvPr>
        </p:nvSpPr>
        <p:spPr>
          <a:xfrm>
            <a:off x="311700" y="924650"/>
            <a:ext cx="8520600" cy="4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VISUALIZATION</a:t>
            </a:r>
            <a:endParaRPr dirty="0"/>
          </a:p>
        </p:txBody>
      </p:sp>
      <p:sp>
        <p:nvSpPr>
          <p:cNvPr id="112" name="Google Shape;112;g12596b1a20e_0_2"/>
          <p:cNvSpPr txBox="1">
            <a:spLocks noGrp="1"/>
          </p:cNvSpPr>
          <p:nvPr>
            <p:ph type="body" idx="2"/>
          </p:nvPr>
        </p:nvSpPr>
        <p:spPr>
          <a:xfrm>
            <a:off x="311700" y="1865925"/>
            <a:ext cx="8595900" cy="2229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300" dirty="0">
                <a:solidFill>
                  <a:srgbClr val="273239"/>
                </a:solidFill>
                <a:highlight>
                  <a:srgbClr val="FFFFFF"/>
                </a:highlight>
                <a:latin typeface="Montserrat" panose="00000500000000000000" pitchFamily="2" charset="0"/>
              </a:rPr>
              <a:t>In today’s world, a lot of data is being generated on a daily basis. And sometimes to analyze this data for certain trends, patterns may become difficult if the data is in its raw format.</a:t>
            </a:r>
            <a:endParaRPr sz="1300" dirty="0">
              <a:solidFill>
                <a:srgbClr val="273239"/>
              </a:solidFill>
              <a:highlight>
                <a:srgbClr val="FFFFFF"/>
              </a:highlight>
              <a:latin typeface="Montserrat" panose="00000500000000000000" pitchFamily="2" charset="0"/>
            </a:endParaRPr>
          </a:p>
          <a:p>
            <a:pPr marL="0" lvl="0" indent="0" algn="just" rtl="0">
              <a:spcBef>
                <a:spcPts val="800"/>
              </a:spcBef>
              <a:spcAft>
                <a:spcPts val="0"/>
              </a:spcAft>
              <a:buNone/>
            </a:pPr>
            <a:r>
              <a:rPr lang="en-US" sz="1300" dirty="0">
                <a:solidFill>
                  <a:srgbClr val="273239"/>
                </a:solidFill>
                <a:highlight>
                  <a:srgbClr val="FFFFFF"/>
                </a:highlight>
                <a:latin typeface="Montserrat" panose="00000500000000000000" pitchFamily="2" charset="0"/>
              </a:rPr>
              <a:t>To overcome this data visualization comes into play. Data visualization provides a good, organized pictorial representation of the data which makes it easier to understand, observe, analyze.</a:t>
            </a:r>
            <a:endParaRPr sz="1300" dirty="0">
              <a:solidFill>
                <a:srgbClr val="273239"/>
              </a:solidFill>
              <a:highlight>
                <a:srgbClr val="FFFFFF"/>
              </a:highlight>
              <a:latin typeface="Montserrat" panose="00000500000000000000" pitchFamily="2" charset="0"/>
            </a:endParaRPr>
          </a:p>
          <a:p>
            <a:pPr marL="0" lvl="0" indent="0" algn="l" rtl="0">
              <a:spcBef>
                <a:spcPts val="800"/>
              </a:spcBef>
              <a:spcAft>
                <a:spcPts val="0"/>
              </a:spcAft>
              <a:buNone/>
            </a:pPr>
            <a:r>
              <a:rPr lang="en-US" sz="1300" dirty="0">
                <a:solidFill>
                  <a:srgbClr val="273239"/>
                </a:solidFill>
                <a:highlight>
                  <a:srgbClr val="FFFFFF"/>
                </a:highlight>
                <a:latin typeface="Montserrat" panose="00000500000000000000" pitchFamily="2" charset="0"/>
              </a:rPr>
              <a:t>we have plotted the dataset with the help of the four different plotting modules of Python.</a:t>
            </a:r>
            <a:endParaRPr sz="1300" dirty="0">
              <a:solidFill>
                <a:srgbClr val="273239"/>
              </a:solidFill>
              <a:highlight>
                <a:srgbClr val="FFFFFF"/>
              </a:highlight>
              <a:latin typeface="Montserrat" panose="00000500000000000000" pitchFamily="2" charset="0"/>
            </a:endParaRPr>
          </a:p>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g12596b1a20e_0_18"/>
          <p:cNvSpPr txBox="1">
            <a:spLocks noGrp="1"/>
          </p:cNvSpPr>
          <p:nvPr>
            <p:ph type="body" idx="1"/>
          </p:nvPr>
        </p:nvSpPr>
        <p:spPr>
          <a:xfrm>
            <a:off x="383138" y="863550"/>
            <a:ext cx="80397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500" i="1" dirty="0">
                <a:solidFill>
                  <a:srgbClr val="292929"/>
                </a:solidFill>
                <a:highlight>
                  <a:srgbClr val="FFFFFF"/>
                </a:highlight>
                <a:latin typeface="Montserrat" panose="00000500000000000000" pitchFamily="2" charset="0"/>
              </a:rPr>
              <a:t>A statistical model can be used or not, but primarily EDA is for seeing what the data can tell us beyond the formal modeling or hypothesis testing task.</a:t>
            </a:r>
            <a:endParaRPr sz="1500" i="1" dirty="0">
              <a:solidFill>
                <a:srgbClr val="292929"/>
              </a:solidFill>
              <a:highlight>
                <a:srgbClr val="FFFFFF"/>
              </a:highlight>
              <a:latin typeface="Montserrat" panose="00000500000000000000" pitchFamily="2" charset="0"/>
            </a:endParaRPr>
          </a:p>
          <a:p>
            <a:pPr marL="0" lvl="0" indent="0" algn="l" rtl="0">
              <a:lnSpc>
                <a:spcPct val="100000"/>
              </a:lnSpc>
              <a:spcBef>
                <a:spcPts val="0"/>
              </a:spcBef>
              <a:spcAft>
                <a:spcPts val="0"/>
              </a:spcAft>
              <a:buNone/>
            </a:pPr>
            <a:endParaRPr sz="1500" i="1" dirty="0">
              <a:solidFill>
                <a:srgbClr val="292929"/>
              </a:solidFill>
              <a:highlight>
                <a:srgbClr val="FFFFFF"/>
              </a:highlight>
              <a:latin typeface="Montserrat" panose="00000500000000000000" pitchFamily="2" charset="0"/>
            </a:endParaRPr>
          </a:p>
          <a:p>
            <a:pPr marL="0" lvl="0" indent="0" algn="l" rtl="0">
              <a:lnSpc>
                <a:spcPct val="100000"/>
              </a:lnSpc>
              <a:spcBef>
                <a:spcPts val="0"/>
              </a:spcBef>
              <a:spcAft>
                <a:spcPts val="0"/>
              </a:spcAft>
              <a:buNone/>
            </a:pPr>
            <a:r>
              <a:rPr lang="en-US" sz="1500" i="1" dirty="0">
                <a:solidFill>
                  <a:srgbClr val="292929"/>
                </a:solidFill>
                <a:highlight>
                  <a:srgbClr val="FFFFFF"/>
                </a:highlight>
                <a:latin typeface="Montserrat" panose="00000500000000000000" pitchFamily="2" charset="0"/>
              </a:rPr>
              <a:t>Data visualization is the graphic representation of data. It involves producing images that communicate relationships among the represented data to viewers of the images.</a:t>
            </a:r>
            <a:endParaRPr sz="1500" i="1" dirty="0">
              <a:solidFill>
                <a:srgbClr val="292929"/>
              </a:solidFill>
              <a:highlight>
                <a:srgbClr val="FFFFFF"/>
              </a:highlight>
              <a:latin typeface="Montserrat" panose="00000500000000000000" pitchFamily="2" charset="0"/>
            </a:endParaRPr>
          </a:p>
          <a:p>
            <a:pPr marL="0" lvl="0" indent="0" algn="l" rtl="0">
              <a:lnSpc>
                <a:spcPct val="100000"/>
              </a:lnSpc>
              <a:spcBef>
                <a:spcPts val="0"/>
              </a:spcBef>
              <a:spcAft>
                <a:spcPts val="0"/>
              </a:spcAft>
              <a:buNone/>
            </a:pPr>
            <a:endParaRPr sz="1500" i="1" dirty="0">
              <a:solidFill>
                <a:srgbClr val="292929"/>
              </a:solidFill>
              <a:highlight>
                <a:srgbClr val="FFFFFF"/>
              </a:highlight>
              <a:latin typeface="Montserrat" panose="00000500000000000000" pitchFamily="2" charset="0"/>
            </a:endParaRPr>
          </a:p>
          <a:p>
            <a:pPr marL="0" lvl="0" indent="0" algn="l" rtl="0">
              <a:lnSpc>
                <a:spcPct val="100000"/>
              </a:lnSpc>
              <a:spcBef>
                <a:spcPts val="0"/>
              </a:spcBef>
              <a:spcAft>
                <a:spcPts val="0"/>
              </a:spcAft>
              <a:buNone/>
            </a:pPr>
            <a:r>
              <a:rPr lang="en-US" sz="1500" i="1" dirty="0">
                <a:solidFill>
                  <a:srgbClr val="292929"/>
                </a:solidFill>
                <a:highlight>
                  <a:srgbClr val="FFFFFF"/>
                </a:highlight>
                <a:latin typeface="Montserrat" panose="00000500000000000000" pitchFamily="2" charset="0"/>
              </a:rPr>
              <a:t>This communication is achieved through the use of a systematic mapping between graphic marks and data values in the creation of the visualization. </a:t>
            </a:r>
            <a:endParaRPr sz="1500" i="1" dirty="0">
              <a:solidFill>
                <a:srgbClr val="292929"/>
              </a:solidFill>
              <a:highlight>
                <a:srgbClr val="FFFFFF"/>
              </a:highlight>
              <a:latin typeface="Montserrat" panose="00000500000000000000" pitchFamily="2" charset="0"/>
            </a:endParaRPr>
          </a:p>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2400">
                <a:solidFill>
                  <a:schemeClr val="dk1"/>
                </a:solidFill>
              </a:rPr>
              <a:t>Data Visualization:</a:t>
            </a:r>
            <a:br>
              <a:rPr lang="en-US" sz="2400">
                <a:solidFill>
                  <a:schemeClr val="dk1"/>
                </a:solidFill>
              </a:rPr>
            </a:br>
            <a:br>
              <a:rPr lang="en-US" sz="2400">
                <a:solidFill>
                  <a:schemeClr val="lt1"/>
                </a:solidFill>
              </a:rPr>
            </a:br>
            <a:r>
              <a:rPr lang="en-US" sz="1400">
                <a:solidFill>
                  <a:schemeClr val="lt1"/>
                </a:solidFill>
              </a:rPr>
              <a:t>We Analyzed the data and found the top 20 Applications as per their genres</a:t>
            </a:r>
            <a:br>
              <a:rPr lang="en-US" sz="1400">
                <a:solidFill>
                  <a:schemeClr val="lt1"/>
                </a:solidFill>
              </a:rPr>
            </a:br>
            <a:r>
              <a:rPr lang="en-US" sz="1400">
                <a:solidFill>
                  <a:schemeClr val="lt1"/>
                </a:solidFill>
              </a:rPr>
              <a:t>By considering the graph below Tools, Entertainment and Education were the most installed apps.</a:t>
            </a: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br>
              <a:rPr lang="en-US" sz="1400">
                <a:solidFill>
                  <a:schemeClr val="lt1"/>
                </a:solidFill>
              </a:rPr>
            </a:br>
            <a:endParaRPr sz="2400">
              <a:solidFill>
                <a:schemeClr val="dk1"/>
              </a:solidFill>
            </a:endParaRPr>
          </a:p>
        </p:txBody>
      </p:sp>
      <p:pic>
        <p:nvPicPr>
          <p:cNvPr id="124" name="Google Shape;124;p8"/>
          <p:cNvPicPr preferRelativeResize="0"/>
          <p:nvPr/>
        </p:nvPicPr>
        <p:blipFill rotWithShape="1">
          <a:blip r:embed="rId3">
            <a:alphaModFix/>
          </a:blip>
          <a:srcRect/>
          <a:stretch/>
        </p:blipFill>
        <p:spPr>
          <a:xfrm>
            <a:off x="2026443" y="1812579"/>
            <a:ext cx="5091113" cy="3207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257c6c01bc_0_17"/>
          <p:cNvSpPr txBox="1">
            <a:spLocks noGrp="1"/>
          </p:cNvSpPr>
          <p:nvPr>
            <p:ph type="title"/>
          </p:nvPr>
        </p:nvSpPr>
        <p:spPr>
          <a:xfrm>
            <a:off x="0" y="0"/>
            <a:ext cx="8556000" cy="488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30" name="Google Shape;130;g1257c6c01bc_0_17"/>
          <p:cNvPicPr preferRelativeResize="0"/>
          <p:nvPr/>
        </p:nvPicPr>
        <p:blipFill>
          <a:blip r:embed="rId3">
            <a:alphaModFix/>
          </a:blip>
          <a:stretch>
            <a:fillRect/>
          </a:stretch>
        </p:blipFill>
        <p:spPr>
          <a:xfrm>
            <a:off x="2225" y="166350"/>
            <a:ext cx="7741482" cy="4977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g1257c6c01bc_0_21"/>
          <p:cNvSpPr txBox="1">
            <a:spLocks noGrp="1"/>
          </p:cNvSpPr>
          <p:nvPr>
            <p:ph type="body" idx="1"/>
          </p:nvPr>
        </p:nvSpPr>
        <p:spPr>
          <a:xfrm>
            <a:off x="411712" y="757237"/>
            <a:ext cx="8051100" cy="3629025"/>
          </a:xfrm>
          <a:prstGeom prst="rect">
            <a:avLst/>
          </a:prstGeom>
        </p:spPr>
        <p:txBody>
          <a:bodyPr spcFirstLastPara="1" wrap="square" lIns="91425" tIns="91425" rIns="91425" bIns="91425" anchor="t" anchorCtr="0">
            <a:noAutofit/>
          </a:bodyPr>
          <a:lstStyle/>
          <a:p>
            <a:pPr marL="0" lvl="0" indent="0" algn="l" rtl="0">
              <a:lnSpc>
                <a:spcPct val="218181"/>
              </a:lnSpc>
              <a:spcBef>
                <a:spcPts val="3000"/>
              </a:spcBef>
              <a:spcAft>
                <a:spcPts val="0"/>
              </a:spcAft>
              <a:buNone/>
            </a:pPr>
            <a:r>
              <a:rPr lang="en-US" sz="1500" dirty="0">
                <a:solidFill>
                  <a:srgbClr val="292929"/>
                </a:solidFill>
                <a:highlight>
                  <a:srgbClr val="FFFFFF"/>
                </a:highlight>
              </a:rPr>
              <a:t>From the above two plots we can conclude that, maximum number of apps present in google play store comes under Family, Games and Tools Category but as per the installations and requirements in the market place, this is not the case. Maximum installed apps comes under Games, Communication and Tools.</a:t>
            </a:r>
            <a:endParaRPr sz="1500" dirty="0">
              <a:solidFill>
                <a:srgbClr val="292929"/>
              </a:solidFill>
              <a:highlight>
                <a:srgbClr val="FFFFFF"/>
              </a:highlight>
            </a:endParaRPr>
          </a:p>
          <a:p>
            <a:pPr marL="0" lvl="0" indent="0" algn="l" rtl="0">
              <a:spcBef>
                <a:spcPts val="0"/>
              </a:spcBef>
              <a:spcAft>
                <a:spcPts val="0"/>
              </a:spcAft>
              <a:buNone/>
            </a:pPr>
            <a:endParaRPr sz="1100" dirty="0">
              <a:solidFill>
                <a:srgbClr val="000000"/>
              </a:solidFill>
            </a:endParaRPr>
          </a:p>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2596b1a20e_1_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CATEGORY VS REVIEWS</a:t>
            </a:r>
            <a:endParaRPr/>
          </a:p>
        </p:txBody>
      </p:sp>
      <p:pic>
        <p:nvPicPr>
          <p:cNvPr id="145" name="Google Shape;145;g12596b1a20e_1_10"/>
          <p:cNvPicPr preferRelativeResize="0"/>
          <p:nvPr/>
        </p:nvPicPr>
        <p:blipFill>
          <a:blip r:embed="rId3">
            <a:alphaModFix/>
          </a:blip>
          <a:stretch>
            <a:fillRect/>
          </a:stretch>
        </p:blipFill>
        <p:spPr>
          <a:xfrm>
            <a:off x="1671650" y="1017727"/>
            <a:ext cx="5800725" cy="369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2596b1a20e_1_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CATEGORY VS INSTALLS</a:t>
            </a:r>
            <a:endParaRPr/>
          </a:p>
        </p:txBody>
      </p:sp>
      <p:sp>
        <p:nvSpPr>
          <p:cNvPr id="152" name="Google Shape;152;g12596b1a20e_1_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3" name="Google Shape;153;g12596b1a20e_1_16"/>
          <p:cNvPicPr preferRelativeResize="0"/>
          <p:nvPr/>
        </p:nvPicPr>
        <p:blipFill>
          <a:blip r:embed="rId3">
            <a:alphaModFix/>
          </a:blip>
          <a:stretch>
            <a:fillRect/>
          </a:stretch>
        </p:blipFill>
        <p:spPr>
          <a:xfrm>
            <a:off x="876300" y="1152473"/>
            <a:ext cx="7391400" cy="381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2596b1a20e_1_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CATEGORY VS PRICING</a:t>
            </a:r>
            <a:endParaRPr/>
          </a:p>
        </p:txBody>
      </p:sp>
      <p:pic>
        <p:nvPicPr>
          <p:cNvPr id="161" name="Google Shape;161;g12596b1a20e_1_22"/>
          <p:cNvPicPr preferRelativeResize="0"/>
          <p:nvPr/>
        </p:nvPicPr>
        <p:blipFill>
          <a:blip r:embed="rId3">
            <a:alphaModFix/>
          </a:blip>
          <a:stretch>
            <a:fillRect/>
          </a:stretch>
        </p:blipFill>
        <p:spPr>
          <a:xfrm>
            <a:off x="586900" y="1444250"/>
            <a:ext cx="7115251" cy="3699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2596b1a20e_1_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PAID VS FREE APPS</a:t>
            </a:r>
            <a:endParaRPr/>
          </a:p>
        </p:txBody>
      </p:sp>
      <p:sp>
        <p:nvSpPr>
          <p:cNvPr id="168" name="Google Shape;168;g12596b1a20e_1_3"/>
          <p:cNvSpPr txBox="1">
            <a:spLocks noGrp="1"/>
          </p:cNvSpPr>
          <p:nvPr>
            <p:ph type="body" idx="2"/>
          </p:nvPr>
        </p:nvSpPr>
        <p:spPr>
          <a:xfrm>
            <a:off x="3943675" y="1480125"/>
            <a:ext cx="4888800" cy="30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rgbClr val="000000"/>
                </a:solidFill>
              </a:rPr>
              <a:t>•</a:t>
            </a:r>
            <a:r>
              <a:rPr lang="en-US" sz="1500">
                <a:solidFill>
                  <a:srgbClr val="000000"/>
                </a:solidFill>
                <a:latin typeface="Montserrat"/>
                <a:ea typeface="Montserrat"/>
                <a:cs typeface="Montserrat"/>
                <a:sym typeface="Montserrat"/>
              </a:rPr>
              <a:t>Here we see what is the percentage off free app and paid app in play store.</a:t>
            </a:r>
            <a:endParaRPr sz="1500">
              <a:solidFill>
                <a:srgbClr val="000000"/>
              </a:solidFill>
              <a:latin typeface="Montserrat"/>
              <a:ea typeface="Montserrat"/>
              <a:cs typeface="Montserrat"/>
              <a:sym typeface="Montserrat"/>
            </a:endParaRPr>
          </a:p>
          <a:p>
            <a:pPr marL="0" lvl="0" indent="0" algn="l" rtl="0">
              <a:spcBef>
                <a:spcPts val="0"/>
              </a:spcBef>
              <a:spcAft>
                <a:spcPts val="0"/>
              </a:spcAft>
              <a:buNone/>
            </a:pPr>
            <a:endParaRPr/>
          </a:p>
        </p:txBody>
      </p:sp>
      <p:pic>
        <p:nvPicPr>
          <p:cNvPr id="169" name="Google Shape;169;g12596b1a20e_1_3"/>
          <p:cNvPicPr preferRelativeResize="0"/>
          <p:nvPr/>
        </p:nvPicPr>
        <p:blipFill>
          <a:blip r:embed="rId3">
            <a:alphaModFix/>
          </a:blip>
          <a:stretch>
            <a:fillRect/>
          </a:stretch>
        </p:blipFill>
        <p:spPr>
          <a:xfrm>
            <a:off x="670225" y="1432350"/>
            <a:ext cx="2872850" cy="2856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2596b1a20e_3_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US" sz="1600">
                <a:solidFill>
                  <a:srgbClr val="000000"/>
                </a:solidFill>
              </a:rPr>
              <a:t>•Here the graph show different type content , it show the app is applicable for which category people.</a:t>
            </a:r>
            <a:endParaRPr sz="1600">
              <a:solidFill>
                <a:srgbClr val="000000"/>
              </a:solidFill>
            </a:endParaRPr>
          </a:p>
        </p:txBody>
      </p:sp>
      <p:sp>
        <p:nvSpPr>
          <p:cNvPr id="175" name="Google Shape;175;g12596b1a20e_3_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US" sz="1600">
                <a:solidFill>
                  <a:srgbClr val="000000"/>
                </a:solidFill>
              </a:rPr>
              <a:t>•Almost 82% app is for everyone and in next 10.7% for teen.</a:t>
            </a:r>
            <a:endParaRPr sz="1600">
              <a:solidFill>
                <a:srgbClr val="000000"/>
              </a:solidFill>
            </a:endParaRPr>
          </a:p>
          <a:p>
            <a:pPr marL="0" lvl="0" indent="0" algn="l" rtl="0">
              <a:spcBef>
                <a:spcPts val="0"/>
              </a:spcBef>
              <a:spcAft>
                <a:spcPts val="0"/>
              </a:spcAft>
              <a:buNone/>
            </a:pPr>
            <a:endParaRPr/>
          </a:p>
        </p:txBody>
      </p:sp>
      <p:pic>
        <p:nvPicPr>
          <p:cNvPr id="176" name="Google Shape;176;g12596b1a20e_3_9"/>
          <p:cNvPicPr preferRelativeResize="0"/>
          <p:nvPr/>
        </p:nvPicPr>
        <p:blipFill>
          <a:blip r:embed="rId3">
            <a:alphaModFix/>
          </a:blip>
          <a:stretch>
            <a:fillRect/>
          </a:stretch>
        </p:blipFill>
        <p:spPr>
          <a:xfrm>
            <a:off x="311700" y="2226125"/>
            <a:ext cx="7146050" cy="2917375"/>
          </a:xfrm>
          <a:prstGeom prst="rect">
            <a:avLst/>
          </a:prstGeom>
          <a:noFill/>
          <a:ln>
            <a:noFill/>
          </a:ln>
        </p:spPr>
      </p:pic>
      <p:sp>
        <p:nvSpPr>
          <p:cNvPr id="177" name="Google Shape;177;g12596b1a20e_3_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CONTENT VISUALIZATION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a:solidFill>
                  <a:schemeClr val="lt1"/>
                </a:solidFill>
                <a:latin typeface="Montserrat"/>
                <a:ea typeface="Montserrat"/>
                <a:cs typeface="Montserrat"/>
                <a:sym typeface="Montserrat"/>
              </a:rPr>
              <a:t>Analyzing the Google Play store Apps</a:t>
            </a:r>
            <a:br>
              <a:rPr lang="en-US" sz="3600" b="1">
                <a:solidFill>
                  <a:schemeClr val="lt1"/>
                </a:solidFill>
                <a:latin typeface="Montserrat"/>
                <a:ea typeface="Montserrat"/>
                <a:cs typeface="Montserrat"/>
                <a:sym typeface="Montserrat"/>
              </a:rPr>
            </a:br>
            <a:br>
              <a:rPr lang="en-US" sz="3600" b="1">
                <a:solidFill>
                  <a:schemeClr val="lt1"/>
                </a:solidFill>
                <a:latin typeface="Montserrat"/>
                <a:ea typeface="Montserrat"/>
                <a:cs typeface="Montserrat"/>
                <a:sym typeface="Montserrat"/>
              </a:rPr>
            </a:br>
            <a:br>
              <a:rPr lang="en-US" sz="3600" b="1">
                <a:solidFill>
                  <a:schemeClr val="lt1"/>
                </a:solidFill>
                <a:latin typeface="Montserrat"/>
                <a:ea typeface="Montserrat"/>
                <a:cs typeface="Montserrat"/>
                <a:sym typeface="Montserrat"/>
              </a:rPr>
            </a:b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52" name="Google Shape;52;p2"/>
          <p:cNvPicPr preferRelativeResize="0"/>
          <p:nvPr/>
        </p:nvPicPr>
        <p:blipFill rotWithShape="1">
          <a:blip r:embed="rId3">
            <a:alphaModFix/>
          </a:blip>
          <a:srcRect/>
          <a:stretch/>
        </p:blipFill>
        <p:spPr>
          <a:xfrm>
            <a:off x="1157287" y="2251629"/>
            <a:ext cx="6229351" cy="19266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2596b1a20e_3_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PAID VS FREE APP</a:t>
            </a:r>
            <a:endParaRPr/>
          </a:p>
        </p:txBody>
      </p:sp>
      <p:sp>
        <p:nvSpPr>
          <p:cNvPr id="183" name="Google Shape;183;g12596b1a20e_3_25"/>
          <p:cNvSpPr txBox="1">
            <a:spLocks noGrp="1"/>
          </p:cNvSpPr>
          <p:nvPr>
            <p:ph type="body" idx="1"/>
          </p:nvPr>
        </p:nvSpPr>
        <p:spPr>
          <a:xfrm>
            <a:off x="311700" y="1152475"/>
            <a:ext cx="3999900" cy="32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solidFill>
                  <a:srgbClr val="000000"/>
                </a:solidFill>
              </a:rPr>
              <a:t>•</a:t>
            </a:r>
            <a:r>
              <a:rPr lang="en-US" sz="1500" dirty="0">
                <a:solidFill>
                  <a:srgbClr val="000000"/>
                </a:solidFill>
                <a:latin typeface="Montserrat"/>
                <a:ea typeface="Montserrat"/>
                <a:cs typeface="Montserrat"/>
                <a:sym typeface="Montserrat"/>
              </a:rPr>
              <a:t>Here we see what is the percentage off free app and paid app in play store.</a:t>
            </a:r>
            <a:endParaRPr sz="1500" dirty="0">
              <a:solidFill>
                <a:srgbClr val="000000"/>
              </a:solidFill>
              <a:latin typeface="Montserrat"/>
              <a:ea typeface="Montserrat"/>
              <a:cs typeface="Montserrat"/>
              <a:sym typeface="Montserrat"/>
            </a:endParaRPr>
          </a:p>
          <a:p>
            <a:pPr marL="0" lvl="0" indent="0" algn="l" rtl="0">
              <a:spcBef>
                <a:spcPts val="0"/>
              </a:spcBef>
              <a:spcAft>
                <a:spcPts val="0"/>
              </a:spcAft>
              <a:buNone/>
            </a:pPr>
            <a:endParaRPr sz="1500" dirty="0">
              <a:solidFill>
                <a:srgbClr val="000000"/>
              </a:solidFill>
              <a:latin typeface="Montserrat"/>
              <a:ea typeface="Montserrat"/>
              <a:cs typeface="Montserrat"/>
              <a:sym typeface="Montserrat"/>
            </a:endParaRPr>
          </a:p>
          <a:p>
            <a:pPr marL="0" lvl="0" indent="0" algn="l" rtl="0">
              <a:spcBef>
                <a:spcPts val="0"/>
              </a:spcBef>
              <a:spcAft>
                <a:spcPts val="0"/>
              </a:spcAft>
              <a:buNone/>
            </a:pPr>
            <a:r>
              <a:rPr lang="en-US" sz="1500" dirty="0">
                <a:solidFill>
                  <a:srgbClr val="000000"/>
                </a:solidFill>
              </a:rPr>
              <a:t>•</a:t>
            </a:r>
            <a:r>
              <a:rPr lang="en-US" sz="1500" dirty="0">
                <a:solidFill>
                  <a:srgbClr val="000000"/>
                </a:solidFill>
                <a:latin typeface="Montserrat"/>
                <a:ea typeface="Montserrat"/>
                <a:cs typeface="Montserrat"/>
                <a:sym typeface="Montserrat"/>
              </a:rPr>
              <a:t>Here we see from all app 92.2% app are free app and only 7.8% app are paid app.</a:t>
            </a:r>
            <a:endParaRPr sz="1500" dirty="0">
              <a:solidFill>
                <a:srgbClr val="000000"/>
              </a:solidFill>
              <a:latin typeface="Montserrat"/>
              <a:ea typeface="Montserrat"/>
              <a:cs typeface="Montserrat"/>
              <a:sym typeface="Montserrat"/>
            </a:endParaRPr>
          </a:p>
          <a:p>
            <a:pPr marL="0" lvl="0" indent="0" algn="l" rtl="0">
              <a:spcBef>
                <a:spcPts val="0"/>
              </a:spcBef>
              <a:spcAft>
                <a:spcPts val="0"/>
              </a:spcAft>
              <a:buNone/>
            </a:pPr>
            <a:endParaRPr sz="1500" dirty="0">
              <a:solidFill>
                <a:srgbClr val="000000"/>
              </a:solidFill>
              <a:latin typeface="Montserrat"/>
              <a:ea typeface="Montserrat"/>
              <a:cs typeface="Montserrat"/>
              <a:sym typeface="Montserrat"/>
            </a:endParaRPr>
          </a:p>
          <a:p>
            <a:pPr marL="0" lvl="0" indent="0" algn="l" rtl="0">
              <a:spcBef>
                <a:spcPts val="0"/>
              </a:spcBef>
              <a:spcAft>
                <a:spcPts val="0"/>
              </a:spcAft>
              <a:buNone/>
            </a:pPr>
            <a:endParaRPr dirty="0"/>
          </a:p>
        </p:txBody>
      </p:sp>
      <p:sp>
        <p:nvSpPr>
          <p:cNvPr id="184" name="Google Shape;184;g12596b1a20e_3_25"/>
          <p:cNvSpPr txBox="1"/>
          <p:nvPr/>
        </p:nvSpPr>
        <p:spPr>
          <a:xfrm>
            <a:off x="152400" y="152400"/>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latin typeface="Montserrat"/>
              <a:ea typeface="Montserrat"/>
              <a:cs typeface="Montserrat"/>
              <a:sym typeface="Montserrat"/>
            </a:endParaRPr>
          </a:p>
        </p:txBody>
      </p:sp>
      <p:pic>
        <p:nvPicPr>
          <p:cNvPr id="185" name="Google Shape;185;g12596b1a20e_3_25"/>
          <p:cNvPicPr preferRelativeResize="0"/>
          <p:nvPr/>
        </p:nvPicPr>
        <p:blipFill>
          <a:blip r:embed="rId3">
            <a:alphaModFix/>
          </a:blip>
          <a:stretch>
            <a:fillRect/>
          </a:stretch>
        </p:blipFill>
        <p:spPr>
          <a:xfrm>
            <a:off x="4464000" y="1170125"/>
            <a:ext cx="4527600" cy="368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Apps with highest no of installs</a:t>
            </a:r>
            <a:endParaRPr lang="en-IN"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428" y="1017725"/>
            <a:ext cx="4533499" cy="3958536"/>
          </a:xfrm>
          <a:prstGeom prst="rect">
            <a:avLst/>
          </a:prstGeom>
        </p:spPr>
      </p:pic>
    </p:spTree>
    <p:extLst>
      <p:ext uri="{BB962C8B-B14F-4D97-AF65-F5344CB8AC3E}">
        <p14:creationId xmlns:p14="http://schemas.microsoft.com/office/powerpoint/2010/main" val="429012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 10 Apps with highest number of reviews</a:t>
            </a:r>
            <a:br>
              <a:rPr lang="en-US"/>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15574391"/>
              </p:ext>
            </p:extLst>
          </p:nvPr>
        </p:nvGraphicFramePr>
        <p:xfrm>
          <a:off x="441960" y="1280159"/>
          <a:ext cx="8390340" cy="3506965"/>
        </p:xfrm>
        <a:graphic>
          <a:graphicData uri="http://schemas.openxmlformats.org/drawingml/2006/table">
            <a:tbl>
              <a:tblPr>
                <a:tableStyleId>{5C22544A-7EE6-4342-B048-85BDC9FD1C3A}</a:tableStyleId>
              </a:tblPr>
              <a:tblGrid>
                <a:gridCol w="4937855">
                  <a:extLst>
                    <a:ext uri="{9D8B030D-6E8A-4147-A177-3AD203B41FA5}">
                      <a16:colId xmlns:a16="http://schemas.microsoft.com/office/drawing/2014/main" val="888674894"/>
                    </a:ext>
                  </a:extLst>
                </a:gridCol>
                <a:gridCol w="3452485">
                  <a:extLst>
                    <a:ext uri="{9D8B030D-6E8A-4147-A177-3AD203B41FA5}">
                      <a16:colId xmlns:a16="http://schemas.microsoft.com/office/drawing/2014/main" val="4290031838"/>
                    </a:ext>
                  </a:extLst>
                </a:gridCol>
              </a:tblGrid>
              <a:tr h="430125">
                <a:tc>
                  <a:txBody>
                    <a:bodyPr/>
                    <a:lstStyle/>
                    <a:p>
                      <a:pPr algn="l" fontAlgn="b"/>
                      <a:r>
                        <a:rPr lang="en-IN" sz="1600" u="none" strike="noStrike" dirty="0">
                          <a:effectLst/>
                        </a:rPr>
                        <a:t>                                      </a:t>
                      </a:r>
                      <a:r>
                        <a:rPr lang="en-IN" sz="2000" u="none" strike="noStrike" dirty="0">
                          <a:effectLst/>
                        </a:rPr>
                        <a:t>APP</a:t>
                      </a:r>
                      <a:endParaRPr lang="en-IN" sz="2000" b="1" i="0" u="none" strike="noStrike" dirty="0">
                        <a:solidFill>
                          <a:srgbClr val="212121"/>
                        </a:solidFill>
                        <a:effectLst/>
                        <a:latin typeface="Courier New" panose="02070309020205020404" pitchFamily="49" charset="0"/>
                      </a:endParaRPr>
                    </a:p>
                  </a:txBody>
                  <a:tcPr marL="6350" marR="6350" marT="6350" marB="0" anchor="b"/>
                </a:tc>
                <a:tc>
                  <a:txBody>
                    <a:bodyPr/>
                    <a:lstStyle/>
                    <a:p>
                      <a:pPr algn="l" fontAlgn="b"/>
                      <a:r>
                        <a:rPr lang="en-IN" sz="2000" u="none" strike="noStrike" dirty="0">
                          <a:effectLst/>
                        </a:rPr>
                        <a:t>                   Reviews</a:t>
                      </a:r>
                      <a:endParaRPr lang="en-IN" sz="2000" b="1" i="0" u="none" strike="noStrike" dirty="0">
                        <a:solidFill>
                          <a:srgbClr val="212121"/>
                        </a:solidFill>
                        <a:effectLst/>
                        <a:latin typeface="Courier New" panose="02070309020205020404" pitchFamily="49" charset="0"/>
                      </a:endParaRPr>
                    </a:p>
                  </a:txBody>
                  <a:tcPr marL="6350" marR="6350" marT="6350" marB="0" anchor="b"/>
                </a:tc>
                <a:extLst>
                  <a:ext uri="{0D108BD9-81ED-4DB2-BD59-A6C34878D82A}">
                    <a16:rowId xmlns:a16="http://schemas.microsoft.com/office/drawing/2014/main" val="649461148"/>
                  </a:ext>
                </a:extLst>
              </a:tr>
              <a:tr h="290085">
                <a:tc>
                  <a:txBody>
                    <a:bodyPr/>
                    <a:lstStyle/>
                    <a:p>
                      <a:pPr algn="ctr" fontAlgn="ctr"/>
                      <a:r>
                        <a:rPr lang="en-IN" sz="1400" u="none" strike="noStrike" dirty="0">
                          <a:effectLst/>
                        </a:rPr>
                        <a:t>Facebook</a:t>
                      </a:r>
                      <a:endParaRPr lang="en-IN"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78158306</a:t>
                      </a:r>
                      <a:endParaRPr lang="en-IN" sz="1400" b="0" i="0" u="none" strike="noStrike" dirty="0">
                        <a:solidFill>
                          <a:srgbClr val="212121"/>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841083657"/>
                  </a:ext>
                </a:extLst>
              </a:tr>
              <a:tr h="108242">
                <a:tc>
                  <a:txBody>
                    <a:bodyPr/>
                    <a:lstStyle/>
                    <a:p>
                      <a:pPr algn="ctr" fontAlgn="ctr"/>
                      <a:r>
                        <a:rPr lang="en-IN" sz="1400" u="none" strike="noStrike" dirty="0">
                          <a:effectLst/>
                        </a:rPr>
                        <a:t>WhatsApp Messenger</a:t>
                      </a:r>
                      <a:endParaRPr lang="en-IN"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b"/>
                      <a:r>
                        <a:rPr lang="en-IN" sz="1400" u="none" strike="noStrike" dirty="0">
                          <a:effectLst/>
                        </a:rPr>
                        <a:t>69119316</a:t>
                      </a:r>
                      <a:endParaRPr lang="en-IN" sz="1400" b="0" i="0" u="none" strike="noStrike" dirty="0">
                        <a:solidFill>
                          <a:srgbClr val="212121"/>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934685630"/>
                  </a:ext>
                </a:extLst>
              </a:tr>
              <a:tr h="290085">
                <a:tc>
                  <a:txBody>
                    <a:bodyPr/>
                    <a:lstStyle/>
                    <a:p>
                      <a:pPr algn="l" fontAlgn="b"/>
                      <a:r>
                        <a:rPr lang="en-IN" sz="700" b="0" i="0" u="none" strike="noStrike" baseline="0" dirty="0">
                          <a:solidFill>
                            <a:schemeClr val="dk1"/>
                          </a:solidFill>
                          <a:effectLst/>
                          <a:latin typeface="+mn-lt"/>
                        </a:rPr>
                        <a:t>                                                                          </a:t>
                      </a:r>
                      <a:r>
                        <a:rPr lang="en-IN" sz="1400" b="0" i="0" u="none" strike="noStrike" baseline="0" dirty="0">
                          <a:solidFill>
                            <a:schemeClr val="dk1"/>
                          </a:solidFill>
                          <a:effectLst/>
                          <a:latin typeface="+mn-lt"/>
                        </a:rPr>
                        <a:t>Instagram</a:t>
                      </a:r>
                    </a:p>
                    <a:p>
                      <a:pPr algn="l" fontAlgn="b"/>
                      <a:endParaRPr lang="en-IN" sz="700" b="1" i="0" u="none" strike="noStrike" dirty="0">
                        <a:solidFill>
                          <a:srgbClr val="212121"/>
                        </a:solidFill>
                        <a:effectLst/>
                        <a:latin typeface="Arial" panose="020B0604020202020204" pitchFamily="34" charset="0"/>
                      </a:endParaRPr>
                    </a:p>
                  </a:txBody>
                  <a:tcPr marL="6350" marR="6350" marT="6350" marB="0" anchor="b"/>
                </a:tc>
                <a:tc>
                  <a:txBody>
                    <a:bodyPr/>
                    <a:lstStyle/>
                    <a:p>
                      <a:pPr algn="r" fontAlgn="ctr"/>
                      <a:r>
                        <a:rPr lang="en-IN" sz="1400" u="none" strike="noStrike" dirty="0">
                          <a:effectLst/>
                        </a:rPr>
                        <a:t>66577313</a:t>
                      </a:r>
                      <a:endParaRPr lang="en-IN" sz="1400" b="0" i="0" u="none" strike="noStrike" dirty="0">
                        <a:solidFill>
                          <a:srgbClr val="212121"/>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618113277"/>
                  </a:ext>
                </a:extLst>
              </a:tr>
              <a:tr h="360105">
                <a:tc>
                  <a:txBody>
                    <a:bodyPr/>
                    <a:lstStyle/>
                    <a:p>
                      <a:pPr algn="ctr" fontAlgn="ctr"/>
                      <a:r>
                        <a:rPr lang="en-US" sz="1400" u="none" strike="noStrike" dirty="0">
                          <a:effectLst/>
                        </a:rPr>
                        <a:t>Messenger – Text and Video Chat for Free</a:t>
                      </a:r>
                      <a:endParaRPr lang="en-US"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56642847</a:t>
                      </a:r>
                      <a:endParaRPr lang="en-IN" sz="1400" b="0" i="0" u="none" strike="noStrike" dirty="0">
                        <a:solidFill>
                          <a:srgbClr val="212121"/>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903625365"/>
                  </a:ext>
                </a:extLst>
              </a:tr>
              <a:tr h="290085">
                <a:tc>
                  <a:txBody>
                    <a:bodyPr/>
                    <a:lstStyle/>
                    <a:p>
                      <a:pPr algn="ctr" fontAlgn="ctr"/>
                      <a:r>
                        <a:rPr lang="en-IN" sz="1400" u="none" strike="noStrike" dirty="0">
                          <a:effectLst/>
                        </a:rPr>
                        <a:t>Clash of Clans</a:t>
                      </a:r>
                      <a:endParaRPr lang="en-IN"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44891723</a:t>
                      </a:r>
                      <a:endParaRPr lang="en-IN" sz="1400" b="0" i="0" u="none" strike="noStrike" dirty="0">
                        <a:solidFill>
                          <a:srgbClr val="212121"/>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542845292"/>
                  </a:ext>
                </a:extLst>
              </a:tr>
              <a:tr h="360105">
                <a:tc>
                  <a:txBody>
                    <a:bodyPr/>
                    <a:lstStyle/>
                    <a:p>
                      <a:pPr algn="ctr" fontAlgn="ctr"/>
                      <a:r>
                        <a:rPr lang="en-US" sz="1400" u="none" strike="noStrike" dirty="0">
                          <a:effectLst/>
                        </a:rPr>
                        <a:t>Clean Master- Space Cleaner &amp; Antivirus</a:t>
                      </a:r>
                      <a:endParaRPr lang="en-US"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b"/>
                      <a:r>
                        <a:rPr lang="en-IN" sz="1400" u="none" strike="noStrike" dirty="0">
                          <a:effectLst/>
                        </a:rPr>
                        <a:t>42916526</a:t>
                      </a:r>
                      <a:endParaRPr lang="en-IN" sz="1400" b="0" i="0" u="none" strike="noStrike" dirty="0">
                        <a:solidFill>
                          <a:srgbClr val="212121"/>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55007174"/>
                  </a:ext>
                </a:extLst>
              </a:tr>
              <a:tr h="290085">
                <a:tc>
                  <a:txBody>
                    <a:bodyPr/>
                    <a:lstStyle/>
                    <a:p>
                      <a:pPr algn="ctr" fontAlgn="ctr"/>
                      <a:r>
                        <a:rPr lang="en-IN" sz="1400" u="none" strike="noStrike" dirty="0">
                          <a:effectLst/>
                        </a:rPr>
                        <a:t>Subway Surfers</a:t>
                      </a:r>
                      <a:endParaRPr lang="en-IN"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27722264</a:t>
                      </a:r>
                      <a:endParaRPr lang="en-IN" sz="1400" b="0" i="0" u="none" strike="noStrike" dirty="0">
                        <a:solidFill>
                          <a:srgbClr val="212121"/>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886409465"/>
                  </a:ext>
                </a:extLst>
              </a:tr>
              <a:tr h="290085">
                <a:tc>
                  <a:txBody>
                    <a:bodyPr/>
                    <a:lstStyle/>
                    <a:p>
                      <a:pPr algn="ctr" fontAlgn="ctr"/>
                      <a:r>
                        <a:rPr lang="en-IN" sz="1400" u="none" strike="noStrike" dirty="0">
                          <a:effectLst/>
                        </a:rPr>
                        <a:t>YouTube</a:t>
                      </a:r>
                      <a:endParaRPr lang="en-IN"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b"/>
                      <a:r>
                        <a:rPr lang="en-IN" sz="1400" u="none" strike="noStrike" dirty="0">
                          <a:effectLst/>
                        </a:rPr>
                        <a:t>25655305</a:t>
                      </a:r>
                      <a:endParaRPr lang="en-IN" sz="1400" b="0" i="0" u="none" strike="noStrike" dirty="0">
                        <a:solidFill>
                          <a:srgbClr val="212121"/>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957630868"/>
                  </a:ext>
                </a:extLst>
              </a:tr>
              <a:tr h="360105">
                <a:tc>
                  <a:txBody>
                    <a:bodyPr/>
                    <a:lstStyle/>
                    <a:p>
                      <a:pPr algn="ctr" fontAlgn="ctr"/>
                      <a:r>
                        <a:rPr lang="en-US" sz="1400" u="none" strike="noStrike" dirty="0">
                          <a:effectLst/>
                        </a:rPr>
                        <a:t>Security Master - Antivirus, VPN, </a:t>
                      </a:r>
                      <a:r>
                        <a:rPr lang="en-US" sz="1400" u="none" strike="noStrike" dirty="0" err="1">
                          <a:effectLst/>
                        </a:rPr>
                        <a:t>AppLock</a:t>
                      </a:r>
                      <a:r>
                        <a:rPr lang="en-US" sz="1400" u="none" strike="noStrike" dirty="0">
                          <a:effectLst/>
                        </a:rPr>
                        <a:t>, Booster</a:t>
                      </a:r>
                      <a:endParaRPr lang="en-US"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24900999</a:t>
                      </a:r>
                      <a:endParaRPr lang="en-IN" sz="1400" b="0" i="0" u="none" strike="noStrike" dirty="0">
                        <a:solidFill>
                          <a:srgbClr val="212121"/>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367733798"/>
                  </a:ext>
                </a:extLst>
              </a:tr>
              <a:tr h="290085">
                <a:tc>
                  <a:txBody>
                    <a:bodyPr/>
                    <a:lstStyle/>
                    <a:p>
                      <a:pPr algn="ctr" fontAlgn="ctr"/>
                      <a:r>
                        <a:rPr lang="en-IN" sz="1400" u="none" strike="noStrike" dirty="0">
                          <a:effectLst/>
                        </a:rPr>
                        <a:t>Clash Royale</a:t>
                      </a:r>
                      <a:endParaRPr lang="en-IN" sz="1400" b="1" i="0" u="none" strike="noStrike" dirty="0">
                        <a:solidFill>
                          <a:srgbClr val="212121"/>
                        </a:solidFill>
                        <a:effectLst/>
                        <a:latin typeface="Arial" panose="020B0604020202020204" pitchFamily="34" charset="0"/>
                      </a:endParaRPr>
                    </a:p>
                  </a:txBody>
                  <a:tcPr marL="6350" marR="6350" marT="6350" marB="0" anchor="ctr"/>
                </a:tc>
                <a:tc>
                  <a:txBody>
                    <a:bodyPr/>
                    <a:lstStyle/>
                    <a:p>
                      <a:pPr algn="r" fontAlgn="b"/>
                      <a:r>
                        <a:rPr lang="en-IN" sz="1400" u="none" strike="noStrike" dirty="0">
                          <a:effectLst/>
                        </a:rPr>
                        <a:t>23133508</a:t>
                      </a:r>
                      <a:endParaRPr lang="en-IN" sz="1400" b="0" i="0" u="none" strike="noStrike" dirty="0">
                        <a:solidFill>
                          <a:srgbClr val="212121"/>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524845391"/>
                  </a:ext>
                </a:extLst>
              </a:tr>
            </a:tbl>
          </a:graphicData>
        </a:graphic>
      </p:graphicFrame>
    </p:spTree>
    <p:extLst>
      <p:ext uri="{BB962C8B-B14F-4D97-AF65-F5344CB8AC3E}">
        <p14:creationId xmlns:p14="http://schemas.microsoft.com/office/powerpoint/2010/main" val="110669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 y="1417320"/>
            <a:ext cx="6804660" cy="3110330"/>
          </a:xfrm>
          <a:prstGeom prst="rect">
            <a:avLst/>
          </a:prstGeom>
        </p:spPr>
      </p:pic>
      <p:sp>
        <p:nvSpPr>
          <p:cNvPr id="2" name="Title 1"/>
          <p:cNvSpPr>
            <a:spLocks noGrp="1"/>
          </p:cNvSpPr>
          <p:nvPr>
            <p:ph type="title"/>
          </p:nvPr>
        </p:nvSpPr>
        <p:spPr>
          <a:xfrm>
            <a:off x="75480" y="502920"/>
            <a:ext cx="8520600" cy="586740"/>
          </a:xfrm>
        </p:spPr>
        <p:txBody>
          <a:bodyPr/>
          <a:lstStyle/>
          <a:p>
            <a:r>
              <a:rPr lang="en-US" sz="2400" dirty="0"/>
              <a:t>Facebook, WhatsApp and </a:t>
            </a:r>
            <a:r>
              <a:rPr lang="en-US" sz="2400" dirty="0" err="1"/>
              <a:t>instagram</a:t>
            </a:r>
            <a:r>
              <a:rPr lang="en-US" sz="2400" dirty="0"/>
              <a:t> have highest number of Reviews in google play store.</a:t>
            </a:r>
            <a:br>
              <a:rPr lang="en-US" sz="2400" dirty="0"/>
            </a:br>
            <a:endParaRPr lang="en-IN" sz="2400" dirty="0"/>
          </a:p>
        </p:txBody>
      </p:sp>
    </p:spTree>
    <p:extLst>
      <p:ext uri="{BB962C8B-B14F-4D97-AF65-F5344CB8AC3E}">
        <p14:creationId xmlns:p14="http://schemas.microsoft.com/office/powerpoint/2010/main" val="187390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500" dirty="0" err="1"/>
              <a:t>Facebook,Whatsaap</a:t>
            </a:r>
            <a:r>
              <a:rPr lang="en-US" sz="1500" dirty="0"/>
              <a:t> and Instagram are having the highest number of reviews in google play store</a:t>
            </a:r>
            <a:r>
              <a:rPr lang="en-IN" sz="1500" dirty="0"/>
              <a:t>.Below are the top 10 categories having the highest number of installs?</a:t>
            </a:r>
          </a:p>
        </p:txBody>
      </p:sp>
      <p:sp>
        <p:nvSpPr>
          <p:cNvPr id="3" name="Text Placeholder 2"/>
          <p:cNvSpPr>
            <a:spLocks noGrp="1"/>
          </p:cNvSpPr>
          <p:nvPr>
            <p:ph type="body" idx="1"/>
          </p:nvPr>
        </p:nvSpPr>
        <p:spPr>
          <a:xfrm>
            <a:off x="311700" y="1226819"/>
            <a:ext cx="8207460" cy="3342055"/>
          </a:xfrm>
        </p:spPr>
        <p:txBody>
          <a:bodyPr/>
          <a:lstStyle/>
          <a:p>
            <a:r>
              <a:rPr lang="en-IN" dirty="0"/>
              <a:t>In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540" y="1448444"/>
            <a:ext cx="4823460" cy="2957604"/>
          </a:xfrm>
          <a:prstGeom prst="rect">
            <a:avLst/>
          </a:prstGeom>
        </p:spPr>
      </p:pic>
    </p:spTree>
    <p:extLst>
      <p:ext uri="{BB962C8B-B14F-4D97-AF65-F5344CB8AC3E}">
        <p14:creationId xmlns:p14="http://schemas.microsoft.com/office/powerpoint/2010/main" val="67326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Installs and Reviews are Positively Correlated.</a:t>
            </a:r>
            <a:br>
              <a:rPr lang="en-US" dirty="0"/>
            </a:br>
            <a:br>
              <a:rPr lang="en-IN" dirty="0"/>
            </a:br>
            <a:endParaRPr lang="en-IN"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152475"/>
            <a:ext cx="6876575" cy="3721268"/>
          </a:xfrm>
          <a:prstGeom prst="rect">
            <a:avLst/>
          </a:prstGeom>
        </p:spPr>
      </p:pic>
    </p:spTree>
    <p:extLst>
      <p:ext uri="{BB962C8B-B14F-4D97-AF65-F5344CB8AC3E}">
        <p14:creationId xmlns:p14="http://schemas.microsoft.com/office/powerpoint/2010/main" val="240762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7637"/>
            <a:ext cx="8520600" cy="822959"/>
          </a:xfrm>
        </p:spPr>
        <p:txBody>
          <a:bodyPr/>
          <a:lstStyle/>
          <a:p>
            <a:r>
              <a:rPr lang="en-US" sz="1800" dirty="0"/>
              <a:t>Generally increasing the Prices doesn't have significant effect on Higher Rating. For Higher Price, Rating is High.</a:t>
            </a:r>
            <a:br>
              <a:rPr lang="en-US" sz="1800" dirty="0"/>
            </a:br>
            <a:r>
              <a:rPr lang="en-US" sz="1800" dirty="0"/>
              <a:t>.</a:t>
            </a:r>
            <a:br>
              <a:rPr lang="en-US" sz="1800" dirty="0"/>
            </a:br>
            <a:endParaRPr lang="en-IN" sz="1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1" y="830581"/>
            <a:ext cx="7688116" cy="3970133"/>
          </a:xfrm>
          <a:prstGeom prst="rect">
            <a:avLst/>
          </a:prstGeom>
        </p:spPr>
      </p:pic>
    </p:spTree>
    <p:extLst>
      <p:ext uri="{BB962C8B-B14F-4D97-AF65-F5344CB8AC3E}">
        <p14:creationId xmlns:p14="http://schemas.microsoft.com/office/powerpoint/2010/main" val="715210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1920"/>
            <a:ext cx="8520600" cy="895805"/>
          </a:xfrm>
        </p:spPr>
        <p:txBody>
          <a:bodyPr/>
          <a:lstStyle/>
          <a:p>
            <a:r>
              <a:rPr lang="en-US" sz="2000" dirty="0"/>
              <a:t>As per the below scatter plot with the </a:t>
            </a:r>
            <a:r>
              <a:rPr lang="en-US" sz="2000" dirty="0" err="1"/>
              <a:t>trendline</a:t>
            </a:r>
            <a:r>
              <a:rPr lang="en-US" sz="2000" dirty="0"/>
              <a:t> we can conclude that lesser reviews on applications will decrease the rating as well.</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 y="952500"/>
            <a:ext cx="7326805" cy="3813288"/>
          </a:xfrm>
          <a:prstGeom prst="rect">
            <a:avLst/>
          </a:prstGeom>
        </p:spPr>
      </p:pic>
    </p:spTree>
    <p:extLst>
      <p:ext uri="{BB962C8B-B14F-4D97-AF65-F5344CB8AC3E}">
        <p14:creationId xmlns:p14="http://schemas.microsoft.com/office/powerpoint/2010/main" val="230100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Reviews vs Installs</a:t>
            </a:r>
            <a:br>
              <a:rPr lang="en-IN" dirty="0"/>
            </a:br>
            <a:endParaRPr lang="en-IN"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0" y="1124405"/>
            <a:ext cx="6500580" cy="3287575"/>
          </a:xfrm>
          <a:prstGeom prst="rect">
            <a:avLst/>
          </a:prstGeom>
        </p:spPr>
      </p:pic>
    </p:spTree>
    <p:extLst>
      <p:ext uri="{BB962C8B-B14F-4D97-AF65-F5344CB8AC3E}">
        <p14:creationId xmlns:p14="http://schemas.microsoft.com/office/powerpoint/2010/main" val="2698279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Size vs Installs</a:t>
            </a:r>
            <a:br>
              <a:rPr lang="en-IN" dirty="0"/>
            </a:br>
            <a:endParaRPr lang="en-IN"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 y="1017724"/>
            <a:ext cx="5920739" cy="3493315"/>
          </a:xfrm>
          <a:prstGeom prst="rect">
            <a:avLst/>
          </a:prstGeom>
        </p:spPr>
      </p:pic>
    </p:spTree>
    <p:extLst>
      <p:ext uri="{BB962C8B-B14F-4D97-AF65-F5344CB8AC3E}">
        <p14:creationId xmlns:p14="http://schemas.microsoft.com/office/powerpoint/2010/main" val="38828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490249" y="450150"/>
            <a:ext cx="7767925"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1400">
                <a:solidFill>
                  <a:schemeClr val="accent2"/>
                </a:solidFill>
              </a:rPr>
              <a:t>The google Play Store started life as the “Android Market’ in the year 2008.It’s main purpose to serve the user with numerous applications and games, As of todays technology is escalating day </a:t>
            </a:r>
            <a:br>
              <a:rPr lang="en-US" sz="1400">
                <a:solidFill>
                  <a:schemeClr val="accent2"/>
                </a:solidFill>
              </a:rPr>
            </a:br>
            <a:r>
              <a:rPr lang="en-US" sz="1400">
                <a:solidFill>
                  <a:schemeClr val="accent2"/>
                </a:solidFill>
              </a:rPr>
              <a:t>by day the games are also gaining huge attention.</a:t>
            </a:r>
            <a:br>
              <a:rPr lang="en-US" sz="1400">
                <a:solidFill>
                  <a:schemeClr val="accent2"/>
                </a:solidFill>
              </a:rPr>
            </a:br>
            <a:br>
              <a:rPr lang="en-US" sz="1400">
                <a:solidFill>
                  <a:schemeClr val="accent2"/>
                </a:solidFill>
              </a:rPr>
            </a:br>
            <a:r>
              <a:rPr lang="en-US" sz="1400">
                <a:solidFill>
                  <a:schemeClr val="accent2"/>
                </a:solidFill>
              </a:rPr>
              <a:t>In the earlier stage of the Play Store it was too basic, it didn’t support paid apps and games until 2009.</a:t>
            </a:r>
            <a:br>
              <a:rPr lang="en-US" sz="1400">
                <a:solidFill>
                  <a:schemeClr val="accent2"/>
                </a:solidFill>
              </a:rPr>
            </a:br>
            <a:r>
              <a:rPr lang="en-US" sz="1400">
                <a:solidFill>
                  <a:schemeClr val="accent2"/>
                </a:solidFill>
              </a:rPr>
              <a:t>However, as the Android Platform grew, so did the Android Market. By 2012, it featured over </a:t>
            </a:r>
            <a:br>
              <a:rPr lang="en-US" sz="1400">
                <a:solidFill>
                  <a:schemeClr val="accent2"/>
                </a:solidFill>
              </a:rPr>
            </a:br>
            <a:r>
              <a:rPr lang="en-US" sz="1400">
                <a:solidFill>
                  <a:schemeClr val="accent2"/>
                </a:solidFill>
              </a:rPr>
              <a:t>450,000 Android Apps and Games</a:t>
            </a:r>
            <a:br>
              <a:rPr lang="en-US" sz="1400">
                <a:solidFill>
                  <a:schemeClr val="accent2"/>
                </a:solidFill>
              </a:rPr>
            </a:br>
            <a:br>
              <a:rPr lang="en-US" sz="1400">
                <a:solidFill>
                  <a:schemeClr val="accent2"/>
                </a:solidFill>
              </a:rPr>
            </a:br>
            <a:endParaRPr sz="140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81940"/>
            <a:ext cx="8215080" cy="735785"/>
          </a:xfrm>
        </p:spPr>
        <p:txBody>
          <a:bodyPr/>
          <a:lstStyle/>
          <a:p>
            <a:r>
              <a:rPr lang="en-US" sz="2000" dirty="0"/>
              <a:t>Here we can see that 92.22% apps are free and 7.78% are paid apps on Google Play Store, so we can say that Most of the apps are free on Google Play Store.</a:t>
            </a:r>
            <a:br>
              <a:rPr lang="en-US" sz="2000" dirty="0"/>
            </a:br>
            <a:br>
              <a:rPr lang="en-US" sz="2000" dirty="0"/>
            </a:br>
            <a:r>
              <a:rPr lang="en-IN" dirty="0"/>
              <a:t>Free vs Paid Apps</a:t>
            </a:r>
            <a:br>
              <a:rPr lang="en-IN" dirty="0"/>
            </a:br>
            <a:endParaRPr lang="en-IN" sz="1600" dirty="0"/>
          </a:p>
        </p:txBody>
      </p:sp>
      <p:pic>
        <p:nvPicPr>
          <p:cNvPr id="4" name="Picture 3">
            <a:extLst>
              <a:ext uri="{FF2B5EF4-FFF2-40B4-BE49-F238E27FC236}">
                <a16:creationId xmlns:a16="http://schemas.microsoft.com/office/drawing/2014/main" id="{C45D877B-535B-D7AC-6C59-FE750DB8F460}"/>
              </a:ext>
            </a:extLst>
          </p:cNvPr>
          <p:cNvPicPr>
            <a:picLocks noChangeAspect="1"/>
          </p:cNvPicPr>
          <p:nvPr/>
        </p:nvPicPr>
        <p:blipFill>
          <a:blip r:embed="rId2"/>
          <a:stretch>
            <a:fillRect/>
          </a:stretch>
        </p:blipFill>
        <p:spPr>
          <a:xfrm>
            <a:off x="0" y="2123923"/>
            <a:ext cx="1425946" cy="2040884"/>
          </a:xfrm>
          <a:prstGeom prst="rect">
            <a:avLst/>
          </a:prstGeom>
        </p:spPr>
      </p:pic>
    </p:spTree>
    <p:extLst>
      <p:ext uri="{BB962C8B-B14F-4D97-AF65-F5344CB8AC3E}">
        <p14:creationId xmlns:p14="http://schemas.microsoft.com/office/powerpoint/2010/main" val="1952641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9540"/>
            <a:ext cx="4366980" cy="4579620"/>
          </a:xfrm>
        </p:spPr>
        <p:txBody>
          <a:bodyPr/>
          <a:lstStyle/>
          <a:p>
            <a:r>
              <a:rPr lang="en-IN" dirty="0"/>
              <a:t>Installs vs Ratings</a:t>
            </a:r>
            <a:br>
              <a:rPr lang="en-IN" dirty="0"/>
            </a:br>
            <a:br>
              <a:rPr lang="en-IN" sz="2400" dirty="0"/>
            </a:br>
            <a:r>
              <a:rPr lang="en-US" sz="2400" dirty="0"/>
              <a:t>Graph confirms that the apps with highest number of installs have the highest number of Ratings.</a:t>
            </a:r>
            <a:br>
              <a:rPr lang="en-US" sz="2400" dirty="0"/>
            </a:br>
            <a:endParaRPr lang="en-IN" sz="24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289" y="1477645"/>
            <a:ext cx="3961211" cy="3231515"/>
          </a:xfrm>
          <a:prstGeom prst="rect">
            <a:avLst/>
          </a:prstGeom>
        </p:spPr>
      </p:pic>
    </p:spTree>
    <p:extLst>
      <p:ext uri="{BB962C8B-B14F-4D97-AF65-F5344CB8AC3E}">
        <p14:creationId xmlns:p14="http://schemas.microsoft.com/office/powerpoint/2010/main" val="904930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4561315"/>
          </a:xfrm>
        </p:spPr>
        <p:txBody>
          <a:bodyPr/>
          <a:lstStyle/>
          <a:p>
            <a:r>
              <a:rPr lang="en-US" sz="2000" dirty="0"/>
              <a:t>Number of installed Applications as per  the  content Rating.</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1800" dirty="0"/>
              <a:t>From the above pie plot we can say that 81% Apps can be accessed by everyone</a:t>
            </a:r>
            <a:br>
              <a:rPr lang="en-US" sz="1800" dirty="0"/>
            </a:br>
            <a:endParaRPr lang="en-US" sz="1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20" y="960119"/>
            <a:ext cx="4190999" cy="3024319"/>
          </a:xfrm>
          <a:prstGeom prst="rect">
            <a:avLst/>
          </a:prstGeom>
        </p:spPr>
      </p:pic>
    </p:spTree>
    <p:extLst>
      <p:ext uri="{BB962C8B-B14F-4D97-AF65-F5344CB8AC3E}">
        <p14:creationId xmlns:p14="http://schemas.microsoft.com/office/powerpoint/2010/main" val="1881740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3841"/>
            <a:ext cx="8520600" cy="4602479"/>
          </a:xfrm>
        </p:spPr>
        <p:txBody>
          <a:bodyPr/>
          <a:lstStyle/>
          <a:p>
            <a:r>
              <a:rPr lang="en-US" sz="2000" dirty="0"/>
              <a:t>Most Downloaded apps in Play Store Dataset.</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1800" dirty="0"/>
              <a:t>Family Category has high number of Applications , moving  from one year to another  we can also see the change in number of apps.</a:t>
            </a:r>
            <a:br>
              <a:rPr lang="en-US" sz="1800" dirty="0"/>
            </a:br>
            <a:endParaRPr lang="en-US" sz="1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6760"/>
            <a:ext cx="8763180" cy="3268980"/>
          </a:xfrm>
          <a:prstGeom prst="rect">
            <a:avLst/>
          </a:prstGeom>
        </p:spPr>
      </p:pic>
    </p:spTree>
    <p:extLst>
      <p:ext uri="{BB962C8B-B14F-4D97-AF65-F5344CB8AC3E}">
        <p14:creationId xmlns:p14="http://schemas.microsoft.com/office/powerpoint/2010/main" val="1872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490250" y="450150"/>
            <a:ext cx="762505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1400">
                <a:solidFill>
                  <a:schemeClr val="accent2"/>
                </a:solidFill>
              </a:rPr>
              <a:t>The main Purpose of our project was to Analyze the information on Apps in the Play Store in order  to discover key factors responsible for app engagement and success.</a:t>
            </a:r>
            <a:br>
              <a:rPr lang="en-US" sz="1400">
                <a:solidFill>
                  <a:schemeClr val="accent2"/>
                </a:solidFill>
              </a:rPr>
            </a:br>
            <a:br>
              <a:rPr lang="en-US" sz="1400">
                <a:solidFill>
                  <a:schemeClr val="accent2"/>
                </a:solidFill>
              </a:rPr>
            </a:br>
            <a:r>
              <a:rPr lang="en-US" sz="1400">
                <a:solidFill>
                  <a:schemeClr val="accent2"/>
                </a:solidFill>
              </a:rPr>
              <a:t>We gathered information about 11000 apps with several categories in the Playstore. We mostly focused on the most installed categories and also compared them with free and paid ones.</a:t>
            </a:r>
            <a:br>
              <a:rPr lang="en-US" sz="1400">
                <a:solidFill>
                  <a:schemeClr val="accent2"/>
                </a:solidFill>
              </a:rPr>
            </a:br>
            <a:br>
              <a:rPr lang="en-US" sz="1400">
                <a:solidFill>
                  <a:schemeClr val="accent2"/>
                </a:solidFill>
              </a:rPr>
            </a:br>
            <a:r>
              <a:rPr lang="en-US" sz="1400">
                <a:solidFill>
                  <a:schemeClr val="accent2"/>
                </a:solidFill>
              </a:rPr>
              <a:t>Cleaning of the data was done by removing the null values and detecting the number of outliers which helped to keep the data Non Redundant</a:t>
            </a:r>
            <a:br>
              <a:rPr lang="en-US" sz="1400">
                <a:solidFill>
                  <a:schemeClr val="accent2"/>
                </a:solidFill>
              </a:rPr>
            </a:br>
            <a:endParaRPr sz="14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5"/>
          <p:cNvSpPr txBox="1">
            <a:spLocks noGrp="1"/>
          </p:cNvSpPr>
          <p:nvPr>
            <p:ph type="title"/>
          </p:nvPr>
        </p:nvSpPr>
        <p:spPr>
          <a:xfrm>
            <a:off x="490249" y="185737"/>
            <a:ext cx="7667914" cy="440769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2400" dirty="0"/>
              <a:t>Points</a:t>
            </a:r>
            <a:r>
              <a:rPr lang="en-US" dirty="0"/>
              <a:t> </a:t>
            </a:r>
            <a:r>
              <a:rPr lang="en-US" sz="2400" dirty="0"/>
              <a:t>to</a:t>
            </a:r>
            <a:r>
              <a:rPr lang="en-US" dirty="0"/>
              <a:t> </a:t>
            </a:r>
            <a:r>
              <a:rPr lang="en-US" sz="2400" dirty="0"/>
              <a:t>Discuss on:</a:t>
            </a:r>
            <a:br>
              <a:rPr lang="en-US" sz="2400" dirty="0"/>
            </a:br>
            <a:br>
              <a:rPr lang="en-US" sz="2400" dirty="0"/>
            </a:br>
            <a:r>
              <a:rPr lang="en-US" sz="1400" dirty="0">
                <a:solidFill>
                  <a:schemeClr val="lt1"/>
                </a:solidFill>
              </a:rPr>
              <a:t>&gt; Data Cleaning and Detecting Outliers</a:t>
            </a:r>
            <a:br>
              <a:rPr lang="en-US" sz="1400" dirty="0">
                <a:solidFill>
                  <a:schemeClr val="lt1"/>
                </a:solidFill>
              </a:rPr>
            </a:br>
            <a:r>
              <a:rPr lang="en-US" sz="1400" dirty="0">
                <a:solidFill>
                  <a:schemeClr val="lt1"/>
                </a:solidFill>
              </a:rPr>
              <a:t>&gt; Data Visualization</a:t>
            </a:r>
            <a:br>
              <a:rPr lang="en-US" sz="1400" dirty="0">
                <a:solidFill>
                  <a:schemeClr val="lt1"/>
                </a:solidFill>
              </a:rPr>
            </a:br>
            <a:r>
              <a:rPr lang="en-US" sz="1400" dirty="0">
                <a:solidFill>
                  <a:schemeClr val="lt1"/>
                </a:solidFill>
              </a:rPr>
              <a:t>&gt; Category vs Reviews</a:t>
            </a:r>
            <a:br>
              <a:rPr lang="en-US" sz="1400" dirty="0">
                <a:solidFill>
                  <a:schemeClr val="lt1"/>
                </a:solidFill>
              </a:rPr>
            </a:br>
            <a:r>
              <a:rPr lang="en-US" sz="1400" dirty="0">
                <a:solidFill>
                  <a:schemeClr val="lt1"/>
                </a:solidFill>
              </a:rPr>
              <a:t>&gt; Category vs Installs</a:t>
            </a:r>
            <a:br>
              <a:rPr lang="en-US" sz="1400" dirty="0">
                <a:solidFill>
                  <a:schemeClr val="lt1"/>
                </a:solidFill>
              </a:rPr>
            </a:br>
            <a:r>
              <a:rPr lang="en-US" sz="1400" dirty="0">
                <a:solidFill>
                  <a:schemeClr val="lt1"/>
                </a:solidFill>
              </a:rPr>
              <a:t>&gt; Category vs Price</a:t>
            </a:r>
            <a:br>
              <a:rPr lang="en-US" sz="1400" dirty="0">
                <a:solidFill>
                  <a:schemeClr val="lt1"/>
                </a:solidFill>
              </a:rPr>
            </a:br>
            <a:r>
              <a:rPr lang="en-US" sz="1400" dirty="0">
                <a:solidFill>
                  <a:schemeClr val="lt1"/>
                </a:solidFill>
              </a:rPr>
              <a:t>&gt; Paid vs Free Apps</a:t>
            </a:r>
            <a:br>
              <a:rPr lang="en-US" sz="1400" dirty="0">
                <a:solidFill>
                  <a:schemeClr val="lt1"/>
                </a:solidFill>
              </a:rPr>
            </a:br>
            <a:r>
              <a:rPr lang="en-US" sz="1400" dirty="0">
                <a:solidFill>
                  <a:schemeClr val="lt1"/>
                </a:solidFill>
              </a:rPr>
              <a:t>&gt; Free vs Paid Apps</a:t>
            </a:r>
            <a:br>
              <a:rPr lang="en-US" sz="1400" dirty="0">
                <a:solidFill>
                  <a:schemeClr val="lt1"/>
                </a:solidFill>
              </a:rPr>
            </a:br>
            <a:r>
              <a:rPr lang="en-US" sz="1400" dirty="0">
                <a:solidFill>
                  <a:schemeClr val="lt1"/>
                </a:solidFill>
              </a:rPr>
              <a:t>&gt; Price vs Rating</a:t>
            </a:r>
            <a:br>
              <a:rPr lang="en-US" sz="1400" dirty="0">
                <a:solidFill>
                  <a:schemeClr val="lt1"/>
                </a:solidFill>
              </a:rPr>
            </a:br>
            <a:r>
              <a:rPr lang="en-US" sz="1400" dirty="0">
                <a:solidFill>
                  <a:schemeClr val="lt1"/>
                </a:solidFill>
              </a:rPr>
              <a:t>&gt; Reviews vs Rating</a:t>
            </a:r>
            <a:br>
              <a:rPr lang="en-US" sz="1400" dirty="0">
                <a:solidFill>
                  <a:schemeClr val="lt1"/>
                </a:solidFill>
              </a:rPr>
            </a:br>
            <a:r>
              <a:rPr lang="en-US" sz="1400" dirty="0">
                <a:solidFill>
                  <a:schemeClr val="lt1"/>
                </a:solidFill>
              </a:rPr>
              <a:t>&gt; Installs vs Size</a:t>
            </a:r>
            <a:br>
              <a:rPr lang="en-US" sz="1400" dirty="0">
                <a:solidFill>
                  <a:schemeClr val="lt1"/>
                </a:solidFill>
              </a:rPr>
            </a:br>
            <a:r>
              <a:rPr lang="en-US" sz="1400" dirty="0">
                <a:solidFill>
                  <a:schemeClr val="lt1"/>
                </a:solidFill>
              </a:rPr>
              <a:t>&gt; Install vs Rating</a:t>
            </a:r>
            <a:br>
              <a:rPr lang="en-US" sz="1400" dirty="0">
                <a:solidFill>
                  <a:schemeClr val="lt1"/>
                </a:solidFill>
              </a:rPr>
            </a:br>
            <a:r>
              <a:rPr lang="en-US" sz="1400" dirty="0">
                <a:solidFill>
                  <a:schemeClr val="lt1"/>
                </a:solidFill>
              </a:rPr>
              <a:t>&gt; Most Downloaded Apps </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3200"/>
              <a:t>Data Description:</a:t>
            </a:r>
            <a:br>
              <a:rPr lang="en-US" sz="3200"/>
            </a:br>
            <a:r>
              <a:rPr lang="en-US" sz="1400" u="sng">
                <a:solidFill>
                  <a:schemeClr val="lt1"/>
                </a:solidFill>
              </a:rPr>
              <a:t>Mission</a:t>
            </a:r>
            <a:r>
              <a:rPr lang="en-US" sz="1400">
                <a:solidFill>
                  <a:schemeClr val="lt1"/>
                </a:solidFill>
              </a:rPr>
              <a:t> </a:t>
            </a:r>
            <a:r>
              <a:rPr lang="en-US" sz="1400" u="sng">
                <a:solidFill>
                  <a:schemeClr val="lt1"/>
                </a:solidFill>
              </a:rPr>
              <a:t>Statement</a:t>
            </a:r>
            <a:r>
              <a:rPr lang="en-US" sz="1400">
                <a:solidFill>
                  <a:schemeClr val="lt1"/>
                </a:solidFill>
              </a:rPr>
              <a:t>: The Play store apps data has enormous potential to expand the app making line of work and help various businesses to capture the Android Market.</a:t>
            </a:r>
            <a:br>
              <a:rPr lang="en-US" sz="1400">
                <a:solidFill>
                  <a:schemeClr val="lt1"/>
                </a:solidFill>
              </a:rPr>
            </a:br>
            <a:r>
              <a:rPr lang="en-US" sz="1400">
                <a:solidFill>
                  <a:schemeClr val="lt1"/>
                </a:solidFill>
              </a:rPr>
              <a:t>Exploring and Analyzing the data to discover key factors responsible for app engagement and success.</a:t>
            </a:r>
            <a:br>
              <a:rPr lang="en-US" sz="1400">
                <a:solidFill>
                  <a:schemeClr val="lt1"/>
                </a:solidFill>
              </a:rPr>
            </a:br>
            <a:br>
              <a:rPr lang="en-US" sz="1400">
                <a:solidFill>
                  <a:schemeClr val="lt1"/>
                </a:solidFill>
              </a:rPr>
            </a:br>
            <a:r>
              <a:rPr lang="en-US" sz="1400">
                <a:solidFill>
                  <a:schemeClr val="lt1"/>
                </a:solidFill>
              </a:rPr>
              <a:t>ps_data: This data frame contains 13 features which are- App, Category, Rating, Reviews, Size, Installs, Type, Price, Content Rating, Genres, Last Updated, Current Version, Android Version.</a:t>
            </a:r>
            <a:br>
              <a:rPr lang="en-US" sz="1400">
                <a:solidFill>
                  <a:schemeClr val="lt1"/>
                </a:solidFill>
              </a:rPr>
            </a:br>
            <a:r>
              <a:rPr lang="en-US" sz="1400">
                <a:solidFill>
                  <a:schemeClr val="lt1"/>
                </a:solidFill>
              </a:rPr>
              <a:t>This Data Frame is of shape(10841, 13)</a:t>
            </a:r>
            <a:br>
              <a:rPr lang="en-US" sz="1400">
                <a:solidFill>
                  <a:schemeClr val="lt1"/>
                </a:solidFill>
              </a:rPr>
            </a:br>
            <a:br>
              <a:rPr lang="en-US" sz="1400">
                <a:solidFill>
                  <a:schemeClr val="lt1"/>
                </a:solidFill>
              </a:rPr>
            </a:br>
            <a:r>
              <a:rPr lang="en-US" sz="1400">
                <a:solidFill>
                  <a:schemeClr val="lt1"/>
                </a:solidFill>
              </a:rPr>
              <a:t>User_Rev: This data frame contains 5 features which are- App, Translated, Sentiment, Sentiment_Subjectivity.</a:t>
            </a:r>
            <a:br>
              <a:rPr lang="en-US" sz="1400">
                <a:solidFill>
                  <a:schemeClr val="lt1"/>
                </a:solidFill>
              </a:rPr>
            </a:br>
            <a:r>
              <a:rPr lang="en-US" sz="1400">
                <a:solidFill>
                  <a:schemeClr val="lt1"/>
                </a:solidFill>
              </a:rPr>
              <a:t>This Data Frame is of shape(64295, 5) </a:t>
            </a:r>
            <a:br>
              <a:rPr lang="en-US" sz="1400">
                <a:solidFill>
                  <a:schemeClr val="lt1"/>
                </a:solidFill>
              </a:rPr>
            </a:br>
            <a:br>
              <a:rPr lang="en-US" sz="1400">
                <a:solidFill>
                  <a:schemeClr val="lt1"/>
                </a:solidFill>
              </a:rPr>
            </a:br>
            <a:r>
              <a:rPr lang="en-US" sz="1400">
                <a:solidFill>
                  <a:schemeClr val="lt1"/>
                </a:solidFill>
              </a:rPr>
              <a:t>Merged_Data: Since App is the only common Feature between ps_data and User_Rev we have merged the features from ps_data and User_Rev.</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12596b1a20e_4_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3200">
                <a:solidFill>
                  <a:srgbClr val="C00000"/>
                </a:solidFill>
                <a:latin typeface="Montserrat"/>
                <a:ea typeface="Montserrat"/>
                <a:cs typeface="Montserrat"/>
                <a:sym typeface="Montserrat"/>
              </a:rPr>
              <a:t>Description of Dataset:</a:t>
            </a:r>
            <a:endParaRPr sz="3200">
              <a:solidFill>
                <a:srgbClr val="C00000"/>
              </a:solidFill>
              <a:latin typeface="Montserrat"/>
              <a:ea typeface="Montserrat"/>
              <a:cs typeface="Montserrat"/>
              <a:sym typeface="Montserrat"/>
            </a:endParaRPr>
          </a:p>
          <a:p>
            <a:pPr marL="0" lvl="0" indent="0" algn="l" rtl="0">
              <a:spcBef>
                <a:spcPts val="0"/>
              </a:spcBef>
              <a:spcAft>
                <a:spcPts val="0"/>
              </a:spcAft>
              <a:buNone/>
            </a:pPr>
            <a:endParaRPr/>
          </a:p>
        </p:txBody>
      </p:sp>
      <p:sp>
        <p:nvSpPr>
          <p:cNvPr id="79" name="Google Shape;79;g12596b1a20e_4_9"/>
          <p:cNvSpPr txBox="1">
            <a:spLocks noGrp="1"/>
          </p:cNvSpPr>
          <p:nvPr>
            <p:ph type="body" idx="2"/>
          </p:nvPr>
        </p:nvSpPr>
        <p:spPr>
          <a:xfrm>
            <a:off x="32001" y="1272724"/>
            <a:ext cx="8667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solidFill>
                  <a:srgbClr val="000000"/>
                </a:solidFill>
                <a:latin typeface="Montserrat"/>
                <a:ea typeface="Montserrat"/>
                <a:cs typeface="Montserrat"/>
                <a:sym typeface="Montserrat"/>
              </a:rPr>
              <a:t>There are two dataset:  Play Store Data &amp;  User data</a:t>
            </a:r>
            <a:endParaRPr sz="16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1800" dirty="0">
                <a:solidFill>
                  <a:srgbClr val="000000"/>
                </a:solidFill>
                <a:latin typeface="Montserrat"/>
                <a:ea typeface="Montserrat"/>
                <a:cs typeface="Montserrat"/>
                <a:sym typeface="Montserrat"/>
              </a:rPr>
              <a:t>1) Play Store Data:</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1800" dirty="0">
                <a:solidFill>
                  <a:srgbClr val="000000"/>
                </a:solidFill>
                <a:latin typeface="Montserrat"/>
                <a:ea typeface="Montserrat"/>
                <a:cs typeface="Montserrat"/>
                <a:sym typeface="Montserrat"/>
              </a:rPr>
              <a:t>     App : The name of the app</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Category : The category of the app</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Rating : The rating of the app in the Play Store</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Reviews : The number of reviews of the app</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Size : The size of the app</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Install : The number of installs of the app</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endParaRPr sz="1600" dirty="0">
              <a:solidFill>
                <a:srgbClr val="000000"/>
              </a:solidFill>
              <a:latin typeface="Montserrat"/>
              <a:ea typeface="Montserrat"/>
              <a:cs typeface="Montserrat"/>
              <a:sym typeface="Montserrat"/>
            </a:endParaRPr>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g12596b1a20e_4_24"/>
          <p:cNvSpPr txBox="1">
            <a:spLocks noGrp="1"/>
          </p:cNvSpPr>
          <p:nvPr>
            <p:ph type="body" idx="1"/>
          </p:nvPr>
        </p:nvSpPr>
        <p:spPr>
          <a:xfrm>
            <a:off x="311700" y="1097300"/>
            <a:ext cx="8785200" cy="3808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Type : The type of the app (Free/Paid)</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The price of the app (0 if it is Free)</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panose="00000500000000000000" pitchFamily="2" charset="0"/>
                <a:sym typeface="Montserrat"/>
              </a:rPr>
              <a:t>C</a:t>
            </a:r>
            <a:r>
              <a:rPr lang="en-US" sz="1800" dirty="0">
                <a:solidFill>
                  <a:srgbClr val="000000"/>
                </a:solidFill>
                <a:latin typeface="Montserrat" panose="00000500000000000000" pitchFamily="2" charset="0"/>
                <a:ea typeface="Montserrat"/>
                <a:cs typeface="Montserrat"/>
                <a:sym typeface="Montserrat"/>
              </a:rPr>
              <a:t>ontent</a:t>
            </a:r>
            <a:r>
              <a:rPr lang="en-US" sz="1800" dirty="0">
                <a:solidFill>
                  <a:srgbClr val="000000"/>
                </a:solidFill>
                <a:latin typeface="Montserrat"/>
                <a:ea typeface="Montserrat"/>
                <a:cs typeface="Montserrat"/>
                <a:sym typeface="Montserrat"/>
              </a:rPr>
              <a:t> Rating :The appropriate target audience of the app</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Genres: The genre of the app</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Last Updated : The date when the app was last updated</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endParaRPr sz="1800" dirty="0">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g12596b1a20e_4_35"/>
          <p:cNvSpPr txBox="1">
            <a:spLocks noGrp="1"/>
          </p:cNvSpPr>
          <p:nvPr>
            <p:ph type="body" idx="1"/>
          </p:nvPr>
        </p:nvSpPr>
        <p:spPr>
          <a:xfrm>
            <a:off x="311700" y="1152475"/>
            <a:ext cx="77349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dirty="0">
                <a:solidFill>
                  <a:srgbClr val="000000"/>
                </a:solidFill>
                <a:latin typeface="Montserrat"/>
                <a:ea typeface="Montserrat"/>
                <a:cs typeface="Montserrat"/>
                <a:sym typeface="Montserrat"/>
              </a:rPr>
              <a:t>2)User Review Data:</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800" dirty="0">
                <a:solidFill>
                  <a:srgbClr val="000000"/>
                </a:solidFill>
              </a:rPr>
              <a:t>            </a:t>
            </a:r>
            <a:r>
              <a:rPr lang="en-US" sz="1800" dirty="0">
                <a:solidFill>
                  <a:srgbClr val="000000"/>
                </a:solidFill>
                <a:latin typeface="Montserrat"/>
                <a:ea typeface="Montserrat"/>
                <a:cs typeface="Montserrat"/>
                <a:sym typeface="Montserrat"/>
              </a:rPr>
              <a:t>App : An app name</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1800" dirty="0">
                <a:solidFill>
                  <a:srgbClr val="000000"/>
                </a:solidFill>
                <a:latin typeface="Montserrat"/>
                <a:ea typeface="Montserrat"/>
                <a:cs typeface="Montserrat"/>
                <a:sym typeface="Montserrat"/>
              </a:rPr>
              <a:t>     Sentiment – Sentiment given to an app by users ( </a:t>
            </a:r>
            <a:r>
              <a:rPr lang="en-US" sz="1800" dirty="0" err="1">
                <a:solidFill>
                  <a:srgbClr val="000000"/>
                </a:solidFill>
                <a:latin typeface="Montserrat"/>
                <a:ea typeface="Montserrat"/>
                <a:cs typeface="Montserrat"/>
                <a:sym typeface="Montserrat"/>
              </a:rPr>
              <a:t>i.e</a:t>
            </a:r>
            <a:r>
              <a:rPr lang="en-US" sz="1800" dirty="0">
                <a:solidFill>
                  <a:srgbClr val="000000"/>
                </a:solidFill>
                <a:latin typeface="Montserrat"/>
                <a:ea typeface="Montserrat"/>
                <a:cs typeface="Montserrat"/>
                <a:sym typeface="Montserrat"/>
              </a:rPr>
              <a:t> Positive,                Neutral, Negative)</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r>
              <a:rPr lang="en-US" sz="1800" dirty="0">
                <a:solidFill>
                  <a:srgbClr val="000000"/>
                </a:solidFill>
                <a:latin typeface="Montserrat"/>
                <a:ea typeface="Montserrat"/>
                <a:cs typeface="Montserrat"/>
                <a:sym typeface="Montserrat"/>
              </a:rPr>
              <a:t>     Sentiment Polarity – The polarity of sentiment measures how   negative or positive the context is. In the data we have, the polarity ranges from +1(Positive) to -1(Negative).</a:t>
            </a: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endParaRPr sz="1800" dirty="0">
              <a:solidFill>
                <a:srgbClr val="000000"/>
              </a:solidFill>
              <a:latin typeface="Montserrat"/>
              <a:ea typeface="Montserrat"/>
              <a:cs typeface="Montserrat"/>
              <a:sym typeface="Montserrat"/>
            </a:endParaRPr>
          </a:p>
          <a:p>
            <a:pPr marL="0" lvl="0" indent="0" algn="l" rtl="0">
              <a:lnSpc>
                <a:spcPct val="150000"/>
              </a:lnSpc>
              <a:spcBef>
                <a:spcPts val="0"/>
              </a:spcBef>
              <a:spcAft>
                <a:spcPts val="0"/>
              </a:spcAft>
              <a:buNone/>
            </a:pPr>
            <a:endParaRPr sz="1800" dirty="0">
              <a:solidFill>
                <a:srgbClr val="000000"/>
              </a:solidFill>
              <a:latin typeface="Montserrat"/>
              <a:ea typeface="Montserrat"/>
              <a:cs typeface="Montserrat"/>
              <a:sym typeface="Montserrat"/>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1401</Words>
  <Application>Microsoft Office PowerPoint</Application>
  <PresentationFormat>On-screen Show (16:9)</PresentationFormat>
  <Paragraphs>90</Paragraphs>
  <Slides>33</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Montserrat</vt:lpstr>
      <vt:lpstr>Courier New</vt:lpstr>
      <vt:lpstr>Simple Light</vt:lpstr>
      <vt:lpstr>                                                                                Capstone Project-1 Play store Analysis  Sai Chaitanya Sonu Priyatham Kasturi Devoju Kaveri Devoju   </vt:lpstr>
      <vt:lpstr>Analyzing the Google Play store Apps      </vt:lpstr>
      <vt:lpstr>The google Play Store started life as the “Android Market’ in the year 2008.It’s main purpose to serve the user with numerous applications and games, As of todays technology is escalating day  by day the games are also gaining huge attention.  In the earlier stage of the Play Store it was too basic, it didn’t support paid apps and games until 2009. However, as the Android Platform grew, so did the Android Market. By 2012, it featured over  450,000 Android Apps and Games  </vt:lpstr>
      <vt:lpstr>The main Purpose of our project was to Analyze the information on Apps in the Play Store in order  to discover key factors responsible for app engagement and success.  We gathered information about 11000 apps with several categories in the Playstore. We mostly focused on the most installed categories and also compared them with free and paid ones.  Cleaning of the data was done by removing the null values and detecting the number of outliers which helped to keep the data Non Redundant </vt:lpstr>
      <vt:lpstr>Points to Discuss on:  &gt; Data Cleaning and Detecting Outliers &gt; Data Visualization &gt; Category vs Reviews &gt; Category vs Installs &gt; Category vs Price &gt; Paid vs Free Apps &gt; Free vs Paid Apps &gt; Price vs Rating &gt; Reviews vs Rating &gt; Installs vs Size &gt; Install vs Rating &gt; Most Downloaded Apps </vt:lpstr>
      <vt:lpstr>Data Description: Mission Statement: The Play store apps data has enormous potential to expand the app making line of work and help various businesses to capture the Android Market. Exploring and Analyzing the data to discover key factors responsible for app engagement and success.  ps_data: This data frame contains 13 features which are- App, Category, Rating, Reviews, Size, Installs, Type, Price, Content Rating, Genres, Last Updated, Current Version, Android Version. This Data Frame is of shape(10841, 13)  User_Rev: This data frame contains 5 features which are- App, Translated, Sentiment, Sentiment_Subjectivity. This Data Frame is of shape(64295, 5)   Merged_Data: Since App is the only common Feature between ps_data and User_Rev we have merged the features from ps_data and User_Rev.</vt:lpstr>
      <vt:lpstr>Description of Dataset: </vt:lpstr>
      <vt:lpstr>PowerPoint Presentation</vt:lpstr>
      <vt:lpstr>PowerPoint Presentation</vt:lpstr>
      <vt:lpstr>DATA VISUALIZATION</vt:lpstr>
      <vt:lpstr>PowerPoint Presentation</vt:lpstr>
      <vt:lpstr>Data Visualization:  We Analyzed the data and found the top 20 Applications as per their genres By considering the graph below Tools, Entertainment and Education were the most installed apps.            </vt:lpstr>
      <vt:lpstr>    </vt:lpstr>
      <vt:lpstr>PowerPoint Presentation</vt:lpstr>
      <vt:lpstr>CATEGORY VS REVIEWS</vt:lpstr>
      <vt:lpstr>CATEGORY VS INSTALLS</vt:lpstr>
      <vt:lpstr>CATEGORY VS PRICING</vt:lpstr>
      <vt:lpstr>PAID VS FREE APPS</vt:lpstr>
      <vt:lpstr>CONTENT VISUALIZATION</vt:lpstr>
      <vt:lpstr>PAID VS FREE APP</vt:lpstr>
      <vt:lpstr>Top 10 Apps with highest no of installs</vt:lpstr>
      <vt:lpstr>Top 10 Apps with highest number of reviews </vt:lpstr>
      <vt:lpstr>Facebook, WhatsApp and instagram have highest number of Reviews in google play store. </vt:lpstr>
      <vt:lpstr>Facebook,Whatsaap and Instagram are having the highest number of reviews in google play store.Below are the top 10 categories having the highest number of installs?</vt:lpstr>
      <vt:lpstr>Installs and Reviews are Positively Correlated.  </vt:lpstr>
      <vt:lpstr>Generally increasing the Prices doesn't have significant effect on Higher Rating. For Higher Price, Rating is High. . </vt:lpstr>
      <vt:lpstr>As per the below scatter plot with the trendline we can conclude that lesser reviews on applications will decrease the rating as well.</vt:lpstr>
      <vt:lpstr>Reviews vs Installs </vt:lpstr>
      <vt:lpstr>Size vs Installs </vt:lpstr>
      <vt:lpstr>Here we can see that 92.22% apps are free and 7.78% are paid apps on Google Play Store, so we can say that Most of the apps are free on Google Play Store.  Free vs Paid Apps </vt:lpstr>
      <vt:lpstr>Installs vs Ratings  Graph confirms that the apps with highest number of installs have the highest number of Ratings. </vt:lpstr>
      <vt:lpstr>Number of installed Applications as per  the  content Rating.            From the above pie plot we can say that 81% Apps can be accessed by everyone </vt:lpstr>
      <vt:lpstr>Most Downloaded apps in Play Store Dataset.             Family Category has high number of Applications , moving  from one year to another  we can also see the change in number of apps.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Play store Analysis  Team Members Devoju Kasturi Devoju Kaveri Sonu Priyatham Sai Chaitanya   </dc:title>
  <dc:creator>chait</dc:creator>
  <cp:lastModifiedBy>917842670989</cp:lastModifiedBy>
  <cp:revision>26</cp:revision>
  <dcterms:modified xsi:type="dcterms:W3CDTF">2022-08-03T09:02:29Z</dcterms:modified>
</cp:coreProperties>
</file>