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8"/>
  </p:notesMasterIdLst>
  <p:sldIdLst>
    <p:sldId id="256" r:id="rId2"/>
    <p:sldId id="271" r:id="rId3"/>
    <p:sldId id="257" r:id="rId4"/>
    <p:sldId id="261" r:id="rId5"/>
    <p:sldId id="273" r:id="rId6"/>
    <p:sldId id="341" r:id="rId7"/>
    <p:sldId id="346" r:id="rId8"/>
    <p:sldId id="342" r:id="rId9"/>
    <p:sldId id="347" r:id="rId10"/>
    <p:sldId id="343" r:id="rId11"/>
    <p:sldId id="322" r:id="rId12"/>
    <p:sldId id="280" r:id="rId13"/>
    <p:sldId id="348" r:id="rId14"/>
    <p:sldId id="344" r:id="rId15"/>
    <p:sldId id="345" r:id="rId16"/>
    <p:sldId id="262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301A1-FE4E-4CAC-A4F0-06FA21B78338}">
  <a:tblStyle styleId="{97A301A1-FE4E-4CAC-A4F0-06FA21B78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32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0" name="Google Shape;4180;g11078e3eb03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1" name="Google Shape;4181;g11078e3eb03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11078e3eb0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11078e3eb0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0f9332fcc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0f9332fcc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53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3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0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110b7117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110b7117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0f9332fcc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0f9332fcc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5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110b7117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110b7117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2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3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0f9332fcc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0f9332fcc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7183104" y="10710"/>
            <a:ext cx="1971594" cy="1950177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0704" y="10710"/>
            <a:ext cx="1971594" cy="1950177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544850" y="1131625"/>
            <a:ext cx="8054400" cy="36231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1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/>
          <p:nvPr/>
        </p:nvSpPr>
        <p:spPr>
          <a:xfrm>
            <a:off x="2489938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969950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 txBox="1">
            <a:spLocks noGrp="1"/>
          </p:cNvSpPr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title" idx="2" hasCustomPrompt="1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15"/>
          <p:cNvSpPr txBox="1">
            <a:spLocks noGrp="1"/>
          </p:cNvSpPr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6" name="Google Shape;566;p15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567" name="Google Shape;567;p15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5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585" name="Google Shape;585;p1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"/>
          <p:cNvSpPr/>
          <p:nvPr/>
        </p:nvSpPr>
        <p:spPr>
          <a:xfrm>
            <a:off x="798319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6955481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title" idx="2" hasCustomPrompt="1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0" name="Google Shape;610;p16"/>
          <p:cNvSpPr txBox="1">
            <a:spLocks noGrp="1"/>
          </p:cNvSpPr>
          <p:nvPr>
            <p:ph type="subTitle" idx="1"/>
          </p:nvPr>
        </p:nvSpPr>
        <p:spPr>
          <a:xfrm>
            <a:off x="1213506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1" name="Google Shape;611;p16"/>
          <p:cNvGrpSpPr/>
          <p:nvPr/>
        </p:nvGrpSpPr>
        <p:grpSpPr>
          <a:xfrm rot="10800000">
            <a:off x="-2" y="-2"/>
            <a:ext cx="4284611" cy="5097218"/>
            <a:chOff x="5588175" y="1772375"/>
            <a:chExt cx="1282050" cy="1525200"/>
          </a:xfrm>
        </p:grpSpPr>
        <p:sp>
          <p:nvSpPr>
            <p:cNvPr id="612" name="Google Shape;612;p1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6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633" name="Google Shape;633;p1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/>
          <p:nvPr/>
        </p:nvSpPr>
        <p:spPr>
          <a:xfrm>
            <a:off x="600575" y="606375"/>
            <a:ext cx="40287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2"/>
          <p:cNvSpPr txBox="1">
            <a:spLocks noGrp="1"/>
          </p:cNvSpPr>
          <p:nvPr>
            <p:ph type="title"/>
          </p:nvPr>
        </p:nvSpPr>
        <p:spPr>
          <a:xfrm>
            <a:off x="743727" y="819225"/>
            <a:ext cx="37422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22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833" name="Google Shape;833;p2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138550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2" r:id="rId6"/>
    <p:sldLayoutId id="2147483668" r:id="rId7"/>
    <p:sldLayoutId id="214748367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61"/>
          <p:cNvSpPr txBox="1">
            <a:spLocks noGrp="1"/>
          </p:cNvSpPr>
          <p:nvPr>
            <p:ph type="ctrTitle"/>
          </p:nvPr>
        </p:nvSpPr>
        <p:spPr>
          <a:xfrm>
            <a:off x="1518024" y="1143450"/>
            <a:ext cx="6314533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0" dirty="0"/>
              <a:t>Smart Waste Management Database System (SWMDS)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2"/>
          <p:cNvSpPr txBox="1">
            <a:spLocks noGrp="1"/>
          </p:cNvSpPr>
          <p:nvPr>
            <p:ph type="title"/>
          </p:nvPr>
        </p:nvSpPr>
        <p:spPr>
          <a:xfrm>
            <a:off x="3042095" y="22734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ER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F76FB0-2F4E-336A-2FCF-D0D2B0CE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65295" cy="51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127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Data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0AA30-CBE2-DF67-E58E-B5410FC0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6" y="572700"/>
            <a:ext cx="8313821" cy="4439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09AC6A9-A035-EE62-C302-161FB700E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20" y="251761"/>
            <a:ext cx="4647780" cy="4416492"/>
          </a:xfrm>
          <a:prstGeom prst="rect">
            <a:avLst/>
          </a:prstGeom>
        </p:spPr>
      </p:pic>
      <p:sp>
        <p:nvSpPr>
          <p:cNvPr id="16" name="Google Shape;2612;p63">
            <a:extLst>
              <a:ext uri="{FF2B5EF4-FFF2-40B4-BE49-F238E27FC236}">
                <a16:creationId xmlns:a16="http://schemas.microsoft.com/office/drawing/2014/main" id="{13100020-5B97-AA62-65B2-CBE45331181B}"/>
              </a:ext>
            </a:extLst>
          </p:cNvPr>
          <p:cNvSpPr txBox="1">
            <a:spLocks/>
          </p:cNvSpPr>
          <p:nvPr/>
        </p:nvSpPr>
        <p:spPr>
          <a:xfrm>
            <a:off x="1084736" y="866598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in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6"/>
          <p:cNvSpPr txBox="1">
            <a:spLocks noGrp="1"/>
          </p:cNvSpPr>
          <p:nvPr>
            <p:ph type="title"/>
          </p:nvPr>
        </p:nvSpPr>
        <p:spPr>
          <a:xfrm>
            <a:off x="2905125" y="17299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0" dirty="0"/>
              <a:t>Data Retrieval &amp; Report</a:t>
            </a:r>
            <a:endParaRPr dirty="0"/>
          </a:p>
        </p:txBody>
      </p:sp>
      <p:sp>
        <p:nvSpPr>
          <p:cNvPr id="2665" name="Google Shape;2665;p66"/>
          <p:cNvSpPr txBox="1">
            <a:spLocks noGrp="1"/>
          </p:cNvSpPr>
          <p:nvPr>
            <p:ph type="title" idx="2"/>
          </p:nvPr>
        </p:nvSpPr>
        <p:spPr>
          <a:xfrm>
            <a:off x="1102399" y="2053104"/>
            <a:ext cx="1147505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2"/>
          <p:cNvSpPr txBox="1">
            <a:spLocks noGrp="1"/>
          </p:cNvSpPr>
          <p:nvPr>
            <p:ph type="title"/>
          </p:nvPr>
        </p:nvSpPr>
        <p:spPr>
          <a:xfrm>
            <a:off x="286863" y="290307"/>
            <a:ext cx="2131484" cy="51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1 :</a:t>
            </a:r>
            <a:endParaRPr dirty="0"/>
          </a:p>
        </p:txBody>
      </p:sp>
      <p:sp>
        <p:nvSpPr>
          <p:cNvPr id="2606" name="Google Shape;2606;p6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7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12A3B-0EFA-D464-EF0D-913E32343656}"/>
              </a:ext>
            </a:extLst>
          </p:cNvPr>
          <p:cNvSpPr txBox="1"/>
          <p:nvPr/>
        </p:nvSpPr>
        <p:spPr>
          <a:xfrm>
            <a:off x="2502568" y="240632"/>
            <a:ext cx="648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Retrieve the list of waste generators along with their contact information and assigned user's username.</a:t>
            </a:r>
            <a:br>
              <a:rPr lang="en-US" sz="1800" kern="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</a:b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3EE8D-A4B5-2924-A82C-36CE9B526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0" b="25696"/>
          <a:stretch/>
        </p:blipFill>
        <p:spPr>
          <a:xfrm>
            <a:off x="1389980" y="1372650"/>
            <a:ext cx="6743368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2"/>
          <p:cNvSpPr txBox="1">
            <a:spLocks noGrp="1"/>
          </p:cNvSpPr>
          <p:nvPr>
            <p:ph type="title"/>
          </p:nvPr>
        </p:nvSpPr>
        <p:spPr>
          <a:xfrm>
            <a:off x="286863" y="290307"/>
            <a:ext cx="2131484" cy="51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2 :</a:t>
            </a:r>
            <a:endParaRPr dirty="0"/>
          </a:p>
        </p:txBody>
      </p:sp>
      <p:sp>
        <p:nvSpPr>
          <p:cNvPr id="2606" name="Google Shape;2606;p6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7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12A3B-0EFA-D464-EF0D-913E32343656}"/>
              </a:ext>
            </a:extLst>
          </p:cNvPr>
          <p:cNvSpPr txBox="1"/>
          <p:nvPr/>
        </p:nvSpPr>
        <p:spPr>
          <a:xfrm>
            <a:off x="2502568" y="240632"/>
            <a:ext cx="648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Retrieve the list of collection vehicles along with their capacity, current status, and assigned user's username.</a:t>
            </a:r>
            <a:endParaRPr lang="en-K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84CF7-C2EB-D098-F4CE-96B35D76C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46" b="28977"/>
          <a:stretch/>
        </p:blipFill>
        <p:spPr>
          <a:xfrm>
            <a:off x="1347536" y="1118603"/>
            <a:ext cx="6528079" cy="35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67"/>
          <p:cNvSpPr txBox="1">
            <a:spLocks noGrp="1"/>
          </p:cNvSpPr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Conclusion</a:t>
            </a:r>
            <a:endParaRPr dirty="0"/>
          </a:p>
        </p:txBody>
      </p:sp>
      <p:sp>
        <p:nvSpPr>
          <p:cNvPr id="2672" name="Google Shape;2672;p67"/>
          <p:cNvSpPr txBox="1">
            <a:spLocks noGrp="1"/>
          </p:cNvSpPr>
          <p:nvPr>
            <p:ph type="subTitle" idx="1"/>
          </p:nvPr>
        </p:nvSpPr>
        <p:spPr>
          <a:xfrm>
            <a:off x="1663775" y="2029632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+mj-lt"/>
              <a:buAutoNum type="arabicPeriod"/>
            </a:pPr>
            <a:r>
              <a:rPr lang="en-US" sz="1300" b="0" i="0" dirty="0">
                <a:solidFill>
                  <a:srgbClr val="D1D5DB"/>
                </a:solidFill>
                <a:effectLst/>
                <a:latin typeface="Söhne"/>
              </a:rPr>
              <a:t>SWMDS: A comprehensive, data-driven solution for urban waste management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300" b="0" i="0" dirty="0">
                <a:solidFill>
                  <a:srgbClr val="D1D5DB"/>
                </a:solidFill>
                <a:effectLst/>
                <a:latin typeface="Söhne"/>
              </a:rPr>
              <a:t>Benefits: Improved efficiency, reduced environmental impact, informed decision-making, enhanced waste reduction &amp; recycling, and better communication &amp; collaboration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300" b="0" i="0" dirty="0">
                <a:solidFill>
                  <a:srgbClr val="D1D5DB"/>
                </a:solidFill>
                <a:effectLst/>
                <a:latin typeface="Söhne"/>
              </a:rPr>
              <a:t>Adaptable and scalable for various city sizes and future advancements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300" b="0" i="0" dirty="0">
                <a:solidFill>
                  <a:srgbClr val="D1D5DB"/>
                </a:solidFill>
                <a:effectLst/>
                <a:latin typeface="Söhne"/>
              </a:rPr>
              <a:t>Integrates with GIS, IoT devices, and data analytics tools for enhanced effectiveness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300" b="0" i="0" dirty="0">
                <a:solidFill>
                  <a:srgbClr val="D1D5DB"/>
                </a:solidFill>
                <a:effectLst/>
                <a:latin typeface="Söhne"/>
              </a:rPr>
              <a:t>Customizable access levels and interfaces tailored to different user groups'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76"/>
          <p:cNvSpPr txBox="1">
            <a:spLocks noGrp="1"/>
          </p:cNvSpPr>
          <p:nvPr>
            <p:ph type="title" idx="2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89" name="Google Shape;2789;p76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&amp; Scope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Introduction</a:t>
            </a:r>
            <a:endParaRPr dirty="0"/>
          </a:p>
        </p:txBody>
      </p:sp>
      <p:sp>
        <p:nvSpPr>
          <p:cNvPr id="2606" name="Google Shape;2606;p62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7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Objectives: 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Boost efficiency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minimize environmental impact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promote data-driven decision-making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enhance waste reduction &amp; recycling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streamline communication &amp; collaboration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facilitate public awareness &amp; engagement</a:t>
            </a:r>
          </a:p>
          <a:p>
            <a:pPr marL="152400" indent="0" algn="l">
              <a:buNone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2400" indent="0" algn="l">
              <a:buNone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Söhne"/>
              </a:rPr>
              <a:t>Scope: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Urban waste management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adaptable for various city scales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compliance with regulations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data quality &amp; accuracy, compatibility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security &amp; privacy, scalability, functionality, integration, and user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6"/>
          <p:cNvSpPr txBox="1">
            <a:spLocks noGrp="1"/>
          </p:cNvSpPr>
          <p:nvPr>
            <p:ph type="title"/>
          </p:nvPr>
        </p:nvSpPr>
        <p:spPr>
          <a:xfrm>
            <a:off x="2905125" y="17299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0" dirty="0"/>
              <a:t>User Requirements</a:t>
            </a:r>
            <a:endParaRPr dirty="0"/>
          </a:p>
        </p:txBody>
      </p:sp>
      <p:sp>
        <p:nvSpPr>
          <p:cNvPr id="2665" name="Google Shape;2665;p66"/>
          <p:cNvSpPr txBox="1">
            <a:spLocks noGrp="1"/>
          </p:cNvSpPr>
          <p:nvPr>
            <p:ph type="title" idx="2"/>
          </p:nvPr>
        </p:nvSpPr>
        <p:spPr>
          <a:xfrm>
            <a:off x="1102399" y="2053104"/>
            <a:ext cx="1147505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78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US" sz="1800" dirty="0"/>
              <a:t>Real-time data on waste collection points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Waste collection route optimization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Vehicle location and maintenance tracking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Waste disposal metrics and trends reporting</a:t>
            </a:r>
          </a:p>
        </p:txBody>
      </p:sp>
      <p:sp>
        <p:nvSpPr>
          <p:cNvPr id="2802" name="Google Shape;2802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Requirements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78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US" sz="2000" dirty="0"/>
              <a:t>Real-time data collection through advanced sensors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2000" dirty="0"/>
              <a:t>Route optimization algorithms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2000" dirty="0"/>
              <a:t>Vehicle data storage and updates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2000" dirty="0"/>
              <a:t>Data-driven performance analysis</a:t>
            </a:r>
          </a:p>
        </p:txBody>
      </p:sp>
      <p:sp>
        <p:nvSpPr>
          <p:cNvPr id="2802" name="Google Shape;2802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0" dirty="0"/>
              <a:t>How SWMDS Meets User Requirements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437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76"/>
          <p:cNvSpPr txBox="1">
            <a:spLocks noGrp="1"/>
          </p:cNvSpPr>
          <p:nvPr>
            <p:ph type="title" idx="2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89" name="Google Shape;2789;p76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5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78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US" sz="1800" dirty="0"/>
              <a:t>Waste generators registration and classification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Waste collection points and vehicles requirements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Collection routes and waste management facilities regulations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Users access levels and waste collection schedules</a:t>
            </a:r>
          </a:p>
        </p:txBody>
      </p:sp>
      <p:sp>
        <p:nvSpPr>
          <p:cNvPr id="2802" name="Google Shape;2802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/>
              <a:t>Business Rules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555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6"/>
          <p:cNvSpPr txBox="1">
            <a:spLocks noGrp="1"/>
          </p:cNvSpPr>
          <p:nvPr>
            <p:ph type="title"/>
          </p:nvPr>
        </p:nvSpPr>
        <p:spPr>
          <a:xfrm>
            <a:off x="2905125" y="2053104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0" dirty="0"/>
              <a:t>Diagrams</a:t>
            </a:r>
            <a:endParaRPr dirty="0"/>
          </a:p>
        </p:txBody>
      </p:sp>
      <p:sp>
        <p:nvSpPr>
          <p:cNvPr id="2665" name="Google Shape;2665;p66"/>
          <p:cNvSpPr txBox="1">
            <a:spLocks noGrp="1"/>
          </p:cNvSpPr>
          <p:nvPr>
            <p:ph type="title" idx="2"/>
          </p:nvPr>
        </p:nvSpPr>
        <p:spPr>
          <a:xfrm>
            <a:off x="1102399" y="2053104"/>
            <a:ext cx="1147505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2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Light</vt:lpstr>
      <vt:lpstr>Roboto Condensed Light</vt:lpstr>
      <vt:lpstr>Arial</vt:lpstr>
      <vt:lpstr>DM Sans</vt:lpstr>
      <vt:lpstr>Open Sans</vt:lpstr>
      <vt:lpstr>Söhne</vt:lpstr>
      <vt:lpstr>Poppins</vt:lpstr>
      <vt:lpstr>Database Project Proposal XL by Slidesgo</vt:lpstr>
      <vt:lpstr>Smart Waste Management Database System (SWMDS)</vt:lpstr>
      <vt:lpstr>01</vt:lpstr>
      <vt:lpstr>Introduction</vt:lpstr>
      <vt:lpstr>User Requirements</vt:lpstr>
      <vt:lpstr>User Requirements</vt:lpstr>
      <vt:lpstr>How SWMDS Meets User Requirements</vt:lpstr>
      <vt:lpstr>03</vt:lpstr>
      <vt:lpstr>Business Rules</vt:lpstr>
      <vt:lpstr>Diagrams</vt:lpstr>
      <vt:lpstr>ER Diagram</vt:lpstr>
      <vt:lpstr>System Data Dictionary</vt:lpstr>
      <vt:lpstr>PowerPoint Presentation</vt:lpstr>
      <vt:lpstr>Data Retrieval &amp; Report</vt:lpstr>
      <vt:lpstr>Query 1 :</vt:lpstr>
      <vt:lpstr>Query 2 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Database System (SWMDS)</dc:title>
  <cp:lastModifiedBy>Wilton Onyango</cp:lastModifiedBy>
  <cp:revision>1</cp:revision>
  <dcterms:modified xsi:type="dcterms:W3CDTF">2023-04-30T07:32:09Z</dcterms:modified>
</cp:coreProperties>
</file>