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7" r:id="rId10"/>
    <p:sldId id="2146847062" r:id="rId11"/>
    <p:sldId id="2146847063"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82752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loud.ibm.com/watsonx/overvi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1"/>
                </a:solidFill>
              </a:rPr>
              <a:t>Agentic AI Health Symptom Checker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Chaitanya Bhargava-</a:t>
            </a:r>
            <a:r>
              <a:rPr lang="en-IN" sz="2000" b="1" dirty="0">
                <a:solidFill>
                  <a:schemeClr val="accent1">
                    <a:lumMod val="75000"/>
                  </a:schemeClr>
                </a:solidFill>
                <a:latin typeface="Arial" panose="020B0604020202020204" pitchFamily="34" charset="0"/>
                <a:cs typeface="Arial" panose="020B0604020202020204" pitchFamily="34" charset="0"/>
              </a:rPr>
              <a:t>Banarsidas Chandiwala Institute of Information Technology, BCIIT, Delhi</a:t>
            </a:r>
            <a:r>
              <a:rPr lang="en-US" sz="2000" b="1" dirty="0">
                <a:solidFill>
                  <a:schemeClr val="accent1">
                    <a:lumMod val="75000"/>
                  </a:schemeClr>
                </a:solidFill>
                <a:latin typeface="Arial"/>
                <a:cs typeface="Arial"/>
              </a:rPr>
              <a:t>-Computer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dirty="0">
                <a:solidFill>
                  <a:schemeClr val="tx1"/>
                </a:solidFill>
              </a:rPr>
              <a:t>The Agentic AI Health Symptom Checker can be further enhanced by integrating additional health data sources, such as wearable device readings, regional disease trends, and real‑time public health alerts. The symptom analysis algorithm can be optimized for faster, more accurate results through continuous AI model refinement and fine-tuning by inclusion with advanced medical datasets.</a:t>
            </a:r>
          </a:p>
          <a:p>
            <a:r>
              <a:rPr lang="en-US" dirty="0">
                <a:solidFill>
                  <a:schemeClr val="tx1"/>
                </a:solidFill>
              </a:rPr>
              <a:t>The system can expand to support more languages, regional medical guidelines, and integration with telemedicine services for direct doctor consultations. Future upgrades could leverage emerging technologies like </a:t>
            </a:r>
            <a:r>
              <a:rPr lang="en-US" b="1" dirty="0">
                <a:solidFill>
                  <a:schemeClr val="tx1"/>
                </a:solidFill>
              </a:rPr>
              <a:t>edge AI</a:t>
            </a:r>
            <a:r>
              <a:rPr lang="en-US" dirty="0">
                <a:solidFill>
                  <a:schemeClr val="tx1"/>
                </a:solidFill>
              </a:rPr>
              <a:t> for offline health guidance, </a:t>
            </a:r>
            <a:r>
              <a:rPr lang="en-US" b="1" dirty="0">
                <a:solidFill>
                  <a:schemeClr val="tx1"/>
                </a:solidFill>
              </a:rPr>
              <a:t>predictive analytics</a:t>
            </a:r>
            <a:r>
              <a:rPr lang="en-US" dirty="0">
                <a:solidFill>
                  <a:schemeClr val="tx1"/>
                </a:solidFill>
              </a:rPr>
              <a:t> for early disease detection, and </a:t>
            </a:r>
            <a:r>
              <a:rPr lang="en-US" b="1" dirty="0">
                <a:solidFill>
                  <a:schemeClr val="tx1"/>
                </a:solidFill>
              </a:rPr>
              <a:t>advanced conversational AI</a:t>
            </a:r>
            <a:r>
              <a:rPr lang="en-US" dirty="0">
                <a:solidFill>
                  <a:schemeClr val="tx1"/>
                </a:solidFill>
              </a:rPr>
              <a:t> for more human‑like, context‑aware interactions.</a:t>
            </a:r>
          </a:p>
          <a:p>
            <a:r>
              <a:rPr lang="en-US" dirty="0">
                <a:solidFill>
                  <a:schemeClr val="tx1"/>
                </a:solidFill>
              </a:rPr>
              <a:t>By evolving in these directions, the solution can become a comprehensive, globally accessible, and trustworthy digital health companion.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1" dirty="0"/>
              <a:t>IBM </a:t>
            </a:r>
            <a:r>
              <a:rPr lang="en-IN" sz="2400" b="1" dirty="0" err="1"/>
              <a:t>Watsonx</a:t>
            </a:r>
            <a:r>
              <a:rPr lang="en-IN" sz="2400" b="1" dirty="0"/>
              <a:t> Documentation</a:t>
            </a:r>
            <a:r>
              <a:rPr lang="en-IN" sz="2400" dirty="0"/>
              <a:t> – </a:t>
            </a:r>
            <a:r>
              <a:rPr lang="en-US" sz="2400" dirty="0">
                <a:solidFill>
                  <a:schemeClr val="tx1"/>
                </a:solidFill>
              </a:rPr>
              <a:t>Build AI solutions with IBM </a:t>
            </a:r>
            <a:r>
              <a:rPr lang="en-US" sz="2400" dirty="0" err="1">
                <a:solidFill>
                  <a:schemeClr val="tx1"/>
                </a:solidFill>
              </a:rPr>
              <a:t>watsonx</a:t>
            </a:r>
            <a:br>
              <a:rPr lang="en-IN" sz="2400" dirty="0"/>
            </a:br>
            <a:r>
              <a:rPr lang="en-IN" sz="2400" i="1" dirty="0">
                <a:hlinkClick r:id="rId2"/>
              </a:rPr>
              <a:t>https://cloud.ibm.com/watsonx/overview</a:t>
            </a:r>
            <a:r>
              <a:rPr lang="en-IN" sz="2400" i="1" dirty="0"/>
              <a:t> </a:t>
            </a:r>
          </a:p>
          <a:p>
            <a:pPr marL="305435" indent="-305435"/>
            <a:r>
              <a:rPr lang="en-IN" sz="2400" i="1" dirty="0"/>
              <a:t> </a:t>
            </a:r>
            <a:r>
              <a:rPr lang="en-US" sz="2400" dirty="0">
                <a:solidFill>
                  <a:schemeClr val="tx1"/>
                </a:solidFill>
              </a:rPr>
              <a:t>Wang, Y., &amp; Kung, L. (2020). “</a:t>
            </a:r>
            <a:r>
              <a:rPr lang="en-US" sz="2400" b="1" dirty="0">
                <a:solidFill>
                  <a:schemeClr val="tx1"/>
                </a:solidFill>
              </a:rPr>
              <a:t>AI in healthcare: Opportunities and challenges</a:t>
            </a:r>
            <a:r>
              <a:rPr lang="en-US" sz="2400" dirty="0">
                <a:solidFill>
                  <a:schemeClr val="tx1"/>
                </a:solidFill>
              </a:rPr>
              <a:t>” – </a:t>
            </a:r>
            <a:r>
              <a:rPr lang="en-US" sz="2400" i="1" dirty="0">
                <a:solidFill>
                  <a:schemeClr val="tx1"/>
                </a:solidFill>
              </a:rPr>
              <a:t>Journal of Medical Systems, 44</a:t>
            </a:r>
            <a:r>
              <a:rPr lang="en-US" sz="2400" dirty="0">
                <a:solidFill>
                  <a:schemeClr val="tx1"/>
                </a:solidFill>
              </a:rPr>
              <a:t>(9), 1‑12.</a:t>
            </a:r>
          </a:p>
          <a:p>
            <a:pPr marL="305435" indent="-305435"/>
            <a:r>
              <a:rPr lang="en-US" sz="2400" dirty="0" err="1">
                <a:solidFill>
                  <a:schemeClr val="tx1"/>
                </a:solidFill>
              </a:rPr>
              <a:t>Rajpurkar</a:t>
            </a:r>
            <a:r>
              <a:rPr lang="en-US" sz="2400" dirty="0">
                <a:solidFill>
                  <a:schemeClr val="tx1"/>
                </a:solidFill>
              </a:rPr>
              <a:t>, P., Chen, E., Banerjee, O., &amp; Topol, E. J. (2022). “</a:t>
            </a:r>
            <a:r>
              <a:rPr lang="en-US" sz="2400" b="1" dirty="0">
                <a:solidFill>
                  <a:schemeClr val="tx1"/>
                </a:solidFill>
              </a:rPr>
              <a:t>AI in health and medicine</a:t>
            </a:r>
            <a:r>
              <a:rPr lang="en-US" sz="2400" dirty="0">
                <a:solidFill>
                  <a:schemeClr val="tx1"/>
                </a:solidFill>
              </a:rPr>
              <a:t>” – </a:t>
            </a:r>
            <a:r>
              <a:rPr lang="en-US" sz="2400" i="1" dirty="0">
                <a:solidFill>
                  <a:schemeClr val="tx1"/>
                </a:solidFill>
              </a:rPr>
              <a:t>Nature Medicine, 28</a:t>
            </a:r>
            <a:r>
              <a:rPr lang="en-US" sz="2400" dirty="0">
                <a:solidFill>
                  <a:schemeClr val="tx1"/>
                </a:solidFill>
              </a:rPr>
              <a:t>, 31–38.</a:t>
            </a:r>
            <a:br>
              <a:rPr lang="en-US"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120871"/>
            <a:ext cx="11029615" cy="595785"/>
          </a:xfrm>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E7F8B999-AAB9-ED57-5E6B-F95B1E63CF7F}"/>
              </a:ext>
            </a:extLst>
          </p:cNvPr>
          <p:cNvPicPr>
            <a:picLocks noChangeAspect="1"/>
          </p:cNvPicPr>
          <p:nvPr/>
        </p:nvPicPr>
        <p:blipFill>
          <a:blip r:embed="rId2"/>
          <a:stretch>
            <a:fillRect/>
          </a:stretch>
        </p:blipFill>
        <p:spPr>
          <a:xfrm>
            <a:off x="818412" y="1651167"/>
            <a:ext cx="6867333" cy="507585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32452"/>
            <a:ext cx="11029615" cy="530296"/>
          </a:xfrm>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A56F0D8E-A337-5782-71C6-06FA4081B116}"/>
              </a:ext>
            </a:extLst>
          </p:cNvPr>
          <p:cNvPicPr>
            <a:picLocks noChangeAspect="1"/>
          </p:cNvPicPr>
          <p:nvPr/>
        </p:nvPicPr>
        <p:blipFill>
          <a:blip r:embed="rId2"/>
          <a:stretch>
            <a:fillRect/>
          </a:stretch>
        </p:blipFill>
        <p:spPr>
          <a:xfrm>
            <a:off x="846786" y="1762748"/>
            <a:ext cx="6669797" cy="496018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32452"/>
            <a:ext cx="11029615" cy="380125"/>
          </a:xfrm>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DA0D4CF0-294F-9FC0-B931-082F9190986D}"/>
              </a:ext>
            </a:extLst>
          </p:cNvPr>
          <p:cNvPicPr>
            <a:picLocks noChangeAspect="1"/>
          </p:cNvPicPr>
          <p:nvPr/>
        </p:nvPicPr>
        <p:blipFill>
          <a:blip r:embed="rId2"/>
          <a:stretch>
            <a:fillRect/>
          </a:stretch>
        </p:blipFill>
        <p:spPr>
          <a:xfrm>
            <a:off x="750175" y="1668649"/>
            <a:ext cx="7900741" cy="491705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r>
              <a:rPr lang="en-US" sz="2000" b="1" dirty="0">
                <a:latin typeface="Arial"/>
                <a:ea typeface="+mn-lt"/>
                <a:cs typeface="+mn-lt"/>
              </a:rPr>
              <a: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chemeClr val="tx1"/>
                </a:solidFill>
              </a:rPr>
              <a:t>Many individuals face difficulty in accessing reliable health guidance.</a:t>
            </a:r>
            <a:br>
              <a:rPr lang="en-US" sz="2400" dirty="0">
                <a:solidFill>
                  <a:schemeClr val="tx1"/>
                </a:solidFill>
              </a:rPr>
            </a:br>
            <a:r>
              <a:rPr lang="en-US" sz="2400" dirty="0">
                <a:solidFill>
                  <a:schemeClr val="tx1"/>
                </a:solidFill>
              </a:rPr>
              <a:t>Searching symptoms online often results in misinformation and confusion.</a:t>
            </a:r>
            <a:br>
              <a:rPr lang="en-US" sz="2400" dirty="0">
                <a:solidFill>
                  <a:schemeClr val="tx1"/>
                </a:solidFill>
              </a:rPr>
            </a:br>
            <a:r>
              <a:rPr lang="en-US" sz="2400" dirty="0">
                <a:solidFill>
                  <a:schemeClr val="tx1"/>
                </a:solidFill>
              </a:rPr>
              <a:t>Language barriers and limited healthcare access worsen the challenge.</a:t>
            </a:r>
            <a:br>
              <a:rPr lang="en-US" sz="2400" dirty="0">
                <a:solidFill>
                  <a:schemeClr val="tx1"/>
                </a:solidFill>
              </a:rPr>
            </a:br>
            <a:r>
              <a:rPr lang="en-US" sz="2400" dirty="0">
                <a:solidFill>
                  <a:schemeClr val="tx1"/>
                </a:solidFill>
              </a:rPr>
              <a:t>Current symptom checkers lack accuracy, context, and trusted data sources.</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system aims to address the challenge of providing accurate, accessible, and safe health guidance by analyzing user‑reported symptoms in natural language. This involves leveraging verified medical databases, AI‑driven health symptom analysis, and multilingual support to deliver reliable, educational, and referral‑based health recommendations. The solution will consist of the following components</a:t>
            </a:r>
            <a:r>
              <a:rPr lang="en-US" sz="12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 </a:t>
            </a:r>
            <a:r>
              <a:rPr lang="en-US" sz="1200" b="1" dirty="0">
                <a:latin typeface="Calibri"/>
                <a:ea typeface="+mn-lt"/>
                <a:cs typeface="+mn-lt"/>
              </a:rPr>
              <a:t>Collect user symptom descriptions via chat or voice, prompting follow‑up questions to clarify more details.</a:t>
            </a:r>
          </a:p>
          <a:p>
            <a:pPr marL="629920" lvl="1" indent="-305435"/>
            <a:r>
              <a:rPr lang="en-US" sz="1200" b="1" dirty="0">
                <a:latin typeface="Calibri"/>
                <a:ea typeface="+mn-lt"/>
                <a:cs typeface="+mn-lt"/>
              </a:rPr>
              <a:t> Retrieve verified medical data from trusted sources like WHO, CDC, and government health portals by embedding Google search and provide evidence‑based suggestions.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Convert unstructured user descriptions into structured health data, handling typo errors, incomplete sentences, and multilingual inputs.</a:t>
            </a:r>
          </a:p>
          <a:p>
            <a:pPr marL="629920" lvl="1" indent="-305435"/>
            <a:r>
              <a:rPr lang="en-US" sz="1200" b="1" dirty="0">
                <a:latin typeface="Calibri"/>
                <a:ea typeface="+mn-lt"/>
                <a:cs typeface="+mn-lt"/>
              </a:rPr>
              <a:t>Extract key features such as symptom severity, duration, and related health factors for deeper analysis.</a:t>
            </a:r>
          </a:p>
          <a:p>
            <a:pPr marL="305435" indent="-305435"/>
            <a:r>
              <a:rPr lang="en-IN" sz="1200" b="1" dirty="0">
                <a:latin typeface="Calibri"/>
                <a:cs typeface="Calibri"/>
              </a:rPr>
              <a:t>AI Symptom Analysis &amp; Instruction Engine:</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Provide step‑by‑step, instruction‑led guidance including probable causes, home remedies, urgency level, self‑care tips, and when to consult a doctor.</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Build a multilingual, user‑friendly chatbot interface available on mobile and web platforms.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Integrate privacy, security, and compliance standards (HIPAA, GDPR) to protect sensitive health information.</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Measure accuracy, clarity of instructions, and user satisfaction against expert medical assessments.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Continuously improve the AI model and instruction logic with new medical data based on user feedback.</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200" b="1" dirty="0">
                <a:latin typeface="Calibri" panose="020F0502020204030204" pitchFamily="34" charset="0"/>
                <a:ea typeface="Calibri" panose="020F0502020204030204" pitchFamily="34" charset="0"/>
                <a:cs typeface="Calibri" panose="020F0502020204030204" pitchFamily="34" charset="0"/>
              </a:rPr>
              <a:t>Result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893403"/>
          </a:xfrm>
        </p:spPr>
        <p:txBody>
          <a:bodyPr>
            <a:normAutofit fontScale="70000" lnSpcReduction="20000"/>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US" sz="1800" b="1" dirty="0">
                <a:solidFill>
                  <a:srgbClr val="0F0F0F"/>
                </a:solidFill>
                <a:ea typeface="+mn-lt"/>
                <a:cs typeface="+mn-lt"/>
              </a:rPr>
              <a:t>Agentic AI Health Symptom Checker</a:t>
            </a:r>
            <a:r>
              <a:rPr lang="en-IN" sz="1800" b="1" dirty="0">
                <a:solidFill>
                  <a:srgbClr val="0F0F0F"/>
                </a:solidFill>
                <a:ea typeface="+mn-lt"/>
                <a:cs typeface="+mn-lt"/>
              </a:rPr>
              <a:t>. Here's a suggested structure for this section:</a:t>
            </a:r>
            <a:endParaRPr lang="en-US" sz="1800" dirty="0"/>
          </a:p>
          <a:p>
            <a:pPr marL="305435" indent="-305435"/>
            <a:r>
              <a:rPr lang="en-IN" sz="1800" b="1" dirty="0">
                <a:solidFill>
                  <a:srgbClr val="0F0F0F"/>
                </a:solidFill>
              </a:rPr>
              <a:t>System requirements</a:t>
            </a:r>
          </a:p>
          <a:p>
            <a:r>
              <a:rPr lang="en-IN" sz="1800" b="1" dirty="0">
                <a:solidFill>
                  <a:schemeClr val="tx1"/>
                </a:solidFill>
              </a:rPr>
              <a:t>Hardware Requirements (for development &amp; testing):</a:t>
            </a:r>
            <a:endParaRPr lang="en-IN" sz="1800" dirty="0">
              <a:solidFill>
                <a:schemeClr val="tx1"/>
              </a:solidFill>
            </a:endParaRPr>
          </a:p>
          <a:p>
            <a:r>
              <a:rPr lang="en-IN" sz="1800" dirty="0">
                <a:solidFill>
                  <a:schemeClr val="tx1"/>
                </a:solidFill>
              </a:rPr>
              <a:t>Processor: Intel i5 / AMD </a:t>
            </a:r>
            <a:r>
              <a:rPr lang="en-IN" sz="1800" dirty="0" err="1">
                <a:solidFill>
                  <a:schemeClr val="tx1"/>
                </a:solidFill>
              </a:rPr>
              <a:t>Ryzen</a:t>
            </a:r>
            <a:r>
              <a:rPr lang="en-IN" sz="1800" dirty="0">
                <a:solidFill>
                  <a:schemeClr val="tx1"/>
                </a:solidFill>
              </a:rPr>
              <a:t> 5 or higher</a:t>
            </a:r>
          </a:p>
          <a:p>
            <a:r>
              <a:rPr lang="en-IN" sz="1800" dirty="0">
                <a:solidFill>
                  <a:schemeClr val="tx1"/>
                </a:solidFill>
              </a:rPr>
              <a:t>RAM: 8 GB minimum (16 GB recommended)</a:t>
            </a:r>
          </a:p>
          <a:p>
            <a:r>
              <a:rPr lang="en-IN" sz="1800" dirty="0">
                <a:solidFill>
                  <a:schemeClr val="tx1"/>
                </a:solidFill>
              </a:rPr>
              <a:t>Storage: 256 GB SSD or higher</a:t>
            </a:r>
          </a:p>
          <a:p>
            <a:r>
              <a:rPr lang="en-IN" sz="1800" b="1" dirty="0">
                <a:solidFill>
                  <a:schemeClr val="tx1"/>
                </a:solidFill>
              </a:rPr>
              <a:t>Software Requirements:</a:t>
            </a:r>
            <a:endParaRPr lang="en-IN" sz="1800" dirty="0">
              <a:solidFill>
                <a:schemeClr val="tx1"/>
              </a:solidFill>
            </a:endParaRPr>
          </a:p>
          <a:p>
            <a:r>
              <a:rPr lang="en-IN" sz="1800" dirty="0">
                <a:solidFill>
                  <a:schemeClr val="tx1"/>
                </a:solidFill>
              </a:rPr>
              <a:t>IBM Cloud Lite account (free tier for development)</a:t>
            </a:r>
          </a:p>
          <a:p>
            <a:r>
              <a:rPr lang="en-IN" sz="1800" dirty="0">
                <a:solidFill>
                  <a:schemeClr val="tx1"/>
                </a:solidFill>
              </a:rPr>
              <a:t>Web browser (Chrome/Edge/Firefox latest version)</a:t>
            </a:r>
          </a:p>
          <a:p>
            <a:r>
              <a:rPr lang="en-IN" sz="1800" dirty="0">
                <a:solidFill>
                  <a:schemeClr val="tx1"/>
                </a:solidFill>
              </a:rPr>
              <a:t>Python 3.8+ (optional if integrating with custom backend)</a:t>
            </a:r>
          </a:p>
          <a:p>
            <a:r>
              <a:rPr lang="en-IN" sz="1800" dirty="0">
                <a:solidFill>
                  <a:schemeClr val="tx1"/>
                </a:solidFill>
              </a:rPr>
              <a:t>Internet connection (required to access IBM Cloud services)</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dirty="0">
                <a:solidFill>
                  <a:schemeClr val="tx1"/>
                </a:solidFill>
              </a:rPr>
              <a:t>Python</a:t>
            </a:r>
          </a:p>
          <a:p>
            <a:pPr marL="305435" indent="-305435"/>
            <a:r>
              <a:rPr lang="en-IN" sz="1800" dirty="0">
                <a:solidFill>
                  <a:schemeClr val="tx1"/>
                </a:solidFill>
              </a:rPr>
              <a:t>IBM </a:t>
            </a:r>
            <a:r>
              <a:rPr lang="en-IN" sz="1800" dirty="0" err="1">
                <a:solidFill>
                  <a:schemeClr val="tx1"/>
                </a:solidFill>
              </a:rPr>
              <a:t>Watsonx</a:t>
            </a:r>
            <a:r>
              <a:rPr lang="en-IN" sz="1800" dirty="0">
                <a:solidFill>
                  <a:schemeClr val="tx1"/>
                </a:solidFill>
              </a:rPr>
              <a:t> </a:t>
            </a:r>
          </a:p>
          <a:p>
            <a:pPr marL="305435" indent="-305435"/>
            <a:r>
              <a:rPr lang="en-IN" sz="1800" dirty="0" err="1">
                <a:solidFill>
                  <a:schemeClr val="tx1"/>
                </a:solidFill>
              </a:rPr>
              <a:t>LangChain</a:t>
            </a:r>
            <a:endParaRPr lang="en-IN" sz="1800" b="1" dirty="0">
              <a:solidFill>
                <a:schemeClr val="tx1"/>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02026"/>
            <a:ext cx="3619872" cy="1139249"/>
          </a:xfrm>
        </p:spPr>
        <p:txBody>
          <a:bodyPr>
            <a:noAutofit/>
          </a:bodyPr>
          <a:lstStyle/>
          <a:p>
            <a:pPr marL="0" indent="0">
              <a:buNone/>
            </a:pPr>
            <a:r>
              <a:rPr lang="en-IN" sz="1100" b="1" dirty="0"/>
              <a:t>Step 1: Search for </a:t>
            </a:r>
            <a:r>
              <a:rPr lang="en-IN" sz="1100" b="1" dirty="0" err="1"/>
              <a:t>Watsonx</a:t>
            </a:r>
            <a:r>
              <a:rPr lang="en-IN" sz="1100" b="1" dirty="0"/>
              <a:t> in IBM Cloud Console</a:t>
            </a:r>
            <a:br>
              <a:rPr lang="en-IN" sz="1100" dirty="0"/>
            </a:br>
            <a:r>
              <a:rPr lang="en-IN" sz="1100" dirty="0"/>
              <a:t>Log in to your IBM Cloud account at cloud.ibm.com. On the dashboard, click the search bar at the top and type </a:t>
            </a:r>
            <a:r>
              <a:rPr lang="en-IN" sz="1100" b="1" dirty="0"/>
              <a:t>"</a:t>
            </a:r>
            <a:r>
              <a:rPr lang="en-IN" sz="1100" b="1" dirty="0" err="1"/>
              <a:t>watsonx</a:t>
            </a:r>
            <a:r>
              <a:rPr lang="en-IN" sz="1100" b="1" dirty="0"/>
              <a:t>"</a:t>
            </a:r>
            <a:r>
              <a:rPr lang="en-IN" sz="1100" dirty="0"/>
              <a:t>. A list of related services such as </a:t>
            </a:r>
            <a:r>
              <a:rPr lang="en-IN" sz="1100" b="1" dirty="0"/>
              <a:t>watsonx.ai</a:t>
            </a:r>
            <a:r>
              <a:rPr lang="en-IN" sz="1100" dirty="0"/>
              <a:t>, </a:t>
            </a:r>
            <a:r>
              <a:rPr lang="en-IN" sz="1100" b="1" dirty="0" err="1"/>
              <a:t>watsonx.data</a:t>
            </a:r>
            <a:r>
              <a:rPr lang="en-IN" sz="1100" b="1" dirty="0"/>
              <a:t> intelligence</a:t>
            </a:r>
            <a:r>
              <a:rPr lang="en-IN" sz="1100" dirty="0"/>
              <a:t>, and </a:t>
            </a:r>
            <a:r>
              <a:rPr lang="en-IN" sz="1100" b="1" dirty="0"/>
              <a:t>watsonx.ai Studio</a:t>
            </a:r>
            <a:r>
              <a:rPr lang="en-IN" sz="1100" dirty="0"/>
              <a:t> will appear under </a:t>
            </a:r>
            <a:r>
              <a:rPr lang="en-IN" sz="1100" i="1" dirty="0" err="1"/>
              <a:t>Catalog</a:t>
            </a:r>
            <a:r>
              <a:rPr lang="en-IN" sz="1100" i="1" dirty="0"/>
              <a:t> Results</a:t>
            </a:r>
            <a:r>
              <a:rPr lang="en-IN" sz="1100" dirty="0"/>
              <a:t>. Select </a:t>
            </a:r>
            <a:r>
              <a:rPr lang="en-IN" sz="1100" b="1" dirty="0"/>
              <a:t>“</a:t>
            </a:r>
            <a:r>
              <a:rPr lang="en-IN" sz="1100" b="1" dirty="0" err="1"/>
              <a:t>watsonx</a:t>
            </a:r>
            <a:r>
              <a:rPr lang="en-IN" sz="1100" b="1" dirty="0"/>
              <a:t>” </a:t>
            </a:r>
            <a:r>
              <a:rPr lang="en-IN" sz="1100" dirty="0"/>
              <a:t>from that list.</a:t>
            </a:r>
          </a:p>
        </p:txBody>
      </p:sp>
      <p:pic>
        <p:nvPicPr>
          <p:cNvPr id="7" name="Picture 6">
            <a:extLst>
              <a:ext uri="{FF2B5EF4-FFF2-40B4-BE49-F238E27FC236}">
                <a16:creationId xmlns:a16="http://schemas.microsoft.com/office/drawing/2014/main" id="{822BC71C-DB7C-C98B-A1A2-9920BEC9D6F0}"/>
              </a:ext>
            </a:extLst>
          </p:cNvPr>
          <p:cNvPicPr>
            <a:picLocks noChangeAspect="1"/>
          </p:cNvPicPr>
          <p:nvPr/>
        </p:nvPicPr>
        <p:blipFill>
          <a:blip r:embed="rId2"/>
          <a:stretch>
            <a:fillRect/>
          </a:stretch>
        </p:blipFill>
        <p:spPr>
          <a:xfrm>
            <a:off x="172528" y="2803585"/>
            <a:ext cx="3830129" cy="2536166"/>
          </a:xfrm>
          <a:prstGeom prst="rect">
            <a:avLst/>
          </a:prstGeom>
        </p:spPr>
      </p:pic>
      <p:pic>
        <p:nvPicPr>
          <p:cNvPr id="11" name="Picture 10">
            <a:extLst>
              <a:ext uri="{FF2B5EF4-FFF2-40B4-BE49-F238E27FC236}">
                <a16:creationId xmlns:a16="http://schemas.microsoft.com/office/drawing/2014/main" id="{AC8EE23B-04B2-EC57-B0A1-28B402F7ADC7}"/>
              </a:ext>
            </a:extLst>
          </p:cNvPr>
          <p:cNvPicPr>
            <a:picLocks noChangeAspect="1"/>
          </p:cNvPicPr>
          <p:nvPr/>
        </p:nvPicPr>
        <p:blipFill>
          <a:blip r:embed="rId3"/>
          <a:stretch>
            <a:fillRect/>
          </a:stretch>
        </p:blipFill>
        <p:spPr>
          <a:xfrm>
            <a:off x="4232334" y="2803585"/>
            <a:ext cx="3727331" cy="2536166"/>
          </a:xfrm>
          <a:prstGeom prst="rect">
            <a:avLst/>
          </a:prstGeom>
        </p:spPr>
      </p:pic>
      <p:sp>
        <p:nvSpPr>
          <p:cNvPr id="13" name="TextBox 12">
            <a:extLst>
              <a:ext uri="{FF2B5EF4-FFF2-40B4-BE49-F238E27FC236}">
                <a16:creationId xmlns:a16="http://schemas.microsoft.com/office/drawing/2014/main" id="{B9F87562-D6E9-EE19-CE16-2C515C043388}"/>
              </a:ext>
            </a:extLst>
          </p:cNvPr>
          <p:cNvSpPr txBox="1"/>
          <p:nvPr/>
        </p:nvSpPr>
        <p:spPr>
          <a:xfrm>
            <a:off x="4508022" y="1232452"/>
            <a:ext cx="3482915" cy="769441"/>
          </a:xfrm>
          <a:prstGeom prst="rect">
            <a:avLst/>
          </a:prstGeom>
          <a:noFill/>
        </p:spPr>
        <p:txBody>
          <a:bodyPr wrap="square">
            <a:spAutoFit/>
          </a:bodyPr>
          <a:lstStyle/>
          <a:p>
            <a:r>
              <a:rPr lang="en-US" sz="1100" b="1" dirty="0"/>
              <a:t>Step 2: Create a New Project in </a:t>
            </a:r>
            <a:r>
              <a:rPr lang="en-US" sz="1100" b="1" dirty="0" err="1"/>
              <a:t>Watsonx</a:t>
            </a:r>
            <a:br>
              <a:rPr lang="en-US" sz="1100" dirty="0"/>
            </a:br>
            <a:r>
              <a:rPr lang="en-US" sz="1100" dirty="0"/>
              <a:t>After selecting </a:t>
            </a:r>
            <a:r>
              <a:rPr lang="en-US" sz="1100" b="1" dirty="0" err="1"/>
              <a:t>Watsonx</a:t>
            </a:r>
            <a:r>
              <a:rPr lang="en-US" sz="1100" dirty="0"/>
              <a:t> from the catalog, you will be directed to the project creation page.</a:t>
            </a:r>
            <a:br>
              <a:rPr lang="en-US" sz="1100" dirty="0"/>
            </a:br>
            <a:r>
              <a:rPr lang="en-US" sz="1100" dirty="0"/>
              <a:t>Click on </a:t>
            </a:r>
            <a:r>
              <a:rPr lang="en-US" sz="1100" b="1" dirty="0"/>
              <a:t>New</a:t>
            </a:r>
            <a:r>
              <a:rPr lang="en-US" sz="1100" dirty="0"/>
              <a:t> in the left sidebar to start a blank project.</a:t>
            </a:r>
            <a:endParaRPr lang="en-IN" sz="1100" dirty="0"/>
          </a:p>
        </p:txBody>
      </p:sp>
      <p:sp>
        <p:nvSpPr>
          <p:cNvPr id="15" name="TextBox 14">
            <a:extLst>
              <a:ext uri="{FF2B5EF4-FFF2-40B4-BE49-F238E27FC236}">
                <a16:creationId xmlns:a16="http://schemas.microsoft.com/office/drawing/2014/main" id="{251879C0-C701-B6D4-267F-4BF231072073}"/>
              </a:ext>
            </a:extLst>
          </p:cNvPr>
          <p:cNvSpPr txBox="1"/>
          <p:nvPr/>
        </p:nvSpPr>
        <p:spPr>
          <a:xfrm>
            <a:off x="8654450" y="1232452"/>
            <a:ext cx="3327640" cy="600164"/>
          </a:xfrm>
          <a:prstGeom prst="rect">
            <a:avLst/>
          </a:prstGeom>
          <a:noFill/>
        </p:spPr>
        <p:txBody>
          <a:bodyPr wrap="square">
            <a:spAutoFit/>
          </a:bodyPr>
          <a:lstStyle/>
          <a:p>
            <a:r>
              <a:rPr lang="en-US" sz="1100" b="1" dirty="0"/>
              <a:t>Step 3: Open Agent Lab</a:t>
            </a:r>
            <a:br>
              <a:rPr lang="en-US" sz="1100" dirty="0"/>
            </a:br>
            <a:r>
              <a:rPr lang="en-US" sz="1100" dirty="0"/>
              <a:t>On the </a:t>
            </a:r>
            <a:r>
              <a:rPr lang="en-US" sz="1100" dirty="0" err="1"/>
              <a:t>Watsonx</a:t>
            </a:r>
            <a:r>
              <a:rPr lang="en-US" sz="1100" dirty="0"/>
              <a:t> welcome page, click </a:t>
            </a:r>
            <a:r>
              <a:rPr lang="en-US" sz="1100" b="1" dirty="0"/>
              <a:t>"Build an AI agent to automate tasks"</a:t>
            </a:r>
            <a:r>
              <a:rPr lang="en-US" sz="1100" dirty="0"/>
              <a:t> to open </a:t>
            </a:r>
            <a:r>
              <a:rPr lang="en-US" sz="1100" b="1" dirty="0"/>
              <a:t>Agent Lab</a:t>
            </a:r>
            <a:r>
              <a:rPr lang="en-US" sz="1100" dirty="0"/>
              <a:t>.</a:t>
            </a:r>
            <a:endParaRPr lang="en-IN" sz="1100" dirty="0"/>
          </a:p>
        </p:txBody>
      </p:sp>
      <p:pic>
        <p:nvPicPr>
          <p:cNvPr id="17" name="Picture 16">
            <a:extLst>
              <a:ext uri="{FF2B5EF4-FFF2-40B4-BE49-F238E27FC236}">
                <a16:creationId xmlns:a16="http://schemas.microsoft.com/office/drawing/2014/main" id="{5DE59B40-035A-F2CD-3899-A57F8BBB3B5F}"/>
              </a:ext>
            </a:extLst>
          </p:cNvPr>
          <p:cNvPicPr>
            <a:picLocks noChangeAspect="1"/>
          </p:cNvPicPr>
          <p:nvPr/>
        </p:nvPicPr>
        <p:blipFill>
          <a:blip r:embed="rId4"/>
          <a:srcRect l="-218" t="-289" r="4026" b="31391"/>
          <a:stretch>
            <a:fillRect/>
          </a:stretch>
        </p:blipFill>
        <p:spPr>
          <a:xfrm>
            <a:off x="8125366" y="2743201"/>
            <a:ext cx="3968521" cy="259655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3776A-F6E6-09D9-4813-CFC5681707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FD5540-5531-BE05-1B70-B9119F3B3D3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CB7CC588-CD23-B289-14BD-A307372C7CBF}"/>
              </a:ext>
            </a:extLst>
          </p:cNvPr>
          <p:cNvSpPr>
            <a:spLocks noGrp="1"/>
          </p:cNvSpPr>
          <p:nvPr>
            <p:ph idx="1"/>
          </p:nvPr>
        </p:nvSpPr>
        <p:spPr>
          <a:xfrm>
            <a:off x="581193" y="1302026"/>
            <a:ext cx="3619872" cy="2277936"/>
          </a:xfrm>
        </p:spPr>
        <p:txBody>
          <a:bodyPr>
            <a:noAutofit/>
          </a:bodyPr>
          <a:lstStyle/>
          <a:p>
            <a:pPr marL="0" indent="0">
              <a:lnSpc>
                <a:spcPct val="100000"/>
              </a:lnSpc>
              <a:buNone/>
            </a:pPr>
            <a:r>
              <a:rPr lang="en-US" sz="1100" b="1" dirty="0"/>
              <a:t>Step 4: Explore Build Options in Agent Lab</a:t>
            </a:r>
            <a:endParaRPr lang="en-US" sz="1100" dirty="0"/>
          </a:p>
          <a:p>
            <a:pPr>
              <a:lnSpc>
                <a:spcPct val="100000"/>
              </a:lnSpc>
            </a:pPr>
            <a:r>
              <a:rPr lang="en-US" sz="1100" dirty="0"/>
              <a:t>In the </a:t>
            </a:r>
            <a:r>
              <a:rPr lang="en-US" sz="1100" b="1" dirty="0"/>
              <a:t>Build</a:t>
            </a:r>
            <a:r>
              <a:rPr lang="en-US" sz="1100" dirty="0"/>
              <a:t> section of Agent Lab, you’ll find four key configuration areas:</a:t>
            </a:r>
          </a:p>
          <a:p>
            <a:pPr>
              <a:lnSpc>
                <a:spcPct val="100000"/>
              </a:lnSpc>
            </a:pPr>
            <a:r>
              <a:rPr lang="en-US" sz="1100" b="1" dirty="0"/>
              <a:t>Setup</a:t>
            </a:r>
            <a:r>
              <a:rPr lang="en-US" sz="1100" dirty="0"/>
              <a:t>: Define your agent’s name, description, and basic settings.</a:t>
            </a:r>
          </a:p>
          <a:p>
            <a:pPr>
              <a:lnSpc>
                <a:spcPct val="100000"/>
              </a:lnSpc>
            </a:pPr>
            <a:r>
              <a:rPr lang="en-US" sz="1100" b="1" dirty="0"/>
              <a:t>Configuration</a:t>
            </a:r>
            <a:r>
              <a:rPr lang="en-US" sz="1100" dirty="0"/>
              <a:t>: Choose and customize the foundation model and system instructions.</a:t>
            </a:r>
          </a:p>
          <a:p>
            <a:pPr>
              <a:lnSpc>
                <a:spcPct val="100000"/>
              </a:lnSpc>
            </a:pPr>
            <a:r>
              <a:rPr lang="en-US" sz="1100" b="1" dirty="0"/>
              <a:t>Knowledge</a:t>
            </a:r>
            <a:r>
              <a:rPr lang="en-US" sz="1100" dirty="0"/>
              <a:t>: Add documents or data sources your agent can reference.</a:t>
            </a:r>
          </a:p>
          <a:p>
            <a:pPr>
              <a:lnSpc>
                <a:spcPct val="100000"/>
              </a:lnSpc>
            </a:pPr>
            <a:r>
              <a:rPr lang="en-US" sz="1100" b="1" dirty="0"/>
              <a:t>Tools</a:t>
            </a:r>
            <a:r>
              <a:rPr lang="en-US" sz="1100" dirty="0"/>
              <a:t>: Connect APIs or functions your agent can call during conversations.</a:t>
            </a:r>
          </a:p>
          <a:p>
            <a:pPr marL="0" indent="0">
              <a:lnSpc>
                <a:spcPct val="100000"/>
              </a:lnSpc>
              <a:buNone/>
            </a:pPr>
            <a:endParaRPr lang="en-IN" sz="1100" dirty="0"/>
          </a:p>
        </p:txBody>
      </p:sp>
      <p:sp>
        <p:nvSpPr>
          <p:cNvPr id="13" name="TextBox 12">
            <a:extLst>
              <a:ext uri="{FF2B5EF4-FFF2-40B4-BE49-F238E27FC236}">
                <a16:creationId xmlns:a16="http://schemas.microsoft.com/office/drawing/2014/main" id="{7746422E-EF0F-268F-D77D-0466EF9D12DF}"/>
              </a:ext>
            </a:extLst>
          </p:cNvPr>
          <p:cNvSpPr txBox="1"/>
          <p:nvPr/>
        </p:nvSpPr>
        <p:spPr>
          <a:xfrm>
            <a:off x="4508022" y="1077133"/>
            <a:ext cx="3482915" cy="3939540"/>
          </a:xfrm>
          <a:prstGeom prst="rect">
            <a:avLst/>
          </a:prstGeom>
          <a:noFill/>
        </p:spPr>
        <p:txBody>
          <a:bodyPr wrap="square">
            <a:spAutoFit/>
          </a:bodyPr>
          <a:lstStyle/>
          <a:p>
            <a:r>
              <a:rPr lang="en-US" sz="1000" b="1" dirty="0"/>
              <a:t>Step 5: Instruction - Role: You are a professional virtual health assistant.</a:t>
            </a:r>
          </a:p>
          <a:p>
            <a:r>
              <a:rPr lang="en-US" sz="1000" b="1" dirty="0"/>
              <a:t>Task: Based on the given user-reported symptoms, analyze and respond with clear, structured health guidance.</a:t>
            </a:r>
          </a:p>
          <a:p>
            <a:r>
              <a:rPr lang="en-US" sz="1000" b="1" dirty="0"/>
              <a:t>Input: User Symptoms: {{</a:t>
            </a:r>
            <a:r>
              <a:rPr lang="en-US" sz="1000" b="1" dirty="0" err="1"/>
              <a:t>user_input</a:t>
            </a:r>
            <a:r>
              <a:rPr lang="en-US" sz="1000" b="1" dirty="0"/>
              <a:t>}}</a:t>
            </a:r>
          </a:p>
          <a:p>
            <a:r>
              <a:rPr lang="en-US" sz="1000" b="1" dirty="0"/>
              <a:t>Output Format:</a:t>
            </a:r>
          </a:p>
          <a:p>
            <a:endParaRPr lang="en-US" sz="1000" b="1" dirty="0"/>
          </a:p>
          <a:p>
            <a:r>
              <a:rPr lang="en-US" sz="1000" b="1" dirty="0"/>
              <a:t>Probable Condition(s): Provide 2–3 possible conditions that match the symptoms, ranked from most likely to less likely.</a:t>
            </a:r>
          </a:p>
          <a:p>
            <a:endParaRPr lang="en-US" sz="1000" b="1" dirty="0"/>
          </a:p>
          <a:p>
            <a:r>
              <a:rPr lang="en-US" sz="1000" b="1" dirty="0"/>
              <a:t>Urgency Level: Categorize as Low, Moderate, or High urgency, with a short explanation.</a:t>
            </a:r>
          </a:p>
          <a:p>
            <a:endParaRPr lang="en-US" sz="1000" b="1" dirty="0"/>
          </a:p>
          <a:p>
            <a:r>
              <a:rPr lang="en-US" sz="1000" b="1" dirty="0"/>
              <a:t>Home Remedies &amp; Self‑Care Tips: Suggest safe, evidence-based remedies that can be tried at home (if applicable).</a:t>
            </a:r>
          </a:p>
          <a:p>
            <a:endParaRPr lang="en-US" sz="1000" b="1" dirty="0"/>
          </a:p>
          <a:p>
            <a:r>
              <a:rPr lang="en-US" sz="1000" b="1" dirty="0"/>
              <a:t>When to Consult a Doctor: Clearly specify warning signs or symptom progression that should prompt medical consultation.</a:t>
            </a:r>
          </a:p>
          <a:p>
            <a:endParaRPr lang="en-US" sz="1000" b="1" dirty="0"/>
          </a:p>
          <a:p>
            <a:r>
              <a:rPr lang="en-US" sz="1000" b="1" dirty="0"/>
              <a:t>Safety Disclaimer: Always include — "This is general health information and not a substitute for professional medical advice. Consult a qualified healthcare provider for personalized diagnosis and treatment.“</a:t>
            </a:r>
          </a:p>
          <a:p>
            <a:endParaRPr lang="en-US" sz="1000" b="1" dirty="0"/>
          </a:p>
        </p:txBody>
      </p:sp>
      <p:pic>
        <p:nvPicPr>
          <p:cNvPr id="4" name="Picture 3">
            <a:extLst>
              <a:ext uri="{FF2B5EF4-FFF2-40B4-BE49-F238E27FC236}">
                <a16:creationId xmlns:a16="http://schemas.microsoft.com/office/drawing/2014/main" id="{4E964AE5-F371-5EDB-683A-00289A8F9D2E}"/>
              </a:ext>
            </a:extLst>
          </p:cNvPr>
          <p:cNvPicPr>
            <a:picLocks noChangeAspect="1"/>
          </p:cNvPicPr>
          <p:nvPr/>
        </p:nvPicPr>
        <p:blipFill>
          <a:blip r:embed="rId2"/>
          <a:stretch>
            <a:fillRect/>
          </a:stretch>
        </p:blipFill>
        <p:spPr>
          <a:xfrm>
            <a:off x="98112" y="3722580"/>
            <a:ext cx="3930423" cy="2493597"/>
          </a:xfrm>
          <a:prstGeom prst="rect">
            <a:avLst/>
          </a:prstGeom>
        </p:spPr>
      </p:pic>
      <p:pic>
        <p:nvPicPr>
          <p:cNvPr id="6" name="Picture 5">
            <a:extLst>
              <a:ext uri="{FF2B5EF4-FFF2-40B4-BE49-F238E27FC236}">
                <a16:creationId xmlns:a16="http://schemas.microsoft.com/office/drawing/2014/main" id="{E983AD6A-2D04-BEC6-AB6C-F8A990614B4C}"/>
              </a:ext>
            </a:extLst>
          </p:cNvPr>
          <p:cNvPicPr>
            <a:picLocks noChangeAspect="1"/>
          </p:cNvPicPr>
          <p:nvPr/>
        </p:nvPicPr>
        <p:blipFill>
          <a:blip r:embed="rId3"/>
          <a:stretch>
            <a:fillRect/>
          </a:stretch>
        </p:blipFill>
        <p:spPr>
          <a:xfrm>
            <a:off x="8071134" y="569342"/>
            <a:ext cx="3919583" cy="2066891"/>
          </a:xfrm>
          <a:prstGeom prst="rect">
            <a:avLst/>
          </a:prstGeom>
        </p:spPr>
      </p:pic>
      <p:pic>
        <p:nvPicPr>
          <p:cNvPr id="8" name="Picture 7">
            <a:extLst>
              <a:ext uri="{FF2B5EF4-FFF2-40B4-BE49-F238E27FC236}">
                <a16:creationId xmlns:a16="http://schemas.microsoft.com/office/drawing/2014/main" id="{46B957EE-1AF9-9840-6ABB-E5B0D916666D}"/>
              </a:ext>
            </a:extLst>
          </p:cNvPr>
          <p:cNvPicPr>
            <a:picLocks noChangeAspect="1"/>
          </p:cNvPicPr>
          <p:nvPr/>
        </p:nvPicPr>
        <p:blipFill>
          <a:blip r:embed="rId4"/>
          <a:stretch>
            <a:fillRect/>
          </a:stretch>
        </p:blipFill>
        <p:spPr>
          <a:xfrm>
            <a:off x="8071133" y="2769047"/>
            <a:ext cx="3846633" cy="1776253"/>
          </a:xfrm>
          <a:prstGeom prst="rect">
            <a:avLst/>
          </a:prstGeom>
        </p:spPr>
      </p:pic>
      <p:pic>
        <p:nvPicPr>
          <p:cNvPr id="10" name="Picture 9">
            <a:extLst>
              <a:ext uri="{FF2B5EF4-FFF2-40B4-BE49-F238E27FC236}">
                <a16:creationId xmlns:a16="http://schemas.microsoft.com/office/drawing/2014/main" id="{E34D7662-5654-1520-A39A-6608499868AE}"/>
              </a:ext>
            </a:extLst>
          </p:cNvPr>
          <p:cNvPicPr>
            <a:picLocks noChangeAspect="1"/>
          </p:cNvPicPr>
          <p:nvPr/>
        </p:nvPicPr>
        <p:blipFill>
          <a:blip r:embed="rId5"/>
          <a:stretch>
            <a:fillRect/>
          </a:stretch>
        </p:blipFill>
        <p:spPr>
          <a:xfrm>
            <a:off x="8058998" y="4678114"/>
            <a:ext cx="3858768" cy="1736485"/>
          </a:xfrm>
          <a:prstGeom prst="rect">
            <a:avLst/>
          </a:prstGeom>
        </p:spPr>
      </p:pic>
      <p:sp>
        <p:nvSpPr>
          <p:cNvPr id="12" name="TextBox 11">
            <a:extLst>
              <a:ext uri="{FF2B5EF4-FFF2-40B4-BE49-F238E27FC236}">
                <a16:creationId xmlns:a16="http://schemas.microsoft.com/office/drawing/2014/main" id="{BE70CA5C-AF52-0615-30AA-F67BE34946D8}"/>
              </a:ext>
            </a:extLst>
          </p:cNvPr>
          <p:cNvSpPr txBox="1"/>
          <p:nvPr/>
        </p:nvSpPr>
        <p:spPr>
          <a:xfrm>
            <a:off x="7990937" y="67196"/>
            <a:ext cx="3240655" cy="369332"/>
          </a:xfrm>
          <a:prstGeom prst="rect">
            <a:avLst/>
          </a:prstGeom>
          <a:noFill/>
        </p:spPr>
        <p:txBody>
          <a:bodyPr wrap="square" rtlCol="0">
            <a:spAutoFit/>
          </a:bodyPr>
          <a:lstStyle/>
          <a:p>
            <a:r>
              <a:rPr lang="en-US" b="1" u="sng" dirty="0"/>
              <a:t>Input &amp; Output of AI AGENT </a:t>
            </a:r>
            <a:endParaRPr lang="en-IN" b="1" u="sng" dirty="0"/>
          </a:p>
        </p:txBody>
      </p:sp>
    </p:spTree>
    <p:extLst>
      <p:ext uri="{BB962C8B-B14F-4D97-AF65-F5344CB8AC3E}">
        <p14:creationId xmlns:p14="http://schemas.microsoft.com/office/powerpoint/2010/main" val="211577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848C1-AF9C-1DF2-40CA-4972E587B1B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1B92FEF-71B5-B62E-BA5E-2629587790F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0AEFCD9-2A40-9258-4DEE-62360104895F}"/>
              </a:ext>
            </a:extLst>
          </p:cNvPr>
          <p:cNvSpPr>
            <a:spLocks noGrp="1"/>
          </p:cNvSpPr>
          <p:nvPr>
            <p:ph idx="1"/>
          </p:nvPr>
        </p:nvSpPr>
        <p:spPr>
          <a:xfrm>
            <a:off x="202927" y="1302026"/>
            <a:ext cx="3619872" cy="276608"/>
          </a:xfrm>
        </p:spPr>
        <p:txBody>
          <a:bodyPr>
            <a:noAutofit/>
          </a:bodyPr>
          <a:lstStyle/>
          <a:p>
            <a:pPr marL="0" indent="0">
              <a:lnSpc>
                <a:spcPct val="100000"/>
              </a:lnSpc>
              <a:buNone/>
            </a:pPr>
            <a:r>
              <a:rPr lang="en-US" sz="1200" b="1" dirty="0"/>
              <a:t>Step 6: RAG File</a:t>
            </a:r>
            <a:endParaRPr lang="en-US" sz="1200" dirty="0"/>
          </a:p>
          <a:p>
            <a:pPr marL="0" indent="0">
              <a:lnSpc>
                <a:spcPct val="100000"/>
              </a:lnSpc>
              <a:buNone/>
            </a:pPr>
            <a:endParaRPr lang="en-IN" sz="1200" dirty="0"/>
          </a:p>
        </p:txBody>
      </p:sp>
      <p:pic>
        <p:nvPicPr>
          <p:cNvPr id="15" name="Picture 14">
            <a:extLst>
              <a:ext uri="{FF2B5EF4-FFF2-40B4-BE49-F238E27FC236}">
                <a16:creationId xmlns:a16="http://schemas.microsoft.com/office/drawing/2014/main" id="{75A6E625-AFC3-2588-701D-A8846C51AE4B}"/>
              </a:ext>
            </a:extLst>
          </p:cNvPr>
          <p:cNvPicPr>
            <a:picLocks noChangeAspect="1"/>
          </p:cNvPicPr>
          <p:nvPr/>
        </p:nvPicPr>
        <p:blipFill>
          <a:blip r:embed="rId3"/>
          <a:stretch>
            <a:fillRect/>
          </a:stretch>
        </p:blipFill>
        <p:spPr>
          <a:xfrm>
            <a:off x="202927" y="3588424"/>
            <a:ext cx="3921991" cy="2266134"/>
          </a:xfrm>
          <a:prstGeom prst="rect">
            <a:avLst/>
          </a:prstGeom>
        </p:spPr>
      </p:pic>
      <p:pic>
        <p:nvPicPr>
          <p:cNvPr id="17" name="Picture 16">
            <a:extLst>
              <a:ext uri="{FF2B5EF4-FFF2-40B4-BE49-F238E27FC236}">
                <a16:creationId xmlns:a16="http://schemas.microsoft.com/office/drawing/2014/main" id="{831AF484-BBB0-F8F6-EAE1-4421D1A11969}"/>
              </a:ext>
            </a:extLst>
          </p:cNvPr>
          <p:cNvPicPr>
            <a:picLocks noChangeAspect="1"/>
          </p:cNvPicPr>
          <p:nvPr/>
        </p:nvPicPr>
        <p:blipFill>
          <a:blip r:embed="rId4"/>
          <a:stretch>
            <a:fillRect/>
          </a:stretch>
        </p:blipFill>
        <p:spPr>
          <a:xfrm>
            <a:off x="202927" y="1526024"/>
            <a:ext cx="3901393" cy="1482867"/>
          </a:xfrm>
          <a:prstGeom prst="rect">
            <a:avLst/>
          </a:prstGeom>
        </p:spPr>
      </p:pic>
      <p:sp>
        <p:nvSpPr>
          <p:cNvPr id="18" name="TextBox 17">
            <a:extLst>
              <a:ext uri="{FF2B5EF4-FFF2-40B4-BE49-F238E27FC236}">
                <a16:creationId xmlns:a16="http://schemas.microsoft.com/office/drawing/2014/main" id="{8BE9A65E-976E-5C18-DC5F-A8936F5C7CAF}"/>
              </a:ext>
            </a:extLst>
          </p:cNvPr>
          <p:cNvSpPr txBox="1"/>
          <p:nvPr/>
        </p:nvSpPr>
        <p:spPr>
          <a:xfrm>
            <a:off x="202927" y="3290500"/>
            <a:ext cx="3290688" cy="276999"/>
          </a:xfrm>
          <a:prstGeom prst="rect">
            <a:avLst/>
          </a:prstGeom>
          <a:noFill/>
        </p:spPr>
        <p:txBody>
          <a:bodyPr wrap="square" rtlCol="0">
            <a:spAutoFit/>
          </a:bodyPr>
          <a:lstStyle/>
          <a:p>
            <a:r>
              <a:rPr lang="en-US" sz="1200" b="1" dirty="0"/>
              <a:t>RAG Output</a:t>
            </a:r>
            <a:endParaRPr lang="en-IN" sz="1200" b="1" dirty="0"/>
          </a:p>
        </p:txBody>
      </p:sp>
      <p:pic>
        <p:nvPicPr>
          <p:cNvPr id="20" name="Picture 19">
            <a:extLst>
              <a:ext uri="{FF2B5EF4-FFF2-40B4-BE49-F238E27FC236}">
                <a16:creationId xmlns:a16="http://schemas.microsoft.com/office/drawing/2014/main" id="{EB0A884C-BDE5-EDB9-518D-D910891D46B6}"/>
              </a:ext>
            </a:extLst>
          </p:cNvPr>
          <p:cNvPicPr>
            <a:picLocks noChangeAspect="1"/>
          </p:cNvPicPr>
          <p:nvPr/>
        </p:nvPicPr>
        <p:blipFill>
          <a:blip r:embed="rId5"/>
          <a:stretch>
            <a:fillRect/>
          </a:stretch>
        </p:blipFill>
        <p:spPr>
          <a:xfrm>
            <a:off x="4452783" y="1512086"/>
            <a:ext cx="3861198" cy="1628487"/>
          </a:xfrm>
          <a:prstGeom prst="rect">
            <a:avLst/>
          </a:prstGeom>
        </p:spPr>
      </p:pic>
      <p:pic>
        <p:nvPicPr>
          <p:cNvPr id="22" name="Picture 21">
            <a:extLst>
              <a:ext uri="{FF2B5EF4-FFF2-40B4-BE49-F238E27FC236}">
                <a16:creationId xmlns:a16="http://schemas.microsoft.com/office/drawing/2014/main" id="{99A3F797-A88B-40EB-6DF7-EC4B64474E01}"/>
              </a:ext>
            </a:extLst>
          </p:cNvPr>
          <p:cNvPicPr>
            <a:picLocks noChangeAspect="1"/>
          </p:cNvPicPr>
          <p:nvPr/>
        </p:nvPicPr>
        <p:blipFill>
          <a:blip r:embed="rId6"/>
          <a:stretch>
            <a:fillRect/>
          </a:stretch>
        </p:blipFill>
        <p:spPr>
          <a:xfrm>
            <a:off x="4452783" y="3282256"/>
            <a:ext cx="3861198" cy="1466431"/>
          </a:xfrm>
          <a:prstGeom prst="rect">
            <a:avLst/>
          </a:prstGeom>
        </p:spPr>
      </p:pic>
      <p:pic>
        <p:nvPicPr>
          <p:cNvPr id="24" name="Picture 23">
            <a:extLst>
              <a:ext uri="{FF2B5EF4-FFF2-40B4-BE49-F238E27FC236}">
                <a16:creationId xmlns:a16="http://schemas.microsoft.com/office/drawing/2014/main" id="{EBF1FAE1-68C0-5D32-F597-1B570D7B1611}"/>
              </a:ext>
            </a:extLst>
          </p:cNvPr>
          <p:cNvPicPr>
            <a:picLocks noChangeAspect="1"/>
          </p:cNvPicPr>
          <p:nvPr/>
        </p:nvPicPr>
        <p:blipFill>
          <a:blip r:embed="rId7"/>
          <a:stretch>
            <a:fillRect/>
          </a:stretch>
        </p:blipFill>
        <p:spPr>
          <a:xfrm>
            <a:off x="8533105" y="1497029"/>
            <a:ext cx="3524816" cy="1658600"/>
          </a:xfrm>
          <a:prstGeom prst="rect">
            <a:avLst/>
          </a:prstGeom>
        </p:spPr>
      </p:pic>
      <p:sp>
        <p:nvSpPr>
          <p:cNvPr id="27" name="TextBox 26">
            <a:extLst>
              <a:ext uri="{FF2B5EF4-FFF2-40B4-BE49-F238E27FC236}">
                <a16:creationId xmlns:a16="http://schemas.microsoft.com/office/drawing/2014/main" id="{1EB5E642-7FA9-29A6-AEDA-3A973A038319}"/>
              </a:ext>
            </a:extLst>
          </p:cNvPr>
          <p:cNvSpPr txBox="1"/>
          <p:nvPr/>
        </p:nvSpPr>
        <p:spPr>
          <a:xfrm>
            <a:off x="4422780" y="1158257"/>
            <a:ext cx="3014743" cy="276999"/>
          </a:xfrm>
          <a:prstGeom prst="rect">
            <a:avLst/>
          </a:prstGeom>
          <a:noFill/>
        </p:spPr>
        <p:txBody>
          <a:bodyPr wrap="square" rtlCol="0">
            <a:spAutoFit/>
          </a:bodyPr>
          <a:lstStyle/>
          <a:p>
            <a:r>
              <a:rPr lang="en-US" sz="1200" b="1" dirty="0"/>
              <a:t>Step 7: Deployment</a:t>
            </a:r>
            <a:endParaRPr lang="en-IN" sz="1200" b="1" dirty="0"/>
          </a:p>
        </p:txBody>
      </p:sp>
      <p:pic>
        <p:nvPicPr>
          <p:cNvPr id="31" name="Picture 30">
            <a:extLst>
              <a:ext uri="{FF2B5EF4-FFF2-40B4-BE49-F238E27FC236}">
                <a16:creationId xmlns:a16="http://schemas.microsoft.com/office/drawing/2014/main" id="{0BCA9688-52C3-2C4B-1952-92D2EFA92026}"/>
              </a:ext>
            </a:extLst>
          </p:cNvPr>
          <p:cNvPicPr>
            <a:picLocks noChangeAspect="1"/>
          </p:cNvPicPr>
          <p:nvPr/>
        </p:nvPicPr>
        <p:blipFill>
          <a:blip r:embed="rId8"/>
          <a:stretch>
            <a:fillRect/>
          </a:stretch>
        </p:blipFill>
        <p:spPr>
          <a:xfrm>
            <a:off x="4452783" y="4890371"/>
            <a:ext cx="6262778" cy="1482867"/>
          </a:xfrm>
          <a:prstGeom prst="rect">
            <a:avLst/>
          </a:prstGeom>
        </p:spPr>
      </p:pic>
    </p:spTree>
    <p:extLst>
      <p:ext uri="{BB962C8B-B14F-4D97-AF65-F5344CB8AC3E}">
        <p14:creationId xmlns:p14="http://schemas.microsoft.com/office/powerpoint/2010/main" val="30631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solidFill>
                  <a:schemeClr val="tx1"/>
                </a:solidFill>
              </a:rPr>
              <a:t>The Agentic AI Health Symptom Checker, built using IBM </a:t>
            </a:r>
            <a:r>
              <a:rPr lang="en-US" sz="2000" dirty="0" err="1">
                <a:solidFill>
                  <a:schemeClr val="tx1"/>
                </a:solidFill>
              </a:rPr>
              <a:t>Watsonx</a:t>
            </a:r>
            <a:r>
              <a:rPr lang="en-US" sz="2000" dirty="0">
                <a:solidFill>
                  <a:schemeClr val="tx1"/>
                </a:solidFill>
              </a:rPr>
              <a:t>, successfully interprets user‑reported symptoms, accesses verified medical data, and delivers structured and detailed, multilingual health guidance. It helps users understand probable conditions, home remedies, urgency levels, and self‑care measures while promoting timely medical consultation.</a:t>
            </a:r>
          </a:p>
          <a:p>
            <a:r>
              <a:rPr lang="en-US" sz="2000" dirty="0">
                <a:solidFill>
                  <a:schemeClr val="tx1"/>
                </a:solidFill>
              </a:rPr>
              <a:t>Key challenges included integrating trusted health data, ensuring privacy compliance, and fine‑tuning and improving symptom analysis across languages. Future improvements could include wearable device integration, expanded medical datasets, and advanced predictive analytics.</a:t>
            </a:r>
          </a:p>
          <a:p>
            <a:r>
              <a:rPr lang="en-US" sz="2000" dirty="0">
                <a:solidFill>
                  <a:schemeClr val="tx1"/>
                </a:solidFill>
              </a:rPr>
              <a:t>This solution enhances health awareness, reduces misinformation, and provides safe, AI‑led health guidance for diverse populations.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650</TotalTime>
  <Words>1295</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Agentic AI Health Symptom Checker</vt:lpstr>
      <vt:lpstr>OUTLINE</vt:lpstr>
      <vt:lpstr>Problem Statement</vt:lpstr>
      <vt:lpstr>Proposed Solution</vt:lpstr>
      <vt:lpstr>System  Approach</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chaitanya bhargava</cp:lastModifiedBy>
  <cp:revision>70</cp:revision>
  <dcterms:created xsi:type="dcterms:W3CDTF">2021-05-26T16:50:10Z</dcterms:created>
  <dcterms:modified xsi:type="dcterms:W3CDTF">2025-08-03T06:56:35Z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