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5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79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6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35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9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2A90FF-99C9-4EF5-8ADF-7A637DC4328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E189-5612-48DA-89ED-6EADA9EC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5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491762"/>
            <a:ext cx="7007469" cy="3329581"/>
          </a:xfrm>
        </p:spPr>
        <p:txBody>
          <a:bodyPr/>
          <a:lstStyle/>
          <a:p>
            <a:pPr algn="ctr"/>
            <a:r>
              <a:rPr lang="en-US" b="1" dirty="0" smtClean="0"/>
              <a:t>REAL ESTATE INSIGHTS 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711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Sizing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8715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2013-17,equity made up a larger share, showing a relatively low dependence on debt.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2024,the debt ratio slightly declined to ~ 69 %,but still indicates a debt – heavy capital structure, which can increase financial risk in future.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9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Transformation &amp; Liquidity Trend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9403742" cy="4395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2015, DLF held the highest sales share (29.14%), but by 2024,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MacroTech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(22.35%) and Prestige (17.06%)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emerged as the new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leaders,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indicating a strong transformation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market leadership.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D\E ratio has generally trended downwards from peaks like 6.7 in 2017 with most players maintaining it below 2 in 2024,this shows reduced financial risk and healthier balance sheet.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Players like Brigade,Oberoi Realty and Phoenix Mills are gaining market share compared to 2015.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4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886" y="715618"/>
            <a:ext cx="2782957" cy="865339"/>
          </a:xfrm>
        </p:spPr>
        <p:txBody>
          <a:bodyPr/>
          <a:lstStyle/>
          <a:p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055" y="1580957"/>
            <a:ext cx="109489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Problem Statement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Data Acquisition and Validation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en-US" dirty="0" err="1" smtClean="0"/>
              <a:t>Walkin’s</a:t>
            </a:r>
            <a:r>
              <a:rPr lang="en-US" dirty="0" smtClean="0"/>
              <a:t>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Sales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en-US" dirty="0" smtClean="0"/>
              <a:t>Competitor Analysis</a:t>
            </a:r>
            <a:endParaRPr lang="en-US" dirty="0"/>
          </a:p>
          <a:p>
            <a:r>
              <a:rPr lang="en-US" dirty="0" smtClean="0"/>
              <a:t>  - Turnover Performance</a:t>
            </a:r>
          </a:p>
          <a:p>
            <a:r>
              <a:rPr lang="en-US" dirty="0" smtClean="0"/>
              <a:t>  - Common Sizing</a:t>
            </a:r>
          </a:p>
          <a:p>
            <a:r>
              <a:rPr lang="en-US" smtClean="0"/>
              <a:t>  - </a:t>
            </a:r>
            <a:r>
              <a:rPr lang="en-US" dirty="0" smtClean="0"/>
              <a:t>Leader Transformation and liquidity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1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7" y="651500"/>
            <a:ext cx="9404723" cy="835393"/>
          </a:xfrm>
        </p:spPr>
        <p:txBody>
          <a:bodyPr/>
          <a:lstStyle/>
          <a:p>
            <a:r>
              <a:rPr lang="en-US" sz="3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sz="3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698" y="1774622"/>
            <a:ext cx="8946541" cy="4195481"/>
          </a:xfrm>
        </p:spPr>
        <p:txBody>
          <a:bodyPr/>
          <a:lstStyle/>
          <a:p>
            <a:r>
              <a:rPr lang="en-US" b="1" dirty="0"/>
              <a:t>Walk-in Analysis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Lack of insights into walk-in patterns made it difficult to assess footfall trends, peak hours, and conversion potential.</a:t>
            </a:r>
          </a:p>
          <a:p>
            <a:r>
              <a:rPr lang="en-US" b="1" dirty="0"/>
              <a:t>Sales Analysis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Inconsistent sales tracking across products/regions limited visibility into performance, growth opportunities, and underperforming areas.</a:t>
            </a:r>
          </a:p>
          <a:p>
            <a:r>
              <a:rPr lang="en-US" b="1" dirty="0"/>
              <a:t>Competitor Analysis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Absence of structured competitor data hindered strategic planning and positioning in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66" y="476571"/>
            <a:ext cx="8866090" cy="140053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and Validation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822" y="2076772"/>
            <a:ext cx="8946541" cy="4195481"/>
          </a:xfrm>
        </p:spPr>
        <p:txBody>
          <a:bodyPr/>
          <a:lstStyle/>
          <a:p>
            <a:r>
              <a:rPr lang="en-US" b="1" dirty="0" smtClean="0"/>
              <a:t>Walk-in's Data : </a:t>
            </a:r>
            <a:r>
              <a:rPr lang="en-US" dirty="0" smtClean="0"/>
              <a:t>Potential </a:t>
            </a:r>
            <a:r>
              <a:rPr lang="en-US" dirty="0"/>
              <a:t>p</a:t>
            </a:r>
            <a:r>
              <a:rPr lang="en-US" dirty="0" smtClean="0"/>
              <a:t>rospects details, Visit info, Source &amp; Sales Team, Property Preferences</a:t>
            </a:r>
          </a:p>
          <a:p>
            <a:r>
              <a:rPr lang="en-US" b="1" dirty="0" smtClean="0"/>
              <a:t>Sales Data: </a:t>
            </a:r>
            <a:r>
              <a:rPr lang="en-US" dirty="0" smtClean="0"/>
              <a:t>Customer details, Project details, Unit size, Unit configuration, Property type, Booking Amount and Agreement value.</a:t>
            </a:r>
          </a:p>
          <a:p>
            <a:r>
              <a:rPr lang="en-US" b="1" dirty="0" smtClean="0"/>
              <a:t>Competitor’s Financial Data: </a:t>
            </a:r>
            <a:r>
              <a:rPr lang="en-US" smtClean="0"/>
              <a:t>Financial Statements(IS,BS,CF)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5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Walk-in Analysis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6253" y="1264997"/>
            <a:ext cx="11439871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 intent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buyers [</a:t>
            </a:r>
            <a:r>
              <a:rPr lang="en-US" sz="1800" dirty="0" smtClean="0"/>
              <a:t>Investment </a:t>
            </a:r>
            <a:r>
              <a:rPr lang="en-US" sz="1800" dirty="0"/>
              <a:t>– 67.5% | Self-use – 32.5</a:t>
            </a:r>
            <a:r>
              <a:rPr lang="en-US" sz="1800" dirty="0" smtClean="0"/>
              <a:t>%]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that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2BHK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ready-to-move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properties are in high demand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</a:t>
            </a:r>
            <a:r>
              <a:rPr lang="en-US" sz="1800" dirty="0" smtClean="0"/>
              <a:t>2BHK </a:t>
            </a:r>
            <a:r>
              <a:rPr lang="en-US" sz="1800" dirty="0"/>
              <a:t>– 54.7% | 3BHK – 33.7% | 1BHK – 7.5% | 4BHK – 4.1</a:t>
            </a:r>
            <a:r>
              <a:rPr lang="en-US" sz="1800" dirty="0" smtClean="0"/>
              <a:t>%]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campaigns toward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36–45-year-old married individuals</a:t>
            </a:r>
            <a:r>
              <a:rPr lang="en-US" sz="1800" dirty="0" smtClean="0"/>
              <a:t> [36–45 </a:t>
            </a:r>
            <a:r>
              <a:rPr lang="en-US" sz="1800" dirty="0"/>
              <a:t>– 43.7% | 25–35 – 27.6% | 46–60 – 19% | 61–90 – 9.6</a:t>
            </a:r>
            <a:r>
              <a:rPr lang="en-US" sz="1800" dirty="0" smtClean="0"/>
              <a:t>%]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 relationships with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channel partners </a:t>
            </a:r>
            <a:r>
              <a:rPr lang="en-US" altLang="en-US" sz="1800" dirty="0" smtClean="0">
                <a:latin typeface="Arial" panose="020B0604020202020204" pitchFamily="34" charset="0"/>
              </a:rPr>
              <a:t> [</a:t>
            </a:r>
            <a:r>
              <a:rPr lang="en-US" sz="1800" dirty="0" smtClean="0"/>
              <a:t>Channel </a:t>
            </a:r>
            <a:r>
              <a:rPr lang="en-US" sz="1800" dirty="0"/>
              <a:t>– 66.5% | Direct – 33.5</a:t>
            </a:r>
            <a:r>
              <a:rPr lang="en-US" sz="1800" dirty="0" smtClean="0"/>
              <a:t>%]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lead generation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fresh visitors dominate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</a:t>
            </a:r>
            <a:r>
              <a:rPr lang="en-US" sz="1800" dirty="0" smtClean="0"/>
              <a:t>Fresh </a:t>
            </a:r>
            <a:r>
              <a:rPr lang="en-US" sz="1800" dirty="0"/>
              <a:t>– 68% | 2nd Time – 32</a:t>
            </a:r>
            <a:r>
              <a:rPr lang="en-US" sz="1800" dirty="0" smtClean="0"/>
              <a:t>%]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 location-based promotions toward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Goregaon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Malad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[</a:t>
            </a:r>
            <a:r>
              <a:rPr lang="en-US" sz="1800" dirty="0" err="1" smtClean="0"/>
              <a:t>Goregaon</a:t>
            </a:r>
            <a:r>
              <a:rPr lang="en-US" sz="1800" dirty="0" smtClean="0"/>
              <a:t> </a:t>
            </a:r>
            <a:r>
              <a:rPr lang="en-US" sz="1800" dirty="0"/>
              <a:t>– 11.7% | </a:t>
            </a:r>
            <a:r>
              <a:rPr lang="en-US" sz="1800" dirty="0" err="1"/>
              <a:t>Malad</a:t>
            </a:r>
            <a:r>
              <a:rPr lang="en-US" sz="1800" dirty="0"/>
              <a:t> – 11.6% | </a:t>
            </a:r>
            <a:r>
              <a:rPr lang="en-US" sz="1800" dirty="0" err="1"/>
              <a:t>Kandivali</a:t>
            </a:r>
            <a:r>
              <a:rPr lang="en-US" sz="1800" dirty="0"/>
              <a:t> – 1.9</a:t>
            </a:r>
            <a:r>
              <a:rPr lang="en-US" sz="1800" dirty="0" smtClean="0"/>
              <a:t>%]</a:t>
            </a:r>
            <a:endParaRPr lang="en-US" sz="1800" dirty="0"/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9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Walk-in Analysis (</a:t>
            </a:r>
            <a:r>
              <a:rPr lang="en-US" b="1" dirty="0" err="1" smtClean="0"/>
              <a:t>Contd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2027801"/>
            <a:ext cx="1128879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Gujarati and Jain communities, as they form the majority of prospects.</a:t>
            </a:r>
            <a:r>
              <a:rPr lang="en-US" sz="1800" dirty="0"/>
              <a:t> </a:t>
            </a:r>
            <a:r>
              <a:rPr lang="en-US" sz="1800" dirty="0" smtClean="0"/>
              <a:t>[Gujarati </a:t>
            </a:r>
            <a:r>
              <a:rPr lang="en-US" sz="1800" dirty="0"/>
              <a:t>– ~24% | Jain – ~18% | Hindu – ~16% | Marwari – ~14</a:t>
            </a:r>
            <a:r>
              <a:rPr lang="en-US" sz="1800" dirty="0" smtClean="0"/>
              <a:t>%]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 offerings for mid-income families earning ₹25L–75L annually. [</a:t>
            </a:r>
            <a:r>
              <a:rPr lang="en-US" sz="1800" dirty="0" smtClean="0"/>
              <a:t>₹</a:t>
            </a:r>
            <a:r>
              <a:rPr lang="en-US" sz="1800" dirty="0"/>
              <a:t>25L–50L – ~30% | ₹50L–75L – ~25% | ₹0–25L – ~22</a:t>
            </a:r>
            <a:r>
              <a:rPr lang="en-US" sz="1800" dirty="0" smtClean="0"/>
              <a:t>%]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campaigns for families with 2–4 children, as they dominate the visitor base.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high-performing sourcing managers like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Janhvi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lead generation strategies.</a:t>
            </a:r>
            <a:r>
              <a:rPr lang="en-US" sz="1800" dirty="0"/>
              <a:t> </a:t>
            </a:r>
            <a:r>
              <a:rPr lang="en-US" sz="1800" dirty="0" smtClean="0"/>
              <a:t>[</a:t>
            </a:r>
            <a:r>
              <a:rPr lang="en-US" sz="1800" dirty="0" err="1" smtClean="0"/>
              <a:t>Janhvi</a:t>
            </a:r>
            <a:r>
              <a:rPr lang="en-US" sz="1800" dirty="0" smtClean="0"/>
              <a:t> </a:t>
            </a:r>
            <a:r>
              <a:rPr lang="en-US" sz="1800" dirty="0"/>
              <a:t>– ~13% | </a:t>
            </a:r>
            <a:r>
              <a:rPr lang="en-US" sz="1800" dirty="0" err="1"/>
              <a:t>Damini</a:t>
            </a:r>
            <a:r>
              <a:rPr lang="en-US" sz="1800" dirty="0"/>
              <a:t> – ~9% | Daisy – ~8</a:t>
            </a:r>
            <a:r>
              <a:rPr lang="en-US" sz="1800" dirty="0" smtClean="0"/>
              <a:t>%]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the strong closing capabilities of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Vritika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Bhat in key customer interactions.[</a:t>
            </a:r>
            <a:r>
              <a:rPr lang="en-US" sz="1800" dirty="0" smtClean="0"/>
              <a:t> </a:t>
            </a:r>
            <a:r>
              <a:rPr lang="en-US" sz="1800" dirty="0" err="1"/>
              <a:t>Vritika</a:t>
            </a:r>
            <a:r>
              <a:rPr lang="en-US" sz="1800" dirty="0"/>
              <a:t> Bhat – ~24% | </a:t>
            </a:r>
            <a:r>
              <a:rPr lang="en-US" sz="1800" dirty="0" err="1"/>
              <a:t>Umesh</a:t>
            </a:r>
            <a:r>
              <a:rPr lang="en-US" sz="1800" dirty="0"/>
              <a:t> – ~19% | </a:t>
            </a:r>
            <a:r>
              <a:rPr lang="en-US" sz="1800" dirty="0" err="1"/>
              <a:t>Wason</a:t>
            </a:r>
            <a:r>
              <a:rPr lang="en-US" sz="1800" dirty="0"/>
              <a:t> – ~16</a:t>
            </a:r>
            <a:r>
              <a:rPr lang="en-US" sz="1800" dirty="0" smtClean="0"/>
              <a:t>%]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family-centric amenities and value-driven messaging to appeal to larger households.</a:t>
            </a:r>
          </a:p>
        </p:txBody>
      </p:sp>
    </p:spTree>
    <p:extLst>
      <p:ext uri="{BB962C8B-B14F-4D97-AF65-F5344CB8AC3E}">
        <p14:creationId xmlns:p14="http://schemas.microsoft.com/office/powerpoint/2010/main" val="37536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18" y="452718"/>
            <a:ext cx="9404723" cy="1400530"/>
          </a:xfrm>
        </p:spPr>
        <p:txBody>
          <a:bodyPr/>
          <a:lstStyle/>
          <a:p>
            <a:r>
              <a:rPr lang="en-US" b="1" dirty="0" smtClean="0"/>
              <a:t>Customer Analysis (Sales Analysis)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318" y="2011099"/>
            <a:ext cx="1159300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the Crescent project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it attracts the highest share of customers (~40%).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2BHK units are in highest demand (56%)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tailor offerings and pricing toward this configuration.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Tower B and Tower C hold majority preference (33% + 21%)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focus amenities and services accordingly.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performance using top sourcing managers like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Janhvi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M. and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Damini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new lead acquisition.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 on the strong closing rate of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Vritika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Bhakta and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Unni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maximize deal closures.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Deprioritize lower-demand towers (like Tower E – 11.67%)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current campaigns or repackage with fresh incentives.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alignment between sourcing and closing leaders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pairing top performers for smoother conversions.</a:t>
            </a:r>
          </a:p>
        </p:txBody>
      </p:sp>
    </p:spTree>
    <p:extLst>
      <p:ext uri="{BB962C8B-B14F-4D97-AF65-F5344CB8AC3E}">
        <p14:creationId xmlns:p14="http://schemas.microsoft.com/office/powerpoint/2010/main" val="28903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Competitor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04" y="1375577"/>
            <a:ext cx="8946541" cy="499209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7322" y="1538569"/>
            <a:ext cx="1111592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latin typeface="Arial" panose="020B0604020202020204" pitchFamily="34" charset="0"/>
              </a:rPr>
              <a:t>Macrotech</a:t>
            </a:r>
            <a:r>
              <a:rPr lang="en-US" altLang="en-US" dirty="0">
                <a:latin typeface="Arial" panose="020B0604020202020204" pitchFamily="34" charset="0"/>
              </a:rPr>
              <a:t> leads the market with the highest sales (99K), followed by DLF (86K) and Prestige (67K) 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 robust EBIDTA margin of 27.89%, competitors appear to be managing costs effectively.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 With a margin of 14.85%, strong profitability levels signify ongoing demand and pricing power.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Prestige (17K) and DLF (28K) are top EBIDTA achievers, indicating exceptional operational efficiency.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DLF (15K) leads in net profit, demonstrating its excellent cost control and premium positioning.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from the uptrend as indicated by the strong sector momentum shown by sales growth (13.26%) and EBIDTA growth (14.22%).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moderate capital efficiency demonstrated by ROCE (8.39%) and ROE (6.68%) suggests room for improvement through improved asset allocation.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 high debt-to-EBIDTA ratio of 5.95×, businesses should concentrate on deleveraging in order to lower their financial risk.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5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Turnover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16" y="2140382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Sales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grew steadily from 19K in 2013 to 46K in 2024, reflecting a strong growth trend across the years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EBIDTA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rose from 7.2K in 2020 to 13.7K in 2024, reflecting enhanced margins and strategic cost control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 profit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followed a similar uptrend, reaching 11K in 2024 from just 3K in 2020, pointing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consistent profitability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70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937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REAL ESTATE INSIGHTS REPORT</vt:lpstr>
      <vt:lpstr>Contents</vt:lpstr>
      <vt:lpstr>Problem Statement: </vt:lpstr>
      <vt:lpstr>Data Acquisition and Validation</vt:lpstr>
      <vt:lpstr>Walk-in Analysis</vt:lpstr>
      <vt:lpstr>Walk-in Analysis (Contd)</vt:lpstr>
      <vt:lpstr>Customer Analysis (Sales Analysis)</vt:lpstr>
      <vt:lpstr>Competitor Analysis</vt:lpstr>
      <vt:lpstr>Turnover Performance</vt:lpstr>
      <vt:lpstr>Common Sizing</vt:lpstr>
      <vt:lpstr>Leader Transformation &amp; Liquidity Trend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admin</dc:creator>
  <cp:lastModifiedBy>admin</cp:lastModifiedBy>
  <cp:revision>14</cp:revision>
  <dcterms:created xsi:type="dcterms:W3CDTF">2025-04-22T05:55:05Z</dcterms:created>
  <dcterms:modified xsi:type="dcterms:W3CDTF">2025-05-19T15:23:18Z</dcterms:modified>
</cp:coreProperties>
</file>