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3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9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5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1602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35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52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8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1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5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2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02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8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8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008452-8FCD-4079-AFBD-2914BB7CC4F0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4133D-050A-4466-B6B1-51C92F4B6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86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TCS FINANCIAL ANALYSIS REPORT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8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46339"/>
            <a:ext cx="8946541" cy="4195481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Financial Performance Overview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Income Statement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Balance Sheet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Cash flow Statement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0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Financial Performance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62" y="1730576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Revenue Growth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Sales reached </a:t>
            </a:r>
            <a:r>
              <a:rPr lang="en-US" b="1" dirty="0"/>
              <a:t>₹1.65M</a:t>
            </a:r>
            <a:r>
              <a:rPr lang="en-US" dirty="0"/>
              <a:t>, up </a:t>
            </a:r>
            <a:r>
              <a:rPr lang="en-US" b="1" dirty="0"/>
              <a:t>17.07% YoY</a:t>
            </a:r>
            <a:r>
              <a:rPr lang="en-US" dirty="0"/>
              <a:t>, </a:t>
            </a:r>
            <a:r>
              <a:rPr lang="en-US" dirty="0" smtClean="0"/>
              <a:t>indicating strong top-line development</a:t>
            </a:r>
            <a:endParaRPr lang="en-US" dirty="0"/>
          </a:p>
          <a:p>
            <a:r>
              <a:rPr lang="en-US" b="1" dirty="0"/>
              <a:t>Profitability Surge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The net profit increased 15.69% year over year to </a:t>
            </a:r>
            <a:r>
              <a:rPr lang="en-US" dirty="0" err="1" smtClean="0"/>
              <a:t>Rs</a:t>
            </a:r>
            <a:r>
              <a:rPr lang="en-US" dirty="0" smtClean="0"/>
              <a:t> 338.37K </a:t>
            </a:r>
          </a:p>
          <a:p>
            <a:pPr lvl="1"/>
            <a:r>
              <a:rPr lang="en-US" dirty="0" smtClean="0"/>
              <a:t>EBIDTA grew </a:t>
            </a:r>
            <a:r>
              <a:rPr lang="en-US" b="1" dirty="0" smtClean="0"/>
              <a:t>31.28% YoY</a:t>
            </a:r>
            <a:r>
              <a:rPr lang="en-US" dirty="0" smtClean="0"/>
              <a:t> to </a:t>
            </a:r>
            <a:r>
              <a:rPr lang="en-US" b="1" dirty="0" smtClean="0"/>
              <a:t>₹516.66K</a:t>
            </a:r>
            <a:r>
              <a:rPr lang="en-US" dirty="0" smtClean="0"/>
              <a:t>, reflecting strong operational efficiency.</a:t>
            </a:r>
            <a:endParaRPr lang="en-US" dirty="0"/>
          </a:p>
          <a:p>
            <a:r>
              <a:rPr lang="en-US" b="1" dirty="0"/>
              <a:t>Cost Efficiency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COGS remains low at </a:t>
            </a:r>
            <a:r>
              <a:rPr lang="en-US" b="1" dirty="0"/>
              <a:t>₹68K</a:t>
            </a:r>
            <a:r>
              <a:rPr lang="en-US" dirty="0"/>
              <a:t>, with a modest </a:t>
            </a:r>
            <a:r>
              <a:rPr lang="en-US" b="1" dirty="0"/>
              <a:t>7.62% YoY increase</a:t>
            </a:r>
            <a:r>
              <a:rPr lang="en-US" dirty="0"/>
              <a:t>, indicating cost control.</a:t>
            </a:r>
          </a:p>
          <a:p>
            <a:r>
              <a:rPr lang="en-US" b="1" dirty="0"/>
              <a:t>Profitability Flow Highlights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Major expense: </a:t>
            </a:r>
            <a:r>
              <a:rPr lang="en-US" b="1" dirty="0"/>
              <a:t>Employee Costs ₹880K</a:t>
            </a:r>
            <a:r>
              <a:rPr lang="en-US" dirty="0"/>
              <a:t>, impacting operating profit.</a:t>
            </a:r>
          </a:p>
          <a:p>
            <a:pPr lvl="1"/>
            <a:r>
              <a:rPr lang="en-US" dirty="0"/>
              <a:t>Net profit margin approximately </a:t>
            </a:r>
            <a:r>
              <a:rPr lang="en-US" b="1" dirty="0"/>
              <a:t>20.5%</a:t>
            </a:r>
            <a:r>
              <a:rPr lang="en-US" dirty="0"/>
              <a:t> of sales, despite high operating expenses.</a:t>
            </a:r>
          </a:p>
          <a:p>
            <a:r>
              <a:rPr lang="en-US" b="1" dirty="0"/>
              <a:t>Asset Allocation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 2024, </a:t>
            </a:r>
            <a:r>
              <a:rPr lang="en-US" b="1" dirty="0"/>
              <a:t>Current Assets dominate (62.69%)</a:t>
            </a:r>
            <a:r>
              <a:rPr lang="en-US" dirty="0"/>
              <a:t>, indicating better liquidity position.</a:t>
            </a:r>
          </a:p>
          <a:p>
            <a:r>
              <a:rPr lang="en-US" b="1" dirty="0"/>
              <a:t>Balance Sheet Strength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Equity share</a:t>
            </a:r>
            <a:r>
              <a:rPr lang="en-US" dirty="0"/>
              <a:t> is consistently high (91.86% in 2024), showing </a:t>
            </a:r>
            <a:r>
              <a:rPr lang="en-US" b="1" dirty="0"/>
              <a:t>low financial leverage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44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80" y="538238"/>
            <a:ext cx="8490699" cy="757711"/>
          </a:xfrm>
        </p:spPr>
        <p:txBody>
          <a:bodyPr/>
          <a:lstStyle/>
          <a:p>
            <a:r>
              <a:rPr lang="en-US" b="1" dirty="0" smtClean="0"/>
              <a:t>Cost &amp; Expense Analysis (IS) 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4380" y="2021321"/>
            <a:ext cx="1129310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Gross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Profit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increased from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₹61K in 2015 to ₹236K in 2024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minimal rise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COGS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(from ₹21K to ₹5K), highlighting improved cost efficiency.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COGS remains relatively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flat and minimal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 the years, peaking at only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₹5K in 2024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strong margin control.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costs are categorized as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expenses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(orange), with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low proportions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allocated to depreciation, interest, and tax.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Depreciation %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peaked around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2.48% in 2020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has since declined.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 cost remains at 0%,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reflecting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debt burden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9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Balance Sheet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Equity (₹49K–₹50K) and reserves (₹87K)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making up the majority of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balance sheet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~80%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 capital structure, indicating low debt dependence and strong financial stability.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assets grew steadily from ₹80K (2014) to over ₹1.3L,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investments and fixed assets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being the major contributors (~96%).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Borrowings remain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negligible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across all years, highlighting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conservative financing approach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minimal long-term liabilities.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Balance Sheet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D/E Ratio is relatively low between 0.00 and 0.10, strong liquidity with a current ratio of 3.35 suggesting excellent short term financial health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Asset Turnover improved from 0.052 in 2014 to 0.153 in 2024 indicating growing effective utilization of  assets to generate revenue.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Healthy working capital of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268K indicating good operational liquidity.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Receivables, investments and reserves are the largest asset contributors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Current Liabilities remain relatively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09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Cash flow Statement Overview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9553" y="2309356"/>
            <a:ext cx="1124978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The cash from operational </a:t>
            </a:r>
            <a:r>
              <a:rPr lang="en-US" altLang="en-US" sz="1800" dirty="0" smtClean="0">
                <a:latin typeface="Arial" panose="020B0604020202020204" pitchFamily="34" charset="0"/>
              </a:rPr>
              <a:t>activities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showed strong core business performance, rising steadily from ₹14.7K (2014) to ₹25K+(2025).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 outflows of funds for financing and investing (up to ₹26K) indicate a growth-oriented investment strategy.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FCF and CFO have demonstrated consistent higher trends in line with growing EBITDA, indicating solid liquidity.</a:t>
            </a:r>
          </a:p>
        </p:txBody>
      </p:sp>
    </p:spTree>
    <p:extLst>
      <p:ext uri="{BB962C8B-B14F-4D97-AF65-F5344CB8AC3E}">
        <p14:creationId xmlns:p14="http://schemas.microsoft.com/office/powerpoint/2010/main" val="185360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Ratio Analysis</a:t>
            </a: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90512" y="1631924"/>
            <a:ext cx="11432228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a steep decline in ROE and ROCE from 2015, both metrics have been recovering steadily since 2020, with ROE reaching 56.70% by 2024 indicating improving profitability and return efficiency.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 Value per Share (BVPS) has shown consistent growth from 2015 to 2024 (rising from ~2.2K to 2.4K), while Earnings per Share (EPS) has remained flat at 0.1K  signaling limited earnings growth.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leverage has been consistently declining from 21 in 2014 to 8 in 2024, showing reduced dependence on debt, while asset turnover has remained flat at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indicating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operational efficiency.</a:t>
            </a:r>
          </a:p>
        </p:txBody>
      </p:sp>
    </p:spTree>
    <p:extLst>
      <p:ext uri="{BB962C8B-B14F-4D97-AF65-F5344CB8AC3E}">
        <p14:creationId xmlns:p14="http://schemas.microsoft.com/office/powerpoint/2010/main" val="1560347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610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TCS FINANCIAL ANALYSIS REPORT</vt:lpstr>
      <vt:lpstr>CONTENT</vt:lpstr>
      <vt:lpstr>Financial Performance Overview</vt:lpstr>
      <vt:lpstr>Cost &amp; Expense Analysis (IS) </vt:lpstr>
      <vt:lpstr>Balance Sheet Overview</vt:lpstr>
      <vt:lpstr>Balance Sheet Analysis</vt:lpstr>
      <vt:lpstr>Cash flow Statement Overview</vt:lpstr>
      <vt:lpstr>Ratio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TCS FINANCIAL ANALYSIS REPORT</dc:title>
  <dc:creator>admin</dc:creator>
  <cp:lastModifiedBy>admin</cp:lastModifiedBy>
  <cp:revision>6</cp:revision>
  <dcterms:created xsi:type="dcterms:W3CDTF">2025-05-19T15:28:18Z</dcterms:created>
  <dcterms:modified xsi:type="dcterms:W3CDTF">2025-05-19T16:10:05Z</dcterms:modified>
</cp:coreProperties>
</file>