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43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1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2BB6D9-7B6E-4F9B-8A3A-4235B5DF58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D02C-2B8B-4E20-919C-A99D3E99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623" y="1934307"/>
            <a:ext cx="7439636" cy="2192443"/>
          </a:xfrm>
        </p:spPr>
        <p:txBody>
          <a:bodyPr/>
          <a:lstStyle/>
          <a:p>
            <a:pPr algn="ctr"/>
            <a:r>
              <a:rPr lang="en-US" b="1" dirty="0" smtClean="0"/>
              <a:t>Taco Mania Insights </a:t>
            </a:r>
            <a:r>
              <a:rPr lang="en-US" b="1" dirty="0" smtClean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03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351" y="1104299"/>
            <a:ext cx="9404723" cy="589329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BUDGETING ANALYSIS (PVM Analysis)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36" y="1805380"/>
            <a:ext cx="7619044" cy="4824344"/>
          </a:xfrm>
        </p:spPr>
        <p:txBody>
          <a:bodyPr>
            <a:normAutofit/>
          </a:bodyPr>
          <a:lstStyle/>
          <a:p>
            <a:r>
              <a:rPr lang="en-US" sz="1700" b="1" dirty="0"/>
              <a:t>Net Revenue exceeded budget by ₹45.09M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Strong overall performance despite challenges in volume.</a:t>
            </a:r>
          </a:p>
          <a:p>
            <a:r>
              <a:rPr lang="en-US" sz="1700" dirty="0" smtClean="0"/>
              <a:t> </a:t>
            </a:r>
            <a:r>
              <a:rPr lang="en-US" sz="1700" b="1" dirty="0"/>
              <a:t>Volume decline impacted revenue negatively (-₹25.26M)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Indicates </a:t>
            </a:r>
            <a:r>
              <a:rPr lang="en-US" sz="1700" b="1" dirty="0"/>
              <a:t>lower units sold</a:t>
            </a:r>
            <a:r>
              <a:rPr lang="en-US" sz="1700" dirty="0"/>
              <a:t> than </a:t>
            </a:r>
            <a:r>
              <a:rPr lang="en-US" sz="1700" dirty="0" smtClean="0"/>
              <a:t>expected.</a:t>
            </a:r>
          </a:p>
          <a:p>
            <a:r>
              <a:rPr lang="en-US" sz="1700" dirty="0" smtClean="0"/>
              <a:t> </a:t>
            </a:r>
            <a:r>
              <a:rPr lang="en-US" sz="1700" b="1" dirty="0"/>
              <a:t>Mix improvement added ₹1.86M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Suggests sales shifted towards </a:t>
            </a:r>
            <a:r>
              <a:rPr lang="en-US" sz="1700" b="1" dirty="0"/>
              <a:t>higher-margin or higher-priced SKUs</a:t>
            </a:r>
            <a:r>
              <a:rPr lang="en-US" sz="1700" dirty="0" smtClean="0"/>
              <a:t>.</a:t>
            </a:r>
          </a:p>
          <a:p>
            <a:pPr marL="457200" lvl="1" indent="0">
              <a:buNone/>
            </a:pPr>
            <a:endParaRPr lang="en-US" sz="1700" dirty="0"/>
          </a:p>
          <a:p>
            <a:endParaRPr lang="en-US" sz="1500" b="1" dirty="0" smtClean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      </a:t>
            </a:r>
            <a:endParaRPr lang="en-US" sz="1500" b="1" dirty="0"/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43299"/>
              </p:ext>
            </p:extLst>
          </p:nvPr>
        </p:nvGraphicFramePr>
        <p:xfrm>
          <a:off x="8385093" y="1693628"/>
          <a:ext cx="357632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410631295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112015215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2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Actual NR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289.53M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Budget NR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244.44M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7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Volume Impact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-25.26M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0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Price Impact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+16.11M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Mix Impact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+1.86M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2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Net Variance(vs Budget)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+45.09M(Actual NR – Budget</a:t>
                      </a:r>
                      <a:r>
                        <a:rPr lang="en-US" sz="1500" b="1" baseline="0" dirty="0" smtClean="0"/>
                        <a:t> NR)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5850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450" y="1159724"/>
            <a:ext cx="4697235" cy="611994"/>
          </a:xfrm>
        </p:spPr>
        <p:txBody>
          <a:bodyPr/>
          <a:lstStyle/>
          <a:p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449" y="2020072"/>
            <a:ext cx="66870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VALIDATION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159724"/>
            <a:ext cx="10187540" cy="1972857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+mn-lt"/>
                <a:cs typeface="Times New Roman" panose="02020603050405020304" pitchFamily="18" charset="0"/>
              </a:rPr>
              <a:t>Understanding key financial drivers to improve decision-making and </a:t>
            </a:r>
            <a:r>
              <a:rPr lang="en-US" sz="2200" dirty="0" smtClean="0">
                <a:latin typeface="+mn-lt"/>
                <a:cs typeface="Times New Roman" panose="02020603050405020304" pitchFamily="18" charset="0"/>
              </a:rPr>
              <a:t>ensure sustainable 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business </a:t>
            </a:r>
            <a:r>
              <a:rPr lang="en-US" sz="2200" dirty="0" smtClean="0">
                <a:latin typeface="+mn-lt"/>
                <a:cs typeface="Times New Roman" panose="02020603050405020304" pitchFamily="18" charset="0"/>
              </a:rPr>
              <a:t>growth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17123"/>
            <a:ext cx="8946541" cy="384728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Key Focus Areas: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Financial Performance Overview</a:t>
            </a:r>
            <a:br>
              <a:rPr lang="en-US" dirty="0"/>
            </a:br>
            <a:r>
              <a:rPr lang="en-US" dirty="0"/>
              <a:t>• Business Optimization Opportunities</a:t>
            </a:r>
            <a:br>
              <a:rPr lang="en-US" dirty="0"/>
            </a:br>
            <a:r>
              <a:rPr lang="en-US" dirty="0"/>
              <a:t>• Financial Planning &amp; Budget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 </a:t>
            </a:r>
            <a:r>
              <a:rPr lang="en-US" b="1" dirty="0"/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Deliver actionable insights using data visualization to support strategic financial decisions.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1096505"/>
            <a:ext cx="9074358" cy="1408155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Validation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09245" cy="419548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Primary Data Sources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Snowflake</a:t>
            </a:r>
            <a:r>
              <a:rPr lang="en-US" dirty="0" smtClean="0"/>
              <a:t> </a:t>
            </a:r>
            <a:r>
              <a:rPr lang="en-US" dirty="0"/>
              <a:t>– Centralized data warehouse for financial and transactional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CRM System</a:t>
            </a:r>
            <a:r>
              <a:rPr lang="en-US" dirty="0"/>
              <a:t> – Customer-level data including channel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 Database</a:t>
            </a:r>
            <a:r>
              <a:rPr lang="en-US" dirty="0"/>
              <a:t> – Budget and product SKU-level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Excel Files</a:t>
            </a:r>
            <a:r>
              <a:rPr lang="en-US" dirty="0"/>
              <a:t> – Actual vs. budget </a:t>
            </a:r>
            <a:r>
              <a:rPr lang="en-US" dirty="0" smtClean="0"/>
              <a:t>reports</a:t>
            </a:r>
            <a:endParaRPr lang="en-US" dirty="0"/>
          </a:p>
          <a:p>
            <a:r>
              <a:rPr lang="en-US" b="1" dirty="0" smtClean="0"/>
              <a:t>Data </a:t>
            </a:r>
            <a:r>
              <a:rPr lang="en-US" b="1" dirty="0"/>
              <a:t>Types Extracted: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SKU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KPIs (Revenue, Cost, Margin)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Planned vs. Actual Budgets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Channels </a:t>
            </a:r>
            <a:r>
              <a:rPr lang="en-US" dirty="0" smtClean="0"/>
              <a:t>(</a:t>
            </a:r>
            <a:r>
              <a:rPr lang="en-US" dirty="0" err="1" smtClean="0"/>
              <a:t>Direct,Online,Domestic</a:t>
            </a:r>
            <a:r>
              <a:rPr lang="en-US" dirty="0" smtClean="0"/>
              <a:t> </a:t>
            </a:r>
            <a:r>
              <a:rPr lang="en-US" dirty="0"/>
              <a:t>etc.)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30233"/>
            <a:ext cx="9404723" cy="1400530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717481"/>
            <a:ext cx="9046569" cy="48264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1068210"/>
            <a:ext cx="9404723" cy="984708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Overview Metrics (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  <p:sp>
        <p:nvSpPr>
          <p:cNvPr id="19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1103312" y="1746183"/>
            <a:ext cx="1103947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generated a total Net Revenue (NR) of ₹560.07 million, indicating strong sales performance.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 Profit (GP) stands at ₹162.50 million, showcasing a healthy margin from overall sales.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EBITA achieved is ₹88.30 million, reflecting operational efficiency.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After Tax (PAT) is ₹61.13 million, confirming strong bottom-line performance.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total of 264.95K units were sold, highlighting a significant volume movement.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company offers a wide product portfolio, with 4,207 Stock Keeping Units (SKUs).</a:t>
            </a:r>
          </a:p>
        </p:txBody>
      </p:sp>
    </p:spTree>
    <p:extLst>
      <p:ext uri="{BB962C8B-B14F-4D97-AF65-F5344CB8AC3E}">
        <p14:creationId xmlns:p14="http://schemas.microsoft.com/office/powerpoint/2010/main" val="310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351" y="1104299"/>
            <a:ext cx="9404723" cy="589329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BUSINESS 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Mekko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Chart)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6558"/>
            <a:ext cx="10895206" cy="4361842"/>
          </a:xfrm>
        </p:spPr>
        <p:txBody>
          <a:bodyPr/>
          <a:lstStyle/>
          <a:p>
            <a:r>
              <a:rPr lang="en-US" sz="1500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Protein Pack (22.4% SKUs → 39.5% NR</a:t>
            </a:r>
            <a:r>
              <a:rPr lang="en-US" sz="1500" b="1" dirty="0" smtClean="0"/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Fresh Fare (31.15% SKUs → 14.6% NR</a:t>
            </a:r>
            <a:r>
              <a:rPr lang="en-US" sz="1500" b="1" dirty="0" smtClean="0"/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Country Fries (2.9% SKUs → 13.7% NR</a:t>
            </a:r>
            <a:r>
              <a:rPr lang="en-US" sz="1500" b="1" dirty="0" smtClean="0"/>
              <a:t>)</a:t>
            </a:r>
            <a:endParaRPr lang="en-US" sz="1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Crunch &amp; Munch </a:t>
            </a:r>
            <a:r>
              <a:rPr lang="en-US" sz="1500" dirty="0" smtClean="0"/>
              <a:t>(</a:t>
            </a:r>
            <a:r>
              <a:rPr lang="en-US" sz="1500" b="1" dirty="0" smtClean="0"/>
              <a:t>17.9% </a:t>
            </a:r>
            <a:r>
              <a:rPr lang="en-US" sz="1500" b="1" dirty="0"/>
              <a:t>SKUs → </a:t>
            </a:r>
            <a:r>
              <a:rPr lang="en-US" sz="1500" b="1" dirty="0" smtClean="0"/>
              <a:t>12.7</a:t>
            </a:r>
            <a:r>
              <a:rPr lang="en-US" sz="1500" b="1" dirty="0"/>
              <a:t>% </a:t>
            </a:r>
            <a:r>
              <a:rPr lang="en-US" sz="1500" b="1" dirty="0" smtClean="0"/>
              <a:t>NR)</a:t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Optimize the SKU Portfolio of Fresh Fare and Crunch and munch by reducing redundant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Scale High-Performing categories like Country Fries and Protein pack 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351" y="1104299"/>
            <a:ext cx="9404723" cy="589329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BUSINESS (Quadrant Analysis)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6558"/>
            <a:ext cx="10895206" cy="4361842"/>
          </a:xfrm>
        </p:spPr>
        <p:txBody>
          <a:bodyPr/>
          <a:lstStyle/>
          <a:p>
            <a:r>
              <a:rPr lang="en-US" sz="1500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Upper Quadrant </a:t>
            </a:r>
            <a:r>
              <a:rPr lang="en-US" sz="1500" dirty="0" smtClean="0"/>
              <a:t>[Protein </a:t>
            </a:r>
            <a:r>
              <a:rPr lang="en-US" sz="1500" dirty="0"/>
              <a:t>Pack </a:t>
            </a:r>
            <a:r>
              <a:rPr lang="en-US" sz="1500" dirty="0" smtClean="0"/>
              <a:t>(High NR ; High GP)]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Middle Quadrant</a:t>
            </a:r>
            <a:r>
              <a:rPr lang="en-US" sz="1500" dirty="0" smtClean="0"/>
              <a:t>[Country </a:t>
            </a:r>
            <a:r>
              <a:rPr lang="en-US" sz="1500" dirty="0" err="1" smtClean="0"/>
              <a:t>Fries,Crunch</a:t>
            </a:r>
            <a:r>
              <a:rPr lang="en-US" sz="1500" dirty="0" smtClean="0"/>
              <a:t> &amp; Munch , Fresh Fare(High NR ; Low GP)] 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Lower Quadrant </a:t>
            </a:r>
            <a:r>
              <a:rPr lang="en-US" sz="1500" dirty="0" smtClean="0"/>
              <a:t>[Frosty </a:t>
            </a:r>
            <a:r>
              <a:rPr lang="en-US" sz="1500" dirty="0" err="1" smtClean="0"/>
              <a:t>Veggies,Frosted</a:t>
            </a:r>
            <a:r>
              <a:rPr lang="en-US" sz="1500" dirty="0" smtClean="0"/>
              <a:t> </a:t>
            </a:r>
            <a:r>
              <a:rPr lang="en-US" sz="1500" dirty="0" err="1" smtClean="0"/>
              <a:t>Fare,Sweet</a:t>
            </a:r>
            <a:r>
              <a:rPr lang="en-US" sz="1500" dirty="0" smtClean="0"/>
              <a:t> </a:t>
            </a:r>
            <a:r>
              <a:rPr lang="en-US" sz="1500" dirty="0" err="1" smtClean="0"/>
              <a:t>Crust,Cake,others</a:t>
            </a:r>
            <a:r>
              <a:rPr lang="en-US" sz="1500" dirty="0" smtClean="0"/>
              <a:t>(Nil NR ; Nil GP)]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     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Maintain and expand the SKU portfolio of Upper Quadrant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For the Middle Quadrant categories analyze the unit economics and adjust the pricing strategy to improve profitability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For Lower Quadrant categories consider repositioning of the products and limit resources to minimize losses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351" y="1104299"/>
            <a:ext cx="9404723" cy="589329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BUSINESS (Pareto Analysis 20-80)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6558"/>
            <a:ext cx="10895206" cy="4361842"/>
          </a:xfrm>
        </p:spPr>
        <p:txBody>
          <a:bodyPr/>
          <a:lstStyle/>
          <a:p>
            <a:r>
              <a:rPr lang="en-US" sz="1500" b="1" dirty="0"/>
              <a:t>Key Insights</a:t>
            </a:r>
            <a:r>
              <a:rPr lang="en-US" sz="15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20-30 % SKU’s that drive majority revenue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 </a:t>
            </a:r>
            <a:r>
              <a:rPr lang="en-US" sz="1500" b="1" dirty="0" smtClean="0"/>
              <a:t>     [SKU Codes : 2589,1647,5548,2582,5698,8982,6386,9868,7928,8972,7827,8985,8589]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 </a:t>
            </a:r>
            <a:r>
              <a:rPr lang="en-US" sz="1500" b="1" dirty="0" smtClean="0"/>
              <a:t>     80% SKU’s that drive least revenue 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     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Focus resources on the core SKU’s that drive majority revenue and regularly monitor it’s performance to protect this revenue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smtClean="0"/>
              <a:t>Evaluate the long tail SKU’s that drive least revenue and either discontinue ,reposition or bundle it out to clear inventory</a:t>
            </a:r>
            <a:endParaRPr lang="en-US" sz="1500" b="1" dirty="0"/>
          </a:p>
        </p:txBody>
      </p:sp>
      <p:sp>
        <p:nvSpPr>
          <p:cNvPr id="4" name="Rectangle 3"/>
          <p:cNvSpPr/>
          <p:nvPr/>
        </p:nvSpPr>
        <p:spPr>
          <a:xfrm>
            <a:off x="228363" y="1159724"/>
            <a:ext cx="708196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727065" y="-2147770"/>
            <a:ext cx="648279" cy="54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792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586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Taco Mania Insights Report</vt:lpstr>
      <vt:lpstr>Content</vt:lpstr>
      <vt:lpstr>Problem Statement: Understanding key financial drivers to improve decision-making and ensure sustainable business growth</vt:lpstr>
      <vt:lpstr>Data Acquisition and Validation</vt:lpstr>
      <vt:lpstr>Data Modelling</vt:lpstr>
      <vt:lpstr>Financial Overview Metrics (Performance Analysis)</vt:lpstr>
      <vt:lpstr>OPTIMIZATION OF BUSINESS (Mekko Chart)</vt:lpstr>
      <vt:lpstr>OPTIMIZATION OF BUSINESS (Quadrant Analysis)</vt:lpstr>
      <vt:lpstr>OPTIMIZATION OF BUSINESS (Pareto Analysis 20-80)</vt:lpstr>
      <vt:lpstr>BUDGETING ANALYSIS (PVM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2025-04-20T05:46:10Z</dcterms:created>
  <dcterms:modified xsi:type="dcterms:W3CDTF">2025-05-23T09:55:28Z</dcterms:modified>
</cp:coreProperties>
</file>