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34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64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66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9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9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3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8660B-91E0-43B1-B908-D7F902E4999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882315-5660-48E0-8CD9-BC38C1C9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TATA POWER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dirty="0"/>
          </a:p>
          <a:p>
            <a:r>
              <a:rPr lang="en-US" dirty="0" smtClean="0"/>
              <a:t>CARBON EMISSION ANALYSIS</a:t>
            </a:r>
          </a:p>
          <a:p>
            <a:endParaRPr lang="en-US" dirty="0"/>
          </a:p>
          <a:p>
            <a:r>
              <a:rPr lang="en-US" dirty="0" smtClean="0"/>
              <a:t>GP VARIANCE ANALYSIS</a:t>
            </a:r>
          </a:p>
          <a:p>
            <a:endParaRPr lang="en-US" dirty="0"/>
          </a:p>
          <a:p>
            <a:r>
              <a:rPr lang="en-US" dirty="0" smtClean="0"/>
              <a:t>WATER USAGE &amp; REVENUE INSIGHTS</a:t>
            </a:r>
          </a:p>
          <a:p>
            <a:endParaRPr lang="en-US" dirty="0"/>
          </a:p>
          <a:p>
            <a:r>
              <a:rPr lang="en-US" dirty="0" smtClean="0"/>
              <a:t>PVM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7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284821"/>
            <a:ext cx="871859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reached ₹1.10 Trillion with an operational cost of ₹868.57 Billion.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power generation stands at 327.38 million MWh.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per MWh is ₹3.59K.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Transmission load is 4.01%; water usage per MWh is 2.58%.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Thermal energy contributes 54%, solar 20%, and hydropower 13% to the energy mix.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Carbon emissions per unit range between 4% and 6% across plants.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Plants like Bhadla Solar have lower emissions; larger plants show higher output and emissions.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 Load Factor remains stable between 88% and 91% over the years.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Capacity utilization fluctuates between 55% and 70%, showing room for efficiency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6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EMISSION 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5" y="2422943"/>
            <a:ext cx="88025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environmental advantages of renewable energy sources are confirmed by the low emissions and low variance displayed by solar and wind plants such as Bhadla Solar,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Konark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Solar,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Kriti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Trombay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Rourkela, and ONGC Tripura are examples of thermally heavy or mixed fuel facilities that require attention for emissions optimization because they are less reliable and have greater emissions.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bubble sizes and higher emission values may make plants ideal candidates for emission control systems.</a:t>
            </a:r>
          </a:p>
        </p:txBody>
      </p:sp>
    </p:spTree>
    <p:extLst>
      <p:ext uri="{BB962C8B-B14F-4D97-AF65-F5344CB8AC3E}">
        <p14:creationId xmlns:p14="http://schemas.microsoft.com/office/powerpoint/2010/main" val="388253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 VARIANCE 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002966"/>
            <a:ext cx="8727924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Thermal Energy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revenue (0.60T INR)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slightly lower GP% (5.98%)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average.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 Energy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GP% (6.05%)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revenue (0.05T INR)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GP% is stable across all energy types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ranging narrowly between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5.97% – 6.05%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Solar Energy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GP% (6.01%)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revenue (0.22T INR)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Energy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GP% (5.97%)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revenue (0.03T INR)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Hydropower and Waste-Heat/BFG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to low revenue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GP% (6.00% and 5.99%)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GP% across all types is ~5.99%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used as a benchmark.</a:t>
            </a:r>
          </a:p>
        </p:txBody>
      </p:sp>
    </p:spTree>
    <p:extLst>
      <p:ext uri="{BB962C8B-B14F-4D97-AF65-F5344CB8AC3E}">
        <p14:creationId xmlns:p14="http://schemas.microsoft.com/office/powerpoint/2010/main" val="206967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USAGE AND REVENUE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7952"/>
            <a:ext cx="9381066" cy="427753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Water Usage per MWh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Hybrid Energy</a:t>
            </a:r>
            <a:r>
              <a:rPr lang="en-US" dirty="0"/>
              <a:t> has the </a:t>
            </a:r>
            <a:r>
              <a:rPr lang="en-US" b="1" dirty="0"/>
              <a:t>highest water usage</a:t>
            </a:r>
            <a:r>
              <a:rPr lang="en-US" dirty="0"/>
              <a:t> at </a:t>
            </a:r>
            <a:r>
              <a:rPr lang="en-US" b="1" dirty="0"/>
              <a:t>2.69%</a:t>
            </a:r>
            <a:r>
              <a:rPr lang="en-US" dirty="0"/>
              <a:t>, suggesting a</a:t>
            </a:r>
            <a:r>
              <a:rPr lang="en-US" dirty="0" smtClean="0"/>
              <a:t> </a:t>
            </a:r>
            <a:r>
              <a:rPr lang="en-US" dirty="0"/>
              <a:t>high resource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 Energy</a:t>
            </a:r>
            <a:r>
              <a:rPr lang="en-US" dirty="0"/>
              <a:t> is the </a:t>
            </a:r>
            <a:r>
              <a:rPr lang="en-US" b="1" dirty="0"/>
              <a:t>most water-efficient</a:t>
            </a:r>
            <a:r>
              <a:rPr lang="en-US" dirty="0"/>
              <a:t>, using only </a:t>
            </a:r>
            <a:r>
              <a:rPr lang="en-US" b="1" dirty="0"/>
              <a:t>2.42%</a:t>
            </a:r>
            <a:r>
              <a:rPr lang="en-US" dirty="0"/>
              <a:t> water per MWh.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Hydropower</a:t>
            </a:r>
            <a:r>
              <a:rPr lang="en-US" dirty="0"/>
              <a:t> and </a:t>
            </a:r>
            <a:r>
              <a:rPr lang="en-US" b="1" dirty="0"/>
              <a:t>Waste-Heat/BFG</a:t>
            </a:r>
            <a:r>
              <a:rPr lang="en-US" dirty="0"/>
              <a:t> both use </a:t>
            </a:r>
            <a:r>
              <a:rPr lang="en-US" b="1" dirty="0"/>
              <a:t>2.60%</a:t>
            </a:r>
            <a:r>
              <a:rPr lang="en-US" dirty="0"/>
              <a:t>, indicating similar water dependency.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Solar Energy</a:t>
            </a:r>
            <a:r>
              <a:rPr lang="en-US" dirty="0"/>
              <a:t> and </a:t>
            </a:r>
            <a:r>
              <a:rPr lang="en-US" b="1" dirty="0"/>
              <a:t>Thermal Energy</a:t>
            </a:r>
            <a:r>
              <a:rPr lang="en-US" dirty="0"/>
              <a:t> are slightly better in water usage than the above, at </a:t>
            </a:r>
            <a:r>
              <a:rPr lang="en-US" b="1" dirty="0"/>
              <a:t>2.54%</a:t>
            </a:r>
            <a:r>
              <a:rPr lang="en-US" dirty="0"/>
              <a:t> and </a:t>
            </a:r>
            <a:r>
              <a:rPr lang="en-US" b="1" dirty="0"/>
              <a:t>2.59%</a:t>
            </a:r>
            <a:r>
              <a:rPr lang="en-US" dirty="0"/>
              <a:t>, respectively</a:t>
            </a:r>
            <a:r>
              <a:rPr lang="en-US" dirty="0" smtClean="0"/>
              <a:t>.</a:t>
            </a:r>
          </a:p>
          <a:p>
            <a:r>
              <a:rPr lang="en-US" b="1" dirty="0"/>
              <a:t>Revenue per MWh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Hydropower</a:t>
            </a:r>
            <a:r>
              <a:rPr lang="en-US" dirty="0"/>
              <a:t> generates the </a:t>
            </a:r>
            <a:r>
              <a:rPr lang="en-US" b="1" dirty="0"/>
              <a:t>highest revenue per MWh</a:t>
            </a:r>
            <a:r>
              <a:rPr lang="en-US" dirty="0"/>
              <a:t> at </a:t>
            </a:r>
            <a:r>
              <a:rPr lang="en-US" b="1" dirty="0"/>
              <a:t>3602 INR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 Energy</a:t>
            </a:r>
            <a:r>
              <a:rPr lang="en-US" dirty="0"/>
              <a:t> produces the </a:t>
            </a:r>
            <a:r>
              <a:rPr lang="en-US" b="1" dirty="0"/>
              <a:t>lowest revenue per MWh</a:t>
            </a:r>
            <a:r>
              <a:rPr lang="en-US" dirty="0"/>
              <a:t> at </a:t>
            </a:r>
            <a:r>
              <a:rPr lang="en-US" b="1" dirty="0"/>
              <a:t>3560 </a:t>
            </a:r>
            <a:r>
              <a:rPr lang="en-US" b="1" dirty="0" smtClean="0"/>
              <a:t>INR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Hybrid </a:t>
            </a:r>
            <a:r>
              <a:rPr lang="en-US" b="1" dirty="0"/>
              <a:t>Energy</a:t>
            </a:r>
            <a:r>
              <a:rPr lang="en-US" dirty="0"/>
              <a:t> has </a:t>
            </a:r>
            <a:r>
              <a:rPr lang="en-US" b="1" dirty="0"/>
              <a:t>highest water usage</a:t>
            </a:r>
            <a:r>
              <a:rPr lang="en-US" dirty="0"/>
              <a:t> with </a:t>
            </a:r>
            <a:r>
              <a:rPr lang="en-US" b="1" dirty="0"/>
              <a:t>average revenue</a:t>
            </a:r>
            <a:r>
              <a:rPr lang="en-US" dirty="0"/>
              <a:t>, potentially </a:t>
            </a:r>
            <a:r>
              <a:rPr lang="en-US" dirty="0" smtClean="0"/>
              <a:t>making </a:t>
            </a:r>
            <a:r>
              <a:rPr lang="en-US" dirty="0"/>
              <a:t>it less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11" y="105746"/>
            <a:ext cx="7650475" cy="929951"/>
          </a:xfrm>
        </p:spPr>
        <p:txBody>
          <a:bodyPr>
            <a:normAutofit/>
          </a:bodyPr>
          <a:lstStyle/>
          <a:p>
            <a:r>
              <a:rPr lang="en-US" dirty="0" smtClean="0"/>
              <a:t>PVM 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5613" y="883725"/>
            <a:ext cx="9651654" cy="636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Budgeted Value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initial or budgeted PVM (Price Volume Mix) value is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1612.47 billion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Volume Impact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impact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−397.3 billion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volume changes.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indicates a decrease in sales quantity compared to the budget.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Price Impact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price factor further contributes a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impact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−147.16 billion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prices dropped compared to the expected or budgeted prices.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Mix Impact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product or service mix had a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impact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+36.26 billion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implies a favorable shift in the product/service composition (e.g., more sales from higher-margin items).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Actual Value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factoring in volume, price, and mix, the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actual PVM value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1104.26 billion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lower than the budgeted value, indicating an overall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decline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54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622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TATA POWER</vt:lpstr>
      <vt:lpstr>CONTENT</vt:lpstr>
      <vt:lpstr>OVERVIEW</vt:lpstr>
      <vt:lpstr>CARBON EMISSION ANALYSIS</vt:lpstr>
      <vt:lpstr>GP VARIANCE ANALYSIS</vt:lpstr>
      <vt:lpstr>WATER USAGE AND REVENUE INSIGHTS</vt:lpstr>
      <vt:lpstr>PVM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2025-05-20T15:03:05Z</dcterms:created>
  <dcterms:modified xsi:type="dcterms:W3CDTF">2025-05-20T17:12:19Z</dcterms:modified>
</cp:coreProperties>
</file>