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3BBBF1-810B-44F7-B8D4-C109462648DA}"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0901-A29F-42AD-8A7B-EB4369DDF959}" type="slidenum">
              <a:rPr lang="en-IN" smtClean="0"/>
              <a:t>‹#›</a:t>
            </a:fld>
            <a:endParaRPr lang="en-IN"/>
          </a:p>
        </p:txBody>
      </p:sp>
    </p:spTree>
    <p:extLst>
      <p:ext uri="{BB962C8B-B14F-4D97-AF65-F5344CB8AC3E}">
        <p14:creationId xmlns:p14="http://schemas.microsoft.com/office/powerpoint/2010/main" val="2168487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BBBF1-810B-44F7-B8D4-C109462648DA}"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0901-A29F-42AD-8A7B-EB4369DDF959}" type="slidenum">
              <a:rPr lang="en-IN" smtClean="0"/>
              <a:t>‹#›</a:t>
            </a:fld>
            <a:endParaRPr lang="en-IN"/>
          </a:p>
        </p:txBody>
      </p:sp>
    </p:spTree>
    <p:extLst>
      <p:ext uri="{BB962C8B-B14F-4D97-AF65-F5344CB8AC3E}">
        <p14:creationId xmlns:p14="http://schemas.microsoft.com/office/powerpoint/2010/main" val="176609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BBBF1-810B-44F7-B8D4-C109462648DA}"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0901-A29F-42AD-8A7B-EB4369DDF959}" type="slidenum">
              <a:rPr lang="en-IN" smtClean="0"/>
              <a:t>‹#›</a:t>
            </a:fld>
            <a:endParaRPr lang="en-IN"/>
          </a:p>
        </p:txBody>
      </p:sp>
    </p:spTree>
    <p:extLst>
      <p:ext uri="{BB962C8B-B14F-4D97-AF65-F5344CB8AC3E}">
        <p14:creationId xmlns:p14="http://schemas.microsoft.com/office/powerpoint/2010/main" val="162347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3BBBF1-810B-44F7-B8D4-C109462648DA}"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0901-A29F-42AD-8A7B-EB4369DDF959}" type="slidenum">
              <a:rPr lang="en-IN" smtClean="0"/>
              <a:t>‹#›</a:t>
            </a:fld>
            <a:endParaRPr lang="en-IN"/>
          </a:p>
        </p:txBody>
      </p:sp>
    </p:spTree>
    <p:extLst>
      <p:ext uri="{BB962C8B-B14F-4D97-AF65-F5344CB8AC3E}">
        <p14:creationId xmlns:p14="http://schemas.microsoft.com/office/powerpoint/2010/main" val="69012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3BBBF1-810B-44F7-B8D4-C109462648DA}" type="datetimeFigureOut">
              <a:rPr lang="en-IN" smtClean="0"/>
              <a:t>25-07-2020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760901-A29F-42AD-8A7B-EB4369DDF959}" type="slidenum">
              <a:rPr lang="en-IN" smtClean="0"/>
              <a:t>‹#›</a:t>
            </a:fld>
            <a:endParaRPr lang="en-IN"/>
          </a:p>
        </p:txBody>
      </p:sp>
    </p:spTree>
    <p:extLst>
      <p:ext uri="{BB962C8B-B14F-4D97-AF65-F5344CB8AC3E}">
        <p14:creationId xmlns:p14="http://schemas.microsoft.com/office/powerpoint/2010/main" val="239132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3BBBF1-810B-44F7-B8D4-C109462648DA}" type="datetimeFigureOut">
              <a:rPr lang="en-IN" smtClean="0"/>
              <a:t>25-07-2020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60901-A29F-42AD-8A7B-EB4369DDF959}" type="slidenum">
              <a:rPr lang="en-IN" smtClean="0"/>
              <a:t>‹#›</a:t>
            </a:fld>
            <a:endParaRPr lang="en-IN"/>
          </a:p>
        </p:txBody>
      </p:sp>
    </p:spTree>
    <p:extLst>
      <p:ext uri="{BB962C8B-B14F-4D97-AF65-F5344CB8AC3E}">
        <p14:creationId xmlns:p14="http://schemas.microsoft.com/office/powerpoint/2010/main" val="730938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BBBF1-810B-44F7-B8D4-C109462648DA}" type="datetimeFigureOut">
              <a:rPr lang="en-IN" smtClean="0"/>
              <a:t>25-07-2020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760901-A29F-42AD-8A7B-EB4369DDF959}" type="slidenum">
              <a:rPr lang="en-IN" smtClean="0"/>
              <a:t>‹#›</a:t>
            </a:fld>
            <a:endParaRPr lang="en-IN"/>
          </a:p>
        </p:txBody>
      </p:sp>
    </p:spTree>
    <p:extLst>
      <p:ext uri="{BB962C8B-B14F-4D97-AF65-F5344CB8AC3E}">
        <p14:creationId xmlns:p14="http://schemas.microsoft.com/office/powerpoint/2010/main" val="19573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3BBBF1-810B-44F7-B8D4-C109462648DA}" type="datetimeFigureOut">
              <a:rPr lang="en-IN" smtClean="0"/>
              <a:t>25-07-2020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760901-A29F-42AD-8A7B-EB4369DDF959}" type="slidenum">
              <a:rPr lang="en-IN" smtClean="0"/>
              <a:t>‹#›</a:t>
            </a:fld>
            <a:endParaRPr lang="en-IN"/>
          </a:p>
        </p:txBody>
      </p:sp>
    </p:spTree>
    <p:extLst>
      <p:ext uri="{BB962C8B-B14F-4D97-AF65-F5344CB8AC3E}">
        <p14:creationId xmlns:p14="http://schemas.microsoft.com/office/powerpoint/2010/main" val="1066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3BBBF1-810B-44F7-B8D4-C109462648DA}" type="datetimeFigureOut">
              <a:rPr lang="en-IN" smtClean="0"/>
              <a:t>25-07-2020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760901-A29F-42AD-8A7B-EB4369DDF959}" type="slidenum">
              <a:rPr lang="en-IN" smtClean="0"/>
              <a:t>‹#›</a:t>
            </a:fld>
            <a:endParaRPr lang="en-IN"/>
          </a:p>
        </p:txBody>
      </p:sp>
    </p:spTree>
    <p:extLst>
      <p:ext uri="{BB962C8B-B14F-4D97-AF65-F5344CB8AC3E}">
        <p14:creationId xmlns:p14="http://schemas.microsoft.com/office/powerpoint/2010/main" val="1437093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3BBBF1-810B-44F7-B8D4-C109462648DA}" type="datetimeFigureOut">
              <a:rPr lang="en-IN" smtClean="0"/>
              <a:t>25-07-2020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60901-A29F-42AD-8A7B-EB4369DDF959}" type="slidenum">
              <a:rPr lang="en-IN" smtClean="0"/>
              <a:t>‹#›</a:t>
            </a:fld>
            <a:endParaRPr lang="en-IN"/>
          </a:p>
        </p:txBody>
      </p:sp>
    </p:spTree>
    <p:extLst>
      <p:ext uri="{BB962C8B-B14F-4D97-AF65-F5344CB8AC3E}">
        <p14:creationId xmlns:p14="http://schemas.microsoft.com/office/powerpoint/2010/main" val="400609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3BBBF1-810B-44F7-B8D4-C109462648DA}" type="datetimeFigureOut">
              <a:rPr lang="en-IN" smtClean="0"/>
              <a:t>25-07-2020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760901-A29F-42AD-8A7B-EB4369DDF959}" type="slidenum">
              <a:rPr lang="en-IN" smtClean="0"/>
              <a:t>‹#›</a:t>
            </a:fld>
            <a:endParaRPr lang="en-IN"/>
          </a:p>
        </p:txBody>
      </p:sp>
    </p:spTree>
    <p:extLst>
      <p:ext uri="{BB962C8B-B14F-4D97-AF65-F5344CB8AC3E}">
        <p14:creationId xmlns:p14="http://schemas.microsoft.com/office/powerpoint/2010/main" val="34181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BBBF1-810B-44F7-B8D4-C109462648DA}" type="datetimeFigureOut">
              <a:rPr lang="en-IN" smtClean="0"/>
              <a:t>25-07-2020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60901-A29F-42AD-8A7B-EB4369DDF959}" type="slidenum">
              <a:rPr lang="en-IN" smtClean="0"/>
              <a:t>‹#›</a:t>
            </a:fld>
            <a:endParaRPr lang="en-IN"/>
          </a:p>
        </p:txBody>
      </p:sp>
    </p:spTree>
    <p:extLst>
      <p:ext uri="{BB962C8B-B14F-4D97-AF65-F5344CB8AC3E}">
        <p14:creationId xmlns:p14="http://schemas.microsoft.com/office/powerpoint/2010/main" val="107359250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du.xunta.gal/centros/eoilugo/aulavirtual2/pluginfile.php/13417/mod_resource/content/2/boroughs.html" TargetMode="External"/><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hyperlink" Target="https://en.wikipedia.org/wiki/Neighborhoods_in_New_York_City" TargetMode="External"/><Relationship Id="rId1" Type="http://schemas.openxmlformats.org/officeDocument/2006/relationships/slideLayout" Target="../slideLayouts/slideLayout2.xml"/><Relationship Id="rId4" Type="http://schemas.openxmlformats.org/officeDocument/2006/relationships/hyperlink" Target="https://en.wikipedia.org/wiki/Cuisine_of_New_York_Cit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oursquare.com/" TargetMode="External"/><Relationship Id="rId2" Type="http://schemas.openxmlformats.org/officeDocument/2006/relationships/hyperlink" Target="https://data.cityofnewyork.u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map&#10;&#10;Description automatically generated">
            <a:extLst>
              <a:ext uri="{FF2B5EF4-FFF2-40B4-BE49-F238E27FC236}">
                <a16:creationId xmlns:a16="http://schemas.microsoft.com/office/drawing/2014/main" id="{6E365C28-A238-4B5B-B4F1-E7CD13F3985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C8C4E80-0E2E-4231-9824-FC26F03CEB2F}"/>
              </a:ext>
            </a:extLst>
          </p:cNvPr>
          <p:cNvSpPr txBox="1"/>
          <p:nvPr/>
        </p:nvSpPr>
        <p:spPr>
          <a:xfrm>
            <a:off x="-880515" y="7958831"/>
            <a:ext cx="7011374" cy="230832"/>
          </a:xfrm>
          <a:prstGeom prst="rect">
            <a:avLst/>
          </a:prstGeom>
          <a:noFill/>
        </p:spPr>
        <p:txBody>
          <a:bodyPr wrap="square" rtlCol="0">
            <a:spAutoFit/>
          </a:bodyPr>
          <a:lstStyle/>
          <a:p>
            <a:r>
              <a:rPr lang="en-IN" sz="900">
                <a:hlinkClick r:id="rId3" tooltip="https://www.edu.xunta.gal/centros/eoilugo/aulavirtual2/pluginfile.php/13417/mod_resource/content/2/boroughs.html"/>
              </a:rPr>
              <a:t>This Photo</a:t>
            </a:r>
            <a:r>
              <a:rPr lang="en-IN" sz="900"/>
              <a:t> by Unknown Author is licensed under </a:t>
            </a:r>
            <a:r>
              <a:rPr lang="en-IN" sz="900">
                <a:hlinkClick r:id="rId4" tooltip="https://creativecommons.org/licenses/by-nc-sa/3.0/"/>
              </a:rPr>
              <a:t>CC BY-SA-NC</a:t>
            </a:r>
            <a:endParaRPr lang="en-IN" sz="900"/>
          </a:p>
        </p:txBody>
      </p:sp>
      <p:sp>
        <p:nvSpPr>
          <p:cNvPr id="8" name="Rectangle 7">
            <a:extLst>
              <a:ext uri="{FF2B5EF4-FFF2-40B4-BE49-F238E27FC236}">
                <a16:creationId xmlns:a16="http://schemas.microsoft.com/office/drawing/2014/main" id="{A35D2B70-5720-48DC-B29B-A931710F8AA7}"/>
              </a:ext>
            </a:extLst>
          </p:cNvPr>
          <p:cNvSpPr/>
          <p:nvPr/>
        </p:nvSpPr>
        <p:spPr>
          <a:xfrm>
            <a:off x="248572" y="559294"/>
            <a:ext cx="4998131" cy="1571348"/>
          </a:xfrm>
          <a:prstGeom prst="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6000" dirty="0">
                <a:latin typeface="Aharoni" panose="020B0604020202020204" pitchFamily="2" charset="-79"/>
                <a:cs typeface="Aharoni" panose="020B0604020202020204" pitchFamily="2" charset="-79"/>
              </a:rPr>
              <a:t>The Battle Of </a:t>
            </a:r>
            <a:r>
              <a:rPr lang="en-IN" sz="4400" dirty="0">
                <a:latin typeface="Aharoni" panose="020B0604020202020204" pitchFamily="2" charset="-79"/>
                <a:cs typeface="Aharoni" panose="020B0604020202020204" pitchFamily="2" charset="-79"/>
              </a:rPr>
              <a:t>Neighbourhoods</a:t>
            </a:r>
            <a:endParaRPr lang="en-IN" sz="6000" dirty="0">
              <a:latin typeface="Aharoni" panose="020B0604020202020204" pitchFamily="2" charset="-79"/>
              <a:cs typeface="Aharoni" panose="020B0604020202020204" pitchFamily="2" charset="-79"/>
            </a:endParaRPr>
          </a:p>
        </p:txBody>
      </p:sp>
    </p:spTree>
    <p:extLst>
      <p:ext uri="{BB962C8B-B14F-4D97-AF65-F5344CB8AC3E}">
        <p14:creationId xmlns:p14="http://schemas.microsoft.com/office/powerpoint/2010/main" val="393423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9FF2-9ED8-44A8-AC4B-3B9CDE38BBD5}"/>
              </a:ext>
            </a:extLst>
          </p:cNvPr>
          <p:cNvSpPr>
            <a:spLocks noGrp="1"/>
          </p:cNvSpPr>
          <p:nvPr>
            <p:ph type="title"/>
          </p:nvPr>
        </p:nvSpPr>
        <p:spPr/>
        <p:txBody>
          <a:bodyPr>
            <a:noAutofit/>
          </a:bodyPr>
          <a:lstStyle/>
          <a:p>
            <a:pPr algn="ctr"/>
            <a:r>
              <a:rPr lang="en-IN" sz="7200" dirty="0">
                <a:latin typeface="Bahnschrift SemiBold" panose="020B0502040204020203" pitchFamily="34" charset="0"/>
              </a:rPr>
              <a:t>INTRODUCTION</a:t>
            </a:r>
          </a:p>
        </p:txBody>
      </p:sp>
      <p:sp>
        <p:nvSpPr>
          <p:cNvPr id="3" name="Content Placeholder 2">
            <a:extLst>
              <a:ext uri="{FF2B5EF4-FFF2-40B4-BE49-F238E27FC236}">
                <a16:creationId xmlns:a16="http://schemas.microsoft.com/office/drawing/2014/main" id="{6EFBB6B1-C47C-4A55-9AA3-9D2B89CCECE0}"/>
              </a:ext>
            </a:extLst>
          </p:cNvPr>
          <p:cNvSpPr>
            <a:spLocks noGrp="1"/>
          </p:cNvSpPr>
          <p:nvPr>
            <p:ph idx="1"/>
          </p:nvPr>
        </p:nvSpPr>
        <p:spPr/>
        <p:txBody>
          <a:bodyPr>
            <a:noAutofit/>
          </a:bodyPr>
          <a:lstStyle/>
          <a:p>
            <a:r>
              <a:rPr lang="en-US" sz="1800" dirty="0"/>
              <a:t>Running a Restaurant is a high Profitable business with considerable low investment after the Initial setup of the business is completed. To Start the aforementioned business there are lot of factors to be consider starting with the investors, capital and including the location factors, geological attributes, population density and Competitors. All these factors when </a:t>
            </a:r>
            <a:r>
              <a:rPr lang="en-US" sz="1800" dirty="0" err="1"/>
              <a:t>analysed</a:t>
            </a:r>
            <a:r>
              <a:rPr lang="en-US" sz="1800" dirty="0"/>
              <a:t> carefully yields in good profits for the business as they show direct effect on the profit/Loss scale.</a:t>
            </a:r>
          </a:p>
          <a:p>
            <a:r>
              <a:rPr lang="en-US" sz="1800" dirty="0"/>
              <a:t>New York is the most populated city in the in United States and Largest borough by population in New York is Brooklyn. This city has a lot of sectors consisting of people from all over and World spreading across various industries. This City has a lot of immigrants from various parts of the World. This shows that there are huge types of cuisines one can offer in the restaurant business. This city even has people from various native languages and there are many restaurants present in New York including India, Chinese, Italian Etc. Opening a Restaurant here is a good profitable business by carefully </a:t>
            </a:r>
            <a:r>
              <a:rPr lang="en-US" sz="1800" dirty="0" err="1"/>
              <a:t>analysing</a:t>
            </a:r>
            <a:r>
              <a:rPr lang="en-US" sz="1800" dirty="0"/>
              <a:t> the above-mentioned factors. The general initial factors is to knowing the type of restaurant we are willing to start and to know the audience of that particulate classification. Then to determine the location considering the geological and economic factors. Next step is to identify the potential threats to the business such as Competitors, Low Minimum Wage, Increasing Food Prices, Healthier Choices For Customers. Considering all the factors lets </a:t>
            </a:r>
            <a:r>
              <a:rPr lang="en-US" sz="1800" dirty="0" err="1"/>
              <a:t>analyse</a:t>
            </a:r>
            <a:r>
              <a:rPr lang="en-US" sz="1800" dirty="0"/>
              <a:t> Mumbai to open a restaurant for good profits New York has 5 Boroughs and among them there are total of 59 Community Boards</a:t>
            </a:r>
          </a:p>
        </p:txBody>
      </p:sp>
    </p:spTree>
    <p:extLst>
      <p:ext uri="{BB962C8B-B14F-4D97-AF65-F5344CB8AC3E}">
        <p14:creationId xmlns:p14="http://schemas.microsoft.com/office/powerpoint/2010/main" val="17902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9FF2-9ED8-44A8-AC4B-3B9CDE38BBD5}"/>
              </a:ext>
            </a:extLst>
          </p:cNvPr>
          <p:cNvSpPr>
            <a:spLocks noGrp="1"/>
          </p:cNvSpPr>
          <p:nvPr>
            <p:ph type="title"/>
          </p:nvPr>
        </p:nvSpPr>
        <p:spPr/>
        <p:txBody>
          <a:bodyPr>
            <a:noAutofit/>
          </a:bodyPr>
          <a:lstStyle/>
          <a:p>
            <a:pPr algn="ctr"/>
            <a:r>
              <a:rPr lang="en-IN" sz="7200" dirty="0">
                <a:latin typeface="Bahnschrift SemiBold" panose="020B0502040204020203" pitchFamily="34" charset="0"/>
              </a:rPr>
              <a:t>INTRODUCTION</a:t>
            </a:r>
          </a:p>
        </p:txBody>
      </p:sp>
      <p:sp>
        <p:nvSpPr>
          <p:cNvPr id="3" name="Content Placeholder 2">
            <a:extLst>
              <a:ext uri="{FF2B5EF4-FFF2-40B4-BE49-F238E27FC236}">
                <a16:creationId xmlns:a16="http://schemas.microsoft.com/office/drawing/2014/main" id="{6EFBB6B1-C47C-4A55-9AA3-9D2B89CCECE0}"/>
              </a:ext>
            </a:extLst>
          </p:cNvPr>
          <p:cNvSpPr>
            <a:spLocks noGrp="1"/>
          </p:cNvSpPr>
          <p:nvPr>
            <p:ph idx="1"/>
          </p:nvPr>
        </p:nvSpPr>
        <p:spPr/>
        <p:txBody>
          <a:bodyPr>
            <a:normAutofit lnSpcReduction="10000"/>
          </a:bodyPr>
          <a:lstStyle/>
          <a:p>
            <a:pPr marL="0" indent="0">
              <a:buNone/>
            </a:pPr>
            <a:r>
              <a:rPr lang="en-US" dirty="0"/>
              <a:t>The factors we need to find can be the following</a:t>
            </a:r>
          </a:p>
          <a:p>
            <a:pPr marL="0" indent="0">
              <a:buNone/>
            </a:pPr>
            <a:endParaRPr lang="en-US" dirty="0"/>
          </a:p>
          <a:p>
            <a:r>
              <a:rPr lang="en-US" dirty="0"/>
              <a:t>1.	What type of customers we need to attract based the cuisine we offer (Target Audience)</a:t>
            </a:r>
          </a:p>
          <a:p>
            <a:endParaRPr lang="en-US" dirty="0"/>
          </a:p>
          <a:p>
            <a:r>
              <a:rPr lang="en-US" dirty="0"/>
              <a:t>2.	What are the best locations to start the business as to yield good profits?</a:t>
            </a:r>
          </a:p>
          <a:p>
            <a:pPr marL="0" indent="0">
              <a:buNone/>
            </a:pPr>
            <a:endParaRPr lang="en-US" dirty="0"/>
          </a:p>
          <a:p>
            <a:r>
              <a:rPr lang="en-US" dirty="0"/>
              <a:t>3.	What are the other similar types of restaurants that might affect our business model (Potential Competitors)?</a:t>
            </a:r>
            <a:endParaRPr lang="en-IN" dirty="0"/>
          </a:p>
        </p:txBody>
      </p:sp>
    </p:spTree>
    <p:extLst>
      <p:ext uri="{BB962C8B-B14F-4D97-AF65-F5344CB8AC3E}">
        <p14:creationId xmlns:p14="http://schemas.microsoft.com/office/powerpoint/2010/main" val="29576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9FF2-9ED8-44A8-AC4B-3B9CDE38BBD5}"/>
              </a:ext>
            </a:extLst>
          </p:cNvPr>
          <p:cNvSpPr>
            <a:spLocks noGrp="1"/>
          </p:cNvSpPr>
          <p:nvPr>
            <p:ph type="title"/>
          </p:nvPr>
        </p:nvSpPr>
        <p:spPr/>
        <p:txBody>
          <a:bodyPr>
            <a:noAutofit/>
          </a:bodyPr>
          <a:lstStyle/>
          <a:p>
            <a:pPr algn="ctr"/>
            <a:r>
              <a:rPr lang="en-IN" sz="7200" dirty="0">
                <a:latin typeface="Bahnschrift SemiBold" panose="020B0502040204020203" pitchFamily="34" charset="0"/>
              </a:rPr>
              <a:t>DATA SECTION</a:t>
            </a:r>
          </a:p>
        </p:txBody>
      </p:sp>
      <p:sp>
        <p:nvSpPr>
          <p:cNvPr id="3" name="Content Placeholder 2">
            <a:extLst>
              <a:ext uri="{FF2B5EF4-FFF2-40B4-BE49-F238E27FC236}">
                <a16:creationId xmlns:a16="http://schemas.microsoft.com/office/drawing/2014/main" id="{6EFBB6B1-C47C-4A55-9AA3-9D2B89CCECE0}"/>
              </a:ext>
            </a:extLst>
          </p:cNvPr>
          <p:cNvSpPr>
            <a:spLocks noGrp="1"/>
          </p:cNvSpPr>
          <p:nvPr>
            <p:ph idx="1"/>
          </p:nvPr>
        </p:nvSpPr>
        <p:spPr/>
        <p:txBody>
          <a:bodyPr>
            <a:normAutofit fontScale="55000" lnSpcReduction="20000"/>
          </a:bodyPr>
          <a:lstStyle/>
          <a:p>
            <a:pPr marL="0" indent="0">
              <a:buNone/>
            </a:pPr>
            <a:endParaRPr lang="en-US" dirty="0"/>
          </a:p>
          <a:p>
            <a:r>
              <a:rPr lang="en-US" dirty="0"/>
              <a:t>The below Wikipedia Page has the Details of the different neighborhoods of New York.</a:t>
            </a:r>
          </a:p>
          <a:p>
            <a:pPr marL="0" indent="0">
              <a:buNone/>
            </a:pPr>
            <a:r>
              <a:rPr lang="en-US" dirty="0">
                <a:hlinkClick r:id="rId2"/>
              </a:rPr>
              <a:t>	https://en.wikipedia.org/wiki/Neighborhoods_in_New_York_City</a:t>
            </a:r>
            <a:endParaRPr lang="en-US" dirty="0"/>
          </a:p>
          <a:p>
            <a:r>
              <a:rPr lang="en-US" dirty="0"/>
              <a:t>It has the information of each community Board, it's corresponding borough and details such as area, population Density Etc.</a:t>
            </a:r>
          </a:p>
          <a:p>
            <a:r>
              <a:rPr lang="en-US" dirty="0"/>
              <a:t>The Population Density in any area has a considerable amount of impact on the profit/Loss of the Restaurant in that area.</a:t>
            </a:r>
          </a:p>
          <a:p>
            <a:pPr marL="0" indent="0">
              <a:buNone/>
            </a:pPr>
            <a:r>
              <a:rPr lang="en-US" dirty="0"/>
              <a:t>--------------------------------------------------------------------------------------------------------------------------------------------------------</a:t>
            </a:r>
          </a:p>
          <a:p>
            <a:r>
              <a:rPr lang="en-US" dirty="0"/>
              <a:t>The below Page has the Details of the different neighborhoods of New York.</a:t>
            </a:r>
          </a:p>
          <a:p>
            <a:pPr marL="0" indent="0">
              <a:buNone/>
            </a:pPr>
            <a:r>
              <a:rPr lang="en-US" dirty="0">
                <a:hlinkClick r:id="rId3"/>
              </a:rPr>
              <a:t>	https://cocl.us/new_york_dataset</a:t>
            </a:r>
            <a:endParaRPr lang="en-US" dirty="0"/>
          </a:p>
          <a:p>
            <a:pPr marL="0" indent="0">
              <a:buNone/>
            </a:pPr>
            <a:r>
              <a:rPr lang="en-US" dirty="0"/>
              <a:t>This Data set also has the information different borough's and the boundaries in NYC</a:t>
            </a:r>
          </a:p>
          <a:p>
            <a:pPr marL="0" indent="0">
              <a:buNone/>
            </a:pPr>
            <a:r>
              <a:rPr lang="en-US" dirty="0"/>
              <a:t>--------------------------------------------------------------------------------------------------------------------------------------------------------</a:t>
            </a:r>
          </a:p>
          <a:p>
            <a:pPr marL="0" indent="0">
              <a:buNone/>
            </a:pPr>
            <a:r>
              <a:rPr lang="en-US" dirty="0"/>
              <a:t>The below Page has the Details of the different and popular foods around each borough of New </a:t>
            </a:r>
            <a:r>
              <a:rPr lang="en-US" dirty="0" err="1"/>
              <a:t>YOrk</a:t>
            </a:r>
            <a:r>
              <a:rPr lang="en-US" dirty="0"/>
              <a:t> city</a:t>
            </a:r>
          </a:p>
          <a:p>
            <a:pPr marL="0" indent="0">
              <a:buNone/>
            </a:pPr>
            <a:r>
              <a:rPr lang="en-US" dirty="0">
                <a:hlinkClick r:id="rId4"/>
              </a:rPr>
              <a:t>	https://en.wikipedia.org/wiki/Cuisine_of_New_York_City</a:t>
            </a:r>
            <a:endParaRPr lang="en-US" dirty="0"/>
          </a:p>
          <a:p>
            <a:pPr marL="0" indent="0">
              <a:buNone/>
            </a:pPr>
            <a:r>
              <a:rPr lang="en-US" dirty="0"/>
              <a:t>This Data set also has the information Popular Food items in/around NYC</a:t>
            </a:r>
          </a:p>
        </p:txBody>
      </p:sp>
    </p:spTree>
    <p:extLst>
      <p:ext uri="{BB962C8B-B14F-4D97-AF65-F5344CB8AC3E}">
        <p14:creationId xmlns:p14="http://schemas.microsoft.com/office/powerpoint/2010/main" val="71154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9FF2-9ED8-44A8-AC4B-3B9CDE38BBD5}"/>
              </a:ext>
            </a:extLst>
          </p:cNvPr>
          <p:cNvSpPr>
            <a:spLocks noGrp="1"/>
          </p:cNvSpPr>
          <p:nvPr>
            <p:ph type="title"/>
          </p:nvPr>
        </p:nvSpPr>
        <p:spPr/>
        <p:txBody>
          <a:bodyPr>
            <a:noAutofit/>
          </a:bodyPr>
          <a:lstStyle/>
          <a:p>
            <a:pPr algn="ctr"/>
            <a:r>
              <a:rPr lang="en-IN" sz="7200" dirty="0">
                <a:latin typeface="Bahnschrift SemiBold" panose="020B0502040204020203" pitchFamily="34" charset="0"/>
              </a:rPr>
              <a:t>DATA SECTION</a:t>
            </a:r>
          </a:p>
        </p:txBody>
      </p:sp>
      <p:sp>
        <p:nvSpPr>
          <p:cNvPr id="3" name="Content Placeholder 2">
            <a:extLst>
              <a:ext uri="{FF2B5EF4-FFF2-40B4-BE49-F238E27FC236}">
                <a16:creationId xmlns:a16="http://schemas.microsoft.com/office/drawing/2014/main" id="{6EFBB6B1-C47C-4A55-9AA3-9D2B89CCECE0}"/>
              </a:ext>
            </a:extLst>
          </p:cNvPr>
          <p:cNvSpPr>
            <a:spLocks noGrp="1"/>
          </p:cNvSpPr>
          <p:nvPr>
            <p:ph idx="1"/>
          </p:nvPr>
        </p:nvSpPr>
        <p:spPr/>
        <p:txBody>
          <a:bodyPr>
            <a:normAutofit/>
          </a:bodyPr>
          <a:lstStyle/>
          <a:p>
            <a:pPr marL="0" indent="0">
              <a:buNone/>
            </a:pPr>
            <a:endParaRPr lang="en-US" sz="1500" dirty="0"/>
          </a:p>
          <a:p>
            <a:pPr marL="0" indent="0">
              <a:buNone/>
            </a:pPr>
            <a:r>
              <a:rPr lang="en-US" sz="1500" dirty="0"/>
              <a:t>The below Page has various types of open data regarding the New York City.</a:t>
            </a:r>
          </a:p>
          <a:p>
            <a:pPr marL="0" indent="0">
              <a:buNone/>
            </a:pPr>
            <a:r>
              <a:rPr lang="en-US" sz="1500" dirty="0">
                <a:hlinkClick r:id="rId2"/>
              </a:rPr>
              <a:t>https://data.cityofnewyork.us/</a:t>
            </a:r>
            <a:endParaRPr lang="en-US" sz="1500" dirty="0"/>
          </a:p>
          <a:p>
            <a:pPr marL="0" indent="0">
              <a:buNone/>
            </a:pPr>
            <a:r>
              <a:rPr lang="en-US" sz="1500" dirty="0"/>
              <a:t>We Select the file Borough Boundaries.</a:t>
            </a:r>
          </a:p>
          <a:p>
            <a:pPr marL="0" indent="0">
              <a:buNone/>
            </a:pPr>
            <a:r>
              <a:rPr lang="en-US" sz="1500" dirty="0"/>
              <a:t>This Dataset has the information of Boundaries and the </a:t>
            </a:r>
            <a:r>
              <a:rPr lang="en-US" sz="1500" dirty="0" err="1"/>
              <a:t>Geospacial</a:t>
            </a:r>
            <a:r>
              <a:rPr lang="en-US" sz="1500" dirty="0"/>
              <a:t> locations of different borough's in NYC. This data will help us in Visualization on Folium Maps which is used for different scenarios while exploring the Data</a:t>
            </a:r>
          </a:p>
          <a:p>
            <a:pPr marL="0" indent="0">
              <a:buNone/>
            </a:pPr>
            <a:r>
              <a:rPr lang="en-US" sz="1500" dirty="0"/>
              <a:t>--------------------------------------------------------------------------------------------------------------------------------------------------------</a:t>
            </a:r>
          </a:p>
          <a:p>
            <a:pPr marL="0" indent="0">
              <a:buNone/>
            </a:pPr>
            <a:r>
              <a:rPr lang="en-US" sz="1500" dirty="0"/>
              <a:t>The below URL is for the Foursquare site</a:t>
            </a:r>
          </a:p>
          <a:p>
            <a:pPr marL="0" indent="0">
              <a:buNone/>
            </a:pPr>
            <a:r>
              <a:rPr lang="en-US" sz="1500" dirty="0">
                <a:hlinkClick r:id="rId3"/>
              </a:rPr>
              <a:t>https://foursquare.com/</a:t>
            </a:r>
            <a:endParaRPr lang="en-US" sz="1500" dirty="0"/>
          </a:p>
          <a:p>
            <a:pPr marL="0" indent="0">
              <a:buNone/>
            </a:pPr>
            <a:r>
              <a:rPr lang="en-US" sz="1500" dirty="0"/>
              <a:t>This Site provides various API calls to Explore the Locations near by or any popular venues in the given Location</a:t>
            </a:r>
          </a:p>
          <a:p>
            <a:pPr marL="0" indent="0">
              <a:buNone/>
            </a:pPr>
            <a:r>
              <a:rPr lang="en-US" sz="1500" dirty="0"/>
              <a:t>--------------------------------------------------------------------------------------------------------------------------------------------------------</a:t>
            </a:r>
          </a:p>
          <a:p>
            <a:pPr marL="0" indent="0">
              <a:buNone/>
            </a:pPr>
            <a:endParaRPr lang="en-IN" sz="1500" dirty="0"/>
          </a:p>
        </p:txBody>
      </p:sp>
    </p:spTree>
    <p:extLst>
      <p:ext uri="{BB962C8B-B14F-4D97-AF65-F5344CB8AC3E}">
        <p14:creationId xmlns:p14="http://schemas.microsoft.com/office/powerpoint/2010/main" val="4279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9FF2-9ED8-44A8-AC4B-3B9CDE38BBD5}"/>
              </a:ext>
            </a:extLst>
          </p:cNvPr>
          <p:cNvSpPr>
            <a:spLocks noGrp="1"/>
          </p:cNvSpPr>
          <p:nvPr>
            <p:ph type="title"/>
          </p:nvPr>
        </p:nvSpPr>
        <p:spPr/>
        <p:txBody>
          <a:bodyPr>
            <a:noAutofit/>
          </a:bodyPr>
          <a:lstStyle/>
          <a:p>
            <a:pPr algn="ctr"/>
            <a:r>
              <a:rPr lang="en-IN" sz="7200" dirty="0">
                <a:latin typeface="Bahnschrift SemiBold" panose="020B0502040204020203" pitchFamily="34" charset="0"/>
              </a:rPr>
              <a:t>METHODOLOGY</a:t>
            </a:r>
          </a:p>
        </p:txBody>
      </p:sp>
      <p:sp>
        <p:nvSpPr>
          <p:cNvPr id="3" name="Content Placeholder 2">
            <a:extLst>
              <a:ext uri="{FF2B5EF4-FFF2-40B4-BE49-F238E27FC236}">
                <a16:creationId xmlns:a16="http://schemas.microsoft.com/office/drawing/2014/main" id="{6EFBB6B1-C47C-4A55-9AA3-9D2B89CCECE0}"/>
              </a:ext>
            </a:extLst>
          </p:cNvPr>
          <p:cNvSpPr>
            <a:spLocks noGrp="1"/>
          </p:cNvSpPr>
          <p:nvPr>
            <p:ph idx="1"/>
          </p:nvPr>
        </p:nvSpPr>
        <p:spPr/>
        <p:txBody>
          <a:bodyPr>
            <a:normAutofit/>
          </a:bodyPr>
          <a:lstStyle/>
          <a:p>
            <a:pPr marL="0" indent="0">
              <a:buNone/>
            </a:pPr>
            <a:r>
              <a:rPr lang="en-US" sz="2000" dirty="0"/>
              <a:t>The Analysis part must focus on the Most popular food around each Borough and decide where the restaurant is to be installed.</a:t>
            </a:r>
          </a:p>
          <a:p>
            <a:pPr marL="0" indent="0">
              <a:buNone/>
            </a:pPr>
            <a:endParaRPr lang="en-US" sz="2000" dirty="0"/>
          </a:p>
          <a:p>
            <a:pPr marL="0" indent="0">
              <a:buNone/>
            </a:pPr>
            <a:r>
              <a:rPr lang="en-US" sz="2000" dirty="0"/>
              <a:t>1.	We will collect the borough information and statistics from the Wikipedia Page</a:t>
            </a:r>
          </a:p>
          <a:p>
            <a:pPr marL="0" indent="0">
              <a:buNone/>
            </a:pPr>
            <a:r>
              <a:rPr lang="en-US" sz="2000" dirty="0"/>
              <a:t>2.	Then We will collect the popular food items in the boroughs of the NY city</a:t>
            </a:r>
          </a:p>
          <a:p>
            <a:pPr marL="0" indent="0">
              <a:buNone/>
            </a:pPr>
            <a:r>
              <a:rPr lang="en-US" sz="2000" dirty="0"/>
              <a:t>3.	The By using Foursquare API we will find the best restaurants in NYC based on the popular 	food Items</a:t>
            </a:r>
          </a:p>
          <a:p>
            <a:pPr marL="0" indent="0">
              <a:buNone/>
            </a:pPr>
            <a:r>
              <a:rPr lang="en-US" sz="2000" dirty="0"/>
              <a:t>4.	And find the Locations where the Restaurants serving the popular food are not abundant</a:t>
            </a:r>
          </a:p>
          <a:p>
            <a:pPr marL="0" indent="0">
              <a:buNone/>
            </a:pPr>
            <a:r>
              <a:rPr lang="en-US" sz="2000" dirty="0"/>
              <a:t>5.	By using the Data lets Visualize the restaurants and the popularity to conclude the best 	place to Start our Restaurant</a:t>
            </a:r>
            <a:endParaRPr lang="en-IN" sz="2000" dirty="0"/>
          </a:p>
        </p:txBody>
      </p:sp>
    </p:spTree>
    <p:extLst>
      <p:ext uri="{BB962C8B-B14F-4D97-AF65-F5344CB8AC3E}">
        <p14:creationId xmlns:p14="http://schemas.microsoft.com/office/powerpoint/2010/main" val="417618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6E43-8DEB-40A9-987C-50F5451F3954}"/>
              </a:ext>
            </a:extLst>
          </p:cNvPr>
          <p:cNvSpPr>
            <a:spLocks noGrp="1"/>
          </p:cNvSpPr>
          <p:nvPr>
            <p:ph type="title"/>
          </p:nvPr>
        </p:nvSpPr>
        <p:spPr>
          <a:xfrm>
            <a:off x="838200" y="33291"/>
            <a:ext cx="10515600" cy="1325563"/>
          </a:xfrm>
        </p:spPr>
        <p:txBody>
          <a:bodyPr/>
          <a:lstStyle/>
          <a:p>
            <a:pPr algn="ctr"/>
            <a:r>
              <a:rPr lang="en-IN" sz="7200" dirty="0">
                <a:latin typeface="Bahnschrift SemiBold" panose="020B0502040204020203" pitchFamily="34" charset="0"/>
              </a:rPr>
              <a:t>RESULTS</a:t>
            </a:r>
          </a:p>
        </p:txBody>
      </p:sp>
      <p:pic>
        <p:nvPicPr>
          <p:cNvPr id="4" name="Content Placeholder 3">
            <a:extLst>
              <a:ext uri="{FF2B5EF4-FFF2-40B4-BE49-F238E27FC236}">
                <a16:creationId xmlns:a16="http://schemas.microsoft.com/office/drawing/2014/main" id="{D21FA511-4823-4DDC-8D20-846DF6853A34}"/>
              </a:ext>
            </a:extLst>
          </p:cNvPr>
          <p:cNvPicPr>
            <a:picLocks noGrp="1"/>
          </p:cNvPicPr>
          <p:nvPr>
            <p:ph idx="1"/>
          </p:nvPr>
        </p:nvPicPr>
        <p:blipFill>
          <a:blip r:embed="rId2"/>
          <a:stretch>
            <a:fillRect/>
          </a:stretch>
        </p:blipFill>
        <p:spPr>
          <a:xfrm>
            <a:off x="1633954" y="1358854"/>
            <a:ext cx="8782050" cy="2305050"/>
          </a:xfrm>
          <a:prstGeom prst="rect">
            <a:avLst/>
          </a:prstGeom>
        </p:spPr>
      </p:pic>
      <p:pic>
        <p:nvPicPr>
          <p:cNvPr id="5" name="Picture 4">
            <a:extLst>
              <a:ext uri="{FF2B5EF4-FFF2-40B4-BE49-F238E27FC236}">
                <a16:creationId xmlns:a16="http://schemas.microsoft.com/office/drawing/2014/main" id="{D813D256-94AD-46CB-9D3B-5C1BFFDEDADC}"/>
              </a:ext>
            </a:extLst>
          </p:cNvPr>
          <p:cNvPicPr/>
          <p:nvPr/>
        </p:nvPicPr>
        <p:blipFill>
          <a:blip r:embed="rId3"/>
          <a:stretch>
            <a:fillRect/>
          </a:stretch>
        </p:blipFill>
        <p:spPr>
          <a:xfrm>
            <a:off x="2254927" y="3663904"/>
            <a:ext cx="3048000" cy="2790825"/>
          </a:xfrm>
          <a:prstGeom prst="rect">
            <a:avLst/>
          </a:prstGeom>
        </p:spPr>
      </p:pic>
      <p:pic>
        <p:nvPicPr>
          <p:cNvPr id="6" name="Picture 5">
            <a:extLst>
              <a:ext uri="{FF2B5EF4-FFF2-40B4-BE49-F238E27FC236}">
                <a16:creationId xmlns:a16="http://schemas.microsoft.com/office/drawing/2014/main" id="{A286A7E8-8A97-4541-A8ED-B3D7535AE216}"/>
              </a:ext>
            </a:extLst>
          </p:cNvPr>
          <p:cNvPicPr>
            <a:picLocks noChangeAspect="1"/>
          </p:cNvPicPr>
          <p:nvPr/>
        </p:nvPicPr>
        <p:blipFill>
          <a:blip r:embed="rId4"/>
          <a:stretch>
            <a:fillRect/>
          </a:stretch>
        </p:blipFill>
        <p:spPr>
          <a:xfrm>
            <a:off x="6177332" y="3692755"/>
            <a:ext cx="3639719" cy="2761973"/>
          </a:xfrm>
          <a:prstGeom prst="rect">
            <a:avLst/>
          </a:prstGeom>
        </p:spPr>
      </p:pic>
    </p:spTree>
    <p:extLst>
      <p:ext uri="{BB962C8B-B14F-4D97-AF65-F5344CB8AC3E}">
        <p14:creationId xmlns:p14="http://schemas.microsoft.com/office/powerpoint/2010/main" val="145090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2985-0E87-4F95-B6AF-BB3062FBBA9B}"/>
              </a:ext>
            </a:extLst>
          </p:cNvPr>
          <p:cNvSpPr>
            <a:spLocks noGrp="1"/>
          </p:cNvSpPr>
          <p:nvPr>
            <p:ph type="title"/>
          </p:nvPr>
        </p:nvSpPr>
        <p:spPr/>
        <p:txBody>
          <a:bodyPr>
            <a:normAutofit/>
          </a:bodyPr>
          <a:lstStyle/>
          <a:p>
            <a:pPr algn="ctr"/>
            <a:r>
              <a:rPr lang="en-IN" sz="7200" dirty="0">
                <a:latin typeface="Bahnschrift SemiBold" panose="020B0502040204020203" pitchFamily="34" charset="0"/>
              </a:rPr>
              <a:t>RESULTS</a:t>
            </a:r>
          </a:p>
        </p:txBody>
      </p:sp>
      <p:sp>
        <p:nvSpPr>
          <p:cNvPr id="3" name="Content Placeholder 2">
            <a:extLst>
              <a:ext uri="{FF2B5EF4-FFF2-40B4-BE49-F238E27FC236}">
                <a16:creationId xmlns:a16="http://schemas.microsoft.com/office/drawing/2014/main" id="{57CCE239-4A50-4D6A-A5F8-C048B977465E}"/>
              </a:ext>
            </a:extLst>
          </p:cNvPr>
          <p:cNvSpPr>
            <a:spLocks noGrp="1"/>
          </p:cNvSpPr>
          <p:nvPr>
            <p:ph idx="1"/>
          </p:nvPr>
        </p:nvSpPr>
        <p:spPr/>
        <p:txBody>
          <a:bodyPr/>
          <a:lstStyle/>
          <a:p>
            <a:r>
              <a:rPr lang="en-IN" dirty="0"/>
              <a:t>By  Assessing the Highest ratings and the least ratings of the Different restaurants around the Neighbourhoods we see that Manhattan has the average rating of the restaurants as highest.</a:t>
            </a:r>
          </a:p>
          <a:p>
            <a:r>
              <a:rPr lang="en-IN" dirty="0"/>
              <a:t>The Restaurant average rating in Staten Island is Least among all the borough’s</a:t>
            </a:r>
          </a:p>
          <a:p>
            <a:r>
              <a:rPr lang="en-IN" dirty="0"/>
              <a:t>The Restaurant can earn good ratings if we follow the above analysed </a:t>
            </a:r>
          </a:p>
        </p:txBody>
      </p:sp>
    </p:spTree>
    <p:extLst>
      <p:ext uri="{BB962C8B-B14F-4D97-AF65-F5344CB8AC3E}">
        <p14:creationId xmlns:p14="http://schemas.microsoft.com/office/powerpoint/2010/main" val="423683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2985-0E87-4F95-B6AF-BB3062FBBA9B}"/>
              </a:ext>
            </a:extLst>
          </p:cNvPr>
          <p:cNvSpPr>
            <a:spLocks noGrp="1"/>
          </p:cNvSpPr>
          <p:nvPr>
            <p:ph type="title"/>
          </p:nvPr>
        </p:nvSpPr>
        <p:spPr/>
        <p:txBody>
          <a:bodyPr>
            <a:normAutofit/>
          </a:bodyPr>
          <a:lstStyle/>
          <a:p>
            <a:pPr algn="ctr"/>
            <a:r>
              <a:rPr lang="en-IN" sz="7200" dirty="0">
                <a:latin typeface="Bahnschrift SemiBold" panose="020B0502040204020203" pitchFamily="34" charset="0"/>
              </a:rPr>
              <a:t>Conclusion</a:t>
            </a:r>
          </a:p>
        </p:txBody>
      </p:sp>
      <p:sp>
        <p:nvSpPr>
          <p:cNvPr id="3" name="Content Placeholder 2">
            <a:extLst>
              <a:ext uri="{FF2B5EF4-FFF2-40B4-BE49-F238E27FC236}">
                <a16:creationId xmlns:a16="http://schemas.microsoft.com/office/drawing/2014/main" id="{57CCE239-4A50-4D6A-A5F8-C048B977465E}"/>
              </a:ext>
            </a:extLst>
          </p:cNvPr>
          <p:cNvSpPr>
            <a:spLocks noGrp="1"/>
          </p:cNvSpPr>
          <p:nvPr>
            <p:ph idx="1"/>
          </p:nvPr>
        </p:nvSpPr>
        <p:spPr/>
        <p:txBody>
          <a:bodyPr/>
          <a:lstStyle/>
          <a:p>
            <a:pPr marL="0" indent="0">
              <a:buNone/>
            </a:pPr>
            <a:r>
              <a:rPr lang="en-US" dirty="0"/>
              <a:t>So now we can answer the problems we need to know to open a restaurant in NYC. </a:t>
            </a:r>
          </a:p>
          <a:p>
            <a:pPr marL="0" indent="0">
              <a:buNone/>
            </a:pPr>
            <a:r>
              <a:rPr lang="en-US" dirty="0"/>
              <a:t>From our analysis we can conclude the following Points</a:t>
            </a:r>
          </a:p>
          <a:p>
            <a:pPr marL="0" indent="0">
              <a:buNone/>
            </a:pPr>
            <a:r>
              <a:rPr lang="en-US" dirty="0"/>
              <a:t>•	Manhattan have potential Indian Restaurant Market</a:t>
            </a:r>
          </a:p>
          <a:p>
            <a:pPr marL="0" indent="0">
              <a:buNone/>
            </a:pPr>
            <a:r>
              <a:rPr lang="en-US" dirty="0"/>
              <a:t>•	Staten Island ranks last in average rating of Restaurants</a:t>
            </a:r>
          </a:p>
          <a:p>
            <a:pPr marL="0" indent="0">
              <a:buNone/>
            </a:pPr>
            <a:r>
              <a:rPr lang="en-US" dirty="0"/>
              <a:t>•	Manhattan is the best place to stay if you prefer to Start a Restaurant</a:t>
            </a:r>
          </a:p>
        </p:txBody>
      </p:sp>
    </p:spTree>
    <p:extLst>
      <p:ext uri="{BB962C8B-B14F-4D97-AF65-F5344CB8AC3E}">
        <p14:creationId xmlns:p14="http://schemas.microsoft.com/office/powerpoint/2010/main" val="25575746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B65FCADA027846B5B7186AE16FCFE3" ma:contentTypeVersion="4" ma:contentTypeDescription="Create a new document." ma:contentTypeScope="" ma:versionID="04094df288146089f48001822d074d7f">
  <xsd:schema xmlns:xsd="http://www.w3.org/2001/XMLSchema" xmlns:xs="http://www.w3.org/2001/XMLSchema" xmlns:p="http://schemas.microsoft.com/office/2006/metadata/properties" xmlns:ns3="11724450-783b-4cf8-b01c-f0d68aa50ff8" targetNamespace="http://schemas.microsoft.com/office/2006/metadata/properties" ma:root="true" ma:fieldsID="0282f2363896835f4b17f631a59a8a9c" ns3:_="">
    <xsd:import namespace="11724450-783b-4cf8-b01c-f0d68aa50ff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724450-783b-4cf8-b01c-f0d68aa50f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83824B-66FB-47D4-942D-1045721885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724450-783b-4cf8-b01c-f0d68aa50f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97C5EF-C81B-4218-A1C2-915C2D88C0D8}">
  <ds:schemaRefs>
    <ds:schemaRef ds:uri="http://schemas.microsoft.com/sharepoint/v3/contenttype/forms"/>
  </ds:schemaRefs>
</ds:datastoreItem>
</file>

<file path=customXml/itemProps3.xml><?xml version="1.0" encoding="utf-8"?>
<ds:datastoreItem xmlns:ds="http://schemas.openxmlformats.org/officeDocument/2006/customXml" ds:itemID="{84B7EA0B-6D88-4CEB-BB01-8A7EBCB62C4F}">
  <ds:schemaRefs>
    <ds:schemaRef ds:uri="http://purl.org/dc/dcmitype/"/>
    <ds:schemaRef ds:uri="http://schemas.microsoft.com/office/2006/documentManagement/types"/>
    <ds:schemaRef ds:uri="http://purl.org/dc/terms/"/>
    <ds:schemaRef ds:uri="11724450-783b-4cf8-b01c-f0d68aa50ff8"/>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219</TotalTime>
  <Words>900</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Aharoni</vt:lpstr>
      <vt:lpstr>Arial</vt:lpstr>
      <vt:lpstr>Bahnschrift SemiBold</vt:lpstr>
      <vt:lpstr>Calibri</vt:lpstr>
      <vt:lpstr>Calibri Light</vt:lpstr>
      <vt:lpstr>Office Theme</vt:lpstr>
      <vt:lpstr>PowerPoint Presentation</vt:lpstr>
      <vt:lpstr>INTRODUCTION</vt:lpstr>
      <vt:lpstr>INTRODUCTION</vt:lpstr>
      <vt:lpstr>DATA SECTION</vt:lpstr>
      <vt:lpstr>DATA SECTION</vt:lpstr>
      <vt:lpstr>METHODOLOGY</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Kanna Chaitanya</dc:creator>
  <cp:lastModifiedBy>Kanna Chaitanya</cp:lastModifiedBy>
  <cp:revision>8</cp:revision>
  <dcterms:created xsi:type="dcterms:W3CDTF">2020-07-24T12:08:33Z</dcterms:created>
  <dcterms:modified xsi:type="dcterms:W3CDTF">2020-07-24T22:46:48Z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0x010100FDB65FCADA027846B5B7186AE16FCFE3</vt:lpwstr>
  </property>
</Properties>
</file>