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317" r:id="rId5"/>
    <p:sldId id="307" r:id="rId6"/>
    <p:sldId id="319" r:id="rId7"/>
    <p:sldId id="320" r:id="rId8"/>
    <p:sldId id="321" r:id="rId9"/>
    <p:sldId id="322" r:id="rId10"/>
    <p:sldId id="308" r:id="rId11"/>
    <p:sldId id="278" r:id="rId12"/>
    <p:sldId id="309" r:id="rId13"/>
    <p:sldId id="263" r:id="rId14"/>
    <p:sldId id="310" r:id="rId15"/>
    <p:sldId id="311" r:id="rId16"/>
    <p:sldId id="312" r:id="rId17"/>
    <p:sldId id="323" r:id="rId18"/>
    <p:sldId id="324" r:id="rId19"/>
    <p:sldId id="325" r:id="rId20"/>
    <p:sldId id="326" r:id="rId21"/>
    <p:sldId id="327" r:id="rId22"/>
    <p:sldId id="30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05" autoAdjust="0"/>
  </p:normalViewPr>
  <p:slideViewPr>
    <p:cSldViewPr snapToGrid="0">
      <p:cViewPr>
        <p:scale>
          <a:sx n="75" d="100"/>
          <a:sy n="75" d="100"/>
        </p:scale>
        <p:origin x="974" y="125"/>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6/14/2025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6/14/2025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19</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dirty="0"/>
              <a:t>Online Retail Customer Segmentation &amp; Revenue Analysis</a:t>
            </a:r>
            <a:br>
              <a:rPr lang="en-US" dirty="0"/>
            </a:br>
            <a:br>
              <a:rPr lang="en-US" dirty="0"/>
            </a:br>
            <a:r>
              <a:rPr lang="en-US" dirty="0"/>
              <a:t> Leveraging RFM Analysis and K-Means Clustering</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p:txBody>
          <a:bodyPr anchor="b"/>
          <a:lstStyle/>
          <a:p>
            <a:pPr algn="ctr"/>
            <a:r>
              <a:rPr lang="en-US" b="1" dirty="0"/>
              <a:t>Key Metrics Overview</a:t>
            </a:r>
          </a:p>
        </p:txBody>
      </p:sp>
      <p:sp>
        <p:nvSpPr>
          <p:cNvPr id="15" name="Text Placeholder 14">
            <a:extLst>
              <a:ext uri="{FF2B5EF4-FFF2-40B4-BE49-F238E27FC236}">
                <a16:creationId xmlns:a16="http://schemas.microsoft.com/office/drawing/2014/main" id="{C7846849-DC0A-EE3B-2E5E-D669EC1273D6}"/>
              </a:ext>
            </a:extLst>
          </p:cNvPr>
          <p:cNvSpPr>
            <a:spLocks noGrp="1"/>
          </p:cNvSpPr>
          <p:nvPr>
            <p:ph sz="quarter" idx="11"/>
          </p:nvPr>
        </p:nvSpPr>
        <p:spPr/>
        <p:txBody>
          <a:bodyPr>
            <a:normAutofit/>
          </a:bodyPr>
          <a:lstStyle/>
          <a:p>
            <a:pPr algn="l"/>
            <a:r>
              <a:rPr lang="en-US" dirty="0">
                <a:latin typeface="berkeleyMono"/>
              </a:rPr>
              <a:t>Total Revenue: Total sales generated.</a:t>
            </a:r>
          </a:p>
          <a:p>
            <a:pPr algn="l"/>
            <a:endParaRPr lang="en-US" dirty="0">
              <a:latin typeface="berkeleyMono"/>
            </a:endParaRPr>
          </a:p>
          <a:p>
            <a:pPr algn="l"/>
            <a:r>
              <a:rPr lang="en-US" dirty="0">
                <a:latin typeface="berkeleyMono"/>
              </a:rPr>
              <a:t>Total Quantities Sold: Number of items sold.</a:t>
            </a:r>
          </a:p>
          <a:p>
            <a:pPr algn="l"/>
            <a:endParaRPr lang="en-US" dirty="0">
              <a:latin typeface="berkeleyMono"/>
            </a:endParaRPr>
          </a:p>
          <a:p>
            <a:pPr algn="l"/>
            <a:r>
              <a:rPr lang="en-US" dirty="0">
                <a:latin typeface="berkeleyMono"/>
              </a:rPr>
              <a:t>Average Revenue Per Day: Daily sales performance.</a:t>
            </a:r>
          </a:p>
          <a:p>
            <a:pPr algn="l"/>
            <a:endParaRPr lang="en-US" dirty="0">
              <a:latin typeface="berkeleyMono"/>
            </a:endParaRPr>
          </a:p>
          <a:p>
            <a:pPr algn="l"/>
            <a:r>
              <a:rPr lang="en-US" dirty="0">
                <a:latin typeface="berkeleyMono"/>
              </a:rPr>
              <a:t>Average Basket Size: Average Quantities per invoice</a:t>
            </a:r>
          </a:p>
        </p:txBody>
      </p:sp>
      <p:pic>
        <p:nvPicPr>
          <p:cNvPr id="10" name="Content Placeholder 9">
            <a:extLst>
              <a:ext uri="{FF2B5EF4-FFF2-40B4-BE49-F238E27FC236}">
                <a16:creationId xmlns:a16="http://schemas.microsoft.com/office/drawing/2014/main" id="{F2793905-67C4-AA71-5EAB-476650FEE720}"/>
              </a:ext>
            </a:extLst>
          </p:cNvPr>
          <p:cNvPicPr>
            <a:picLocks noGrp="1" noChangeAspect="1"/>
          </p:cNvPicPr>
          <p:nvPr>
            <p:ph sz="quarter" idx="12"/>
          </p:nvPr>
        </p:nvPicPr>
        <p:blipFill>
          <a:blip r:embed="rId3"/>
          <a:stretch>
            <a:fillRect/>
          </a:stretch>
        </p:blipFill>
        <p:spPr>
          <a:xfrm>
            <a:off x="6357938" y="3663798"/>
            <a:ext cx="4576762" cy="627367"/>
          </a:xfrm>
        </p:spPr>
      </p:pic>
    </p:spTree>
    <p:extLst>
      <p:ext uri="{BB962C8B-B14F-4D97-AF65-F5344CB8AC3E}">
        <p14:creationId xmlns:p14="http://schemas.microsoft.com/office/powerpoint/2010/main" val="1096717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a:xfrm>
            <a:off x="914400" y="82297"/>
            <a:ext cx="10360152" cy="1392541"/>
          </a:xfrm>
        </p:spPr>
        <p:txBody>
          <a:bodyPr/>
          <a:lstStyle/>
          <a:p>
            <a:pPr algn="ctr"/>
            <a:r>
              <a:rPr lang="en-US" b="1" dirty="0"/>
              <a:t>Total Revenue Analysis</a:t>
            </a:r>
            <a:br>
              <a:rPr lang="en-US" dirty="0"/>
            </a:br>
            <a:br>
              <a:rPr lang="en-US" dirty="0"/>
            </a:br>
            <a:r>
              <a:rPr lang="en-US" sz="2400" dirty="0"/>
              <a:t>The total revenue recorded is </a:t>
            </a:r>
            <a:r>
              <a:rPr lang="en-US" sz="2400" b="1" dirty="0"/>
              <a:t>$17.37M</a:t>
            </a:r>
            <a:endParaRPr lang="en-US" sz="2400" dirty="0"/>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914400" y="2039112"/>
            <a:ext cx="4576953" cy="4736591"/>
          </a:xfrm>
        </p:spPr>
        <p:txBody>
          <a:bodyPr>
            <a:normAutofit lnSpcReduction="10000"/>
          </a:bodyPr>
          <a:lstStyle/>
          <a:p>
            <a:r>
              <a:rPr lang="en-US" b="1" dirty="0">
                <a:latin typeface="berkeleyMono"/>
              </a:rPr>
              <a:t>Customer Segment Contribution</a:t>
            </a:r>
          </a:p>
          <a:p>
            <a:r>
              <a:rPr lang="en-US" b="1" dirty="0">
                <a:latin typeface="berkeleyMono"/>
              </a:rPr>
              <a:t>Platinum</a:t>
            </a:r>
            <a:r>
              <a:rPr lang="en-US" dirty="0">
                <a:latin typeface="berkeleyMono"/>
              </a:rPr>
              <a:t> customers dominate revenue generation, contributing </a:t>
            </a:r>
            <a:r>
              <a:rPr lang="en-US" b="1" dirty="0">
                <a:latin typeface="berkeleyMono"/>
              </a:rPr>
              <a:t>$14.02M</a:t>
            </a:r>
            <a:r>
              <a:rPr lang="en-US" dirty="0">
                <a:latin typeface="berkeleyMono"/>
              </a:rPr>
              <a:t>, which is over </a:t>
            </a:r>
            <a:r>
              <a:rPr lang="en-US" b="1" dirty="0">
                <a:latin typeface="berkeleyMono"/>
              </a:rPr>
              <a:t>80%</a:t>
            </a:r>
            <a:r>
              <a:rPr lang="en-US" dirty="0">
                <a:latin typeface="berkeleyMono"/>
              </a:rPr>
              <a:t> of total sales.</a:t>
            </a:r>
          </a:p>
          <a:p>
            <a:r>
              <a:rPr lang="en-US" b="1" dirty="0">
                <a:latin typeface="berkeleyMono"/>
              </a:rPr>
              <a:t>Gold</a:t>
            </a:r>
            <a:r>
              <a:rPr lang="en-US" dirty="0">
                <a:latin typeface="berkeleyMono"/>
              </a:rPr>
              <a:t> customers follow with </a:t>
            </a:r>
            <a:r>
              <a:rPr lang="en-US" b="1" dirty="0">
                <a:latin typeface="berkeleyMono"/>
              </a:rPr>
              <a:t>$2.44M</a:t>
            </a:r>
            <a:r>
              <a:rPr lang="en-US" dirty="0">
                <a:latin typeface="berkeleyMono"/>
              </a:rPr>
              <a:t>, showing strong engagement but significantly less than Platinum.</a:t>
            </a:r>
          </a:p>
          <a:p>
            <a:r>
              <a:rPr lang="en-US" b="1" dirty="0">
                <a:latin typeface="berkeleyMono"/>
              </a:rPr>
              <a:t>Silver</a:t>
            </a:r>
            <a:r>
              <a:rPr lang="en-US" dirty="0">
                <a:latin typeface="berkeleyMono"/>
              </a:rPr>
              <a:t> and </a:t>
            </a:r>
            <a:r>
              <a:rPr lang="en-US" b="1" dirty="0">
                <a:latin typeface="berkeleyMono"/>
              </a:rPr>
              <a:t>Standard</a:t>
            </a:r>
            <a:r>
              <a:rPr lang="en-US" dirty="0">
                <a:latin typeface="berkeleyMono"/>
              </a:rPr>
              <a:t> customers contribute </a:t>
            </a:r>
            <a:r>
              <a:rPr lang="en-US" b="1" dirty="0">
                <a:latin typeface="berkeleyMono"/>
              </a:rPr>
              <a:t>$659.85K</a:t>
            </a:r>
            <a:r>
              <a:rPr lang="en-US" dirty="0">
                <a:latin typeface="berkeleyMono"/>
              </a:rPr>
              <a:t> and </a:t>
            </a:r>
            <a:r>
              <a:rPr lang="en-US" b="1" dirty="0">
                <a:latin typeface="berkeleyMono"/>
              </a:rPr>
              <a:t>$256.21K</a:t>
            </a:r>
            <a:r>
              <a:rPr lang="en-US" dirty="0">
                <a:latin typeface="berkeleyMono"/>
              </a:rPr>
              <a:t> respectively, indicating lower transaction volumes or values.</a:t>
            </a:r>
          </a:p>
          <a:p>
            <a:r>
              <a:rPr lang="en-US" b="1" dirty="0">
                <a:latin typeface="berkeleyMono"/>
              </a:rPr>
              <a:t>Insight:</a:t>
            </a:r>
            <a:r>
              <a:rPr lang="en-US" dirty="0">
                <a:latin typeface="berkeleyMono"/>
              </a:rPr>
              <a:t> Focused retention and upsell strategies for Platinum and Gold customers can drive sustained revenue. Consider marketing efforts to upgrade Silver/Standard users.</a:t>
            </a:r>
          </a:p>
          <a:p>
            <a:endParaRPr lang="en-US" dirty="0"/>
          </a:p>
        </p:txBody>
      </p:sp>
      <p:sp>
        <p:nvSpPr>
          <p:cNvPr id="17" name="Content Placeholder 16">
            <a:extLst>
              <a:ext uri="{FF2B5EF4-FFF2-40B4-BE49-F238E27FC236}">
                <a16:creationId xmlns:a16="http://schemas.microsoft.com/office/drawing/2014/main" id="{2F3CEF66-C6D7-C765-24E7-1DCFB38FE51A}"/>
              </a:ext>
            </a:extLst>
          </p:cNvPr>
          <p:cNvSpPr>
            <a:spLocks noGrp="1"/>
          </p:cNvSpPr>
          <p:nvPr>
            <p:ph sz="quarter" idx="12"/>
          </p:nvPr>
        </p:nvSpPr>
        <p:spPr>
          <a:xfrm>
            <a:off x="6357747" y="2039112"/>
            <a:ext cx="4576953" cy="4736591"/>
          </a:xfrm>
        </p:spPr>
        <p:txBody>
          <a:bodyPr>
            <a:normAutofit/>
          </a:bodyPr>
          <a:lstStyle/>
          <a:p>
            <a:r>
              <a:rPr lang="en-US" b="1" dirty="0">
                <a:latin typeface="berkeleyMono"/>
              </a:rPr>
              <a:t>Weekday Revenue Patterns</a:t>
            </a:r>
          </a:p>
          <a:p>
            <a:r>
              <a:rPr lang="en-US" b="1" dirty="0">
                <a:latin typeface="berkeleyMono"/>
              </a:rPr>
              <a:t>Thursday</a:t>
            </a:r>
            <a:r>
              <a:rPr lang="en-US" dirty="0">
                <a:latin typeface="berkeleyMono"/>
              </a:rPr>
              <a:t> sees the highest revenue at </a:t>
            </a:r>
            <a:r>
              <a:rPr lang="en-US" b="1" dirty="0">
                <a:latin typeface="berkeleyMono"/>
              </a:rPr>
              <a:t>$3.75M</a:t>
            </a:r>
            <a:r>
              <a:rPr lang="en-US" dirty="0">
                <a:latin typeface="berkeleyMono"/>
              </a:rPr>
              <a:t>, followed closely by </a:t>
            </a:r>
            <a:r>
              <a:rPr lang="en-US" b="1" dirty="0">
                <a:latin typeface="berkeleyMono"/>
              </a:rPr>
              <a:t>Tuesday ($3.32M)</a:t>
            </a:r>
            <a:r>
              <a:rPr lang="en-US" dirty="0">
                <a:latin typeface="berkeleyMono"/>
              </a:rPr>
              <a:t> and </a:t>
            </a:r>
            <a:r>
              <a:rPr lang="en-US" b="1" dirty="0">
                <a:latin typeface="berkeleyMono"/>
              </a:rPr>
              <a:t>Wednesday ($3.02M)</a:t>
            </a:r>
            <a:r>
              <a:rPr lang="en-US" dirty="0">
                <a:latin typeface="berkeleyMono"/>
              </a:rPr>
              <a:t>.</a:t>
            </a:r>
          </a:p>
          <a:p>
            <a:r>
              <a:rPr lang="en-US" b="1" dirty="0">
                <a:latin typeface="berkeleyMono"/>
              </a:rPr>
              <a:t>Friday</a:t>
            </a:r>
            <a:r>
              <a:rPr lang="en-US" dirty="0">
                <a:latin typeface="berkeleyMono"/>
              </a:rPr>
              <a:t> and </a:t>
            </a:r>
            <a:r>
              <a:rPr lang="en-US" b="1" dirty="0">
                <a:latin typeface="berkeleyMono"/>
              </a:rPr>
              <a:t>Monday</a:t>
            </a:r>
            <a:r>
              <a:rPr lang="en-US" dirty="0">
                <a:latin typeface="berkeleyMono"/>
              </a:rPr>
              <a:t> also perform steadily with </a:t>
            </a:r>
            <a:r>
              <a:rPr lang="en-US" b="1" dirty="0">
                <a:latin typeface="berkeleyMono"/>
              </a:rPr>
              <a:t>$2.73M</a:t>
            </a:r>
            <a:r>
              <a:rPr lang="en-US" dirty="0">
                <a:latin typeface="berkeleyMono"/>
              </a:rPr>
              <a:t> and </a:t>
            </a:r>
            <a:r>
              <a:rPr lang="en-US" b="1" dirty="0">
                <a:latin typeface="berkeleyMono"/>
              </a:rPr>
              <a:t>$2.78M</a:t>
            </a:r>
            <a:r>
              <a:rPr lang="en-US" dirty="0">
                <a:latin typeface="berkeleyMono"/>
              </a:rPr>
              <a:t>.</a:t>
            </a:r>
          </a:p>
          <a:p>
            <a:r>
              <a:rPr lang="en-US" b="1" dirty="0">
                <a:latin typeface="berkeleyMono"/>
              </a:rPr>
              <a:t>Sunday</a:t>
            </a:r>
            <a:r>
              <a:rPr lang="en-US" dirty="0">
                <a:latin typeface="berkeleyMono"/>
              </a:rPr>
              <a:t> contributes </a:t>
            </a:r>
            <a:r>
              <a:rPr lang="en-US" b="1" dirty="0">
                <a:latin typeface="berkeleyMono"/>
              </a:rPr>
              <a:t>$1.77M</a:t>
            </a:r>
            <a:r>
              <a:rPr lang="en-US" dirty="0">
                <a:latin typeface="berkeleyMono"/>
              </a:rPr>
              <a:t>, while </a:t>
            </a:r>
            <a:r>
              <a:rPr lang="en-US" b="1" dirty="0">
                <a:latin typeface="berkeleyMono"/>
              </a:rPr>
              <a:t>Saturday</a:t>
            </a:r>
            <a:r>
              <a:rPr lang="en-US" dirty="0">
                <a:latin typeface="berkeleyMono"/>
              </a:rPr>
              <a:t> is notably the lowest at only </a:t>
            </a:r>
            <a:r>
              <a:rPr lang="en-US" b="1" dirty="0">
                <a:latin typeface="berkeleyMono"/>
              </a:rPr>
              <a:t>$9.80K</a:t>
            </a:r>
            <a:r>
              <a:rPr lang="en-US" dirty="0">
                <a:latin typeface="berkeleyMono"/>
              </a:rPr>
              <a:t>.</a:t>
            </a:r>
          </a:p>
          <a:p>
            <a:r>
              <a:rPr lang="en-US" b="1" dirty="0">
                <a:latin typeface="berkeleyMono"/>
              </a:rPr>
              <a:t>Insight:</a:t>
            </a:r>
            <a:r>
              <a:rPr lang="en-US" dirty="0">
                <a:latin typeface="berkeleyMono"/>
              </a:rPr>
              <a:t> Midweek days (Tuesday to Thursday) are the strongest sales periods. Saturday may indicate limited operations or reduced customer activity—potential for growth via weekend promotions or campaigns.</a:t>
            </a:r>
          </a:p>
          <a:p>
            <a:endParaRPr lang="en-US" dirty="0"/>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11</a:t>
            </a:fld>
            <a:endParaRPr lang="en-US" dirty="0"/>
          </a:p>
        </p:txBody>
      </p:sp>
    </p:spTree>
    <p:extLst>
      <p:ext uri="{BB962C8B-B14F-4D97-AF65-F5344CB8AC3E}">
        <p14:creationId xmlns:p14="http://schemas.microsoft.com/office/powerpoint/2010/main" val="4230106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a:xfrm>
            <a:off x="914400" y="196645"/>
            <a:ext cx="10360152" cy="1632155"/>
          </a:xfrm>
        </p:spPr>
        <p:txBody>
          <a:bodyPr/>
          <a:lstStyle/>
          <a:p>
            <a:pPr algn="ctr"/>
            <a:r>
              <a:rPr lang="en-US" b="1" dirty="0"/>
              <a:t>Average Revenue per Order Analysis</a:t>
            </a:r>
            <a:br>
              <a:rPr lang="en-US" dirty="0"/>
            </a:br>
            <a:br>
              <a:rPr lang="en-US" sz="2400" dirty="0"/>
            </a:br>
            <a:r>
              <a:rPr lang="en-US" sz="2400" dirty="0"/>
              <a:t>The </a:t>
            </a:r>
            <a:r>
              <a:rPr lang="en-US" sz="2400" b="1" dirty="0"/>
              <a:t>overall average revenue per order</a:t>
            </a:r>
            <a:r>
              <a:rPr lang="en-US" sz="2400" dirty="0"/>
              <a:t> stands at </a:t>
            </a:r>
            <a:r>
              <a:rPr lang="en-US" sz="2400" b="1" dirty="0"/>
              <a:t>$28.77K</a:t>
            </a:r>
            <a:r>
              <a:rPr lang="en-US" sz="2400" dirty="0"/>
              <a:t>,</a:t>
            </a:r>
          </a:p>
        </p:txBody>
      </p:sp>
      <p:sp>
        <p:nvSpPr>
          <p:cNvPr id="12" name="Content Placeholder 11">
            <a:extLst>
              <a:ext uri="{FF2B5EF4-FFF2-40B4-BE49-F238E27FC236}">
                <a16:creationId xmlns:a16="http://schemas.microsoft.com/office/drawing/2014/main" id="{C6F2BA06-39BD-0413-D150-70F75EA6CC38}"/>
              </a:ext>
            </a:extLst>
          </p:cNvPr>
          <p:cNvSpPr>
            <a:spLocks noGrp="1"/>
          </p:cNvSpPr>
          <p:nvPr>
            <p:ph sz="quarter" idx="13"/>
          </p:nvPr>
        </p:nvSpPr>
        <p:spPr>
          <a:xfrm>
            <a:off x="910590" y="2039111"/>
            <a:ext cx="5185410" cy="4736591"/>
          </a:xfrm>
        </p:spPr>
        <p:txBody>
          <a:bodyPr>
            <a:normAutofit fontScale="92500" lnSpcReduction="10000"/>
          </a:bodyPr>
          <a:lstStyle/>
          <a:p>
            <a:pPr marL="0" indent="0">
              <a:buNone/>
            </a:pPr>
            <a:r>
              <a:rPr lang="en-US" b="1" dirty="0">
                <a:latin typeface="berkeleyMono"/>
              </a:rPr>
              <a:t>By Customer Segment</a:t>
            </a:r>
          </a:p>
          <a:p>
            <a:pPr marL="0" indent="0">
              <a:buNone/>
            </a:pPr>
            <a:r>
              <a:rPr lang="en-US" b="1" dirty="0">
                <a:latin typeface="berkeleyMono"/>
              </a:rPr>
              <a:t>Platinum:</a:t>
            </a:r>
            <a:r>
              <a:rPr lang="en-US" dirty="0">
                <a:latin typeface="berkeleyMono"/>
              </a:rPr>
              <a:t> $23.21K per order — the highest contributor in both total and per-order revenue, confirming their premium value.</a:t>
            </a:r>
          </a:p>
          <a:p>
            <a:pPr marL="0" indent="0">
              <a:buNone/>
            </a:pPr>
            <a:r>
              <a:rPr lang="en-US" b="1" dirty="0">
                <a:latin typeface="berkeleyMono"/>
              </a:rPr>
              <a:t>Gold:</a:t>
            </a:r>
            <a:r>
              <a:rPr lang="en-US" dirty="0">
                <a:latin typeface="berkeleyMono"/>
              </a:rPr>
              <a:t> $4.04K — solid mid-tier performance, but far behind Platinum.</a:t>
            </a:r>
          </a:p>
          <a:p>
            <a:pPr marL="0" indent="0">
              <a:buNone/>
            </a:pPr>
            <a:r>
              <a:rPr lang="en-US" b="1" dirty="0">
                <a:latin typeface="berkeleyMono"/>
              </a:rPr>
              <a:t>Silver:</a:t>
            </a:r>
            <a:r>
              <a:rPr lang="en-US" dirty="0">
                <a:latin typeface="berkeleyMono"/>
              </a:rPr>
              <a:t> $1.18K — relatively low order value, showing potential for targeted growth strategies.</a:t>
            </a:r>
          </a:p>
          <a:p>
            <a:pPr marL="0" indent="0">
              <a:buNone/>
            </a:pPr>
            <a:r>
              <a:rPr lang="en-US" b="1" dirty="0">
                <a:latin typeface="berkeleyMono"/>
              </a:rPr>
              <a:t>Standard:</a:t>
            </a:r>
            <a:r>
              <a:rPr lang="en-US" dirty="0">
                <a:latin typeface="berkeleyMono"/>
              </a:rPr>
              <a:t> $597.24 — minimal contribution; likely casual or one-time buyers.</a:t>
            </a:r>
          </a:p>
          <a:p>
            <a:pPr marL="0" indent="0">
              <a:buNone/>
            </a:pPr>
            <a:r>
              <a:rPr lang="en-US" b="1" dirty="0">
                <a:latin typeface="berkeleyMono"/>
              </a:rPr>
              <a:t>Insight:</a:t>
            </a:r>
            <a:r>
              <a:rPr lang="en-US" dirty="0">
                <a:latin typeface="berkeleyMono"/>
              </a:rPr>
              <a:t> Platinum customers not only purchase more but also spend more per order. Loyalty programs or exclusive perks can further enhance this segment. There’s also opportunity to increase the order value of lower-tier segments through bundling or personalized offers.</a:t>
            </a:r>
          </a:p>
          <a:p>
            <a:pPr marL="0" indent="0">
              <a:buNone/>
            </a:pPr>
            <a:endParaRPr lang="en-US" dirty="0"/>
          </a:p>
        </p:txBody>
      </p:sp>
      <p:sp>
        <p:nvSpPr>
          <p:cNvPr id="25" name="Content Placeholder 24">
            <a:extLst>
              <a:ext uri="{FF2B5EF4-FFF2-40B4-BE49-F238E27FC236}">
                <a16:creationId xmlns:a16="http://schemas.microsoft.com/office/drawing/2014/main" id="{7798761A-B671-4825-623F-F4726F2BDF28}"/>
              </a:ext>
            </a:extLst>
          </p:cNvPr>
          <p:cNvSpPr>
            <a:spLocks noGrp="1"/>
          </p:cNvSpPr>
          <p:nvPr>
            <p:ph sz="quarter" idx="12"/>
          </p:nvPr>
        </p:nvSpPr>
        <p:spPr>
          <a:xfrm>
            <a:off x="6272981" y="2039111"/>
            <a:ext cx="5299587" cy="4736591"/>
          </a:xfrm>
        </p:spPr>
        <p:txBody>
          <a:bodyPr>
            <a:normAutofit/>
          </a:bodyPr>
          <a:lstStyle/>
          <a:p>
            <a:r>
              <a:rPr lang="en-US" b="1" dirty="0">
                <a:latin typeface="berkeleyMono"/>
              </a:rPr>
              <a:t>Weekday Breakdown</a:t>
            </a:r>
          </a:p>
          <a:p>
            <a:r>
              <a:rPr lang="en-US" dirty="0">
                <a:latin typeface="berkeleyMono"/>
              </a:rPr>
              <a:t>Thursday leads with the highest average order value ($36.37K), followed by Tuesday ($31.95K), Monday ($29.56K), and Wednesday ($29.05K), while Friday dips slightly ($27.56K), and weekends drop sharply—Sunday ($17.87K) and Saturday lowest at ($9.80K).</a:t>
            </a:r>
          </a:p>
          <a:p>
            <a:r>
              <a:rPr lang="en-US" b="1" dirty="0">
                <a:latin typeface="berkeleyMono"/>
              </a:rPr>
              <a:t>Strategy Recommendation:</a:t>
            </a:r>
            <a:endParaRPr lang="en-US" dirty="0">
              <a:latin typeface="berkeleyMono"/>
            </a:endParaRPr>
          </a:p>
          <a:p>
            <a:r>
              <a:rPr lang="en-US" dirty="0">
                <a:latin typeface="berkeleyMono"/>
              </a:rPr>
              <a:t>Focus marketing or sales pushes on </a:t>
            </a:r>
            <a:r>
              <a:rPr lang="en-US" b="1" dirty="0">
                <a:latin typeface="berkeleyMono"/>
              </a:rPr>
              <a:t>Thursdays and Tuesdays</a:t>
            </a:r>
            <a:r>
              <a:rPr lang="en-US" dirty="0">
                <a:latin typeface="berkeleyMono"/>
              </a:rPr>
              <a:t> to maximize high-value orders.</a:t>
            </a:r>
          </a:p>
          <a:p>
            <a:r>
              <a:rPr lang="en-US" dirty="0">
                <a:latin typeface="berkeleyMono"/>
              </a:rPr>
              <a:t>Consider </a:t>
            </a:r>
            <a:r>
              <a:rPr lang="en-US" b="1" dirty="0">
                <a:latin typeface="berkeleyMono"/>
              </a:rPr>
              <a:t>targeted weekend promotions</a:t>
            </a:r>
            <a:r>
              <a:rPr lang="en-US" dirty="0">
                <a:latin typeface="berkeleyMono"/>
              </a:rPr>
              <a:t> to boost both frequency and value of orders on Saturday and Sunday.</a:t>
            </a:r>
          </a:p>
          <a:p>
            <a:endParaRPr lang="en-US" dirty="0"/>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12</a:t>
            </a:fld>
            <a:endParaRPr lang="en-US" dirty="0"/>
          </a:p>
        </p:txBody>
      </p:sp>
    </p:spTree>
    <p:extLst>
      <p:ext uri="{BB962C8B-B14F-4D97-AF65-F5344CB8AC3E}">
        <p14:creationId xmlns:p14="http://schemas.microsoft.com/office/powerpoint/2010/main" val="3748348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a:xfrm>
            <a:off x="914400" y="196645"/>
            <a:ext cx="10432026" cy="1632155"/>
          </a:xfrm>
        </p:spPr>
        <p:txBody>
          <a:bodyPr/>
          <a:lstStyle/>
          <a:p>
            <a:pPr algn="ctr"/>
            <a:r>
              <a:rPr lang="en-US" b="1" dirty="0"/>
              <a:t>Average Basket Size Analysis</a:t>
            </a:r>
            <a:br>
              <a:rPr lang="en-US" dirty="0"/>
            </a:br>
            <a:br>
              <a:rPr lang="en-US" dirty="0"/>
            </a:br>
            <a:r>
              <a:rPr lang="en-US" sz="2400" dirty="0"/>
              <a:t>The </a:t>
            </a:r>
            <a:r>
              <a:rPr lang="en-US" sz="2400" b="1" dirty="0"/>
              <a:t>overall average basket size</a:t>
            </a:r>
            <a:r>
              <a:rPr lang="en-US" sz="2400" dirty="0"/>
              <a:t> is </a:t>
            </a:r>
            <a:r>
              <a:rPr lang="en-US" sz="2400" b="1" dirty="0"/>
              <a:t>284.40 units per order</a:t>
            </a:r>
            <a:endParaRPr lang="en-US" sz="2400" dirty="0"/>
          </a:p>
        </p:txBody>
      </p:sp>
      <p:sp>
        <p:nvSpPr>
          <p:cNvPr id="3" name="Content Placeholder 2">
            <a:extLst>
              <a:ext uri="{FF2B5EF4-FFF2-40B4-BE49-F238E27FC236}">
                <a16:creationId xmlns:a16="http://schemas.microsoft.com/office/drawing/2014/main" id="{DE597F60-88E2-C430-D52B-6604405AD55C}"/>
              </a:ext>
            </a:extLst>
          </p:cNvPr>
          <p:cNvSpPr>
            <a:spLocks noGrp="1"/>
          </p:cNvSpPr>
          <p:nvPr>
            <p:ph sz="quarter" idx="12"/>
          </p:nvPr>
        </p:nvSpPr>
        <p:spPr>
          <a:xfrm>
            <a:off x="1002889" y="2039111"/>
            <a:ext cx="9930581" cy="3904488"/>
          </a:xfrm>
        </p:spPr>
        <p:txBody>
          <a:bodyPr>
            <a:normAutofit/>
          </a:bodyPr>
          <a:lstStyle/>
          <a:p>
            <a:r>
              <a:rPr lang="en-US" b="1" dirty="0">
                <a:latin typeface="berkeleyMono"/>
              </a:rPr>
              <a:t>Customer Segment Breakdown:</a:t>
            </a:r>
          </a:p>
          <a:p>
            <a:r>
              <a:rPr lang="en-US" b="1" dirty="0">
                <a:latin typeface="berkeleyMono"/>
              </a:rPr>
              <a:t>Platinum:</a:t>
            </a:r>
            <a:r>
              <a:rPr lang="en-US" dirty="0">
                <a:latin typeface="berkeleyMono"/>
              </a:rPr>
              <a:t> 312.51 units – Highest, reflecting large-scale or repeat bulk buying.</a:t>
            </a:r>
          </a:p>
          <a:p>
            <a:r>
              <a:rPr lang="en-US" b="1" dirty="0">
                <a:latin typeface="berkeleyMono"/>
              </a:rPr>
              <a:t>Gold:</a:t>
            </a:r>
            <a:r>
              <a:rPr lang="en-US" dirty="0">
                <a:latin typeface="berkeleyMono"/>
              </a:rPr>
              <a:t> 231.87 units – Strong volume, though notably below Platinum.</a:t>
            </a:r>
          </a:p>
          <a:p>
            <a:r>
              <a:rPr lang="en-US" b="1" dirty="0">
                <a:latin typeface="berkeleyMono"/>
              </a:rPr>
              <a:t>Silver:</a:t>
            </a:r>
            <a:r>
              <a:rPr lang="en-US" dirty="0">
                <a:latin typeface="berkeleyMono"/>
              </a:rPr>
              <a:t> 204.91 units – Moderate purchase sizes.</a:t>
            </a:r>
          </a:p>
          <a:p>
            <a:r>
              <a:rPr lang="en-US" b="1" dirty="0">
                <a:latin typeface="berkeleyMono"/>
              </a:rPr>
              <a:t>Standard:</a:t>
            </a:r>
            <a:r>
              <a:rPr lang="en-US" dirty="0">
                <a:latin typeface="berkeleyMono"/>
              </a:rPr>
              <a:t> 124.93 units – Smallest baskets, likely occasional or low-value customers.</a:t>
            </a:r>
          </a:p>
          <a:p>
            <a:r>
              <a:rPr lang="en-US" b="1" dirty="0">
                <a:latin typeface="berkeleyMono"/>
              </a:rPr>
              <a:t>Insight:</a:t>
            </a:r>
          </a:p>
          <a:p>
            <a:r>
              <a:rPr lang="en-US" dirty="0">
                <a:latin typeface="berkeleyMono"/>
              </a:rPr>
              <a:t>Platinum customers not only drive revenue but also place the largest orders by quantity. Marketing strategies should aim to </a:t>
            </a:r>
            <a:r>
              <a:rPr lang="en-US" b="1" dirty="0">
                <a:latin typeface="berkeleyMono"/>
              </a:rPr>
              <a:t>retain high-volume buyers</a:t>
            </a:r>
            <a:r>
              <a:rPr lang="en-US" dirty="0">
                <a:latin typeface="berkeleyMono"/>
              </a:rPr>
              <a:t> and </a:t>
            </a:r>
            <a:r>
              <a:rPr lang="en-US" b="1" dirty="0">
                <a:latin typeface="berkeleyMono"/>
              </a:rPr>
              <a:t>encourage larger baskets</a:t>
            </a:r>
            <a:r>
              <a:rPr lang="en-US" dirty="0">
                <a:latin typeface="berkeleyMono"/>
              </a:rPr>
              <a:t> among Silver and Standard segments through bundles, loyalty rewards, or upsell tactics.</a:t>
            </a:r>
          </a:p>
          <a:p>
            <a:endParaRPr lang="en-US" dirty="0"/>
          </a:p>
        </p:txBody>
      </p:sp>
    </p:spTree>
    <p:extLst>
      <p:ext uri="{BB962C8B-B14F-4D97-AF65-F5344CB8AC3E}">
        <p14:creationId xmlns:p14="http://schemas.microsoft.com/office/powerpoint/2010/main" val="859909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ECE11-F587-D008-AFD6-37BF1ADE41B8}"/>
              </a:ext>
            </a:extLst>
          </p:cNvPr>
          <p:cNvSpPr>
            <a:spLocks noGrp="1"/>
          </p:cNvSpPr>
          <p:nvPr>
            <p:ph type="title"/>
          </p:nvPr>
        </p:nvSpPr>
        <p:spPr/>
        <p:txBody>
          <a:bodyPr/>
          <a:lstStyle/>
          <a:p>
            <a:pPr algn="ctr"/>
            <a:r>
              <a:rPr lang="en-US" b="1" dirty="0"/>
              <a:t>Platinum Segment – High-Value Customer Focus</a:t>
            </a:r>
          </a:p>
        </p:txBody>
      </p:sp>
      <p:sp>
        <p:nvSpPr>
          <p:cNvPr id="3" name="Content Placeholder 2">
            <a:extLst>
              <a:ext uri="{FF2B5EF4-FFF2-40B4-BE49-F238E27FC236}">
                <a16:creationId xmlns:a16="http://schemas.microsoft.com/office/drawing/2014/main" id="{2C324C73-A2EF-24F9-2239-D6BE5C8CC970}"/>
              </a:ext>
            </a:extLst>
          </p:cNvPr>
          <p:cNvSpPr>
            <a:spLocks noGrp="1"/>
          </p:cNvSpPr>
          <p:nvPr>
            <p:ph sz="quarter" idx="13"/>
          </p:nvPr>
        </p:nvSpPr>
        <p:spPr>
          <a:xfrm>
            <a:off x="914398" y="1899919"/>
            <a:ext cx="3829051" cy="4875783"/>
          </a:xfrm>
        </p:spPr>
        <p:txBody>
          <a:bodyPr>
            <a:normAutofit fontScale="25000" lnSpcReduction="20000"/>
          </a:bodyPr>
          <a:lstStyle/>
          <a:p>
            <a:r>
              <a:rPr lang="en-US" sz="8000" dirty="0">
                <a:latin typeface="berkeleyMono"/>
              </a:rPr>
              <a:t>Average Basket Size: 312.51</a:t>
            </a:r>
          </a:p>
          <a:p>
            <a:r>
              <a:rPr lang="en-US" sz="8000" dirty="0">
                <a:latin typeface="berkeleyMono"/>
              </a:rPr>
              <a:t>Average Order Value: $23,210</a:t>
            </a:r>
          </a:p>
          <a:p>
            <a:r>
              <a:rPr lang="en-US" sz="8000" dirty="0">
                <a:latin typeface="berkeleyMono"/>
              </a:rPr>
              <a:t>Total Contribution: $14.02M (over 80% of total revenue)</a:t>
            </a:r>
          </a:p>
          <a:p>
            <a:r>
              <a:rPr lang="en-US" sz="8000" dirty="0">
                <a:latin typeface="berkeleyMono"/>
              </a:rPr>
              <a:t>Performance:</a:t>
            </a:r>
          </a:p>
          <a:p>
            <a:pPr lvl="1"/>
            <a:r>
              <a:rPr lang="en-US" sz="8000" dirty="0">
                <a:latin typeface="berkeleyMono"/>
              </a:rPr>
              <a:t>Highest revenue and order value</a:t>
            </a:r>
          </a:p>
          <a:p>
            <a:pPr lvl="1"/>
            <a:r>
              <a:rPr lang="en-US" sz="8000" dirty="0">
                <a:latin typeface="berkeleyMono"/>
              </a:rPr>
              <a:t>Most frequent and strategic buyers</a:t>
            </a:r>
          </a:p>
          <a:p>
            <a:r>
              <a:rPr lang="en-US" sz="8000" dirty="0">
                <a:latin typeface="berkeleyMono"/>
              </a:rPr>
              <a:t>Recommendations:</a:t>
            </a:r>
          </a:p>
          <a:p>
            <a:pPr lvl="1"/>
            <a:r>
              <a:rPr lang="en-US" sz="8000" dirty="0">
                <a:latin typeface="berkeleyMono"/>
              </a:rPr>
              <a:t>Implement exclusive loyalty programs</a:t>
            </a:r>
          </a:p>
          <a:p>
            <a:pPr lvl="1"/>
            <a:r>
              <a:rPr lang="en-US" sz="8000" dirty="0">
                <a:latin typeface="berkeleyMono"/>
              </a:rPr>
              <a:t>Offer premium perks and early access</a:t>
            </a:r>
          </a:p>
          <a:p>
            <a:pPr lvl="1"/>
            <a:r>
              <a:rPr lang="en-US" sz="8000" dirty="0">
                <a:latin typeface="berkeleyMono"/>
              </a:rPr>
              <a:t>Personalize communication and prioritize retention</a:t>
            </a:r>
          </a:p>
          <a:p>
            <a:pPr marL="0" indent="0">
              <a:buNone/>
            </a:pPr>
            <a:endParaRPr lang="en-US" dirty="0"/>
          </a:p>
        </p:txBody>
      </p:sp>
      <p:pic>
        <p:nvPicPr>
          <p:cNvPr id="7" name="Content Placeholder 6">
            <a:extLst>
              <a:ext uri="{FF2B5EF4-FFF2-40B4-BE49-F238E27FC236}">
                <a16:creationId xmlns:a16="http://schemas.microsoft.com/office/drawing/2014/main" id="{995EFD39-2AD6-7767-307D-E73D6636378A}"/>
              </a:ext>
            </a:extLst>
          </p:cNvPr>
          <p:cNvPicPr>
            <a:picLocks noGrp="1" noChangeAspect="1"/>
          </p:cNvPicPr>
          <p:nvPr>
            <p:ph sz="quarter" idx="12"/>
          </p:nvPr>
        </p:nvPicPr>
        <p:blipFill>
          <a:blip r:embed="rId2"/>
          <a:stretch>
            <a:fillRect/>
          </a:stretch>
        </p:blipFill>
        <p:spPr>
          <a:xfrm>
            <a:off x="4876801" y="2139391"/>
            <a:ext cx="6397752" cy="3703167"/>
          </a:xfrm>
        </p:spPr>
      </p:pic>
      <p:sp>
        <p:nvSpPr>
          <p:cNvPr id="5" name="Slide Number Placeholder 4">
            <a:extLst>
              <a:ext uri="{FF2B5EF4-FFF2-40B4-BE49-F238E27FC236}">
                <a16:creationId xmlns:a16="http://schemas.microsoft.com/office/drawing/2014/main" id="{EED5AF64-03D1-1D38-A605-3F9B08304C96}"/>
              </a:ext>
            </a:extLst>
          </p:cNvPr>
          <p:cNvSpPr>
            <a:spLocks noGrp="1"/>
          </p:cNvSpPr>
          <p:nvPr>
            <p:ph type="sldNum" sz="quarter" idx="4"/>
          </p:nvPr>
        </p:nvSpPr>
        <p:spPr/>
        <p:txBody>
          <a:bodyPr/>
          <a:lstStyle/>
          <a:p>
            <a:fld id="{58FB4751-880F-D840-AAA9-3A15815CC996}" type="slidenum">
              <a:rPr lang="en-US" smtClean="0"/>
              <a:pPr/>
              <a:t>14</a:t>
            </a:fld>
            <a:endParaRPr lang="en-US" dirty="0"/>
          </a:p>
        </p:txBody>
      </p:sp>
    </p:spTree>
    <p:extLst>
      <p:ext uri="{BB962C8B-B14F-4D97-AF65-F5344CB8AC3E}">
        <p14:creationId xmlns:p14="http://schemas.microsoft.com/office/powerpoint/2010/main" val="2383194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25647-2B2E-A7FC-C13A-29634AAA694F}"/>
              </a:ext>
            </a:extLst>
          </p:cNvPr>
          <p:cNvSpPr>
            <a:spLocks noGrp="1"/>
          </p:cNvSpPr>
          <p:nvPr>
            <p:ph type="title"/>
          </p:nvPr>
        </p:nvSpPr>
        <p:spPr/>
        <p:txBody>
          <a:bodyPr/>
          <a:lstStyle/>
          <a:p>
            <a:pPr algn="ctr"/>
            <a:r>
              <a:rPr lang="en-US" b="1" dirty="0"/>
              <a:t>Gold Segment – Mid-Tier Engagement</a:t>
            </a:r>
          </a:p>
        </p:txBody>
      </p:sp>
      <p:sp>
        <p:nvSpPr>
          <p:cNvPr id="3" name="Content Placeholder 2">
            <a:extLst>
              <a:ext uri="{FF2B5EF4-FFF2-40B4-BE49-F238E27FC236}">
                <a16:creationId xmlns:a16="http://schemas.microsoft.com/office/drawing/2014/main" id="{28431CA2-1886-69CD-3752-B34E4ECB9C63}"/>
              </a:ext>
            </a:extLst>
          </p:cNvPr>
          <p:cNvSpPr>
            <a:spLocks noGrp="1"/>
          </p:cNvSpPr>
          <p:nvPr>
            <p:ph sz="quarter" idx="13"/>
          </p:nvPr>
        </p:nvSpPr>
        <p:spPr>
          <a:xfrm>
            <a:off x="914398" y="2039111"/>
            <a:ext cx="3829051" cy="4736591"/>
          </a:xfrm>
        </p:spPr>
        <p:txBody>
          <a:bodyPr>
            <a:normAutofit fontScale="77500" lnSpcReduction="20000"/>
          </a:bodyPr>
          <a:lstStyle/>
          <a:p>
            <a:r>
              <a:rPr lang="en-US" sz="2600" dirty="0">
                <a:latin typeface="berkeleyMono"/>
              </a:rPr>
              <a:t>Average Basket Size: 231.87</a:t>
            </a:r>
          </a:p>
          <a:p>
            <a:r>
              <a:rPr lang="en-US" sz="2600" dirty="0">
                <a:latin typeface="berkeleyMono"/>
              </a:rPr>
              <a:t>Average Order Value: $4,040</a:t>
            </a:r>
          </a:p>
          <a:p>
            <a:r>
              <a:rPr lang="en-US" sz="2600" dirty="0">
                <a:latin typeface="berkeleyMono"/>
              </a:rPr>
              <a:t>Total Contribution: $2.44M</a:t>
            </a:r>
          </a:p>
          <a:p>
            <a:r>
              <a:rPr lang="en-US" sz="2600" dirty="0">
                <a:latin typeface="berkeleyMono"/>
              </a:rPr>
              <a:t>Performance:</a:t>
            </a:r>
          </a:p>
          <a:p>
            <a:pPr lvl="1"/>
            <a:r>
              <a:rPr lang="en-US" sz="2600" dirty="0">
                <a:latin typeface="berkeleyMono"/>
              </a:rPr>
              <a:t>Strong engagement and consistent purchasing</a:t>
            </a:r>
          </a:p>
          <a:p>
            <a:pPr lvl="1"/>
            <a:r>
              <a:rPr lang="en-US" sz="2600" dirty="0">
                <a:latin typeface="berkeleyMono"/>
              </a:rPr>
              <a:t>Significant, but lower than Platinum</a:t>
            </a:r>
          </a:p>
          <a:p>
            <a:r>
              <a:rPr lang="en-US" sz="2600" dirty="0">
                <a:latin typeface="berkeleyMono"/>
              </a:rPr>
              <a:t>Recommendations:</a:t>
            </a:r>
          </a:p>
          <a:p>
            <a:pPr lvl="1"/>
            <a:r>
              <a:rPr lang="en-US" sz="2600" dirty="0">
                <a:latin typeface="berkeleyMono"/>
              </a:rPr>
              <a:t>Targeted upselling and cross-selling</a:t>
            </a:r>
          </a:p>
          <a:p>
            <a:pPr lvl="1"/>
            <a:r>
              <a:rPr lang="en-US" sz="2600" dirty="0">
                <a:latin typeface="berkeleyMono"/>
              </a:rPr>
              <a:t>Reward frequent purchases with tiered incentives</a:t>
            </a:r>
          </a:p>
          <a:p>
            <a:pPr lvl="1"/>
            <a:r>
              <a:rPr lang="en-US" sz="2600" dirty="0">
                <a:latin typeface="berkeleyMono"/>
              </a:rPr>
              <a:t>Encourage higher-value transactions</a:t>
            </a:r>
          </a:p>
          <a:p>
            <a:endParaRPr lang="en-US" dirty="0"/>
          </a:p>
        </p:txBody>
      </p:sp>
      <p:pic>
        <p:nvPicPr>
          <p:cNvPr id="7" name="Content Placeholder 6">
            <a:extLst>
              <a:ext uri="{FF2B5EF4-FFF2-40B4-BE49-F238E27FC236}">
                <a16:creationId xmlns:a16="http://schemas.microsoft.com/office/drawing/2014/main" id="{1B9E1FEA-F473-B0D1-A6A9-30086B5B6CA1}"/>
              </a:ext>
            </a:extLst>
          </p:cNvPr>
          <p:cNvPicPr>
            <a:picLocks noGrp="1" noChangeAspect="1"/>
          </p:cNvPicPr>
          <p:nvPr>
            <p:ph sz="quarter" idx="12"/>
          </p:nvPr>
        </p:nvPicPr>
        <p:blipFill>
          <a:blip r:embed="rId2"/>
          <a:stretch>
            <a:fillRect/>
          </a:stretch>
        </p:blipFill>
        <p:spPr>
          <a:xfrm>
            <a:off x="4836161" y="2148058"/>
            <a:ext cx="6438392" cy="3685833"/>
          </a:xfrm>
        </p:spPr>
      </p:pic>
      <p:sp>
        <p:nvSpPr>
          <p:cNvPr id="5" name="Slide Number Placeholder 4">
            <a:extLst>
              <a:ext uri="{FF2B5EF4-FFF2-40B4-BE49-F238E27FC236}">
                <a16:creationId xmlns:a16="http://schemas.microsoft.com/office/drawing/2014/main" id="{FD0A194E-FB61-2FE1-7E84-8B7B0C865D86}"/>
              </a:ext>
            </a:extLst>
          </p:cNvPr>
          <p:cNvSpPr>
            <a:spLocks noGrp="1"/>
          </p:cNvSpPr>
          <p:nvPr>
            <p:ph type="sldNum" sz="quarter" idx="4"/>
          </p:nvPr>
        </p:nvSpPr>
        <p:spPr/>
        <p:txBody>
          <a:bodyPr/>
          <a:lstStyle/>
          <a:p>
            <a:fld id="{58FB4751-880F-D840-AAA9-3A15815CC996}" type="slidenum">
              <a:rPr lang="en-US" smtClean="0"/>
              <a:pPr/>
              <a:t>15</a:t>
            </a:fld>
            <a:endParaRPr lang="en-US" dirty="0"/>
          </a:p>
        </p:txBody>
      </p:sp>
    </p:spTree>
    <p:extLst>
      <p:ext uri="{BB962C8B-B14F-4D97-AF65-F5344CB8AC3E}">
        <p14:creationId xmlns:p14="http://schemas.microsoft.com/office/powerpoint/2010/main" val="2311919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5E9C5-E859-E2FF-3217-673DA667AAEE}"/>
              </a:ext>
            </a:extLst>
          </p:cNvPr>
          <p:cNvSpPr>
            <a:spLocks noGrp="1"/>
          </p:cNvSpPr>
          <p:nvPr>
            <p:ph type="title"/>
          </p:nvPr>
        </p:nvSpPr>
        <p:spPr/>
        <p:txBody>
          <a:bodyPr/>
          <a:lstStyle/>
          <a:p>
            <a:pPr algn="ctr"/>
            <a:r>
              <a:rPr lang="en-US" b="1" dirty="0"/>
              <a:t>Silver Segment – Growth Opportunity</a:t>
            </a:r>
          </a:p>
        </p:txBody>
      </p:sp>
      <p:sp>
        <p:nvSpPr>
          <p:cNvPr id="3" name="Content Placeholder 2">
            <a:extLst>
              <a:ext uri="{FF2B5EF4-FFF2-40B4-BE49-F238E27FC236}">
                <a16:creationId xmlns:a16="http://schemas.microsoft.com/office/drawing/2014/main" id="{BC8C7BC9-F6F3-A0DE-3237-793D2D6883AE}"/>
              </a:ext>
            </a:extLst>
          </p:cNvPr>
          <p:cNvSpPr>
            <a:spLocks noGrp="1"/>
          </p:cNvSpPr>
          <p:nvPr>
            <p:ph sz="quarter" idx="13"/>
          </p:nvPr>
        </p:nvSpPr>
        <p:spPr>
          <a:xfrm>
            <a:off x="911226" y="2039112"/>
            <a:ext cx="3832224" cy="4818888"/>
          </a:xfrm>
        </p:spPr>
        <p:txBody>
          <a:bodyPr>
            <a:normAutofit fontScale="92500" lnSpcReduction="10000"/>
          </a:bodyPr>
          <a:lstStyle/>
          <a:p>
            <a:r>
              <a:rPr lang="en-US" sz="2200" dirty="0">
                <a:latin typeface="berkeleyMono"/>
              </a:rPr>
              <a:t>Average Basket Size: 204.91</a:t>
            </a:r>
          </a:p>
          <a:p>
            <a:r>
              <a:rPr lang="en-US" sz="2200" dirty="0">
                <a:latin typeface="berkeleyMono"/>
              </a:rPr>
              <a:t>Average Order Value: $1,180</a:t>
            </a:r>
          </a:p>
          <a:p>
            <a:r>
              <a:rPr lang="en-US" sz="2200" dirty="0">
                <a:latin typeface="berkeleyMono"/>
              </a:rPr>
              <a:t>Total Contribution: $659.85K</a:t>
            </a:r>
          </a:p>
          <a:p>
            <a:r>
              <a:rPr lang="en-US" sz="2200" dirty="0">
                <a:latin typeface="berkeleyMono"/>
              </a:rPr>
              <a:t>Performance:</a:t>
            </a:r>
          </a:p>
          <a:p>
            <a:pPr lvl="1"/>
            <a:r>
              <a:rPr lang="en-US" sz="2200" dirty="0">
                <a:latin typeface="berkeleyMono"/>
              </a:rPr>
              <a:t>Moderate engagement and lower order value</a:t>
            </a:r>
          </a:p>
          <a:p>
            <a:pPr lvl="1"/>
            <a:r>
              <a:rPr lang="en-US" sz="2200" dirty="0">
                <a:latin typeface="berkeleyMono"/>
              </a:rPr>
              <a:t>Opportunity for growth</a:t>
            </a:r>
          </a:p>
          <a:p>
            <a:r>
              <a:rPr lang="en-US" sz="2200" dirty="0">
                <a:latin typeface="berkeleyMono"/>
              </a:rPr>
              <a:t>Recommendations:</a:t>
            </a:r>
          </a:p>
          <a:p>
            <a:pPr lvl="1"/>
            <a:r>
              <a:rPr lang="en-US" sz="2200" dirty="0">
                <a:latin typeface="berkeleyMono"/>
              </a:rPr>
              <a:t>Personalized promotions and bundles</a:t>
            </a:r>
          </a:p>
          <a:p>
            <a:pPr lvl="1"/>
            <a:r>
              <a:rPr lang="en-US" sz="2200" dirty="0">
                <a:latin typeface="berkeleyMono"/>
              </a:rPr>
              <a:t>Re-engagement campaigns to boost frequency</a:t>
            </a:r>
          </a:p>
          <a:p>
            <a:pPr lvl="1"/>
            <a:r>
              <a:rPr lang="en-US" sz="2200" dirty="0">
                <a:latin typeface="berkeleyMono"/>
              </a:rPr>
              <a:t>Test incentives to increase basket size</a:t>
            </a:r>
          </a:p>
          <a:p>
            <a:endParaRPr lang="en-US" dirty="0"/>
          </a:p>
        </p:txBody>
      </p:sp>
      <p:pic>
        <p:nvPicPr>
          <p:cNvPr id="7" name="Content Placeholder 6">
            <a:extLst>
              <a:ext uri="{FF2B5EF4-FFF2-40B4-BE49-F238E27FC236}">
                <a16:creationId xmlns:a16="http://schemas.microsoft.com/office/drawing/2014/main" id="{FB577404-50AF-2506-5659-1403FE4B86F3}"/>
              </a:ext>
            </a:extLst>
          </p:cNvPr>
          <p:cNvPicPr>
            <a:picLocks noGrp="1" noChangeAspect="1"/>
          </p:cNvPicPr>
          <p:nvPr>
            <p:ph sz="quarter" idx="12"/>
          </p:nvPr>
        </p:nvPicPr>
        <p:blipFill>
          <a:blip r:embed="rId2"/>
          <a:stretch>
            <a:fillRect/>
          </a:stretch>
        </p:blipFill>
        <p:spPr>
          <a:xfrm>
            <a:off x="4907281" y="2165458"/>
            <a:ext cx="6367272" cy="3651034"/>
          </a:xfrm>
        </p:spPr>
      </p:pic>
      <p:sp>
        <p:nvSpPr>
          <p:cNvPr id="5" name="Slide Number Placeholder 4">
            <a:extLst>
              <a:ext uri="{FF2B5EF4-FFF2-40B4-BE49-F238E27FC236}">
                <a16:creationId xmlns:a16="http://schemas.microsoft.com/office/drawing/2014/main" id="{9E911F92-26BE-0618-0960-DF7F371066F5}"/>
              </a:ext>
            </a:extLst>
          </p:cNvPr>
          <p:cNvSpPr>
            <a:spLocks noGrp="1"/>
          </p:cNvSpPr>
          <p:nvPr>
            <p:ph type="sldNum" sz="quarter" idx="4"/>
          </p:nvPr>
        </p:nvSpPr>
        <p:spPr/>
        <p:txBody>
          <a:bodyPr/>
          <a:lstStyle/>
          <a:p>
            <a:fld id="{58FB4751-880F-D840-AAA9-3A15815CC996}" type="slidenum">
              <a:rPr lang="en-US" smtClean="0"/>
              <a:pPr/>
              <a:t>16</a:t>
            </a:fld>
            <a:endParaRPr lang="en-US" dirty="0"/>
          </a:p>
        </p:txBody>
      </p:sp>
    </p:spTree>
    <p:extLst>
      <p:ext uri="{BB962C8B-B14F-4D97-AF65-F5344CB8AC3E}">
        <p14:creationId xmlns:p14="http://schemas.microsoft.com/office/powerpoint/2010/main" val="967640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48777-51CD-3625-A1F7-976D5D7E8A15}"/>
              </a:ext>
            </a:extLst>
          </p:cNvPr>
          <p:cNvSpPr>
            <a:spLocks noGrp="1"/>
          </p:cNvSpPr>
          <p:nvPr>
            <p:ph type="title"/>
          </p:nvPr>
        </p:nvSpPr>
        <p:spPr/>
        <p:txBody>
          <a:bodyPr/>
          <a:lstStyle/>
          <a:p>
            <a:pPr algn="ctr"/>
            <a:r>
              <a:rPr lang="en-US" b="1" dirty="0"/>
              <a:t>Standard Segment – Reactivation Potential</a:t>
            </a:r>
          </a:p>
        </p:txBody>
      </p:sp>
      <p:sp>
        <p:nvSpPr>
          <p:cNvPr id="3" name="Content Placeholder 2">
            <a:extLst>
              <a:ext uri="{FF2B5EF4-FFF2-40B4-BE49-F238E27FC236}">
                <a16:creationId xmlns:a16="http://schemas.microsoft.com/office/drawing/2014/main" id="{A72A06EE-5EEE-86EF-E521-0D974D6A6C0D}"/>
              </a:ext>
            </a:extLst>
          </p:cNvPr>
          <p:cNvSpPr>
            <a:spLocks noGrp="1"/>
          </p:cNvSpPr>
          <p:nvPr>
            <p:ph sz="quarter" idx="13"/>
          </p:nvPr>
        </p:nvSpPr>
        <p:spPr>
          <a:xfrm>
            <a:off x="911224" y="2039112"/>
            <a:ext cx="3832225" cy="4818888"/>
          </a:xfrm>
        </p:spPr>
        <p:txBody>
          <a:bodyPr>
            <a:normAutofit fontScale="85000" lnSpcReduction="20000"/>
          </a:bodyPr>
          <a:lstStyle/>
          <a:p>
            <a:r>
              <a:rPr lang="en-US" sz="2400" dirty="0">
                <a:latin typeface="berkeleyMono"/>
              </a:rPr>
              <a:t>Average Basket Size: 124.93</a:t>
            </a:r>
          </a:p>
          <a:p>
            <a:r>
              <a:rPr lang="en-US" sz="2400" dirty="0">
                <a:latin typeface="berkeleyMono"/>
              </a:rPr>
              <a:t>Average Order Value: $597.24</a:t>
            </a:r>
          </a:p>
          <a:p>
            <a:r>
              <a:rPr lang="en-US" sz="2400" dirty="0">
                <a:latin typeface="berkeleyMono"/>
              </a:rPr>
              <a:t>Total Contribution: $256.21K</a:t>
            </a:r>
          </a:p>
          <a:p>
            <a:r>
              <a:rPr lang="en-US" sz="2400" dirty="0">
                <a:latin typeface="berkeleyMono"/>
              </a:rPr>
              <a:t>Performance:</a:t>
            </a:r>
          </a:p>
          <a:p>
            <a:pPr lvl="1"/>
            <a:r>
              <a:rPr lang="en-US" sz="2400" dirty="0">
                <a:latin typeface="berkeleyMono"/>
              </a:rPr>
              <a:t>Minimal contribution and low engagement</a:t>
            </a:r>
          </a:p>
          <a:p>
            <a:pPr lvl="1"/>
            <a:r>
              <a:rPr lang="en-US" sz="2400" dirty="0">
                <a:latin typeface="berkeleyMono"/>
              </a:rPr>
              <a:t>Likely casual or one-time buyers</a:t>
            </a:r>
          </a:p>
          <a:p>
            <a:r>
              <a:rPr lang="en-US" sz="2400" dirty="0">
                <a:latin typeface="berkeleyMono"/>
              </a:rPr>
              <a:t>Recommendations:</a:t>
            </a:r>
          </a:p>
          <a:p>
            <a:pPr lvl="1"/>
            <a:r>
              <a:rPr lang="en-US" sz="2400" dirty="0">
                <a:latin typeface="berkeleyMono"/>
              </a:rPr>
              <a:t>Win-back and reactivation campaigns</a:t>
            </a:r>
          </a:p>
          <a:p>
            <a:pPr lvl="1"/>
            <a:r>
              <a:rPr lang="en-US" sz="2400" dirty="0">
                <a:latin typeface="berkeleyMono"/>
              </a:rPr>
              <a:t>Discounts and feedback surveys</a:t>
            </a:r>
          </a:p>
          <a:p>
            <a:pPr lvl="1"/>
            <a:r>
              <a:rPr lang="en-US" sz="2400" dirty="0">
                <a:latin typeface="berkeleyMono"/>
              </a:rPr>
              <a:t>Focus on converting to higher-value segments</a:t>
            </a:r>
          </a:p>
          <a:p>
            <a:endParaRPr lang="en-US" dirty="0"/>
          </a:p>
        </p:txBody>
      </p:sp>
      <p:pic>
        <p:nvPicPr>
          <p:cNvPr id="7" name="Content Placeholder 6">
            <a:extLst>
              <a:ext uri="{FF2B5EF4-FFF2-40B4-BE49-F238E27FC236}">
                <a16:creationId xmlns:a16="http://schemas.microsoft.com/office/drawing/2014/main" id="{64239A7B-3637-40B7-8538-53A6AAEB1029}"/>
              </a:ext>
            </a:extLst>
          </p:cNvPr>
          <p:cNvPicPr>
            <a:picLocks noGrp="1" noChangeAspect="1"/>
          </p:cNvPicPr>
          <p:nvPr>
            <p:ph sz="quarter" idx="12"/>
          </p:nvPr>
        </p:nvPicPr>
        <p:blipFill>
          <a:blip r:embed="rId2"/>
          <a:stretch>
            <a:fillRect/>
          </a:stretch>
        </p:blipFill>
        <p:spPr>
          <a:xfrm>
            <a:off x="5008881" y="2153123"/>
            <a:ext cx="6265672" cy="3675703"/>
          </a:xfrm>
        </p:spPr>
      </p:pic>
      <p:sp>
        <p:nvSpPr>
          <p:cNvPr id="5" name="Slide Number Placeholder 4">
            <a:extLst>
              <a:ext uri="{FF2B5EF4-FFF2-40B4-BE49-F238E27FC236}">
                <a16:creationId xmlns:a16="http://schemas.microsoft.com/office/drawing/2014/main" id="{7A792E1C-7E98-D646-74BA-3B7D7E9D1A7B}"/>
              </a:ext>
            </a:extLst>
          </p:cNvPr>
          <p:cNvSpPr>
            <a:spLocks noGrp="1"/>
          </p:cNvSpPr>
          <p:nvPr>
            <p:ph type="sldNum" sz="quarter" idx="4"/>
          </p:nvPr>
        </p:nvSpPr>
        <p:spPr/>
        <p:txBody>
          <a:bodyPr/>
          <a:lstStyle/>
          <a:p>
            <a:fld id="{58FB4751-880F-D840-AAA9-3A15815CC996}" type="slidenum">
              <a:rPr lang="en-US" smtClean="0"/>
              <a:pPr/>
              <a:t>17</a:t>
            </a:fld>
            <a:endParaRPr lang="en-US" dirty="0"/>
          </a:p>
        </p:txBody>
      </p:sp>
    </p:spTree>
    <p:extLst>
      <p:ext uri="{BB962C8B-B14F-4D97-AF65-F5344CB8AC3E}">
        <p14:creationId xmlns:p14="http://schemas.microsoft.com/office/powerpoint/2010/main" val="2103506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F2C8B-90F4-F24F-C4A9-8B8BBCD2FDF6}"/>
              </a:ext>
            </a:extLst>
          </p:cNvPr>
          <p:cNvSpPr>
            <a:spLocks noGrp="1"/>
          </p:cNvSpPr>
          <p:nvPr>
            <p:ph type="title"/>
          </p:nvPr>
        </p:nvSpPr>
        <p:spPr>
          <a:xfrm>
            <a:off x="914400" y="914400"/>
            <a:ext cx="10322560" cy="914400"/>
          </a:xfrm>
        </p:spPr>
        <p:txBody>
          <a:bodyPr/>
          <a:lstStyle/>
          <a:p>
            <a:pPr algn="ctr"/>
            <a:r>
              <a:rPr lang="en-US" b="1" dirty="0"/>
              <a:t>Conclusion</a:t>
            </a:r>
          </a:p>
        </p:txBody>
      </p:sp>
      <p:sp>
        <p:nvSpPr>
          <p:cNvPr id="3" name="Content Placeholder 2">
            <a:extLst>
              <a:ext uri="{FF2B5EF4-FFF2-40B4-BE49-F238E27FC236}">
                <a16:creationId xmlns:a16="http://schemas.microsoft.com/office/drawing/2014/main" id="{CEB31BCD-6142-135C-3F2C-911150B84BC4}"/>
              </a:ext>
            </a:extLst>
          </p:cNvPr>
          <p:cNvSpPr>
            <a:spLocks noGrp="1"/>
          </p:cNvSpPr>
          <p:nvPr>
            <p:ph sz="quarter" idx="10"/>
          </p:nvPr>
        </p:nvSpPr>
        <p:spPr>
          <a:xfrm>
            <a:off x="914400" y="2039112"/>
            <a:ext cx="10322560" cy="4188968"/>
          </a:xfrm>
        </p:spPr>
        <p:txBody>
          <a:bodyPr>
            <a:normAutofit/>
          </a:bodyPr>
          <a:lstStyle/>
          <a:p>
            <a:r>
              <a:rPr lang="en-US" dirty="0">
                <a:latin typeface="berkeleyMono"/>
              </a:rPr>
              <a:t>Customer segmentation using RFM analysis and k-means clustering has enabled a data-driven understanding of purchasing behavior in our online retail business.</a:t>
            </a:r>
          </a:p>
          <a:p>
            <a:r>
              <a:rPr lang="en-US" dirty="0">
                <a:latin typeface="berkeleyMono"/>
              </a:rPr>
              <a:t>Key insights reveal that Platinum and Gold customers contribute the majority of revenue, highlighting the importance of retention and loyalty strategies.</a:t>
            </a:r>
          </a:p>
          <a:p>
            <a:r>
              <a:rPr lang="en-US" dirty="0">
                <a:latin typeface="berkeleyMono"/>
              </a:rPr>
              <a:t>Segment-specific dashboards empower marketing teams to tailor campaigns and maximize engagement across all customer tiers.</a:t>
            </a:r>
          </a:p>
          <a:p>
            <a:r>
              <a:rPr lang="en-US" dirty="0">
                <a:latin typeface="berkeleyMono"/>
              </a:rPr>
              <a:t>Actionable recommendations for each segment—such as exclusive offers for Platinum, targeted promotions for Gold, and re-engagement for Silver and Standard—help optimize marketing spend and drive growth.</a:t>
            </a:r>
          </a:p>
          <a:p>
            <a:r>
              <a:rPr lang="en-US" dirty="0">
                <a:latin typeface="berkeleyMono"/>
              </a:rPr>
              <a:t>Continued monitoring and refinement of segmentation will ensure ongoing alignment with evolving customer needs and business objectives.</a:t>
            </a:r>
          </a:p>
          <a:p>
            <a:endParaRPr lang="en-US" dirty="0"/>
          </a:p>
        </p:txBody>
      </p:sp>
      <p:sp>
        <p:nvSpPr>
          <p:cNvPr id="4" name="Slide Number Placeholder 3">
            <a:extLst>
              <a:ext uri="{FF2B5EF4-FFF2-40B4-BE49-F238E27FC236}">
                <a16:creationId xmlns:a16="http://schemas.microsoft.com/office/drawing/2014/main" id="{144732EF-1C14-88BA-4FB1-25F0E6CEF000}"/>
              </a:ext>
            </a:extLst>
          </p:cNvPr>
          <p:cNvSpPr>
            <a:spLocks noGrp="1"/>
          </p:cNvSpPr>
          <p:nvPr>
            <p:ph type="sldNum" sz="quarter" idx="4"/>
          </p:nvPr>
        </p:nvSpPr>
        <p:spPr/>
        <p:txBody>
          <a:bodyPr/>
          <a:lstStyle/>
          <a:p>
            <a:fld id="{58FB4751-880F-D840-AAA9-3A15815CC996}" type="slidenum">
              <a:rPr lang="en-US" smtClean="0"/>
              <a:pPr/>
              <a:t>18</a:t>
            </a:fld>
            <a:endParaRPr lang="en-US" dirty="0"/>
          </a:p>
        </p:txBody>
      </p:sp>
    </p:spTree>
    <p:extLst>
      <p:ext uri="{BB962C8B-B14F-4D97-AF65-F5344CB8AC3E}">
        <p14:creationId xmlns:p14="http://schemas.microsoft.com/office/powerpoint/2010/main" val="3597995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dirty="0"/>
              <a:t>Thank You</a:t>
            </a:r>
          </a:p>
        </p:txBody>
      </p:sp>
      <p:sp>
        <p:nvSpPr>
          <p:cNvPr id="11" name="Content Placeholder 10">
            <a:extLst>
              <a:ext uri="{FF2B5EF4-FFF2-40B4-BE49-F238E27FC236}">
                <a16:creationId xmlns:a16="http://schemas.microsoft.com/office/drawing/2014/main" id="{C6DCC38C-603B-CCD0-2914-0BBCD4F4F74E}"/>
              </a:ext>
            </a:extLst>
          </p:cNvPr>
          <p:cNvSpPr>
            <a:spLocks noGrp="1"/>
          </p:cNvSpPr>
          <p:nvPr>
            <p:ph sz="quarter" idx="13"/>
          </p:nvPr>
        </p:nvSpPr>
        <p:spPr>
          <a:xfrm>
            <a:off x="6848856" y="914400"/>
            <a:ext cx="4002024" cy="5029200"/>
          </a:xfrm>
        </p:spPr>
        <p:txBody>
          <a:bodyPr anchor="ctr"/>
          <a:lstStyle/>
          <a:p>
            <a:r>
              <a:rPr lang="en-US" dirty="0">
                <a:latin typeface="berkeleyMono"/>
              </a:rPr>
              <a:t>Chaitanya Moudgil</a:t>
            </a:r>
          </a:p>
          <a:p>
            <a:r>
              <a:rPr lang="en-US" dirty="0">
                <a:latin typeface="berkeleyMono"/>
              </a:rPr>
              <a:t>+91-6232094664</a:t>
            </a:r>
          </a:p>
          <a:p>
            <a:pPr lvl="1"/>
            <a:r>
              <a:rPr lang="en-US" dirty="0">
                <a:latin typeface="berkeleyMono"/>
              </a:rPr>
              <a:t>chaitanya.moudgil5112@gmail.com</a:t>
            </a:r>
          </a:p>
          <a:p>
            <a:pPr lvl="1"/>
            <a:r>
              <a:rPr lang="en-US" dirty="0">
                <a:latin typeface="berkeleyMono"/>
              </a:rPr>
              <a:t>www.linkedin.com/in/chaitanya-moudgil-da</a:t>
            </a:r>
          </a:p>
          <a:p>
            <a:endParaRPr lang="en-US" dirty="0"/>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Agenda</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867559251"/>
              </p:ext>
            </p:extLst>
          </p:nvPr>
        </p:nvGraphicFramePr>
        <p:xfrm>
          <a:off x="6869113" y="467360"/>
          <a:ext cx="4035806" cy="5379742"/>
        </p:xfrm>
        <a:graphic>
          <a:graphicData uri="http://schemas.openxmlformats.org/drawingml/2006/table">
            <a:tbl>
              <a:tblPr firstRow="1" bandRow="1"/>
              <a:tblGrid>
                <a:gridCol w="4035806">
                  <a:extLst>
                    <a:ext uri="{9D8B030D-6E8A-4147-A177-3AD203B41FA5}">
                      <a16:colId xmlns:a16="http://schemas.microsoft.com/office/drawing/2014/main" val="1563570424"/>
                    </a:ext>
                  </a:extLst>
                </a:gridCol>
              </a:tblGrid>
              <a:tr h="94344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DATA PREPARATION </a:t>
                      </a:r>
                    </a:p>
                    <a:p>
                      <a:pPr algn="r"/>
                      <a:r>
                        <a:rPr lang="en-US" sz="2400" b="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122341">
                <a:tc>
                  <a:txBody>
                    <a:bodyPr/>
                    <a:lstStyle/>
                    <a:p>
                      <a:pPr algn="r"/>
                      <a:r>
                        <a:rPr lang="en-US" sz="2400" b="0" dirty="0"/>
                        <a:t>CUSTOMER SEGMENTATION</a:t>
                      </a:r>
                    </a:p>
                    <a:p>
                      <a:pPr marL="0" algn="r" defTabSz="914400" rtl="0" eaLnBrk="1" latinLnBrk="0" hangingPunct="1"/>
                      <a:r>
                        <a:rPr lang="en-US" sz="2400" b="0" kern="1200" dirty="0">
                          <a:solidFill>
                            <a:schemeClr val="tx1"/>
                          </a:solidFill>
                          <a:latin typeface="+mj-lt"/>
                          <a:ea typeface="+mn-ea"/>
                          <a:cs typeface="+mn-cs"/>
                        </a:rPr>
                        <a:t>4-6</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145245">
                <a:tc>
                  <a:txBody>
                    <a:bodyPr/>
                    <a:lstStyle/>
                    <a:p>
                      <a:pPr algn="r"/>
                      <a:r>
                        <a:rPr lang="en-US" sz="2400" b="0" dirty="0"/>
                        <a:t>EXECUTIVE DASHBOARD</a:t>
                      </a:r>
                    </a:p>
                    <a:p>
                      <a:pPr marL="0" algn="r" defTabSz="914400" rtl="0" eaLnBrk="1" latinLnBrk="0" hangingPunct="1"/>
                      <a:r>
                        <a:rPr lang="en-US" sz="2400" b="0" kern="1200" dirty="0">
                          <a:solidFill>
                            <a:schemeClr val="tx1"/>
                          </a:solidFill>
                          <a:latin typeface="+mj-lt"/>
                          <a:ea typeface="+mn-ea"/>
                          <a:cs typeface="+mn-cs"/>
                        </a:rPr>
                        <a:t>7</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9943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KPIs , FINDINGS AND BUSINESS INSIGHTS</a:t>
                      </a:r>
                    </a:p>
                    <a:p>
                      <a:pPr marL="0" algn="r" defTabSz="914400" rtl="0" eaLnBrk="1" latinLnBrk="0" hangingPunct="1"/>
                      <a:r>
                        <a:rPr lang="en-US" sz="2400" b="0" kern="1200" dirty="0">
                          <a:solidFill>
                            <a:schemeClr val="tx1"/>
                          </a:solidFill>
                          <a:latin typeface="+mj-lt"/>
                          <a:ea typeface="+mn-ea"/>
                          <a:cs typeface="+mn-cs"/>
                        </a:rPr>
                        <a:t> 8-17</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7998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CONCLUSION</a:t>
                      </a:r>
                    </a:p>
                    <a:p>
                      <a:pPr marL="0" algn="r" defTabSz="914400" rtl="0" eaLnBrk="1" latinLnBrk="0" hangingPunct="1"/>
                      <a:r>
                        <a:rPr lang="en-US" sz="2400" b="0" kern="1200" dirty="0">
                          <a:solidFill>
                            <a:schemeClr val="tx1"/>
                          </a:solidFill>
                          <a:latin typeface="+mj-lt"/>
                          <a:ea typeface="+mn-ea"/>
                          <a:cs typeface="+mn-cs"/>
                        </a:rPr>
                        <a:t>18</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126D-D863-A294-4D3F-7AEB0AB999EE}"/>
              </a:ext>
            </a:extLst>
          </p:cNvPr>
          <p:cNvSpPr>
            <a:spLocks noGrp="1"/>
          </p:cNvSpPr>
          <p:nvPr>
            <p:ph type="title"/>
          </p:nvPr>
        </p:nvSpPr>
        <p:spPr/>
        <p:txBody>
          <a:bodyPr/>
          <a:lstStyle/>
          <a:p>
            <a:pPr algn="ctr"/>
            <a:r>
              <a:rPr lang="en-US" b="1" dirty="0"/>
              <a:t>Data Preparation for Reliable Insights</a:t>
            </a:r>
            <a:endParaRPr lang="en-US" dirty="0"/>
          </a:p>
        </p:txBody>
      </p:sp>
      <p:sp>
        <p:nvSpPr>
          <p:cNvPr id="3" name="Content Placeholder 2">
            <a:extLst>
              <a:ext uri="{FF2B5EF4-FFF2-40B4-BE49-F238E27FC236}">
                <a16:creationId xmlns:a16="http://schemas.microsoft.com/office/drawing/2014/main" id="{39310B34-C261-F580-6E7D-04C175468BEA}"/>
              </a:ext>
            </a:extLst>
          </p:cNvPr>
          <p:cNvSpPr>
            <a:spLocks noGrp="1"/>
          </p:cNvSpPr>
          <p:nvPr>
            <p:ph sz="quarter" idx="11"/>
          </p:nvPr>
        </p:nvSpPr>
        <p:spPr>
          <a:xfrm>
            <a:off x="694557" y="2039112"/>
            <a:ext cx="5401443" cy="4085400"/>
          </a:xfrm>
        </p:spPr>
        <p:txBody>
          <a:bodyPr>
            <a:normAutofit fontScale="85000" lnSpcReduction="10000"/>
          </a:bodyPr>
          <a:lstStyle/>
          <a:p>
            <a:pPr lvl="0" eaLnBrk="0" fontAlgn="base" hangingPunct="0">
              <a:lnSpc>
                <a:spcPct val="100000"/>
              </a:lnSpc>
              <a:spcBef>
                <a:spcPct val="0"/>
              </a:spcBef>
              <a:spcAft>
                <a:spcPct val="0"/>
              </a:spcAft>
            </a:pPr>
            <a:endParaRPr lang="en-US" altLang="en-US" sz="2400" dirty="0"/>
          </a:p>
          <a:p>
            <a:pPr lvl="0" eaLnBrk="0" fontAlgn="base" hangingPunct="0">
              <a:lnSpc>
                <a:spcPct val="100000"/>
              </a:lnSpc>
              <a:spcBef>
                <a:spcPct val="0"/>
              </a:spcBef>
              <a:spcAft>
                <a:spcPct val="0"/>
              </a:spcAft>
              <a:buFontTx/>
              <a:buChar char="•"/>
            </a:pPr>
            <a:r>
              <a:rPr lang="en-US" altLang="en-US" sz="2400" dirty="0">
                <a:latin typeface="berkeleyMono"/>
              </a:rPr>
              <a:t>Key Steps:</a:t>
            </a:r>
          </a:p>
          <a:p>
            <a:pPr marL="457200" lvl="1" indent="0" eaLnBrk="0" fontAlgn="base" hangingPunct="0">
              <a:lnSpc>
                <a:spcPct val="100000"/>
              </a:lnSpc>
              <a:spcBef>
                <a:spcPct val="0"/>
              </a:spcBef>
              <a:spcAft>
                <a:spcPct val="0"/>
              </a:spcAft>
              <a:buFontTx/>
              <a:buChar char="•"/>
            </a:pPr>
            <a:r>
              <a:rPr lang="en-US" altLang="en-US" sz="2400" dirty="0">
                <a:latin typeface="berkeleyMono"/>
              </a:rPr>
              <a:t>Removed rows with missing Customer ID or Description.</a:t>
            </a:r>
          </a:p>
          <a:p>
            <a:pPr marL="457200" lvl="1" indent="0" eaLnBrk="0" fontAlgn="base" hangingPunct="0">
              <a:lnSpc>
                <a:spcPct val="100000"/>
              </a:lnSpc>
              <a:spcBef>
                <a:spcPct val="0"/>
              </a:spcBef>
              <a:spcAft>
                <a:spcPct val="0"/>
              </a:spcAft>
              <a:buFontTx/>
              <a:buChar char="•"/>
            </a:pPr>
            <a:r>
              <a:rPr lang="en-US" altLang="en-US" sz="2400" dirty="0">
                <a:latin typeface="berkeleyMono"/>
              </a:rPr>
              <a:t>Filtered out invalid transactions:</a:t>
            </a:r>
          </a:p>
          <a:p>
            <a:pPr marL="914400" lvl="2" indent="0" eaLnBrk="0" fontAlgn="base" hangingPunct="0">
              <a:lnSpc>
                <a:spcPct val="100000"/>
              </a:lnSpc>
              <a:spcBef>
                <a:spcPct val="0"/>
              </a:spcBef>
              <a:spcAft>
                <a:spcPct val="0"/>
              </a:spcAft>
              <a:buFontTx/>
              <a:buChar char="•"/>
            </a:pPr>
            <a:r>
              <a:rPr lang="en-US" altLang="en-US" sz="2400" dirty="0">
                <a:latin typeface="berkeleyMono"/>
              </a:rPr>
              <a:t>Negative/zero Quantity or Price.</a:t>
            </a:r>
          </a:p>
          <a:p>
            <a:pPr marL="914400" lvl="2" indent="0" eaLnBrk="0" fontAlgn="base" hangingPunct="0">
              <a:lnSpc>
                <a:spcPct val="100000"/>
              </a:lnSpc>
              <a:spcBef>
                <a:spcPct val="0"/>
              </a:spcBef>
              <a:spcAft>
                <a:spcPct val="0"/>
              </a:spcAft>
              <a:buFontTx/>
              <a:buChar char="•"/>
            </a:pPr>
            <a:r>
              <a:rPr lang="en-US" altLang="en-US" sz="2400" dirty="0">
                <a:latin typeface="berkeleyMono"/>
              </a:rPr>
              <a:t>Canceled invoices (starting with 'C').</a:t>
            </a:r>
          </a:p>
          <a:p>
            <a:pPr marL="457200" lvl="1" indent="0" eaLnBrk="0" fontAlgn="base" hangingPunct="0">
              <a:lnSpc>
                <a:spcPct val="100000"/>
              </a:lnSpc>
              <a:spcBef>
                <a:spcPct val="0"/>
              </a:spcBef>
              <a:spcAft>
                <a:spcPct val="0"/>
              </a:spcAft>
              <a:buFontTx/>
              <a:buChar char="•"/>
            </a:pPr>
            <a:r>
              <a:rPr lang="en-US" altLang="en-US" sz="2400" dirty="0">
                <a:latin typeface="berkeleyMono"/>
              </a:rPr>
              <a:t>Dropped duplicate records.</a:t>
            </a:r>
          </a:p>
          <a:p>
            <a:pPr marL="457200" lvl="1" indent="0" eaLnBrk="0" fontAlgn="base" hangingPunct="0">
              <a:lnSpc>
                <a:spcPct val="100000"/>
              </a:lnSpc>
              <a:spcBef>
                <a:spcPct val="0"/>
              </a:spcBef>
              <a:spcAft>
                <a:spcPct val="0"/>
              </a:spcAft>
              <a:buFontTx/>
              <a:buChar char="•"/>
            </a:pPr>
            <a:r>
              <a:rPr lang="en-US" altLang="en-US" sz="2400" dirty="0">
                <a:latin typeface="berkeleyMono"/>
              </a:rPr>
              <a:t>Created Total Price column: Quantity × Price.</a:t>
            </a:r>
          </a:p>
          <a:p>
            <a:pPr marL="457200" lvl="1" indent="0" eaLnBrk="0" fontAlgn="base" hangingPunct="0">
              <a:lnSpc>
                <a:spcPct val="100000"/>
              </a:lnSpc>
              <a:spcBef>
                <a:spcPct val="0"/>
              </a:spcBef>
              <a:spcAft>
                <a:spcPct val="0"/>
              </a:spcAft>
              <a:buFontTx/>
              <a:buChar char="•"/>
            </a:pPr>
            <a:r>
              <a:rPr lang="en-US" altLang="en-US" sz="2400" dirty="0">
                <a:latin typeface="berkeleyMono"/>
              </a:rPr>
              <a:t>Set reference date for Recency calculation (day after last transaction).</a:t>
            </a:r>
          </a:p>
          <a:p>
            <a:pPr lvl="0" eaLnBrk="0" fontAlgn="base" hangingPunct="0">
              <a:lnSpc>
                <a:spcPct val="100000"/>
              </a:lnSpc>
              <a:spcBef>
                <a:spcPct val="0"/>
              </a:spcBef>
              <a:spcAft>
                <a:spcPct val="0"/>
              </a:spcAft>
            </a:pPr>
            <a:r>
              <a:rPr lang="en-US" altLang="en-US" sz="2400" dirty="0">
                <a:latin typeface="berkeleyMono"/>
              </a:rPr>
              <a:t>Why It Matters:</a:t>
            </a:r>
            <a:br>
              <a:rPr lang="en-US" altLang="en-US" sz="2400" dirty="0">
                <a:latin typeface="berkeleyMono"/>
              </a:rPr>
            </a:br>
            <a:r>
              <a:rPr lang="en-US" altLang="en-US" sz="2400" dirty="0">
                <a:latin typeface="berkeleyMono"/>
              </a:rPr>
              <a:t>Ensured data quality and consistency for accurate segmentation.</a:t>
            </a:r>
          </a:p>
          <a:p>
            <a:endParaRPr lang="en-US" dirty="0"/>
          </a:p>
        </p:txBody>
      </p:sp>
      <p:pic>
        <p:nvPicPr>
          <p:cNvPr id="7" name="Content Placeholder 6">
            <a:extLst>
              <a:ext uri="{FF2B5EF4-FFF2-40B4-BE49-F238E27FC236}">
                <a16:creationId xmlns:a16="http://schemas.microsoft.com/office/drawing/2014/main" id="{2DD7BD15-E158-E6F8-F7DC-81FA4293BB32}"/>
              </a:ext>
            </a:extLst>
          </p:cNvPr>
          <p:cNvPicPr>
            <a:picLocks noGrp="1" noChangeAspect="1"/>
          </p:cNvPicPr>
          <p:nvPr>
            <p:ph sz="quarter" idx="12"/>
          </p:nvPr>
        </p:nvPicPr>
        <p:blipFill>
          <a:blip r:embed="rId2"/>
          <a:stretch>
            <a:fillRect/>
          </a:stretch>
        </p:blipFill>
        <p:spPr>
          <a:xfrm>
            <a:off x="6357937" y="2039113"/>
            <a:ext cx="5401443" cy="4085400"/>
          </a:xfrm>
        </p:spPr>
      </p:pic>
      <p:sp>
        <p:nvSpPr>
          <p:cNvPr id="5" name="Slide Number Placeholder 4">
            <a:extLst>
              <a:ext uri="{FF2B5EF4-FFF2-40B4-BE49-F238E27FC236}">
                <a16:creationId xmlns:a16="http://schemas.microsoft.com/office/drawing/2014/main" id="{43A5D236-FB3D-8949-A2CC-F816935F8C24}"/>
              </a:ext>
            </a:extLst>
          </p:cNvPr>
          <p:cNvSpPr>
            <a:spLocks noGrp="1"/>
          </p:cNvSpPr>
          <p:nvPr>
            <p:ph type="sldNum" sz="quarter" idx="4"/>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4057667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4D55-EBB6-9460-A76D-E0FFE0D04AE3}"/>
              </a:ext>
            </a:extLst>
          </p:cNvPr>
          <p:cNvSpPr>
            <a:spLocks noGrp="1"/>
          </p:cNvSpPr>
          <p:nvPr>
            <p:ph type="title"/>
          </p:nvPr>
        </p:nvSpPr>
        <p:spPr/>
        <p:txBody>
          <a:bodyPr/>
          <a:lstStyle/>
          <a:p>
            <a:pPr algn="ctr"/>
            <a:r>
              <a:rPr lang="en-US" b="1" dirty="0"/>
              <a:t>Customer Segmentation Using RFM Metrics</a:t>
            </a:r>
          </a:p>
        </p:txBody>
      </p:sp>
      <p:pic>
        <p:nvPicPr>
          <p:cNvPr id="7" name="Content Placeholder 6">
            <a:extLst>
              <a:ext uri="{FF2B5EF4-FFF2-40B4-BE49-F238E27FC236}">
                <a16:creationId xmlns:a16="http://schemas.microsoft.com/office/drawing/2014/main" id="{A0464234-D507-9700-BECC-F1AE0CC65AEB}"/>
              </a:ext>
            </a:extLst>
          </p:cNvPr>
          <p:cNvPicPr>
            <a:picLocks noGrp="1" noChangeAspect="1"/>
          </p:cNvPicPr>
          <p:nvPr>
            <p:ph sz="quarter" idx="11"/>
          </p:nvPr>
        </p:nvPicPr>
        <p:blipFill>
          <a:blip r:embed="rId2"/>
          <a:stretch>
            <a:fillRect/>
          </a:stretch>
        </p:blipFill>
        <p:spPr>
          <a:xfrm>
            <a:off x="314632" y="1907458"/>
            <a:ext cx="5329084" cy="4247536"/>
          </a:xfrm>
        </p:spPr>
      </p:pic>
      <p:sp>
        <p:nvSpPr>
          <p:cNvPr id="4" name="Content Placeholder 3">
            <a:extLst>
              <a:ext uri="{FF2B5EF4-FFF2-40B4-BE49-F238E27FC236}">
                <a16:creationId xmlns:a16="http://schemas.microsoft.com/office/drawing/2014/main" id="{7475BF04-6DE7-851E-241F-C5A2E7ECACC8}"/>
              </a:ext>
            </a:extLst>
          </p:cNvPr>
          <p:cNvSpPr>
            <a:spLocks noGrp="1"/>
          </p:cNvSpPr>
          <p:nvPr>
            <p:ph sz="quarter" idx="12"/>
          </p:nvPr>
        </p:nvSpPr>
        <p:spPr>
          <a:xfrm>
            <a:off x="6096000" y="1907458"/>
            <a:ext cx="5329083" cy="4247536"/>
          </a:xfrm>
        </p:spPr>
        <p:txBody>
          <a:bodyPr>
            <a:normAutofit lnSpcReduction="10000"/>
          </a:bodyPr>
          <a:lstStyle/>
          <a:p>
            <a:r>
              <a:rPr lang="en-US" dirty="0">
                <a:latin typeface="berkeleyMono"/>
              </a:rPr>
              <a:t>RFM Definition:</a:t>
            </a:r>
          </a:p>
          <a:p>
            <a:pPr lvl="1"/>
            <a:r>
              <a:rPr lang="en-US" dirty="0">
                <a:latin typeface="berkeleyMono"/>
              </a:rPr>
              <a:t>Recency: Days since last purchase.</a:t>
            </a:r>
          </a:p>
          <a:p>
            <a:pPr lvl="1"/>
            <a:r>
              <a:rPr lang="en-US" dirty="0">
                <a:latin typeface="berkeleyMono"/>
              </a:rPr>
              <a:t>Frequency: Number of transactions.</a:t>
            </a:r>
          </a:p>
          <a:p>
            <a:pPr lvl="1"/>
            <a:r>
              <a:rPr lang="en-US" dirty="0">
                <a:latin typeface="berkeleyMono"/>
              </a:rPr>
              <a:t>Monetary: Total spending.</a:t>
            </a:r>
          </a:p>
          <a:p>
            <a:pPr marL="0" lvl="1" indent="0">
              <a:buNone/>
            </a:pPr>
            <a:endParaRPr lang="en-US" dirty="0">
              <a:latin typeface="berkeleyMono"/>
            </a:endParaRPr>
          </a:p>
          <a:p>
            <a:r>
              <a:rPr lang="en-US" dirty="0">
                <a:latin typeface="berkeleyMono"/>
              </a:rPr>
              <a:t>Scoring Methodology:</a:t>
            </a:r>
          </a:p>
          <a:p>
            <a:r>
              <a:rPr lang="en-US" dirty="0">
                <a:latin typeface="berkeleyMono"/>
              </a:rPr>
              <a:t>Recency: Lower values = better (quartile-based: 1–4).</a:t>
            </a:r>
          </a:p>
          <a:p>
            <a:r>
              <a:rPr lang="en-US" dirty="0">
                <a:latin typeface="berkeleyMono"/>
              </a:rPr>
              <a:t>Frequency/Monetary: Higher values = better (quartile-based: 1–4).</a:t>
            </a:r>
          </a:p>
          <a:p>
            <a:r>
              <a:rPr lang="en-US" dirty="0">
                <a:latin typeface="berkeleyMono"/>
              </a:rPr>
              <a:t>RFM Score: Sum of R, F, and M scores (range: 3–12).</a:t>
            </a:r>
          </a:p>
          <a:p>
            <a:pPr marL="0" lvl="1" indent="0">
              <a:buNone/>
            </a:pPr>
            <a:endParaRPr lang="en-US" dirty="0">
              <a:latin typeface="berkeleyMono"/>
            </a:endParaRPr>
          </a:p>
          <a:p>
            <a:endParaRPr lang="en-US" dirty="0"/>
          </a:p>
        </p:txBody>
      </p:sp>
      <p:sp>
        <p:nvSpPr>
          <p:cNvPr id="5" name="Slide Number Placeholder 4">
            <a:extLst>
              <a:ext uri="{FF2B5EF4-FFF2-40B4-BE49-F238E27FC236}">
                <a16:creationId xmlns:a16="http://schemas.microsoft.com/office/drawing/2014/main" id="{62D144AA-450C-D3A5-EE5D-E95C0775ACF7}"/>
              </a:ext>
            </a:extLst>
          </p:cNvPr>
          <p:cNvSpPr>
            <a:spLocks noGrp="1"/>
          </p:cNvSpPr>
          <p:nvPr>
            <p:ph type="sldNum" sz="quarter" idx="4"/>
          </p:nvPr>
        </p:nvSpPr>
        <p:spPr/>
        <p:txBody>
          <a:bodyPr/>
          <a:lstStyle/>
          <a:p>
            <a:fld id="{58FB4751-880F-D840-AAA9-3A15815CC996}" type="slidenum">
              <a:rPr lang="en-US" smtClean="0"/>
              <a:pPr/>
              <a:t>4</a:t>
            </a:fld>
            <a:endParaRPr lang="en-US" dirty="0"/>
          </a:p>
        </p:txBody>
      </p:sp>
    </p:spTree>
    <p:extLst>
      <p:ext uri="{BB962C8B-B14F-4D97-AF65-F5344CB8AC3E}">
        <p14:creationId xmlns:p14="http://schemas.microsoft.com/office/powerpoint/2010/main" val="2650686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C22F2-8B97-028B-9A0B-FF38AC18E2A0}"/>
              </a:ext>
            </a:extLst>
          </p:cNvPr>
          <p:cNvSpPr>
            <a:spLocks noGrp="1"/>
          </p:cNvSpPr>
          <p:nvPr>
            <p:ph type="title"/>
          </p:nvPr>
        </p:nvSpPr>
        <p:spPr/>
        <p:txBody>
          <a:bodyPr/>
          <a:lstStyle/>
          <a:p>
            <a:pPr algn="ctr"/>
            <a:r>
              <a:rPr lang="en-US" b="1" dirty="0"/>
              <a:t>Unsupervised Learning for Deeper Insights</a:t>
            </a:r>
            <a:br>
              <a:rPr lang="en-US" b="1" dirty="0"/>
            </a:br>
            <a:r>
              <a:rPr lang="en-US" b="1" dirty="0"/>
              <a:t>(K-Means Clustering)</a:t>
            </a:r>
          </a:p>
        </p:txBody>
      </p:sp>
      <p:pic>
        <p:nvPicPr>
          <p:cNvPr id="7" name="Content Placeholder 6">
            <a:extLst>
              <a:ext uri="{FF2B5EF4-FFF2-40B4-BE49-F238E27FC236}">
                <a16:creationId xmlns:a16="http://schemas.microsoft.com/office/drawing/2014/main" id="{6DA95666-06F0-2CBE-CFEB-124F4D722264}"/>
              </a:ext>
            </a:extLst>
          </p:cNvPr>
          <p:cNvPicPr>
            <a:picLocks noGrp="1" noChangeAspect="1"/>
          </p:cNvPicPr>
          <p:nvPr>
            <p:ph sz="quarter" idx="12"/>
          </p:nvPr>
        </p:nvPicPr>
        <p:blipFill>
          <a:blip r:embed="rId2"/>
          <a:stretch>
            <a:fillRect/>
          </a:stretch>
        </p:blipFill>
        <p:spPr>
          <a:xfrm>
            <a:off x="6357938" y="2039111"/>
            <a:ext cx="4995862" cy="3877055"/>
          </a:xfrm>
        </p:spPr>
      </p:pic>
      <p:sp>
        <p:nvSpPr>
          <p:cNvPr id="5" name="Slide Number Placeholder 4">
            <a:extLst>
              <a:ext uri="{FF2B5EF4-FFF2-40B4-BE49-F238E27FC236}">
                <a16:creationId xmlns:a16="http://schemas.microsoft.com/office/drawing/2014/main" id="{2C57F5BD-1518-3123-3EA2-4FB420AD43AE}"/>
              </a:ext>
            </a:extLst>
          </p:cNvPr>
          <p:cNvSpPr>
            <a:spLocks noGrp="1"/>
          </p:cNvSpPr>
          <p:nvPr>
            <p:ph type="sldNum" sz="quarter" idx="4"/>
          </p:nvPr>
        </p:nvSpPr>
        <p:spPr/>
        <p:txBody>
          <a:bodyPr/>
          <a:lstStyle/>
          <a:p>
            <a:fld id="{58FB4751-880F-D840-AAA9-3A15815CC996}" type="slidenum">
              <a:rPr lang="en-US" smtClean="0"/>
              <a:pPr/>
              <a:t>5</a:t>
            </a:fld>
            <a:endParaRPr lang="en-US" dirty="0"/>
          </a:p>
        </p:txBody>
      </p:sp>
      <p:sp>
        <p:nvSpPr>
          <p:cNvPr id="8" name="Rectangle 1">
            <a:extLst>
              <a:ext uri="{FF2B5EF4-FFF2-40B4-BE49-F238E27FC236}">
                <a16:creationId xmlns:a16="http://schemas.microsoft.com/office/drawing/2014/main" id="{BACA4DAD-0BB9-45C5-0113-459C45931EAD}"/>
              </a:ext>
            </a:extLst>
          </p:cNvPr>
          <p:cNvSpPr>
            <a:spLocks noGrp="1" noChangeArrowheads="1"/>
          </p:cNvSpPr>
          <p:nvPr>
            <p:ph sz="quarter" idx="11"/>
          </p:nvPr>
        </p:nvSpPr>
        <p:spPr bwMode="auto">
          <a:xfrm>
            <a:off x="373626" y="3331772"/>
            <a:ext cx="5460437" cy="97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9025" rIns="0" bIns="119025"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Char char="•"/>
              <a:tabLst/>
            </a:pPr>
            <a:endParaRPr lang="en-US" sz="2400" dirty="0">
              <a:latin typeface="fkGrotesk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graphicFrame>
        <p:nvGraphicFramePr>
          <p:cNvPr id="10" name="Table 9">
            <a:extLst>
              <a:ext uri="{FF2B5EF4-FFF2-40B4-BE49-F238E27FC236}">
                <a16:creationId xmlns:a16="http://schemas.microsoft.com/office/drawing/2014/main" id="{1201842A-CCE5-E7B1-6C92-7541FBE11E94}"/>
              </a:ext>
            </a:extLst>
          </p:cNvPr>
          <p:cNvGraphicFramePr>
            <a:graphicFrameLocks noGrp="1"/>
          </p:cNvGraphicFramePr>
          <p:nvPr>
            <p:extLst>
              <p:ext uri="{D42A27DB-BD31-4B8C-83A1-F6EECF244321}">
                <p14:modId xmlns:p14="http://schemas.microsoft.com/office/powerpoint/2010/main" val="467768127"/>
              </p:ext>
            </p:extLst>
          </p:nvPr>
        </p:nvGraphicFramePr>
        <p:xfrm>
          <a:off x="373626" y="2039110"/>
          <a:ext cx="5574890" cy="3840693"/>
        </p:xfrm>
        <a:graphic>
          <a:graphicData uri="http://schemas.openxmlformats.org/drawingml/2006/table">
            <a:tbl>
              <a:tblPr/>
              <a:tblGrid>
                <a:gridCol w="2585884">
                  <a:extLst>
                    <a:ext uri="{9D8B030D-6E8A-4147-A177-3AD203B41FA5}">
                      <a16:colId xmlns:a16="http://schemas.microsoft.com/office/drawing/2014/main" val="4182686436"/>
                    </a:ext>
                  </a:extLst>
                </a:gridCol>
                <a:gridCol w="2989006">
                  <a:extLst>
                    <a:ext uri="{9D8B030D-6E8A-4147-A177-3AD203B41FA5}">
                      <a16:colId xmlns:a16="http://schemas.microsoft.com/office/drawing/2014/main" val="154409428"/>
                    </a:ext>
                  </a:extLst>
                </a:gridCol>
              </a:tblGrid>
              <a:tr h="584780">
                <a:tc>
                  <a:txBody>
                    <a:bodyPr/>
                    <a:lstStyle/>
                    <a:p>
                      <a:pPr algn="l" fontAlgn="t" latinLnBrk="0"/>
                      <a:r>
                        <a:rPr lang="en-US" b="0">
                          <a:effectLst/>
                          <a:latin typeface="berkeleyMono"/>
                        </a:rPr>
                        <a:t>Cluster</a:t>
                      </a:r>
                    </a:p>
                  </a:txBody>
                  <a:tcPr marL="60960" marR="60960" marT="60960" marB="60960">
                    <a:lnL>
                      <a:noFill/>
                    </a:lnL>
                    <a:lnR>
                      <a:noFill/>
                    </a:lnR>
                    <a:lnT>
                      <a:noFill/>
                    </a:lnT>
                    <a:lnB w="12700" cap="flat" cmpd="sng" algn="ctr">
                      <a:solidFill>
                        <a:srgbClr val="8037BE"/>
                      </a:solidFill>
                      <a:prstDash val="solid"/>
                      <a:round/>
                      <a:headEnd type="none" w="med" len="med"/>
                      <a:tailEnd type="none" w="med" len="med"/>
                    </a:lnB>
                    <a:noFill/>
                  </a:tcPr>
                </a:tc>
                <a:tc>
                  <a:txBody>
                    <a:bodyPr/>
                    <a:lstStyle/>
                    <a:p>
                      <a:pPr algn="l" fontAlgn="t" latinLnBrk="0"/>
                      <a:r>
                        <a:rPr lang="en-US" b="0">
                          <a:effectLst/>
                          <a:latin typeface="berkeleyMono"/>
                        </a:rPr>
                        <a:t>Profile</a:t>
                      </a:r>
                    </a:p>
                  </a:txBody>
                  <a:tcPr marL="60960" marR="60960" marT="60960" marB="60960">
                    <a:lnL>
                      <a:noFill/>
                    </a:lnL>
                    <a:lnR>
                      <a:noFill/>
                    </a:lnR>
                    <a:lnT>
                      <a:noFill/>
                    </a:lnT>
                    <a:lnB w="12700" cap="flat" cmpd="sng" algn="ctr">
                      <a:solidFill>
                        <a:srgbClr val="8037BE"/>
                      </a:solidFill>
                      <a:prstDash val="solid"/>
                      <a:round/>
                      <a:headEnd type="none" w="med" len="med"/>
                      <a:tailEnd type="none" w="med" len="med"/>
                    </a:lnB>
                    <a:noFill/>
                  </a:tcPr>
                </a:tc>
                <a:extLst>
                  <a:ext uri="{0D108BD9-81ED-4DB2-BD59-A6C34878D82A}">
                    <a16:rowId xmlns:a16="http://schemas.microsoft.com/office/drawing/2014/main" val="262895965"/>
                  </a:ext>
                </a:extLst>
              </a:tr>
              <a:tr h="826830">
                <a:tc>
                  <a:txBody>
                    <a:bodyPr/>
                    <a:lstStyle/>
                    <a:p>
                      <a:pPr fontAlgn="base" latinLnBrk="0"/>
                      <a:r>
                        <a:rPr lang="en-US" dirty="0">
                          <a:effectLst/>
                          <a:latin typeface="berkeleyMono"/>
                        </a:rPr>
                        <a:t>0</a:t>
                      </a:r>
                    </a:p>
                  </a:txBody>
                  <a:tcPr marL="60960" marR="60960" anchor="ctr">
                    <a:lnL w="12700" cap="flat" cmpd="sng" algn="ctr">
                      <a:solidFill>
                        <a:srgbClr val="8037BE"/>
                      </a:solidFill>
                      <a:prstDash val="solid"/>
                      <a:round/>
                      <a:headEnd type="none" w="med" len="med"/>
                      <a:tailEnd type="none" w="med" len="med"/>
                    </a:lnL>
                    <a:lnR w="12700" cap="flat" cmpd="sng" algn="ctr">
                      <a:solidFill>
                        <a:srgbClr val="8037BE"/>
                      </a:solidFill>
                      <a:prstDash val="solid"/>
                      <a:round/>
                      <a:headEnd type="none" w="med" len="med"/>
                      <a:tailEnd type="none" w="med" len="med"/>
                    </a:lnR>
                    <a:lnT w="12700" cap="flat" cmpd="sng" algn="ctr">
                      <a:solidFill>
                        <a:srgbClr val="8037BE"/>
                      </a:solidFill>
                      <a:prstDash val="solid"/>
                      <a:round/>
                      <a:headEnd type="none" w="med" len="med"/>
                      <a:tailEnd type="none" w="med" len="med"/>
                    </a:lnT>
                    <a:lnB w="12700" cap="flat" cmpd="sng" algn="ctr">
                      <a:solidFill>
                        <a:srgbClr val="C034BE"/>
                      </a:solidFill>
                      <a:prstDash val="solid"/>
                      <a:round/>
                      <a:headEnd type="none" w="med" len="med"/>
                      <a:tailEnd type="none" w="med" len="med"/>
                    </a:lnB>
                    <a:noFill/>
                  </a:tcPr>
                </a:tc>
                <a:tc>
                  <a:txBody>
                    <a:bodyPr/>
                    <a:lstStyle/>
                    <a:p>
                      <a:pPr fontAlgn="base" latinLnBrk="0"/>
                      <a:r>
                        <a:rPr lang="en-US">
                          <a:effectLst/>
                          <a:latin typeface="berkeleyMono"/>
                        </a:rPr>
                        <a:t>Low recency, low spending</a:t>
                      </a:r>
                    </a:p>
                  </a:txBody>
                  <a:tcPr marL="60960" marR="60960" anchor="ctr">
                    <a:lnL w="12700" cap="flat" cmpd="sng" algn="ctr">
                      <a:solidFill>
                        <a:srgbClr val="8037BE"/>
                      </a:solidFill>
                      <a:prstDash val="solid"/>
                      <a:round/>
                      <a:headEnd type="none" w="med" len="med"/>
                      <a:tailEnd type="none" w="med" len="med"/>
                    </a:lnL>
                    <a:lnR w="12700" cap="flat" cmpd="sng" algn="ctr">
                      <a:solidFill>
                        <a:srgbClr val="8037BE"/>
                      </a:solidFill>
                      <a:prstDash val="solid"/>
                      <a:round/>
                      <a:headEnd type="none" w="med" len="med"/>
                      <a:tailEnd type="none" w="med" len="med"/>
                    </a:lnR>
                    <a:lnT w="12700" cap="flat" cmpd="sng" algn="ctr">
                      <a:solidFill>
                        <a:srgbClr val="8037BE"/>
                      </a:solidFill>
                      <a:prstDash val="solid"/>
                      <a:round/>
                      <a:headEnd type="none" w="med" len="med"/>
                      <a:tailEnd type="none" w="med" len="med"/>
                    </a:lnT>
                    <a:lnB w="12700" cap="flat" cmpd="sng" algn="ctr">
                      <a:solidFill>
                        <a:srgbClr val="C034BE"/>
                      </a:solidFill>
                      <a:prstDash val="solid"/>
                      <a:round/>
                      <a:headEnd type="none" w="med" len="med"/>
                      <a:tailEnd type="none" w="med" len="med"/>
                    </a:lnB>
                    <a:noFill/>
                  </a:tcPr>
                </a:tc>
                <a:extLst>
                  <a:ext uri="{0D108BD9-81ED-4DB2-BD59-A6C34878D82A}">
                    <a16:rowId xmlns:a16="http://schemas.microsoft.com/office/drawing/2014/main" val="435883408"/>
                  </a:ext>
                </a:extLst>
              </a:tr>
              <a:tr h="539797">
                <a:tc>
                  <a:txBody>
                    <a:bodyPr/>
                    <a:lstStyle/>
                    <a:p>
                      <a:pPr fontAlgn="base" latinLnBrk="0"/>
                      <a:r>
                        <a:rPr lang="en-US">
                          <a:effectLst/>
                          <a:latin typeface="berkeleyMono"/>
                        </a:rPr>
                        <a:t>1</a:t>
                      </a:r>
                    </a:p>
                  </a:txBody>
                  <a:tcPr marL="60960" marR="60960" anchor="ctr">
                    <a:lnL w="12700" cap="flat" cmpd="sng" algn="ctr">
                      <a:solidFill>
                        <a:srgbClr val="C034BE"/>
                      </a:solidFill>
                      <a:prstDash val="solid"/>
                      <a:round/>
                      <a:headEnd type="none" w="med" len="med"/>
                      <a:tailEnd type="none" w="med" len="med"/>
                    </a:lnL>
                    <a:lnR w="12700" cap="flat" cmpd="sng" algn="ctr">
                      <a:solidFill>
                        <a:srgbClr val="C034BE"/>
                      </a:solidFill>
                      <a:prstDash val="solid"/>
                      <a:round/>
                      <a:headEnd type="none" w="med" len="med"/>
                      <a:tailEnd type="none" w="med" len="med"/>
                    </a:lnR>
                    <a:lnT w="12700" cap="flat" cmpd="sng" algn="ctr">
                      <a:solidFill>
                        <a:srgbClr val="C034BE"/>
                      </a:solidFill>
                      <a:prstDash val="solid"/>
                      <a:round/>
                      <a:headEnd type="none" w="med" len="med"/>
                      <a:tailEnd type="none" w="med" len="med"/>
                    </a:lnT>
                    <a:lnB w="12700" cap="flat" cmpd="sng" algn="ctr">
                      <a:solidFill>
                        <a:srgbClr val="C04DBE"/>
                      </a:solidFill>
                      <a:prstDash val="solid"/>
                      <a:round/>
                      <a:headEnd type="none" w="med" len="med"/>
                      <a:tailEnd type="none" w="med" len="med"/>
                    </a:lnB>
                    <a:noFill/>
                  </a:tcPr>
                </a:tc>
                <a:tc>
                  <a:txBody>
                    <a:bodyPr/>
                    <a:lstStyle/>
                    <a:p>
                      <a:pPr fontAlgn="base" latinLnBrk="0"/>
                      <a:r>
                        <a:rPr lang="en-US">
                          <a:effectLst/>
                          <a:latin typeface="berkeleyMono"/>
                        </a:rPr>
                        <a:t>Moderate engagement</a:t>
                      </a:r>
                    </a:p>
                  </a:txBody>
                  <a:tcPr marL="60960" marR="60960" anchor="ctr">
                    <a:lnL w="12700" cap="flat" cmpd="sng" algn="ctr">
                      <a:solidFill>
                        <a:srgbClr val="C034BE"/>
                      </a:solidFill>
                      <a:prstDash val="solid"/>
                      <a:round/>
                      <a:headEnd type="none" w="med" len="med"/>
                      <a:tailEnd type="none" w="med" len="med"/>
                    </a:lnL>
                    <a:lnR w="12700" cap="flat" cmpd="sng" algn="ctr">
                      <a:solidFill>
                        <a:srgbClr val="C034BE"/>
                      </a:solidFill>
                      <a:prstDash val="solid"/>
                      <a:round/>
                      <a:headEnd type="none" w="med" len="med"/>
                      <a:tailEnd type="none" w="med" len="med"/>
                    </a:lnR>
                    <a:lnT w="12700" cap="flat" cmpd="sng" algn="ctr">
                      <a:solidFill>
                        <a:srgbClr val="C034BE"/>
                      </a:solidFill>
                      <a:prstDash val="solid"/>
                      <a:round/>
                      <a:headEnd type="none" w="med" len="med"/>
                      <a:tailEnd type="none" w="med" len="med"/>
                    </a:lnT>
                    <a:lnB w="12700" cap="flat" cmpd="sng" algn="ctr">
                      <a:solidFill>
                        <a:srgbClr val="C04DBE"/>
                      </a:solidFill>
                      <a:prstDash val="solid"/>
                      <a:round/>
                      <a:headEnd type="none" w="med" len="med"/>
                      <a:tailEnd type="none" w="med" len="med"/>
                    </a:lnB>
                    <a:noFill/>
                  </a:tcPr>
                </a:tc>
                <a:extLst>
                  <a:ext uri="{0D108BD9-81ED-4DB2-BD59-A6C34878D82A}">
                    <a16:rowId xmlns:a16="http://schemas.microsoft.com/office/drawing/2014/main" val="3348943441"/>
                  </a:ext>
                </a:extLst>
              </a:tr>
              <a:tr h="944643">
                <a:tc>
                  <a:txBody>
                    <a:bodyPr/>
                    <a:lstStyle/>
                    <a:p>
                      <a:pPr fontAlgn="base" latinLnBrk="0"/>
                      <a:r>
                        <a:rPr lang="en-US" dirty="0">
                          <a:effectLst/>
                          <a:latin typeface="berkeleyMono"/>
                        </a:rPr>
                        <a:t>2</a:t>
                      </a:r>
                    </a:p>
                  </a:txBody>
                  <a:tcPr marL="60960" marR="60960" anchor="ctr">
                    <a:lnL w="12700" cap="flat" cmpd="sng" algn="ctr">
                      <a:solidFill>
                        <a:srgbClr val="C04DBE"/>
                      </a:solidFill>
                      <a:prstDash val="solid"/>
                      <a:round/>
                      <a:headEnd type="none" w="med" len="med"/>
                      <a:tailEnd type="none" w="med" len="med"/>
                    </a:lnL>
                    <a:lnR w="12700" cap="flat" cmpd="sng" algn="ctr">
                      <a:solidFill>
                        <a:srgbClr val="C04DBE"/>
                      </a:solidFill>
                      <a:prstDash val="solid"/>
                      <a:round/>
                      <a:headEnd type="none" w="med" len="med"/>
                      <a:tailEnd type="none" w="med" len="med"/>
                    </a:lnR>
                    <a:lnT w="12700" cap="flat" cmpd="sng" algn="ctr">
                      <a:solidFill>
                        <a:srgbClr val="C04DBE"/>
                      </a:solidFill>
                      <a:prstDash val="solid"/>
                      <a:round/>
                      <a:headEnd type="none" w="med" len="med"/>
                      <a:tailEnd type="none" w="med" len="med"/>
                    </a:lnT>
                    <a:lnB w="12700" cap="flat" cmpd="sng" algn="ctr">
                      <a:solidFill>
                        <a:srgbClr val="8044BE"/>
                      </a:solidFill>
                      <a:prstDash val="solid"/>
                      <a:round/>
                      <a:headEnd type="none" w="med" len="med"/>
                      <a:tailEnd type="none" w="med" len="med"/>
                    </a:lnB>
                    <a:noFill/>
                  </a:tcPr>
                </a:tc>
                <a:tc>
                  <a:txBody>
                    <a:bodyPr/>
                    <a:lstStyle/>
                    <a:p>
                      <a:pPr fontAlgn="base" latinLnBrk="0"/>
                      <a:r>
                        <a:rPr lang="en-US">
                          <a:effectLst/>
                          <a:latin typeface="berkeleyMono"/>
                        </a:rPr>
                        <a:t>High recency, high spending</a:t>
                      </a:r>
                    </a:p>
                  </a:txBody>
                  <a:tcPr marL="60960" marR="60960" anchor="ctr">
                    <a:lnL w="12700" cap="flat" cmpd="sng" algn="ctr">
                      <a:solidFill>
                        <a:srgbClr val="C04DBE"/>
                      </a:solidFill>
                      <a:prstDash val="solid"/>
                      <a:round/>
                      <a:headEnd type="none" w="med" len="med"/>
                      <a:tailEnd type="none" w="med" len="med"/>
                    </a:lnL>
                    <a:lnR w="12700" cap="flat" cmpd="sng" algn="ctr">
                      <a:solidFill>
                        <a:srgbClr val="C04DBE"/>
                      </a:solidFill>
                      <a:prstDash val="solid"/>
                      <a:round/>
                      <a:headEnd type="none" w="med" len="med"/>
                      <a:tailEnd type="none" w="med" len="med"/>
                    </a:lnR>
                    <a:lnT w="12700" cap="flat" cmpd="sng" algn="ctr">
                      <a:solidFill>
                        <a:srgbClr val="C04DBE"/>
                      </a:solidFill>
                      <a:prstDash val="solid"/>
                      <a:round/>
                      <a:headEnd type="none" w="med" len="med"/>
                      <a:tailEnd type="none" w="med" len="med"/>
                    </a:lnT>
                    <a:lnB w="12700" cap="flat" cmpd="sng" algn="ctr">
                      <a:solidFill>
                        <a:srgbClr val="8044BE"/>
                      </a:solidFill>
                      <a:prstDash val="solid"/>
                      <a:round/>
                      <a:headEnd type="none" w="med" len="med"/>
                      <a:tailEnd type="none" w="med" len="med"/>
                    </a:lnB>
                    <a:noFill/>
                  </a:tcPr>
                </a:tc>
                <a:extLst>
                  <a:ext uri="{0D108BD9-81ED-4DB2-BD59-A6C34878D82A}">
                    <a16:rowId xmlns:a16="http://schemas.microsoft.com/office/drawing/2014/main" val="3273315180"/>
                  </a:ext>
                </a:extLst>
              </a:tr>
              <a:tr h="944643">
                <a:tc>
                  <a:txBody>
                    <a:bodyPr/>
                    <a:lstStyle/>
                    <a:p>
                      <a:pPr fontAlgn="base" latinLnBrk="0"/>
                      <a:r>
                        <a:rPr lang="en-US">
                          <a:effectLst/>
                          <a:latin typeface="berkeleyMono"/>
                        </a:rPr>
                        <a:t>3</a:t>
                      </a:r>
                    </a:p>
                  </a:txBody>
                  <a:tcPr marL="60960" marR="60960" anchor="ctr">
                    <a:lnL w="12700" cap="flat" cmpd="sng" algn="ctr">
                      <a:solidFill>
                        <a:srgbClr val="8044BE"/>
                      </a:solidFill>
                      <a:prstDash val="solid"/>
                      <a:round/>
                      <a:headEnd type="none" w="med" len="med"/>
                      <a:tailEnd type="none" w="med" len="med"/>
                    </a:lnL>
                    <a:lnR w="12700" cap="flat" cmpd="sng" algn="ctr">
                      <a:solidFill>
                        <a:srgbClr val="8044BE"/>
                      </a:solidFill>
                      <a:prstDash val="solid"/>
                      <a:round/>
                      <a:headEnd type="none" w="med" len="med"/>
                      <a:tailEnd type="none" w="med" len="med"/>
                    </a:lnR>
                    <a:lnT w="12700" cap="flat" cmpd="sng" algn="ctr">
                      <a:solidFill>
                        <a:srgbClr val="8044BE"/>
                      </a:solidFill>
                      <a:prstDash val="solid"/>
                      <a:round/>
                      <a:headEnd type="none" w="med" len="med"/>
                      <a:tailEnd type="none" w="med" len="med"/>
                    </a:lnT>
                    <a:lnB w="12700" cap="flat" cmpd="sng" algn="ctr">
                      <a:solidFill>
                        <a:srgbClr val="8044BE"/>
                      </a:solidFill>
                      <a:prstDash val="solid"/>
                      <a:round/>
                      <a:headEnd type="none" w="med" len="med"/>
                      <a:tailEnd type="none" w="med" len="med"/>
                    </a:lnB>
                    <a:noFill/>
                  </a:tcPr>
                </a:tc>
                <a:tc>
                  <a:txBody>
                    <a:bodyPr/>
                    <a:lstStyle/>
                    <a:p>
                      <a:pPr fontAlgn="base" latinLnBrk="0"/>
                      <a:r>
                        <a:rPr lang="en-US" dirty="0">
                          <a:effectLst/>
                          <a:latin typeface="berkeleyMono"/>
                        </a:rPr>
                        <a:t>Recent, frequent purchasers</a:t>
                      </a:r>
                    </a:p>
                  </a:txBody>
                  <a:tcPr marL="60960" marR="60960" anchor="ctr">
                    <a:lnL w="12700" cap="flat" cmpd="sng" algn="ctr">
                      <a:solidFill>
                        <a:srgbClr val="8044BE"/>
                      </a:solidFill>
                      <a:prstDash val="solid"/>
                      <a:round/>
                      <a:headEnd type="none" w="med" len="med"/>
                      <a:tailEnd type="none" w="med" len="med"/>
                    </a:lnL>
                    <a:lnR w="12700" cap="flat" cmpd="sng" algn="ctr">
                      <a:solidFill>
                        <a:srgbClr val="8044BE"/>
                      </a:solidFill>
                      <a:prstDash val="solid"/>
                      <a:round/>
                      <a:headEnd type="none" w="med" len="med"/>
                      <a:tailEnd type="none" w="med" len="med"/>
                    </a:lnR>
                    <a:lnT w="12700" cap="flat" cmpd="sng" algn="ctr">
                      <a:solidFill>
                        <a:srgbClr val="8044BE"/>
                      </a:solidFill>
                      <a:prstDash val="solid"/>
                      <a:round/>
                      <a:headEnd type="none" w="med" len="med"/>
                      <a:tailEnd type="none" w="med" len="med"/>
                    </a:lnT>
                    <a:lnB w="12700" cap="flat" cmpd="sng" algn="ctr">
                      <a:solidFill>
                        <a:srgbClr val="8044BE"/>
                      </a:solidFill>
                      <a:prstDash val="solid"/>
                      <a:round/>
                      <a:headEnd type="none" w="med" len="med"/>
                      <a:tailEnd type="none" w="med" len="med"/>
                    </a:lnB>
                    <a:noFill/>
                  </a:tcPr>
                </a:tc>
                <a:extLst>
                  <a:ext uri="{0D108BD9-81ED-4DB2-BD59-A6C34878D82A}">
                    <a16:rowId xmlns:a16="http://schemas.microsoft.com/office/drawing/2014/main" val="20601483"/>
                  </a:ext>
                </a:extLst>
              </a:tr>
            </a:tbl>
          </a:graphicData>
        </a:graphic>
      </p:graphicFrame>
    </p:spTree>
    <p:extLst>
      <p:ext uri="{BB962C8B-B14F-4D97-AF65-F5344CB8AC3E}">
        <p14:creationId xmlns:p14="http://schemas.microsoft.com/office/powerpoint/2010/main" val="113716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7917D-F4C3-8B5F-D955-568FC3B991B1}"/>
              </a:ext>
            </a:extLst>
          </p:cNvPr>
          <p:cNvSpPr>
            <a:spLocks noGrp="1"/>
          </p:cNvSpPr>
          <p:nvPr>
            <p:ph type="title"/>
          </p:nvPr>
        </p:nvSpPr>
        <p:spPr/>
        <p:txBody>
          <a:bodyPr/>
          <a:lstStyle/>
          <a:p>
            <a:pPr algn="ctr"/>
            <a:r>
              <a:rPr lang="en-US" b="1" dirty="0"/>
              <a:t>Customer Segmentation</a:t>
            </a:r>
          </a:p>
        </p:txBody>
      </p:sp>
      <p:pic>
        <p:nvPicPr>
          <p:cNvPr id="7" name="Content Placeholder 6">
            <a:extLst>
              <a:ext uri="{FF2B5EF4-FFF2-40B4-BE49-F238E27FC236}">
                <a16:creationId xmlns:a16="http://schemas.microsoft.com/office/drawing/2014/main" id="{881BE38C-2DF2-0778-0F69-3401F470EB32}"/>
              </a:ext>
            </a:extLst>
          </p:cNvPr>
          <p:cNvPicPr>
            <a:picLocks noGrp="1" noChangeAspect="1"/>
          </p:cNvPicPr>
          <p:nvPr>
            <p:ph sz="quarter" idx="11"/>
          </p:nvPr>
        </p:nvPicPr>
        <p:blipFill>
          <a:blip r:embed="rId2"/>
          <a:stretch>
            <a:fillRect/>
          </a:stretch>
        </p:blipFill>
        <p:spPr>
          <a:xfrm>
            <a:off x="914400" y="2039113"/>
            <a:ext cx="4919854" cy="3877054"/>
          </a:xfrm>
        </p:spPr>
      </p:pic>
      <p:sp>
        <p:nvSpPr>
          <p:cNvPr id="4" name="Content Placeholder 3">
            <a:extLst>
              <a:ext uri="{FF2B5EF4-FFF2-40B4-BE49-F238E27FC236}">
                <a16:creationId xmlns:a16="http://schemas.microsoft.com/office/drawing/2014/main" id="{2163EB0C-8310-C547-9E07-D2C8DFF9A48B}"/>
              </a:ext>
            </a:extLst>
          </p:cNvPr>
          <p:cNvSpPr>
            <a:spLocks noGrp="1"/>
          </p:cNvSpPr>
          <p:nvPr>
            <p:ph sz="quarter" idx="12"/>
          </p:nvPr>
        </p:nvSpPr>
        <p:spPr/>
        <p:txBody>
          <a:bodyPr>
            <a:normAutofit/>
          </a:bodyPr>
          <a:lstStyle/>
          <a:p>
            <a:r>
              <a:rPr lang="en-US" dirty="0">
                <a:latin typeface="berkeleyMono"/>
              </a:rPr>
              <a:t>Segment Definitions:</a:t>
            </a:r>
          </a:p>
          <a:p>
            <a:endParaRPr lang="en-US" dirty="0">
              <a:latin typeface="berkeleyMono"/>
            </a:endParaRPr>
          </a:p>
          <a:p>
            <a:pPr lvl="1"/>
            <a:r>
              <a:rPr lang="en-US" dirty="0">
                <a:latin typeface="berkeleyMono"/>
              </a:rPr>
              <a:t>Platinum: Most valuable customers, highly engaged and high spenders.</a:t>
            </a:r>
          </a:p>
          <a:p>
            <a:pPr lvl="1"/>
            <a:r>
              <a:rPr lang="en-US" dirty="0">
                <a:latin typeface="berkeleyMono"/>
              </a:rPr>
              <a:t>Gold: Frequent and valuable customers.</a:t>
            </a:r>
          </a:p>
          <a:p>
            <a:pPr lvl="1"/>
            <a:r>
              <a:rPr lang="en-US" dirty="0">
                <a:latin typeface="berkeleyMono"/>
              </a:rPr>
              <a:t>Silver: Moderate engagement and spending.</a:t>
            </a:r>
          </a:p>
          <a:p>
            <a:pPr lvl="1"/>
            <a:r>
              <a:rPr lang="en-US" dirty="0">
                <a:latin typeface="berkeleyMono"/>
              </a:rPr>
              <a:t>Standard: Least engaged, opportunity for reactivation.</a:t>
            </a:r>
          </a:p>
          <a:p>
            <a:endParaRPr lang="en-US" dirty="0"/>
          </a:p>
        </p:txBody>
      </p:sp>
      <p:sp>
        <p:nvSpPr>
          <p:cNvPr id="5" name="Slide Number Placeholder 4">
            <a:extLst>
              <a:ext uri="{FF2B5EF4-FFF2-40B4-BE49-F238E27FC236}">
                <a16:creationId xmlns:a16="http://schemas.microsoft.com/office/drawing/2014/main" id="{B0FE75AE-32B0-5533-D505-0008FCB3D7AD}"/>
              </a:ext>
            </a:extLst>
          </p:cNvPr>
          <p:cNvSpPr>
            <a:spLocks noGrp="1"/>
          </p:cNvSpPr>
          <p:nvPr>
            <p:ph type="sldNum" sz="quarter" idx="4"/>
          </p:nvPr>
        </p:nvSpPr>
        <p:spPr/>
        <p:txBody>
          <a:bodyPr/>
          <a:lstStyle/>
          <a:p>
            <a:fld id="{58FB4751-880F-D840-AAA9-3A15815CC996}" type="slidenum">
              <a:rPr lang="en-US" smtClean="0"/>
              <a:pPr/>
              <a:t>6</a:t>
            </a:fld>
            <a:endParaRPr lang="en-US" dirty="0"/>
          </a:p>
        </p:txBody>
      </p:sp>
    </p:spTree>
    <p:extLst>
      <p:ext uri="{BB962C8B-B14F-4D97-AF65-F5344CB8AC3E}">
        <p14:creationId xmlns:p14="http://schemas.microsoft.com/office/powerpoint/2010/main" val="2208839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17450" y="0"/>
            <a:ext cx="10360152" cy="2039112"/>
          </a:xfrm>
        </p:spPr>
        <p:txBody>
          <a:bodyPr/>
          <a:lstStyle/>
          <a:p>
            <a:pPr algn="ctr"/>
            <a:r>
              <a:rPr lang="en-US" b="1" dirty="0"/>
              <a:t>Executive Dashboard</a:t>
            </a:r>
            <a:r>
              <a:rPr lang="en-US" dirty="0"/>
              <a:t> </a:t>
            </a:r>
            <a:br>
              <a:rPr lang="en-US" dirty="0"/>
            </a:br>
            <a:br>
              <a:rPr lang="en-US" sz="3200" dirty="0"/>
            </a:br>
            <a:r>
              <a:rPr lang="en-US" sz="3200" dirty="0"/>
              <a:t>.</a:t>
            </a:r>
            <a:br>
              <a:rPr lang="en-US" sz="3200" dirty="0"/>
            </a:br>
            <a:endParaRPr lang="en-US" dirty="0"/>
          </a:p>
        </p:txBody>
      </p:sp>
      <p:sp>
        <p:nvSpPr>
          <p:cNvPr id="12" name="Content Placeholder 11">
            <a:extLst>
              <a:ext uri="{FF2B5EF4-FFF2-40B4-BE49-F238E27FC236}">
                <a16:creationId xmlns:a16="http://schemas.microsoft.com/office/drawing/2014/main" id="{C11CB2B9-9E66-F5C7-8A48-37B272EA6465}"/>
              </a:ext>
            </a:extLst>
          </p:cNvPr>
          <p:cNvSpPr>
            <a:spLocks noGrp="1"/>
          </p:cNvSpPr>
          <p:nvPr>
            <p:ph sz="quarter" idx="13"/>
          </p:nvPr>
        </p:nvSpPr>
        <p:spPr>
          <a:xfrm>
            <a:off x="914398" y="2039112"/>
            <a:ext cx="4053841" cy="3904488"/>
          </a:xfrm>
        </p:spPr>
        <p:txBody>
          <a:bodyPr/>
          <a:lstStyle/>
          <a:p>
            <a:pPr marL="0" indent="0">
              <a:buNone/>
            </a:pPr>
            <a:endParaRPr lang="en-US" dirty="0"/>
          </a:p>
          <a:p>
            <a:pPr marL="0" indent="0">
              <a:buNone/>
            </a:pPr>
            <a:endParaRPr lang="en-US" dirty="0"/>
          </a:p>
        </p:txBody>
      </p:sp>
      <p:pic>
        <p:nvPicPr>
          <p:cNvPr id="18" name="Content Placeholder 17">
            <a:extLst>
              <a:ext uri="{FF2B5EF4-FFF2-40B4-BE49-F238E27FC236}">
                <a16:creationId xmlns:a16="http://schemas.microsoft.com/office/drawing/2014/main" id="{A4C3C04A-0DD8-3360-F17A-2FF49BF552CF}"/>
              </a:ext>
            </a:extLst>
          </p:cNvPr>
          <p:cNvPicPr>
            <a:picLocks noGrp="1" noChangeAspect="1"/>
          </p:cNvPicPr>
          <p:nvPr>
            <p:ph sz="quarter" idx="12"/>
          </p:nvPr>
        </p:nvPicPr>
        <p:blipFill>
          <a:blip r:embed="rId3"/>
          <a:stretch>
            <a:fillRect/>
          </a:stretch>
        </p:blipFill>
        <p:spPr>
          <a:xfrm>
            <a:off x="-30480" y="772160"/>
            <a:ext cx="12222480" cy="6085840"/>
          </a:xfrm>
        </p:spPr>
      </p:pic>
    </p:spTree>
    <p:extLst>
      <p:ext uri="{BB962C8B-B14F-4D97-AF65-F5344CB8AC3E}">
        <p14:creationId xmlns:p14="http://schemas.microsoft.com/office/powerpoint/2010/main" val="2222324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599440" y="1066800"/>
            <a:ext cx="10360152" cy="863600"/>
          </a:xfrm>
        </p:spPr>
        <p:txBody>
          <a:bodyPr anchor="b"/>
          <a:lstStyle/>
          <a:p>
            <a:pPr algn="ctr"/>
            <a:r>
              <a:rPr lang="en-US" b="1" dirty="0"/>
              <a:t>Main findings</a:t>
            </a:r>
          </a:p>
        </p:txBody>
      </p:sp>
      <p:sp>
        <p:nvSpPr>
          <p:cNvPr id="11" name="Content Placeholder 10">
            <a:extLst>
              <a:ext uri="{FF2B5EF4-FFF2-40B4-BE49-F238E27FC236}">
                <a16:creationId xmlns:a16="http://schemas.microsoft.com/office/drawing/2014/main" id="{000EBDF4-3413-FCF9-2E25-9A254A61F23E}"/>
              </a:ext>
            </a:extLst>
          </p:cNvPr>
          <p:cNvSpPr>
            <a:spLocks noGrp="1"/>
          </p:cNvSpPr>
          <p:nvPr>
            <p:ph sz="quarter" idx="12"/>
          </p:nvPr>
        </p:nvSpPr>
        <p:spPr>
          <a:xfrm>
            <a:off x="4743451" y="2865120"/>
            <a:ext cx="6537960" cy="3078480"/>
          </a:xfrm>
        </p:spPr>
        <p:txBody>
          <a:bodyPr/>
          <a:lstStyle/>
          <a:p>
            <a:r>
              <a:rPr lang="en-US" dirty="0">
                <a:latin typeface="berkeleyMono"/>
              </a:rPr>
              <a:t>High-value customers drive most revenue.</a:t>
            </a:r>
          </a:p>
          <a:p>
            <a:endParaRPr lang="en-US" dirty="0">
              <a:latin typeface="berkeleyMono"/>
            </a:endParaRPr>
          </a:p>
          <a:p>
            <a:r>
              <a:rPr lang="en-US" dirty="0">
                <a:latin typeface="berkeleyMono"/>
              </a:rPr>
              <a:t>Clear patterns in revenue by month and day of the week.</a:t>
            </a:r>
          </a:p>
          <a:p>
            <a:endParaRPr lang="en-US" dirty="0">
              <a:latin typeface="berkeleyMono"/>
            </a:endParaRPr>
          </a:p>
          <a:p>
            <a:r>
              <a:rPr lang="en-US" dirty="0">
                <a:latin typeface="berkeleyMono"/>
              </a:rPr>
              <a:t>Segmentation of customers enables targeted marketing.</a:t>
            </a:r>
          </a:p>
          <a:p>
            <a:endParaRPr lang="en-US" dirty="0"/>
          </a:p>
        </p:txBody>
      </p:sp>
      <p:pic>
        <p:nvPicPr>
          <p:cNvPr id="15" name="Content Placeholder 14">
            <a:extLst>
              <a:ext uri="{FF2B5EF4-FFF2-40B4-BE49-F238E27FC236}">
                <a16:creationId xmlns:a16="http://schemas.microsoft.com/office/drawing/2014/main" id="{6366908A-A7DF-B444-8152-CE6439E1188C}"/>
              </a:ext>
            </a:extLst>
          </p:cNvPr>
          <p:cNvPicPr>
            <a:picLocks noGrp="1" noChangeAspect="1"/>
          </p:cNvPicPr>
          <p:nvPr>
            <p:ph sz="quarter" idx="13"/>
          </p:nvPr>
        </p:nvPicPr>
        <p:blipFill>
          <a:blip r:embed="rId3"/>
          <a:stretch>
            <a:fillRect/>
          </a:stretch>
        </p:blipFill>
        <p:spPr>
          <a:xfrm>
            <a:off x="1330960" y="2920561"/>
            <a:ext cx="2479040" cy="2220400"/>
          </a:xfrm>
        </p:spPr>
      </p:pic>
    </p:spTree>
    <p:extLst>
      <p:ext uri="{BB962C8B-B14F-4D97-AF65-F5344CB8AC3E}">
        <p14:creationId xmlns:p14="http://schemas.microsoft.com/office/powerpoint/2010/main" val="520000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914400" y="914400"/>
            <a:ext cx="10170160" cy="914400"/>
          </a:xfrm>
        </p:spPr>
        <p:txBody>
          <a:bodyPr/>
          <a:lstStyle/>
          <a:p>
            <a:pPr algn="ctr"/>
            <a:r>
              <a:rPr lang="en-US" b="1" dirty="0"/>
              <a:t>Business Objectives &amp; Data Overview</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400" y="2039112"/>
            <a:ext cx="7150608" cy="3356576"/>
          </a:xfrm>
        </p:spPr>
        <p:txBody>
          <a:bodyPr>
            <a:normAutofit lnSpcReduction="10000"/>
          </a:bodyPr>
          <a:lstStyle/>
          <a:p>
            <a:endParaRPr lang="en-US" dirty="0">
              <a:latin typeface="berkeleyMono"/>
            </a:endParaRPr>
          </a:p>
          <a:p>
            <a:r>
              <a:rPr lang="en-US" dirty="0">
                <a:latin typeface="berkeleyMono"/>
              </a:rPr>
              <a:t>Purpose:</a:t>
            </a:r>
          </a:p>
          <a:p>
            <a:pPr lvl="1"/>
            <a:r>
              <a:rPr lang="en-US" sz="2000" dirty="0">
                <a:latin typeface="berkeleyMono"/>
              </a:rPr>
              <a:t>Identify customer groups for targeted marketing.</a:t>
            </a:r>
          </a:p>
          <a:p>
            <a:pPr lvl="1"/>
            <a:r>
              <a:rPr lang="en-US" sz="2000" dirty="0">
                <a:latin typeface="berkeleyMono"/>
              </a:rPr>
              <a:t>Analyze purchasing behavior by customer segments and day of the week.</a:t>
            </a:r>
          </a:p>
          <a:p>
            <a:pPr marL="457200" lvl="1" indent="0">
              <a:buNone/>
            </a:pPr>
            <a:r>
              <a:rPr lang="en-US" sz="2000" dirty="0">
                <a:latin typeface="berkeleyMono"/>
              </a:rPr>
              <a:t> </a:t>
            </a:r>
          </a:p>
          <a:p>
            <a:r>
              <a:rPr lang="en-US" dirty="0">
                <a:latin typeface="berkeleyMono"/>
              </a:rPr>
              <a:t>Dataset:</a:t>
            </a:r>
          </a:p>
          <a:p>
            <a:pPr lvl="1"/>
            <a:r>
              <a:rPr lang="en-US" sz="2000" dirty="0">
                <a:latin typeface="berkeleyMono"/>
              </a:rPr>
              <a:t>Online retail transactions (2009–2011).</a:t>
            </a:r>
          </a:p>
          <a:p>
            <a:pPr lvl="1"/>
            <a:r>
              <a:rPr lang="en-US" sz="2000" dirty="0">
                <a:latin typeface="berkeleyMono"/>
              </a:rPr>
              <a:t>Key metrics: Invoice, Product, Quantity, Price, Customer ID, Country, Date.</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val="1966913227"/>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{EB8A83E0-9372-4D90-AE29-9CCBB70BF9D8}tf11964407_win32</Template>
  <TotalTime>662</TotalTime>
  <Words>1251</Words>
  <Application>Microsoft Office PowerPoint</Application>
  <PresentationFormat>Widescreen</PresentationFormat>
  <Paragraphs>183</Paragraphs>
  <Slides>19</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berkeleyMono</vt:lpstr>
      <vt:lpstr>Calibri</vt:lpstr>
      <vt:lpstr>Courier New</vt:lpstr>
      <vt:lpstr>fkGroteskNeue</vt:lpstr>
      <vt:lpstr>Gill Sans Nova Light</vt:lpstr>
      <vt:lpstr>Sagona Book</vt:lpstr>
      <vt:lpstr>Custom</vt:lpstr>
      <vt:lpstr>Online Retail Customer Segmentation &amp; Revenue Analysis   Leveraging RFM Analysis and K-Means Clustering</vt:lpstr>
      <vt:lpstr>Agenda</vt:lpstr>
      <vt:lpstr>Data Preparation for Reliable Insights</vt:lpstr>
      <vt:lpstr>Customer Segmentation Using RFM Metrics</vt:lpstr>
      <vt:lpstr>Unsupervised Learning for Deeper Insights (K-Means Clustering)</vt:lpstr>
      <vt:lpstr>Customer Segmentation</vt:lpstr>
      <vt:lpstr>Executive Dashboard   . </vt:lpstr>
      <vt:lpstr>Main findings</vt:lpstr>
      <vt:lpstr>Business Objectives &amp; Data Overview</vt:lpstr>
      <vt:lpstr>Key Metrics Overview</vt:lpstr>
      <vt:lpstr>Total Revenue Analysis  The total revenue recorded is $17.37M</vt:lpstr>
      <vt:lpstr>Average Revenue per Order Analysis  The overall average revenue per order stands at $28.77K,</vt:lpstr>
      <vt:lpstr>Average Basket Size Analysis  The overall average basket size is 284.40 units per order</vt:lpstr>
      <vt:lpstr>Platinum Segment – High-Value Customer Focus</vt:lpstr>
      <vt:lpstr>Gold Segment – Mid-Tier Engagement</vt:lpstr>
      <vt:lpstr>Silver Segment – Growth Opportunity</vt:lpstr>
      <vt:lpstr>Standard Segment – Reactivation Potential</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Chaitanya Moudgil</dc:creator>
  <cp:lastModifiedBy>Chaitanya Moudgil</cp:lastModifiedBy>
  <cp:revision>5</cp:revision>
  <dcterms:created xsi:type="dcterms:W3CDTF">2025-06-14T06:22:40Z</dcterms:created>
  <dcterms:modified xsi:type="dcterms:W3CDTF">2025-06-14T17:25:16Z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