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3300" y="685800"/>
            <a:ext cx="11002645" cy="134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2057400"/>
            <a:ext cx="12308205" cy="6771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on.rodado42@gmail.com" TargetMode="External"/><Relationship Id="rId2" Type="http://schemas.openxmlformats.org/officeDocument/2006/relationships/hyperlink" Target="mailto:jon.rosado42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3192848"/>
            <a:ext cx="6855459" cy="2451100"/>
          </a:xfrm>
          <a:prstGeom prst="rect">
            <a:avLst/>
          </a:prstGeom>
        </p:spPr>
        <p:txBody>
          <a:bodyPr vert="horz" wrap="square" lIns="0" tIns="4521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9"/>
              </a:spcBef>
            </a:pPr>
            <a:r>
              <a:rPr lang="en-US" spc="135"/>
              <a:t>Git</a:t>
            </a:r>
            <a:r>
              <a:rPr lang="en-US" spc="5"/>
              <a:t> </a:t>
            </a:r>
            <a:r>
              <a:rPr lang="en-US" spc="175"/>
              <a:t>and</a:t>
            </a:r>
            <a:r>
              <a:rPr lang="en-US" spc="5"/>
              <a:t> </a:t>
            </a:r>
            <a:r>
              <a:rPr lang="en-US" spc="145"/>
              <a:t>Github</a:t>
            </a:r>
          </a:p>
          <a:p>
            <a:pPr marL="8890" algn="ctr">
              <a:lnSpc>
                <a:spcPct val="100000"/>
              </a:lnSpc>
              <a:spcBef>
                <a:spcPts val="1600"/>
              </a:spcBef>
            </a:pPr>
            <a:r>
              <a:rPr lang="en-US" sz="3700"/>
              <a:t>A</a:t>
            </a:r>
            <a:r>
              <a:rPr lang="en-US" sz="3700" spc="-5"/>
              <a:t> </a:t>
            </a:r>
            <a:r>
              <a:rPr lang="en-US" sz="3700"/>
              <a:t>developer’s best </a:t>
            </a:r>
            <a:r>
              <a:rPr lang="en-US" sz="3700" spc="-10"/>
              <a:t>friend</a:t>
            </a:r>
            <a:endParaRPr lang="en-US" sz="3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95600">
              <a:lnSpc>
                <a:spcPct val="100000"/>
              </a:lnSpc>
              <a:spcBef>
                <a:spcPts val="100"/>
              </a:spcBef>
            </a:pPr>
            <a:r>
              <a:rPr sz="6000" spc="135" dirty="0"/>
              <a:t>Configuring</a:t>
            </a:r>
            <a:r>
              <a:rPr sz="6000" spc="45" dirty="0"/>
              <a:t> </a:t>
            </a:r>
            <a:r>
              <a:rPr sz="6000" spc="185" dirty="0"/>
              <a:t>git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>
              <a:lnSpc>
                <a:spcPct val="100499"/>
              </a:lnSpc>
              <a:spcBef>
                <a:spcPts val="100"/>
              </a:spcBef>
            </a:pPr>
            <a:r>
              <a:rPr spc="-55" dirty="0"/>
              <a:t>Your</a:t>
            </a:r>
            <a:r>
              <a:rPr spc="10" dirty="0"/>
              <a:t> </a:t>
            </a:r>
            <a:r>
              <a:rPr spc="65" dirty="0"/>
              <a:t>commits</a:t>
            </a:r>
            <a:r>
              <a:rPr spc="25" dirty="0"/>
              <a:t> </a:t>
            </a:r>
            <a:r>
              <a:rPr dirty="0"/>
              <a:t>will</a:t>
            </a:r>
            <a:r>
              <a:rPr spc="30" dirty="0"/>
              <a:t> </a:t>
            </a:r>
            <a:r>
              <a:rPr dirty="0"/>
              <a:t>have</a:t>
            </a:r>
            <a:r>
              <a:rPr spc="25" dirty="0"/>
              <a:t> </a:t>
            </a:r>
            <a:r>
              <a:rPr dirty="0"/>
              <a:t>your</a:t>
            </a:r>
            <a:r>
              <a:rPr spc="25" dirty="0"/>
              <a:t> </a:t>
            </a:r>
            <a:r>
              <a:rPr dirty="0"/>
              <a:t>name</a:t>
            </a:r>
            <a:r>
              <a:rPr spc="2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email</a:t>
            </a:r>
            <a:r>
              <a:rPr spc="25" dirty="0"/>
              <a:t> </a:t>
            </a:r>
            <a:r>
              <a:rPr dirty="0"/>
              <a:t>attached</a:t>
            </a:r>
            <a:r>
              <a:rPr spc="20" dirty="0"/>
              <a:t> </a:t>
            </a:r>
            <a:r>
              <a:rPr spc="90" dirty="0"/>
              <a:t>to</a:t>
            </a:r>
            <a:r>
              <a:rPr spc="25" dirty="0"/>
              <a:t> </a:t>
            </a:r>
            <a:r>
              <a:rPr dirty="0"/>
              <a:t>them.</a:t>
            </a:r>
            <a:r>
              <a:rPr spc="30" dirty="0"/>
              <a:t> </a:t>
            </a:r>
            <a:r>
              <a:rPr spc="-25" dirty="0"/>
              <a:t>To </a:t>
            </a:r>
            <a:r>
              <a:rPr dirty="0"/>
              <a:t>confirm</a:t>
            </a:r>
            <a:r>
              <a:rPr spc="170" dirty="0"/>
              <a:t> </a:t>
            </a:r>
            <a:r>
              <a:rPr dirty="0"/>
              <a:t>that</a:t>
            </a:r>
            <a:r>
              <a:rPr spc="185" dirty="0"/>
              <a:t> </a:t>
            </a:r>
            <a:r>
              <a:rPr dirty="0"/>
              <a:t>this</a:t>
            </a:r>
            <a:r>
              <a:rPr spc="180" dirty="0"/>
              <a:t> </a:t>
            </a:r>
            <a:r>
              <a:rPr dirty="0"/>
              <a:t>information</a:t>
            </a:r>
            <a:r>
              <a:rPr spc="185" dirty="0"/>
              <a:t> </a:t>
            </a:r>
            <a:r>
              <a:rPr dirty="0"/>
              <a:t>is</a:t>
            </a:r>
            <a:r>
              <a:rPr spc="180" dirty="0"/>
              <a:t> </a:t>
            </a:r>
            <a:r>
              <a:rPr dirty="0"/>
              <a:t>correct,</a:t>
            </a:r>
            <a:r>
              <a:rPr spc="185" dirty="0"/>
              <a:t> </a:t>
            </a:r>
            <a:r>
              <a:rPr dirty="0"/>
              <a:t>run</a:t>
            </a:r>
            <a:r>
              <a:rPr spc="180" dirty="0"/>
              <a:t> </a:t>
            </a:r>
            <a:r>
              <a:rPr dirty="0"/>
              <a:t>the</a:t>
            </a:r>
            <a:r>
              <a:rPr spc="180" dirty="0"/>
              <a:t> </a:t>
            </a:r>
            <a:r>
              <a:rPr dirty="0"/>
              <a:t>following</a:t>
            </a:r>
            <a:r>
              <a:rPr spc="185" dirty="0"/>
              <a:t> </a:t>
            </a:r>
            <a:r>
              <a:rPr spc="-10" dirty="0"/>
              <a:t>commands: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50" dirty="0">
                <a:latin typeface="Courier New"/>
                <a:cs typeface="Courier New"/>
              </a:rPr>
              <a:t>$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git config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spc="-10" dirty="0">
                <a:latin typeface="Courier New"/>
                <a:cs typeface="Courier New"/>
              </a:rPr>
              <a:t>--</a:t>
            </a:r>
            <a:r>
              <a:rPr sz="2750" dirty="0">
                <a:latin typeface="Courier New"/>
                <a:cs typeface="Courier New"/>
              </a:rPr>
              <a:t>global </a:t>
            </a:r>
            <a:r>
              <a:rPr sz="2750" spc="-10" dirty="0">
                <a:latin typeface="Courier New"/>
                <a:cs typeface="Courier New"/>
              </a:rPr>
              <a:t>user.name</a:t>
            </a:r>
            <a:endParaRPr sz="2750">
              <a:latin typeface="Courier New"/>
              <a:cs typeface="Courier New"/>
            </a:endParaRPr>
          </a:p>
          <a:p>
            <a:pPr marL="434975" indent="-422909">
              <a:lnSpc>
                <a:spcPct val="100000"/>
              </a:lnSpc>
              <a:spcBef>
                <a:spcPts val="1400"/>
              </a:spcBef>
              <a:buChar char="&gt;"/>
              <a:tabLst>
                <a:tab pos="435609" algn="l"/>
              </a:tabLst>
            </a:pPr>
            <a:r>
              <a:rPr sz="2750" dirty="0">
                <a:latin typeface="Courier New"/>
                <a:cs typeface="Courier New"/>
              </a:rPr>
              <a:t>should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be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your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name,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i.e.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Jon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spc="-10" dirty="0">
                <a:latin typeface="Courier New"/>
                <a:cs typeface="Courier New"/>
              </a:rPr>
              <a:t>Rosado</a:t>
            </a: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750" dirty="0">
                <a:latin typeface="Courier New"/>
                <a:cs typeface="Courier New"/>
              </a:rPr>
              <a:t>$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git config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spc="-10" dirty="0">
                <a:latin typeface="Courier New"/>
                <a:cs typeface="Courier New"/>
              </a:rPr>
              <a:t>--</a:t>
            </a:r>
            <a:r>
              <a:rPr sz="2750" dirty="0">
                <a:latin typeface="Courier New"/>
                <a:cs typeface="Courier New"/>
              </a:rPr>
              <a:t>global </a:t>
            </a:r>
            <a:r>
              <a:rPr sz="2750" spc="-10" dirty="0">
                <a:latin typeface="Courier New"/>
                <a:cs typeface="Courier New"/>
              </a:rPr>
              <a:t>user.email</a:t>
            </a:r>
            <a:endParaRPr sz="2750">
              <a:latin typeface="Courier New"/>
              <a:cs typeface="Courier New"/>
            </a:endParaRPr>
          </a:p>
          <a:p>
            <a:pPr marL="434975" indent="-422909">
              <a:lnSpc>
                <a:spcPct val="100000"/>
              </a:lnSpc>
              <a:spcBef>
                <a:spcPts val="1300"/>
              </a:spcBef>
              <a:buChar char="&gt;"/>
              <a:tabLst>
                <a:tab pos="435609" algn="l"/>
              </a:tabLst>
            </a:pPr>
            <a:r>
              <a:rPr sz="2750" dirty="0">
                <a:latin typeface="Courier New"/>
                <a:cs typeface="Courier New"/>
              </a:rPr>
              <a:t>should</a:t>
            </a:r>
            <a:r>
              <a:rPr sz="2750" spc="-20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be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your</a:t>
            </a:r>
            <a:r>
              <a:rPr sz="2750" spc="-10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email,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i.e. </a:t>
            </a:r>
            <a:r>
              <a:rPr sz="275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  <a:hlinkClick r:id="rId2"/>
              </a:rPr>
              <a:t>jon.rosado42@gmail.com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pc="-195" dirty="0"/>
              <a:t>To</a:t>
            </a:r>
            <a:r>
              <a:rPr spc="40" dirty="0"/>
              <a:t> </a:t>
            </a:r>
            <a:r>
              <a:rPr dirty="0"/>
              <a:t>fix</a:t>
            </a:r>
            <a:r>
              <a:rPr spc="40" dirty="0"/>
              <a:t> </a:t>
            </a:r>
            <a:r>
              <a:rPr spc="-20" dirty="0"/>
              <a:t>either,</a:t>
            </a:r>
            <a:r>
              <a:rPr spc="40" dirty="0"/>
              <a:t> </a:t>
            </a:r>
            <a:r>
              <a:rPr dirty="0"/>
              <a:t>just</a:t>
            </a:r>
            <a:r>
              <a:rPr spc="35" dirty="0"/>
              <a:t> </a:t>
            </a:r>
            <a:r>
              <a:rPr spc="50" dirty="0"/>
              <a:t>add</a:t>
            </a:r>
            <a:r>
              <a:rPr spc="40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desired</a:t>
            </a:r>
            <a:r>
              <a:rPr spc="40" dirty="0"/>
              <a:t> </a:t>
            </a:r>
            <a:r>
              <a:rPr dirty="0"/>
              <a:t>value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quotes</a:t>
            </a:r>
            <a:r>
              <a:rPr spc="35" dirty="0"/>
              <a:t> </a:t>
            </a:r>
            <a:r>
              <a:rPr dirty="0"/>
              <a:t>after</a:t>
            </a:r>
            <a:r>
              <a:rPr spc="40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spc="-10" dirty="0"/>
              <a:t>command:</a:t>
            </a:r>
          </a:p>
          <a:p>
            <a:pPr marL="12700">
              <a:lnSpc>
                <a:spcPct val="100000"/>
              </a:lnSpc>
              <a:spcBef>
                <a:spcPts val="3320"/>
              </a:spcBef>
            </a:pPr>
            <a:r>
              <a:rPr sz="2750" dirty="0">
                <a:latin typeface="Courier New"/>
                <a:cs typeface="Courier New"/>
              </a:rPr>
              <a:t>$</a:t>
            </a:r>
            <a:r>
              <a:rPr sz="2750" spc="-10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git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config</a:t>
            </a:r>
            <a:r>
              <a:rPr sz="2750" spc="-10" dirty="0">
                <a:latin typeface="Courier New"/>
                <a:cs typeface="Courier New"/>
              </a:rPr>
              <a:t> --</a:t>
            </a:r>
            <a:r>
              <a:rPr sz="2750" dirty="0">
                <a:latin typeface="Courier New"/>
                <a:cs typeface="Courier New"/>
              </a:rPr>
              <a:t>global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user.name</a:t>
            </a:r>
            <a:r>
              <a:rPr sz="2750" spc="-10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“Jon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spc="-10" dirty="0">
                <a:latin typeface="Courier New"/>
                <a:cs typeface="Courier New"/>
              </a:rPr>
              <a:t>Rosado”</a:t>
            </a: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750" dirty="0">
                <a:latin typeface="Courier New"/>
                <a:cs typeface="Courier New"/>
              </a:rPr>
              <a:t>$</a:t>
            </a:r>
            <a:r>
              <a:rPr sz="2750" spc="-10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git</a:t>
            </a:r>
            <a:r>
              <a:rPr sz="2750" spc="-10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config</a:t>
            </a:r>
            <a:r>
              <a:rPr sz="2750" spc="-10" dirty="0">
                <a:latin typeface="Courier New"/>
                <a:cs typeface="Courier New"/>
              </a:rPr>
              <a:t> --</a:t>
            </a:r>
            <a:r>
              <a:rPr sz="2750" dirty="0">
                <a:latin typeface="Courier New"/>
                <a:cs typeface="Courier New"/>
              </a:rPr>
              <a:t>global</a:t>
            </a:r>
            <a:r>
              <a:rPr sz="2750" spc="-10" dirty="0">
                <a:latin typeface="Courier New"/>
                <a:cs typeface="Courier New"/>
              </a:rPr>
              <a:t> </a:t>
            </a:r>
            <a:r>
              <a:rPr sz="2750" dirty="0">
                <a:latin typeface="Courier New"/>
                <a:cs typeface="Courier New"/>
              </a:rPr>
              <a:t>user.email</a:t>
            </a:r>
            <a:r>
              <a:rPr sz="2750" spc="-5" dirty="0">
                <a:latin typeface="Courier New"/>
                <a:cs typeface="Courier New"/>
              </a:rPr>
              <a:t> </a:t>
            </a:r>
            <a:r>
              <a:rPr sz="2750" spc="-10" dirty="0">
                <a:latin typeface="Courier New"/>
                <a:cs typeface="Courier New"/>
                <a:hlinkClick r:id="rId3"/>
              </a:rPr>
              <a:t>“jon.rodado42@gmail.com"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4229100"/>
            <a:ext cx="84175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Using</a:t>
            </a:r>
            <a:r>
              <a:rPr spc="5" dirty="0"/>
              <a:t> </a:t>
            </a:r>
            <a:r>
              <a:rPr spc="135" dirty="0"/>
              <a:t>Git</a:t>
            </a:r>
            <a:r>
              <a:rPr spc="5" dirty="0"/>
              <a:t> </a:t>
            </a:r>
            <a:r>
              <a:rPr spc="575" dirty="0"/>
              <a:t>/</a:t>
            </a:r>
            <a:r>
              <a:rPr spc="10" dirty="0"/>
              <a:t> </a:t>
            </a:r>
            <a:r>
              <a:rPr spc="145" dirty="0"/>
              <a:t>Github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6950" spc="175" dirty="0"/>
              <a:t>Connecting</a:t>
            </a:r>
            <a:r>
              <a:rPr sz="6950" spc="10" dirty="0"/>
              <a:t> </a:t>
            </a:r>
            <a:r>
              <a:rPr sz="6950" spc="240" dirty="0"/>
              <a:t>git</a:t>
            </a:r>
            <a:r>
              <a:rPr sz="6950" spc="10" dirty="0"/>
              <a:t> </a:t>
            </a:r>
            <a:r>
              <a:rPr sz="6950" spc="245" dirty="0"/>
              <a:t>with</a:t>
            </a:r>
            <a:r>
              <a:rPr sz="6950" spc="10" dirty="0"/>
              <a:t> </a:t>
            </a:r>
            <a:r>
              <a:rPr sz="6950" spc="160" dirty="0"/>
              <a:t>Github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952500" y="2057400"/>
            <a:ext cx="10935335" cy="6456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95300" marR="402590" indent="-44450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prevent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having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enter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password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each </a:t>
            </a:r>
            <a:r>
              <a:rPr sz="3200" dirty="0">
                <a:latin typeface="Arial"/>
                <a:cs typeface="Arial"/>
              </a:rPr>
              <a:t>time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push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up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Github,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must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configure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git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Github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recognize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Secured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Shell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(SSH)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-25" dirty="0">
                <a:latin typeface="Arial"/>
                <a:cs typeface="Arial"/>
              </a:rPr>
              <a:t> you </a:t>
            </a:r>
            <a:r>
              <a:rPr sz="3200" spc="-10" dirty="0">
                <a:latin typeface="Arial"/>
                <a:cs typeface="Arial"/>
              </a:rPr>
              <a:t>generate.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495300" marR="269240" indent="-444500">
              <a:lnSpc>
                <a:spcPts val="3800"/>
              </a:lnSpc>
              <a:buSzPct val="145312"/>
              <a:buChar char="•"/>
              <a:tabLst>
                <a:tab pos="495300" algn="l"/>
              </a:tabLst>
            </a:pPr>
            <a:r>
              <a:rPr sz="3200" spc="-225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 check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recognized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SSH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keys </a:t>
            </a:r>
            <a:r>
              <a:rPr sz="3200" dirty="0">
                <a:latin typeface="Arial"/>
                <a:cs typeface="Arial"/>
              </a:rPr>
              <a:t>active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Github,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go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https://github.com/settings/keys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495300" marR="30480" indent="-444500">
              <a:lnSpc>
                <a:spcPts val="3800"/>
              </a:lnSpc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do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any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SSH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listed,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do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have </a:t>
            </a:r>
            <a:r>
              <a:rPr sz="3200" dirty="0">
                <a:latin typeface="Arial"/>
                <a:cs typeface="Arial"/>
              </a:rPr>
              <a:t>SSH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configured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with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Github.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We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assist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with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this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later.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495300" marR="201930" indent="-444500">
              <a:lnSpc>
                <a:spcPts val="3800"/>
              </a:lnSpc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Mac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X,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also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configure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-10" dirty="0">
                <a:latin typeface="Arial"/>
                <a:cs typeface="Arial"/>
              </a:rPr>
              <a:t> keychain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automatically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enter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password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via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HTTPS.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6950" spc="175" dirty="0"/>
              <a:t>Connecting</a:t>
            </a:r>
            <a:r>
              <a:rPr sz="6950" spc="10" dirty="0"/>
              <a:t> </a:t>
            </a:r>
            <a:r>
              <a:rPr sz="6950" spc="240" dirty="0"/>
              <a:t>git</a:t>
            </a:r>
            <a:r>
              <a:rPr sz="6950" spc="10" dirty="0"/>
              <a:t> </a:t>
            </a:r>
            <a:r>
              <a:rPr sz="6950" spc="245" dirty="0"/>
              <a:t>with</a:t>
            </a:r>
            <a:r>
              <a:rPr sz="6950" spc="10" dirty="0"/>
              <a:t> </a:t>
            </a:r>
            <a:r>
              <a:rPr sz="6950" spc="160" dirty="0"/>
              <a:t>Github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952500" y="2463800"/>
            <a:ext cx="10998835" cy="59740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95300" marR="93345" indent="-44450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From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project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directory,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run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`git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init`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initialize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git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repository.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495300" marR="198120" indent="-444500">
              <a:lnSpc>
                <a:spcPts val="3800"/>
              </a:lnSpc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Go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Github,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create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new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repository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with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name </a:t>
            </a:r>
            <a:r>
              <a:rPr sz="3200" spc="50" dirty="0">
                <a:latin typeface="Arial"/>
                <a:cs typeface="Arial"/>
              </a:rPr>
              <a:t>of</a:t>
            </a:r>
            <a:r>
              <a:rPr sz="3200" dirty="0">
                <a:latin typeface="Arial"/>
                <a:cs typeface="Arial"/>
              </a:rPr>
              <a:t> your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project.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495300" marR="537210" indent="-444500">
              <a:lnSpc>
                <a:spcPts val="3800"/>
              </a:lnSpc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Follow</a:t>
            </a:r>
            <a:r>
              <a:rPr sz="3200" spc="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instructions</a:t>
            </a:r>
            <a:r>
              <a:rPr sz="3200" spc="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</a:t>
            </a:r>
            <a:r>
              <a:rPr sz="3200" spc="135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connect</a:t>
            </a:r>
            <a:r>
              <a:rPr sz="3200" spc="13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your </a:t>
            </a:r>
            <a:r>
              <a:rPr sz="3200" dirty="0">
                <a:latin typeface="Arial"/>
                <a:cs typeface="Arial"/>
              </a:rPr>
              <a:t>initialized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git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repository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remote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server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Github.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495300" marR="17780" indent="-444500">
              <a:lnSpc>
                <a:spcPts val="3800"/>
              </a:lnSpc>
              <a:buSzPct val="145312"/>
              <a:buChar char="•"/>
              <a:tabLst>
                <a:tab pos="495300" algn="l"/>
              </a:tabLst>
            </a:pPr>
            <a:r>
              <a:rPr sz="3200" spc="-40" dirty="0">
                <a:latin typeface="Arial"/>
                <a:cs typeface="Arial"/>
              </a:rPr>
              <a:t>*Please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Note: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must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files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project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directory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65" dirty="0">
                <a:latin typeface="Arial"/>
                <a:cs typeface="Arial"/>
              </a:rPr>
              <a:t>commit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order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push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anything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remote server.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850" spc="165" dirty="0"/>
              <a:t>Basic</a:t>
            </a:r>
            <a:r>
              <a:rPr sz="6850" spc="10" dirty="0"/>
              <a:t> </a:t>
            </a:r>
            <a:r>
              <a:rPr sz="6850" spc="240" dirty="0"/>
              <a:t>git</a:t>
            </a:r>
            <a:r>
              <a:rPr sz="6850" spc="15" dirty="0"/>
              <a:t> </a:t>
            </a:r>
            <a:r>
              <a:rPr sz="6850" spc="509" dirty="0"/>
              <a:t>/</a:t>
            </a:r>
            <a:r>
              <a:rPr sz="6850" spc="15" dirty="0"/>
              <a:t> </a:t>
            </a:r>
            <a:r>
              <a:rPr sz="6850" spc="165" dirty="0"/>
              <a:t>Github</a:t>
            </a:r>
            <a:r>
              <a:rPr sz="6850" spc="15" dirty="0"/>
              <a:t> </a:t>
            </a:r>
            <a:r>
              <a:rPr sz="6850" spc="254" dirty="0"/>
              <a:t>workflow</a:t>
            </a:r>
            <a:endParaRPr sz="6850"/>
          </a:p>
        </p:txBody>
      </p:sp>
      <p:sp>
        <p:nvSpPr>
          <p:cNvPr id="3" name="object 3"/>
          <p:cNvSpPr txBox="1"/>
          <p:nvPr/>
        </p:nvSpPr>
        <p:spPr>
          <a:xfrm>
            <a:off x="939800" y="2480564"/>
            <a:ext cx="11043920" cy="60521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93700" marR="141605" indent="-330200">
              <a:lnSpc>
                <a:spcPct val="102800"/>
              </a:lnSpc>
              <a:spcBef>
                <a:spcPts val="40"/>
              </a:spcBef>
              <a:buSzPct val="144680"/>
              <a:buChar char="•"/>
              <a:tabLst>
                <a:tab pos="393700" algn="l"/>
              </a:tabLst>
            </a:pPr>
            <a:r>
              <a:rPr sz="2350" dirty="0">
                <a:latin typeface="Arial"/>
                <a:cs typeface="Arial"/>
              </a:rPr>
              <a:t>From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your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project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repo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Github,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navigate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Issues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tab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create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new </a:t>
            </a:r>
            <a:r>
              <a:rPr sz="2350" spc="-10" dirty="0">
                <a:latin typeface="Arial"/>
                <a:cs typeface="Arial"/>
              </a:rPr>
              <a:t>Issue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393700" marR="262890" indent="-330200">
              <a:lnSpc>
                <a:spcPct val="102800"/>
              </a:lnSpc>
              <a:buSzPct val="144680"/>
              <a:buChar char="•"/>
              <a:tabLst>
                <a:tab pos="393700" algn="l"/>
              </a:tabLst>
            </a:pPr>
            <a:r>
              <a:rPr sz="2350" dirty="0">
                <a:latin typeface="Arial"/>
                <a:cs typeface="Arial"/>
              </a:rPr>
              <a:t>From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command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line,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use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git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create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new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branch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75" dirty="0">
                <a:latin typeface="Arial"/>
                <a:cs typeface="Arial"/>
              </a:rPr>
              <a:t>oﬀ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of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master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make </a:t>
            </a:r>
            <a:r>
              <a:rPr sz="2350" dirty="0">
                <a:latin typeface="Arial"/>
                <a:cs typeface="Arial"/>
              </a:rPr>
              <a:t>your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edits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to.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spc="-140" dirty="0">
                <a:latin typeface="Arial"/>
                <a:cs typeface="Arial"/>
              </a:rPr>
              <a:t>To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tie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branch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your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issue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on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Github,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make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sure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include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issue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number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after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branch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name,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e.g.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branchName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#1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393700" marR="121920" indent="-330200">
              <a:lnSpc>
                <a:spcPct val="104600"/>
              </a:lnSpc>
              <a:buSzPct val="144680"/>
              <a:buChar char="•"/>
              <a:tabLst>
                <a:tab pos="393700" algn="l"/>
              </a:tabLst>
            </a:pPr>
            <a:r>
              <a:rPr sz="2350" dirty="0">
                <a:latin typeface="Arial"/>
                <a:cs typeface="Arial"/>
              </a:rPr>
              <a:t>Stage</a:t>
            </a:r>
            <a:r>
              <a:rPr sz="2350" spc="8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edits</a:t>
            </a:r>
            <a:r>
              <a:rPr sz="2350" spc="80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8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</a:t>
            </a:r>
            <a:r>
              <a:rPr sz="2350" spc="8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committed</a:t>
            </a:r>
            <a:r>
              <a:rPr sz="2350" spc="85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8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your</a:t>
            </a:r>
            <a:r>
              <a:rPr sz="2350" spc="8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git</a:t>
            </a:r>
            <a:r>
              <a:rPr sz="2350" spc="8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repository</a:t>
            </a:r>
            <a:r>
              <a:rPr sz="2350" spc="8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by</a:t>
            </a:r>
            <a:r>
              <a:rPr sz="2350" spc="8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using</a:t>
            </a:r>
            <a:r>
              <a:rPr sz="2350" spc="85" dirty="0">
                <a:latin typeface="Arial"/>
                <a:cs typeface="Arial"/>
              </a:rPr>
              <a:t> </a:t>
            </a:r>
            <a:r>
              <a:rPr sz="2350" dirty="0">
                <a:latin typeface="Courier New"/>
                <a:cs typeface="Courier New"/>
              </a:rPr>
              <a:t>`git</a:t>
            </a:r>
            <a:r>
              <a:rPr sz="2350" spc="180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add</a:t>
            </a:r>
            <a:r>
              <a:rPr sz="2350" spc="175" dirty="0">
                <a:latin typeface="Courier New"/>
                <a:cs typeface="Courier New"/>
              </a:rPr>
              <a:t> </a:t>
            </a:r>
            <a:r>
              <a:rPr sz="2350" spc="-10" dirty="0">
                <a:latin typeface="Courier New"/>
                <a:cs typeface="Courier New"/>
              </a:rPr>
              <a:t>&lt;file </a:t>
            </a:r>
            <a:r>
              <a:rPr sz="2350" dirty="0">
                <a:latin typeface="Courier New"/>
                <a:cs typeface="Courier New"/>
              </a:rPr>
              <a:t>name&gt;`</a:t>
            </a:r>
            <a:r>
              <a:rPr sz="2350" spc="-5" dirty="0">
                <a:latin typeface="Courier New"/>
                <a:cs typeface="Courier New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track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files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you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want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50" dirty="0">
                <a:latin typeface="Arial"/>
                <a:cs typeface="Arial"/>
              </a:rPr>
              <a:t> add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directly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or</a:t>
            </a:r>
            <a:r>
              <a:rPr sz="2350" spc="50" dirty="0">
                <a:latin typeface="Arial"/>
                <a:cs typeface="Arial"/>
              </a:rPr>
              <a:t> </a:t>
            </a:r>
            <a:r>
              <a:rPr sz="2350" dirty="0">
                <a:latin typeface="Courier New"/>
                <a:cs typeface="Courier New"/>
              </a:rPr>
              <a:t>`git</a:t>
            </a:r>
            <a:r>
              <a:rPr sz="2350" spc="114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add</a:t>
            </a:r>
            <a:r>
              <a:rPr sz="2350" spc="110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.`</a:t>
            </a:r>
            <a:r>
              <a:rPr sz="2350" spc="-710" dirty="0">
                <a:latin typeface="Courier New"/>
                <a:cs typeface="Courier New"/>
              </a:rPr>
              <a:t> </a:t>
            </a:r>
            <a:r>
              <a:rPr sz="2350" spc="40" dirty="0">
                <a:latin typeface="Arial"/>
                <a:cs typeface="Arial"/>
              </a:rPr>
              <a:t>to </a:t>
            </a:r>
            <a:r>
              <a:rPr sz="2350" spc="50" dirty="0">
                <a:latin typeface="Arial"/>
                <a:cs typeface="Arial"/>
              </a:rPr>
              <a:t>add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all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files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at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current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directory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level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that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you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have</a:t>
            </a:r>
            <a:r>
              <a:rPr sz="2350" spc="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worked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spc="-25" dirty="0">
                <a:latin typeface="Arial"/>
                <a:cs typeface="Arial"/>
              </a:rPr>
              <a:t>on.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393700" marR="141605" indent="-330200">
              <a:lnSpc>
                <a:spcPct val="102800"/>
              </a:lnSpc>
              <a:spcBef>
                <a:spcPts val="5"/>
              </a:spcBef>
              <a:buSzPct val="144680"/>
              <a:buChar char="•"/>
              <a:tabLst>
                <a:tab pos="393700" algn="l"/>
              </a:tabLst>
            </a:pPr>
            <a:r>
              <a:rPr sz="2350" dirty="0">
                <a:latin typeface="Arial"/>
                <a:cs typeface="Arial"/>
              </a:rPr>
              <a:t>Commit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changes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using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Courier New"/>
                <a:cs typeface="Courier New"/>
              </a:rPr>
              <a:t>`git</a:t>
            </a:r>
            <a:r>
              <a:rPr sz="2350" spc="65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commit</a:t>
            </a:r>
            <a:r>
              <a:rPr sz="2350" spc="65" dirty="0">
                <a:latin typeface="Courier New"/>
                <a:cs typeface="Courier New"/>
              </a:rPr>
              <a:t> </a:t>
            </a:r>
            <a:r>
              <a:rPr sz="2350" spc="-10" dirty="0">
                <a:latin typeface="Courier New"/>
                <a:cs typeface="Courier New"/>
              </a:rPr>
              <a:t>-</a:t>
            </a:r>
            <a:r>
              <a:rPr sz="2350" dirty="0">
                <a:latin typeface="Courier New"/>
                <a:cs typeface="Courier New"/>
              </a:rPr>
              <a:t>m</a:t>
            </a:r>
            <a:r>
              <a:rPr sz="2350" spc="65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&lt;message&gt;`</a:t>
            </a:r>
            <a:r>
              <a:rPr sz="2350" spc="-725" dirty="0">
                <a:latin typeface="Courier New"/>
                <a:cs typeface="Courier New"/>
              </a:rPr>
              <a:t> </a:t>
            </a:r>
            <a:r>
              <a:rPr sz="2350" dirty="0">
                <a:latin typeface="Arial"/>
                <a:cs typeface="Arial"/>
              </a:rPr>
              <a:t>and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be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sure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leave </a:t>
            </a:r>
            <a:r>
              <a:rPr sz="2350" dirty="0">
                <a:latin typeface="Arial"/>
                <a:cs typeface="Arial"/>
              </a:rPr>
              <a:t>a</a:t>
            </a:r>
            <a:r>
              <a:rPr sz="2350" spc="9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short</a:t>
            </a:r>
            <a:r>
              <a:rPr sz="2350" spc="95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but</a:t>
            </a:r>
            <a:r>
              <a:rPr sz="2350" spc="10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descriptive</a:t>
            </a:r>
            <a:r>
              <a:rPr sz="2350" spc="9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message</a:t>
            </a:r>
            <a:r>
              <a:rPr sz="2350" spc="10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detailing</a:t>
            </a:r>
            <a:r>
              <a:rPr sz="2350" spc="10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what</a:t>
            </a:r>
            <a:r>
              <a:rPr sz="2350" spc="9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100" dirty="0">
                <a:latin typeface="Arial"/>
                <a:cs typeface="Arial"/>
              </a:rPr>
              <a:t> </a:t>
            </a:r>
            <a:r>
              <a:rPr sz="2350" spc="50" dirty="0">
                <a:latin typeface="Arial"/>
                <a:cs typeface="Arial"/>
              </a:rPr>
              <a:t>commit</a:t>
            </a:r>
            <a:r>
              <a:rPr sz="2350" spc="9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will</a:t>
            </a:r>
            <a:r>
              <a:rPr sz="2350" spc="10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change</a:t>
            </a:r>
            <a:r>
              <a:rPr sz="2350" spc="100" dirty="0">
                <a:latin typeface="Arial"/>
                <a:cs typeface="Arial"/>
              </a:rPr>
              <a:t> </a:t>
            </a:r>
            <a:r>
              <a:rPr sz="2350" spc="-20" dirty="0">
                <a:latin typeface="Arial"/>
                <a:cs typeface="Arial"/>
              </a:rPr>
              <a:t>when </a:t>
            </a:r>
            <a:r>
              <a:rPr sz="2350" dirty="0">
                <a:latin typeface="Arial"/>
                <a:cs typeface="Arial"/>
              </a:rPr>
              <a:t>merged</a:t>
            </a:r>
            <a:r>
              <a:rPr sz="2350" spc="30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master</a:t>
            </a:r>
            <a:r>
              <a:rPr sz="2350" spc="45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branch.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393700" indent="-330200">
              <a:lnSpc>
                <a:spcPct val="100000"/>
              </a:lnSpc>
              <a:buSzPct val="144680"/>
              <a:buChar char="•"/>
              <a:tabLst>
                <a:tab pos="393700" algn="l"/>
              </a:tabLst>
            </a:pPr>
            <a:r>
              <a:rPr sz="2350" dirty="0">
                <a:latin typeface="Arial"/>
                <a:cs typeface="Arial"/>
              </a:rPr>
              <a:t>Push</a:t>
            </a:r>
            <a:r>
              <a:rPr sz="2350" spc="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changes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spc="65" dirty="0">
                <a:latin typeface="Arial"/>
                <a:cs typeface="Arial"/>
              </a:rPr>
              <a:t>to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save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them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by</a:t>
            </a:r>
            <a:r>
              <a:rPr sz="2350" spc="1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using</a:t>
            </a:r>
            <a:r>
              <a:rPr sz="2350" spc="15" dirty="0">
                <a:latin typeface="Arial"/>
                <a:cs typeface="Arial"/>
              </a:rPr>
              <a:t> </a:t>
            </a:r>
            <a:r>
              <a:rPr sz="2350" dirty="0">
                <a:latin typeface="Courier New"/>
                <a:cs typeface="Courier New"/>
              </a:rPr>
              <a:t>`git</a:t>
            </a:r>
            <a:r>
              <a:rPr sz="2350" spc="25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push</a:t>
            </a:r>
            <a:r>
              <a:rPr sz="2350" spc="25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origin</a:t>
            </a:r>
            <a:r>
              <a:rPr sz="2350" spc="25" dirty="0">
                <a:latin typeface="Courier New"/>
                <a:cs typeface="Courier New"/>
              </a:rPr>
              <a:t> </a:t>
            </a:r>
            <a:r>
              <a:rPr sz="2350" dirty="0">
                <a:latin typeface="Courier New"/>
                <a:cs typeface="Courier New"/>
              </a:rPr>
              <a:t>&lt;branch</a:t>
            </a:r>
            <a:r>
              <a:rPr sz="2350" spc="30" dirty="0">
                <a:latin typeface="Courier New"/>
                <a:cs typeface="Courier New"/>
              </a:rPr>
              <a:t> </a:t>
            </a:r>
            <a:r>
              <a:rPr sz="2350" spc="-10" dirty="0">
                <a:latin typeface="Courier New"/>
                <a:cs typeface="Courier New"/>
              </a:rPr>
              <a:t>name&gt;`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352800"/>
            <a:ext cx="1100264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lang="en-US" spc="135" dirty="0"/>
              <a:t>Thank You 😎</a:t>
            </a:r>
            <a:endParaRPr spc="24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0">
              <a:lnSpc>
                <a:spcPct val="100000"/>
              </a:lnSpc>
              <a:spcBef>
                <a:spcPts val="100"/>
              </a:spcBef>
            </a:pPr>
            <a:r>
              <a:rPr lang="en-US" spc="140"/>
              <a:t>What</a:t>
            </a:r>
            <a:r>
              <a:rPr lang="en-US"/>
              <a:t> </a:t>
            </a:r>
            <a:r>
              <a:rPr lang="en-US" spc="140"/>
              <a:t>is</a:t>
            </a:r>
            <a:r>
              <a:rPr lang="en-US" spc="5"/>
              <a:t> </a:t>
            </a:r>
            <a:r>
              <a:rPr lang="en-US" spc="90"/>
              <a:t>Git?</a:t>
            </a:r>
            <a:endParaRPr lang="en-US"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64262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>
                <a:latin typeface="Arial"/>
                <a:cs typeface="Arial"/>
              </a:rPr>
              <a:t>2</a:t>
            </a:r>
            <a:endParaRPr lang="en-US"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0">
              <a:lnSpc>
                <a:spcPct val="100000"/>
              </a:lnSpc>
              <a:spcBef>
                <a:spcPts val="100"/>
              </a:spcBef>
            </a:pPr>
            <a:r>
              <a:rPr lang="en-US" spc="140"/>
              <a:t>What</a:t>
            </a:r>
            <a:r>
              <a:rPr lang="en-US"/>
              <a:t> </a:t>
            </a:r>
            <a:r>
              <a:rPr lang="en-US" spc="140"/>
              <a:t>is</a:t>
            </a:r>
            <a:r>
              <a:rPr lang="en-US" spc="5"/>
              <a:t> </a:t>
            </a:r>
            <a:r>
              <a:rPr lang="en-US" spc="90"/>
              <a:t>Git?</a:t>
            </a:r>
            <a:endParaRPr lang="en-US"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705100"/>
            <a:ext cx="10925810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7200" marR="5080" indent="-44450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Git is a </a:t>
            </a:r>
            <a:r>
              <a:rPr sz="3200" spc="-40" dirty="0">
                <a:latin typeface="Arial"/>
                <a:cs typeface="Arial"/>
              </a:rPr>
              <a:t>Version</a:t>
            </a:r>
            <a:r>
              <a:rPr sz="3200" dirty="0">
                <a:latin typeface="Arial"/>
                <a:cs typeface="Arial"/>
              </a:rPr>
              <a:t> Control System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(VCS)</a:t>
            </a:r>
            <a:r>
              <a:rPr sz="3200" dirty="0">
                <a:latin typeface="Arial"/>
                <a:cs typeface="Arial"/>
              </a:rPr>
              <a:t> designed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 make </a:t>
            </a:r>
            <a:r>
              <a:rPr sz="3200" spc="30" dirty="0">
                <a:latin typeface="Arial"/>
                <a:cs typeface="Arial"/>
              </a:rPr>
              <a:t>it </a:t>
            </a:r>
            <a:r>
              <a:rPr sz="3200" spc="-10" dirty="0">
                <a:latin typeface="Arial"/>
                <a:cs typeface="Arial"/>
              </a:rPr>
              <a:t>easier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multiple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versions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code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base, </a:t>
            </a:r>
            <a:r>
              <a:rPr sz="3200" dirty="0">
                <a:latin typeface="Arial"/>
                <a:cs typeface="Arial"/>
              </a:rPr>
              <a:t>sometimes</a:t>
            </a:r>
            <a:r>
              <a:rPr sz="3200" spc="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across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multiple</a:t>
            </a:r>
            <a:r>
              <a:rPr sz="3200" spc="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developers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teams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2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>
                <a:latin typeface="Arial"/>
                <a:cs typeface="Arial"/>
              </a:rPr>
              <a:t>3</a:t>
            </a:r>
            <a:endParaRPr lang="en-US"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What</a:t>
            </a:r>
            <a:r>
              <a:rPr dirty="0"/>
              <a:t> </a:t>
            </a:r>
            <a:r>
              <a:rPr spc="140" dirty="0"/>
              <a:t>is</a:t>
            </a:r>
            <a:r>
              <a:rPr spc="5" dirty="0"/>
              <a:t> </a:t>
            </a:r>
            <a:r>
              <a:rPr spc="90" dirty="0"/>
              <a:t>Git?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705100"/>
            <a:ext cx="10951210" cy="29768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17780" indent="-44450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Git is a </a:t>
            </a:r>
            <a:r>
              <a:rPr sz="3200" spc="-40" dirty="0">
                <a:latin typeface="Arial"/>
                <a:cs typeface="Arial"/>
              </a:rPr>
              <a:t>Version</a:t>
            </a:r>
            <a:r>
              <a:rPr sz="3200" dirty="0">
                <a:latin typeface="Arial"/>
                <a:cs typeface="Arial"/>
              </a:rPr>
              <a:t> Control System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(VCS)</a:t>
            </a:r>
            <a:r>
              <a:rPr sz="3200" dirty="0">
                <a:latin typeface="Arial"/>
                <a:cs typeface="Arial"/>
              </a:rPr>
              <a:t> designed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 make </a:t>
            </a:r>
            <a:r>
              <a:rPr sz="3200" spc="30" dirty="0">
                <a:latin typeface="Arial"/>
                <a:cs typeface="Arial"/>
              </a:rPr>
              <a:t>it </a:t>
            </a:r>
            <a:r>
              <a:rPr sz="3200" spc="-10" dirty="0">
                <a:latin typeface="Arial"/>
                <a:cs typeface="Arial"/>
              </a:rPr>
              <a:t>easier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multiple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versions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code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base, </a:t>
            </a:r>
            <a:r>
              <a:rPr sz="3200" dirty="0">
                <a:latin typeface="Arial"/>
                <a:cs typeface="Arial"/>
              </a:rPr>
              <a:t>sometimes</a:t>
            </a:r>
            <a:r>
              <a:rPr sz="3200" spc="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across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multiple</a:t>
            </a:r>
            <a:r>
              <a:rPr sz="3200" spc="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developers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teams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469900" marR="235585" indent="-444500">
              <a:lnSpc>
                <a:spcPts val="3800"/>
              </a:lnSpc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It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allows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see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changes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make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code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easily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revert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2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What</a:t>
            </a:r>
            <a:r>
              <a:rPr dirty="0"/>
              <a:t> </a:t>
            </a:r>
            <a:r>
              <a:rPr spc="140" dirty="0"/>
              <a:t>is</a:t>
            </a:r>
            <a:r>
              <a:rPr spc="5" dirty="0"/>
              <a:t> </a:t>
            </a:r>
            <a:r>
              <a:rPr spc="90" dirty="0"/>
              <a:t>Git?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200" y="2705100"/>
            <a:ext cx="10976610" cy="40297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2600" marR="30480" indent="-44450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Git is a </a:t>
            </a:r>
            <a:r>
              <a:rPr sz="3200" spc="-40" dirty="0">
                <a:latin typeface="Arial"/>
                <a:cs typeface="Arial"/>
              </a:rPr>
              <a:t>Version</a:t>
            </a:r>
            <a:r>
              <a:rPr sz="3200" dirty="0">
                <a:latin typeface="Arial"/>
                <a:cs typeface="Arial"/>
              </a:rPr>
              <a:t> Control System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(VCS)</a:t>
            </a:r>
            <a:r>
              <a:rPr sz="3200" dirty="0">
                <a:latin typeface="Arial"/>
                <a:cs typeface="Arial"/>
              </a:rPr>
              <a:t> designed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 make </a:t>
            </a:r>
            <a:r>
              <a:rPr sz="3200" spc="30" dirty="0">
                <a:latin typeface="Arial"/>
                <a:cs typeface="Arial"/>
              </a:rPr>
              <a:t>it </a:t>
            </a:r>
            <a:r>
              <a:rPr sz="3200" spc="-10" dirty="0">
                <a:latin typeface="Arial"/>
                <a:cs typeface="Arial"/>
              </a:rPr>
              <a:t>easier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multiple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versions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code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base, </a:t>
            </a:r>
            <a:r>
              <a:rPr sz="3200" dirty="0">
                <a:latin typeface="Arial"/>
                <a:cs typeface="Arial"/>
              </a:rPr>
              <a:t>sometimes</a:t>
            </a:r>
            <a:r>
              <a:rPr sz="3200" spc="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across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multiple</a:t>
            </a:r>
            <a:r>
              <a:rPr sz="3200" spc="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developers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teams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482600" marR="248285" indent="-444500">
              <a:lnSpc>
                <a:spcPts val="3800"/>
              </a:lnSpc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It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allows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see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changes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make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code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easily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revert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482600" indent="-444500">
              <a:lnSpc>
                <a:spcPct val="100000"/>
              </a:lnSpc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It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sz="32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GITHUB!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2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dirty="0"/>
              <a:t>Ok,</a:t>
            </a:r>
            <a:r>
              <a:rPr sz="7600" spc="30" dirty="0"/>
              <a:t> </a:t>
            </a:r>
            <a:r>
              <a:rPr sz="7600" spc="145" dirty="0"/>
              <a:t>then</a:t>
            </a:r>
            <a:r>
              <a:rPr sz="7600" spc="35" dirty="0"/>
              <a:t> </a:t>
            </a:r>
            <a:r>
              <a:rPr sz="7600" spc="240" dirty="0"/>
              <a:t>what</a:t>
            </a:r>
            <a:r>
              <a:rPr sz="7600" spc="35" dirty="0"/>
              <a:t> </a:t>
            </a:r>
            <a:r>
              <a:rPr sz="7600" spc="135" dirty="0"/>
              <a:t>is</a:t>
            </a:r>
            <a:r>
              <a:rPr sz="7600" spc="35" dirty="0"/>
              <a:t> </a:t>
            </a:r>
            <a:r>
              <a:rPr sz="7600" spc="140" dirty="0"/>
              <a:t>Github?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90600" y="3098800"/>
            <a:ext cx="106000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7200" marR="5080" indent="-44450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b="1" dirty="0">
                <a:latin typeface="Arial"/>
                <a:cs typeface="Arial"/>
              </a:rPr>
              <a:t>Github.com</a:t>
            </a:r>
            <a:r>
              <a:rPr sz="3200" b="1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website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hosts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git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repositories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a </a:t>
            </a:r>
            <a:r>
              <a:rPr sz="3200" dirty="0">
                <a:latin typeface="Arial"/>
                <a:cs typeface="Arial"/>
              </a:rPr>
              <a:t>remote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server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2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dirty="0"/>
              <a:t>Ok,</a:t>
            </a:r>
            <a:r>
              <a:rPr sz="7600" spc="30" dirty="0"/>
              <a:t> </a:t>
            </a:r>
            <a:r>
              <a:rPr sz="7600" spc="145" dirty="0"/>
              <a:t>then</a:t>
            </a:r>
            <a:r>
              <a:rPr sz="7600" spc="35" dirty="0"/>
              <a:t> </a:t>
            </a:r>
            <a:r>
              <a:rPr sz="7600" spc="240" dirty="0"/>
              <a:t>what</a:t>
            </a:r>
            <a:r>
              <a:rPr sz="7600" spc="35" dirty="0"/>
              <a:t> </a:t>
            </a:r>
            <a:r>
              <a:rPr sz="7600" spc="135" dirty="0"/>
              <a:t>is</a:t>
            </a:r>
            <a:r>
              <a:rPr sz="7600" spc="35" dirty="0"/>
              <a:t> </a:t>
            </a:r>
            <a:r>
              <a:rPr sz="7600" spc="140" dirty="0"/>
              <a:t>Github?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11019155" cy="29768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410845" indent="-44450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69900" algn="l"/>
              </a:tabLst>
            </a:pPr>
            <a:r>
              <a:rPr sz="3200" b="1" dirty="0">
                <a:latin typeface="Arial"/>
                <a:cs typeface="Arial"/>
              </a:rPr>
              <a:t>Github.com</a:t>
            </a:r>
            <a:r>
              <a:rPr sz="3200" b="1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website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hosts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git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repositories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a </a:t>
            </a:r>
            <a:r>
              <a:rPr sz="3200" dirty="0">
                <a:latin typeface="Arial"/>
                <a:cs typeface="Arial"/>
              </a:rPr>
              <a:t>remote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server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469900" marR="17780" indent="-444500">
              <a:lnSpc>
                <a:spcPts val="3800"/>
              </a:lnSpc>
              <a:buSzPct val="145312"/>
              <a:buFont typeface="Arial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Hosting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repositories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Github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facilitates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sharing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codebases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among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teams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by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providing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GUI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easily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fork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clone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repos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to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local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machine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2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dirty="0"/>
              <a:t>Ok,</a:t>
            </a:r>
            <a:r>
              <a:rPr sz="7600" spc="30" dirty="0"/>
              <a:t> </a:t>
            </a:r>
            <a:r>
              <a:rPr sz="7600" spc="145" dirty="0"/>
              <a:t>then</a:t>
            </a:r>
            <a:r>
              <a:rPr sz="7600" spc="35" dirty="0"/>
              <a:t> </a:t>
            </a:r>
            <a:r>
              <a:rPr sz="7600" spc="240" dirty="0"/>
              <a:t>what</a:t>
            </a:r>
            <a:r>
              <a:rPr sz="7600" spc="35" dirty="0"/>
              <a:t> </a:t>
            </a:r>
            <a:r>
              <a:rPr sz="7600" spc="135" dirty="0"/>
              <a:t>is</a:t>
            </a:r>
            <a:r>
              <a:rPr sz="7600" spc="35" dirty="0"/>
              <a:t> </a:t>
            </a:r>
            <a:r>
              <a:rPr sz="7600" spc="140" dirty="0"/>
              <a:t>Github?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65200" y="3152648"/>
            <a:ext cx="10730230" cy="41370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57200" marR="843915" indent="-419100">
              <a:lnSpc>
                <a:spcPts val="3500"/>
              </a:lnSpc>
              <a:spcBef>
                <a:spcPts val="275"/>
              </a:spcBef>
              <a:buSzPct val="145762"/>
              <a:buChar char="•"/>
              <a:tabLst>
                <a:tab pos="457200" algn="l"/>
              </a:tabLst>
            </a:pPr>
            <a:r>
              <a:rPr sz="2950" b="1" dirty="0">
                <a:latin typeface="Arial"/>
                <a:cs typeface="Arial"/>
              </a:rPr>
              <a:t>Github.com</a:t>
            </a:r>
            <a:r>
              <a:rPr sz="2950" b="1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is</a:t>
            </a:r>
            <a:r>
              <a:rPr sz="2950" spc="114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website</a:t>
            </a:r>
            <a:r>
              <a:rPr sz="2950" spc="114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that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hosts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spc="60" dirty="0">
                <a:latin typeface="Arial"/>
                <a:cs typeface="Arial"/>
              </a:rPr>
              <a:t>git</a:t>
            </a:r>
            <a:r>
              <a:rPr sz="2950" spc="114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repositories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on</a:t>
            </a:r>
            <a:r>
              <a:rPr sz="2950" spc="110" dirty="0">
                <a:latin typeface="Arial"/>
                <a:cs typeface="Arial"/>
              </a:rPr>
              <a:t> </a:t>
            </a:r>
            <a:r>
              <a:rPr sz="2950" spc="-50" dirty="0">
                <a:latin typeface="Arial"/>
                <a:cs typeface="Arial"/>
              </a:rPr>
              <a:t>a </a:t>
            </a:r>
            <a:r>
              <a:rPr sz="2950" dirty="0">
                <a:latin typeface="Arial"/>
                <a:cs typeface="Arial"/>
              </a:rPr>
              <a:t>remote</a:t>
            </a:r>
            <a:r>
              <a:rPr sz="2950" spc="105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server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457200" marR="30480" indent="-419100">
              <a:lnSpc>
                <a:spcPts val="3500"/>
              </a:lnSpc>
              <a:buSzPct val="145762"/>
              <a:buFont typeface="Arial"/>
              <a:buChar char="•"/>
              <a:tabLst>
                <a:tab pos="457200" algn="l"/>
              </a:tabLst>
            </a:pPr>
            <a:r>
              <a:rPr sz="2950" dirty="0">
                <a:latin typeface="Arial"/>
                <a:cs typeface="Arial"/>
              </a:rPr>
              <a:t>Hosting</a:t>
            </a:r>
            <a:r>
              <a:rPr sz="2950" spc="15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repositories</a:t>
            </a:r>
            <a:r>
              <a:rPr sz="2950" spc="16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on</a:t>
            </a:r>
            <a:r>
              <a:rPr sz="2950" spc="16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Github</a:t>
            </a:r>
            <a:r>
              <a:rPr sz="2950" spc="16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facilitates</a:t>
            </a:r>
            <a:r>
              <a:rPr sz="2950" spc="16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the</a:t>
            </a:r>
            <a:r>
              <a:rPr sz="2950" spc="16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sharing</a:t>
            </a:r>
            <a:r>
              <a:rPr sz="2950" spc="165" dirty="0">
                <a:latin typeface="Arial"/>
                <a:cs typeface="Arial"/>
              </a:rPr>
              <a:t> </a:t>
            </a:r>
            <a:r>
              <a:rPr sz="2950" spc="35" dirty="0">
                <a:latin typeface="Arial"/>
                <a:cs typeface="Arial"/>
              </a:rPr>
              <a:t>of </a:t>
            </a:r>
            <a:r>
              <a:rPr sz="2950" dirty="0">
                <a:latin typeface="Arial"/>
                <a:cs typeface="Arial"/>
              </a:rPr>
              <a:t>codebases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among</a:t>
            </a:r>
            <a:r>
              <a:rPr sz="2950" spc="9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teams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spc="60" dirty="0">
                <a:latin typeface="Arial"/>
                <a:cs typeface="Arial"/>
              </a:rPr>
              <a:t>by</a:t>
            </a:r>
            <a:r>
              <a:rPr sz="2950" spc="9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providing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</a:t>
            </a:r>
            <a:r>
              <a:rPr sz="2950" spc="9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GUI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spc="85" dirty="0">
                <a:latin typeface="Arial"/>
                <a:cs typeface="Arial"/>
              </a:rPr>
              <a:t>to</a:t>
            </a:r>
            <a:r>
              <a:rPr sz="2950" spc="9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easily</a:t>
            </a:r>
            <a:r>
              <a:rPr sz="2950" spc="9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fork</a:t>
            </a:r>
            <a:r>
              <a:rPr sz="2950" spc="90" dirty="0">
                <a:latin typeface="Arial"/>
                <a:cs typeface="Arial"/>
              </a:rPr>
              <a:t> </a:t>
            </a:r>
            <a:r>
              <a:rPr sz="2950" spc="-25" dirty="0">
                <a:latin typeface="Arial"/>
                <a:cs typeface="Arial"/>
              </a:rPr>
              <a:t>or </a:t>
            </a:r>
            <a:r>
              <a:rPr sz="2950" dirty="0">
                <a:latin typeface="Arial"/>
                <a:cs typeface="Arial"/>
              </a:rPr>
              <a:t>clone</a:t>
            </a:r>
            <a:r>
              <a:rPr sz="2950" spc="5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repos</a:t>
            </a:r>
            <a:r>
              <a:rPr sz="2950" spc="60" dirty="0">
                <a:latin typeface="Arial"/>
                <a:cs typeface="Arial"/>
              </a:rPr>
              <a:t> </a:t>
            </a:r>
            <a:r>
              <a:rPr sz="2950" spc="85" dirty="0">
                <a:latin typeface="Arial"/>
                <a:cs typeface="Arial"/>
              </a:rPr>
              <a:t>to</a:t>
            </a:r>
            <a:r>
              <a:rPr sz="2950" spc="6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</a:t>
            </a:r>
            <a:r>
              <a:rPr sz="2950" spc="6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local</a:t>
            </a:r>
            <a:r>
              <a:rPr sz="2950" spc="65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machine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457200" marR="162560" indent="-419100">
              <a:lnSpc>
                <a:spcPts val="3500"/>
              </a:lnSpc>
              <a:buSzPct val="145762"/>
              <a:buFont typeface="Arial"/>
              <a:buChar char="•"/>
              <a:tabLst>
                <a:tab pos="457200" algn="l"/>
              </a:tabLst>
            </a:pPr>
            <a:r>
              <a:rPr sz="2950" dirty="0">
                <a:latin typeface="Arial"/>
                <a:cs typeface="Arial"/>
              </a:rPr>
              <a:t>By</a:t>
            </a:r>
            <a:r>
              <a:rPr sz="2950" spc="13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pushing</a:t>
            </a:r>
            <a:r>
              <a:rPr sz="2950" spc="1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your</a:t>
            </a:r>
            <a:r>
              <a:rPr sz="2950" spc="14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repositories</a:t>
            </a:r>
            <a:r>
              <a:rPr sz="2950" spc="135" dirty="0">
                <a:latin typeface="Arial"/>
                <a:cs typeface="Arial"/>
              </a:rPr>
              <a:t> </a:t>
            </a:r>
            <a:r>
              <a:rPr sz="2950" spc="85" dirty="0">
                <a:latin typeface="Arial"/>
                <a:cs typeface="Arial"/>
              </a:rPr>
              <a:t>to</a:t>
            </a:r>
            <a:r>
              <a:rPr sz="2950" spc="14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Github,</a:t>
            </a:r>
            <a:r>
              <a:rPr sz="2950" spc="1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you</a:t>
            </a:r>
            <a:r>
              <a:rPr sz="2950" spc="140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will</a:t>
            </a:r>
            <a:r>
              <a:rPr sz="2950" spc="13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pretty</a:t>
            </a:r>
            <a:r>
              <a:rPr sz="2950" spc="140" dirty="0">
                <a:latin typeface="Arial"/>
                <a:cs typeface="Arial"/>
              </a:rPr>
              <a:t> </a:t>
            </a:r>
            <a:r>
              <a:rPr sz="2950" spc="30" dirty="0">
                <a:latin typeface="Arial"/>
                <a:cs typeface="Arial"/>
              </a:rPr>
              <a:t>much </a:t>
            </a:r>
            <a:r>
              <a:rPr sz="2950" dirty="0">
                <a:latin typeface="Arial"/>
                <a:cs typeface="Arial"/>
              </a:rPr>
              <a:t>automatically</a:t>
            </a:r>
            <a:r>
              <a:rPr sz="2950" spc="7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create</a:t>
            </a:r>
            <a:r>
              <a:rPr sz="2950" spc="8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your</a:t>
            </a:r>
            <a:r>
              <a:rPr sz="2950" spc="80" dirty="0">
                <a:latin typeface="Arial"/>
                <a:cs typeface="Arial"/>
              </a:rPr>
              <a:t> </a:t>
            </a:r>
            <a:r>
              <a:rPr sz="2950" spc="50" dirty="0">
                <a:latin typeface="Arial"/>
                <a:cs typeface="Arial"/>
              </a:rPr>
              <a:t>own</a:t>
            </a:r>
            <a:r>
              <a:rPr sz="2950" spc="8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developer</a:t>
            </a:r>
            <a:r>
              <a:rPr sz="2950" spc="85" dirty="0">
                <a:latin typeface="Arial"/>
                <a:cs typeface="Arial"/>
              </a:rPr>
              <a:t> </a:t>
            </a:r>
            <a:r>
              <a:rPr sz="2950" spc="55" dirty="0">
                <a:latin typeface="Arial"/>
                <a:cs typeface="Arial"/>
              </a:rPr>
              <a:t>portfolio</a:t>
            </a:r>
            <a:r>
              <a:rPr sz="2950" spc="85" dirty="0">
                <a:latin typeface="Arial"/>
                <a:cs typeface="Arial"/>
              </a:rPr>
              <a:t> </a:t>
            </a:r>
            <a:r>
              <a:rPr sz="2950" dirty="0">
                <a:latin typeface="Arial"/>
                <a:cs typeface="Arial"/>
              </a:rPr>
              <a:t>as</a:t>
            </a:r>
            <a:r>
              <a:rPr sz="2950" spc="85" dirty="0">
                <a:latin typeface="Arial"/>
                <a:cs typeface="Arial"/>
              </a:rPr>
              <a:t> </a:t>
            </a:r>
            <a:r>
              <a:rPr sz="2950" spc="-10" dirty="0">
                <a:latin typeface="Arial"/>
                <a:cs typeface="Arial"/>
              </a:rPr>
              <a:t>well!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2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066800">
              <a:lnSpc>
                <a:spcPct val="100000"/>
              </a:lnSpc>
              <a:spcBef>
                <a:spcPts val="100"/>
              </a:spcBef>
            </a:pPr>
            <a:r>
              <a:rPr sz="6000" spc="120" dirty="0"/>
              <a:t>Confirm</a:t>
            </a:r>
            <a:r>
              <a:rPr sz="6000" spc="35" dirty="0"/>
              <a:t> </a:t>
            </a:r>
            <a:r>
              <a:rPr sz="6000" spc="175" dirty="0"/>
              <a:t>that</a:t>
            </a:r>
            <a:r>
              <a:rPr sz="6000" spc="35" dirty="0"/>
              <a:t> </a:t>
            </a:r>
            <a:r>
              <a:rPr sz="6000" spc="125" dirty="0"/>
              <a:t>you</a:t>
            </a:r>
            <a:r>
              <a:rPr sz="6000" spc="35" dirty="0"/>
              <a:t> </a:t>
            </a:r>
            <a:r>
              <a:rPr sz="6000" dirty="0"/>
              <a:t>have</a:t>
            </a:r>
            <a:r>
              <a:rPr sz="6000" spc="35" dirty="0"/>
              <a:t> </a:t>
            </a:r>
            <a:r>
              <a:rPr sz="6000" spc="185" dirty="0"/>
              <a:t>git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52500" y="2733565"/>
            <a:ext cx="10598785" cy="374904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Open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terminal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run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95" dirty="0">
                <a:latin typeface="Arial"/>
                <a:cs typeface="Arial"/>
              </a:rPr>
              <a:t>‘git’</a:t>
            </a:r>
            <a:endParaRPr sz="3200">
              <a:latin typeface="Arial"/>
              <a:cs typeface="Arial"/>
            </a:endParaRPr>
          </a:p>
          <a:p>
            <a:pPr marL="495300" marR="1212850" indent="-444500">
              <a:lnSpc>
                <a:spcPts val="3800"/>
              </a:lnSpc>
              <a:spcBef>
                <a:spcPts val="4320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If you see a </a:t>
            </a:r>
            <a:r>
              <a:rPr sz="3200" spc="55" dirty="0">
                <a:latin typeface="Arial"/>
                <a:cs typeface="Arial"/>
              </a:rPr>
              <a:t>‘command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 recognized’ </a:t>
            </a:r>
            <a:r>
              <a:rPr sz="3200" spc="-35" dirty="0">
                <a:latin typeface="Arial"/>
                <a:cs typeface="Arial"/>
              </a:rPr>
              <a:t>error,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you </a:t>
            </a:r>
            <a:r>
              <a:rPr sz="3200" dirty="0">
                <a:latin typeface="Arial"/>
                <a:cs typeface="Arial"/>
              </a:rPr>
              <a:t>probably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haven’t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installed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git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yet.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495300" marR="17780" indent="-444500">
              <a:lnSpc>
                <a:spcPts val="3800"/>
              </a:lnSpc>
              <a:buSzPct val="145312"/>
              <a:buChar char="•"/>
              <a:tabLst>
                <a:tab pos="495300" algn="l"/>
              </a:tabLst>
            </a:pPr>
            <a:r>
              <a:rPr sz="3200" spc="-95" dirty="0">
                <a:latin typeface="Arial"/>
                <a:cs typeface="Arial"/>
              </a:rPr>
              <a:t>We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solve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your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issue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when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lectures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over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170" dirty="0">
                <a:latin typeface="Arial"/>
                <a:cs typeface="Arial"/>
              </a:rPr>
              <a:t>-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sit </a:t>
            </a:r>
            <a:r>
              <a:rPr sz="3200" dirty="0">
                <a:latin typeface="Arial"/>
                <a:cs typeface="Arial"/>
              </a:rPr>
              <a:t>tight</a:t>
            </a:r>
            <a:r>
              <a:rPr sz="3200" spc="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17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now!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813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Office Theme</vt:lpstr>
      <vt:lpstr>Git and Github A developer’s best friend</vt:lpstr>
      <vt:lpstr>What is Git?</vt:lpstr>
      <vt:lpstr>What is Git?</vt:lpstr>
      <vt:lpstr>What is Git?</vt:lpstr>
      <vt:lpstr>What is Git?</vt:lpstr>
      <vt:lpstr>Ok, then what is Github?</vt:lpstr>
      <vt:lpstr>Ok, then what is Github?</vt:lpstr>
      <vt:lpstr>Ok, then what is Github?</vt:lpstr>
      <vt:lpstr>Confirm that you have git</vt:lpstr>
      <vt:lpstr>Configuring git</vt:lpstr>
      <vt:lpstr>Using Git / Github</vt:lpstr>
      <vt:lpstr>Connecting git with Github</vt:lpstr>
      <vt:lpstr>Connecting git with Github</vt:lpstr>
      <vt:lpstr>Basic git / Github workflow</vt:lpstr>
      <vt:lpstr>Thank You 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A developer’s best friend</dc:title>
  <cp:lastModifiedBy>Varun More</cp:lastModifiedBy>
  <cp:revision>1</cp:revision>
  <dcterms:created xsi:type="dcterms:W3CDTF">2022-08-19T17:14:56Z</dcterms:created>
  <dcterms:modified xsi:type="dcterms:W3CDTF">2022-08-19T17:22:43Z</dcterms:modified>
</cp:coreProperties>
</file>