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80" r:id="rId3"/>
    <p:sldId id="258" r:id="rId4"/>
    <p:sldId id="259" r:id="rId5"/>
    <p:sldId id="261" r:id="rId6"/>
    <p:sldId id="281" r:id="rId7"/>
    <p:sldId id="282" r:id="rId8"/>
    <p:sldId id="284" r:id="rId9"/>
    <p:sldId id="299" r:id="rId10"/>
    <p:sldId id="300" r:id="rId11"/>
    <p:sldId id="276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74" r:id="rId28"/>
    <p:sldId id="277" r:id="rId29"/>
    <p:sldId id="278" r:id="rId30"/>
    <p:sldId id="279" r:id="rId31"/>
    <p:sldId id="3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4621E-FC57-46CE-9D38-C4E36B47C0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289057-0598-4BB0-80EE-A4329DCEEE8A}">
      <dgm:prSet custT="1"/>
      <dgm:spPr>
        <a:solidFill>
          <a:schemeClr val="bg1"/>
        </a:solidFill>
      </dgm:spPr>
      <dgm:t>
        <a:bodyPr/>
        <a:lstStyle/>
        <a:p>
          <a:r>
            <a:rPr lang="en-IN" sz="2600" dirty="0">
              <a:solidFill>
                <a:schemeClr val="tx1"/>
              </a:solidFill>
              <a:latin typeface="Arial Rounded MT Bold" panose="020F0704030504030204" pitchFamily="34" charset="0"/>
            </a:rPr>
            <a:t>Introduction to </a:t>
          </a:r>
          <a:r>
            <a:rPr lang="en-IN" sz="26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Flight  </a:t>
          </a:r>
          <a:r>
            <a:rPr lang="en-IN" sz="2600" dirty="0">
              <a:solidFill>
                <a:schemeClr val="tx1"/>
              </a:solidFill>
              <a:latin typeface="Arial Rounded MT Bold" panose="020F0704030504030204" pitchFamily="34" charset="0"/>
            </a:rPr>
            <a:t>dataset:</a:t>
          </a:r>
        </a:p>
      </dgm:t>
    </dgm:pt>
    <dgm:pt modelId="{81FF9342-F720-49F6-A3D3-0D69A660334E}" type="parTrans" cxnId="{98080850-EA30-4D50-B3A4-510069A6E6C1}">
      <dgm:prSet/>
      <dgm:spPr/>
      <dgm:t>
        <a:bodyPr/>
        <a:lstStyle/>
        <a:p>
          <a:endParaRPr lang="en-IN"/>
        </a:p>
      </dgm:t>
    </dgm:pt>
    <dgm:pt modelId="{5014D71B-876B-470E-AD44-F4D12911233B}" type="sibTrans" cxnId="{98080850-EA30-4D50-B3A4-510069A6E6C1}">
      <dgm:prSet/>
      <dgm:spPr/>
      <dgm:t>
        <a:bodyPr/>
        <a:lstStyle/>
        <a:p>
          <a:endParaRPr lang="en-IN"/>
        </a:p>
      </dgm:t>
    </dgm:pt>
    <dgm:pt modelId="{E20F3D73-7392-4450-9703-C44AE7366C34}">
      <dgm:prSet custT="1"/>
      <dgm:spPr/>
      <dgm:t>
        <a:bodyPr/>
        <a:lstStyle/>
        <a:p>
          <a:r>
            <a:rPr lang="en-US" sz="2000" dirty="0" smtClean="0"/>
            <a:t>This dataset contains information about all flights that departed from NYC(e.g. EWR, </a:t>
          </a:r>
          <a:r>
            <a:rPr lang="en-US" sz="2000" dirty="0" err="1" smtClean="0"/>
            <a:t>JFKand</a:t>
          </a:r>
          <a:r>
            <a:rPr lang="en-US" sz="2000" dirty="0" smtClean="0"/>
            <a:t> LGA)in 2013: 336,776 flights in total.</a:t>
          </a:r>
          <a:endParaRPr lang="en-IN" sz="2000" dirty="0"/>
        </a:p>
      </dgm:t>
    </dgm:pt>
    <dgm:pt modelId="{F07C5D21-334C-4235-A487-834FFAE69A3A}" type="parTrans" cxnId="{2D960545-2D68-4627-AC60-8DFE28835145}">
      <dgm:prSet/>
      <dgm:spPr/>
      <dgm:t>
        <a:bodyPr/>
        <a:lstStyle/>
        <a:p>
          <a:endParaRPr lang="en-IN"/>
        </a:p>
      </dgm:t>
    </dgm:pt>
    <dgm:pt modelId="{E12BF3F2-07CA-4873-8B51-F0CEEE46B9CF}" type="sibTrans" cxnId="{2D960545-2D68-4627-AC60-8DFE28835145}">
      <dgm:prSet/>
      <dgm:spPr/>
      <dgm:t>
        <a:bodyPr/>
        <a:lstStyle/>
        <a:p>
          <a:endParaRPr lang="en-IN"/>
        </a:p>
      </dgm:t>
    </dgm:pt>
    <dgm:pt modelId="{8EC1FEE3-4D5D-4F33-9B46-2524E0BE1950}">
      <dgm:prSet custT="1"/>
      <dgm:spPr>
        <a:solidFill>
          <a:schemeClr val="bg1"/>
        </a:solidFill>
      </dgm:spPr>
      <dgm:t>
        <a:bodyPr/>
        <a:lstStyle/>
        <a:p>
          <a:endParaRPr lang="en-IN" sz="2600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FC6394DA-5BD1-455E-AFA5-5CCAFBB4CD06}" type="parTrans" cxnId="{C775AF8F-B5C4-4D89-83AC-C700D96DD264}">
      <dgm:prSet/>
      <dgm:spPr/>
      <dgm:t>
        <a:bodyPr/>
        <a:lstStyle/>
        <a:p>
          <a:endParaRPr lang="en-IN"/>
        </a:p>
      </dgm:t>
    </dgm:pt>
    <dgm:pt modelId="{14F191B4-E45E-47B7-9C4F-D6F1FD3EE0D7}" type="sibTrans" cxnId="{C775AF8F-B5C4-4D89-83AC-C700D96DD264}">
      <dgm:prSet/>
      <dgm:spPr/>
      <dgm:t>
        <a:bodyPr/>
        <a:lstStyle/>
        <a:p>
          <a:endParaRPr lang="en-IN"/>
        </a:p>
      </dgm:t>
    </dgm:pt>
    <dgm:pt modelId="{F0E6CD32-0427-4868-8AAC-7A7D180AF297}" type="pres">
      <dgm:prSet presAssocID="{C454621E-FC57-46CE-9D38-C4E36B47C0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A8B73E-EA24-4B84-8BD6-9B73B89B1DB0}" type="pres">
      <dgm:prSet presAssocID="{D7289057-0598-4BB0-80EE-A4329DCEEE8A}" presName="parentText" presStyleLbl="node1" presStyleIdx="0" presStyleCnt="2" custLinFactY="-100000" custLinFactNeighborY="-1832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D44EA-1889-4136-8DE4-D43435603062}" type="pres">
      <dgm:prSet presAssocID="{5014D71B-876B-470E-AD44-F4D12911233B}" presName="spacer" presStyleCnt="0"/>
      <dgm:spPr/>
    </dgm:pt>
    <dgm:pt modelId="{A1620018-82EB-4F61-8AAC-889ED26089A5}" type="pres">
      <dgm:prSet presAssocID="{8EC1FEE3-4D5D-4F33-9B46-2524E0BE195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E4EFF-931B-44CC-B027-8657D9D7379E}" type="pres">
      <dgm:prSet presAssocID="{8EC1FEE3-4D5D-4F33-9B46-2524E0BE195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080850-EA30-4D50-B3A4-510069A6E6C1}" srcId="{C454621E-FC57-46CE-9D38-C4E36B47C057}" destId="{D7289057-0598-4BB0-80EE-A4329DCEEE8A}" srcOrd="0" destOrd="0" parTransId="{81FF9342-F720-49F6-A3D3-0D69A660334E}" sibTransId="{5014D71B-876B-470E-AD44-F4D12911233B}"/>
    <dgm:cxn modelId="{6E8DCBAB-9F9B-4A18-82A4-63DEFB835413}" type="presOf" srcId="{D7289057-0598-4BB0-80EE-A4329DCEEE8A}" destId="{E5A8B73E-EA24-4B84-8BD6-9B73B89B1DB0}" srcOrd="0" destOrd="0" presId="urn:microsoft.com/office/officeart/2005/8/layout/vList2"/>
    <dgm:cxn modelId="{FC4ACB3B-900F-4DB9-8A0A-D6F49083D607}" type="presOf" srcId="{C454621E-FC57-46CE-9D38-C4E36B47C057}" destId="{F0E6CD32-0427-4868-8AAC-7A7D180AF297}" srcOrd="0" destOrd="0" presId="urn:microsoft.com/office/officeart/2005/8/layout/vList2"/>
    <dgm:cxn modelId="{379F48EB-BCCB-4580-9F71-EB1C968D4DA6}" type="presOf" srcId="{E20F3D73-7392-4450-9703-C44AE7366C34}" destId="{3E1E4EFF-931B-44CC-B027-8657D9D7379E}" srcOrd="0" destOrd="0" presId="urn:microsoft.com/office/officeart/2005/8/layout/vList2"/>
    <dgm:cxn modelId="{2D960545-2D68-4627-AC60-8DFE28835145}" srcId="{8EC1FEE3-4D5D-4F33-9B46-2524E0BE1950}" destId="{E20F3D73-7392-4450-9703-C44AE7366C34}" srcOrd="0" destOrd="0" parTransId="{F07C5D21-334C-4235-A487-834FFAE69A3A}" sibTransId="{E12BF3F2-07CA-4873-8B51-F0CEEE46B9CF}"/>
    <dgm:cxn modelId="{C775AF8F-B5C4-4D89-83AC-C700D96DD264}" srcId="{C454621E-FC57-46CE-9D38-C4E36B47C057}" destId="{8EC1FEE3-4D5D-4F33-9B46-2524E0BE1950}" srcOrd="1" destOrd="0" parTransId="{FC6394DA-5BD1-455E-AFA5-5CCAFBB4CD06}" sibTransId="{14F191B4-E45E-47B7-9C4F-D6F1FD3EE0D7}"/>
    <dgm:cxn modelId="{DABE5A26-6CC3-465E-96CF-99E38AA4E1E9}" type="presOf" srcId="{8EC1FEE3-4D5D-4F33-9B46-2524E0BE1950}" destId="{A1620018-82EB-4F61-8AAC-889ED26089A5}" srcOrd="0" destOrd="0" presId="urn:microsoft.com/office/officeart/2005/8/layout/vList2"/>
    <dgm:cxn modelId="{2A309AC7-3259-4208-A131-A3C20E8C1792}" type="presParOf" srcId="{F0E6CD32-0427-4868-8AAC-7A7D180AF297}" destId="{E5A8B73E-EA24-4B84-8BD6-9B73B89B1DB0}" srcOrd="0" destOrd="0" presId="urn:microsoft.com/office/officeart/2005/8/layout/vList2"/>
    <dgm:cxn modelId="{99C2518B-ABB9-4BFE-8369-3A0951047FE7}" type="presParOf" srcId="{F0E6CD32-0427-4868-8AAC-7A7D180AF297}" destId="{017D44EA-1889-4136-8DE4-D43435603062}" srcOrd="1" destOrd="0" presId="urn:microsoft.com/office/officeart/2005/8/layout/vList2"/>
    <dgm:cxn modelId="{4D30C83C-8F05-4DB5-9D96-984ECC1F983D}" type="presParOf" srcId="{F0E6CD32-0427-4868-8AAC-7A7D180AF297}" destId="{A1620018-82EB-4F61-8AAC-889ED26089A5}" srcOrd="2" destOrd="0" presId="urn:microsoft.com/office/officeart/2005/8/layout/vList2"/>
    <dgm:cxn modelId="{502B9D37-5DC2-4083-B93E-9412B80EF9A0}" type="presParOf" srcId="{F0E6CD32-0427-4868-8AAC-7A7D180AF297}" destId="{3E1E4EFF-931B-44CC-B027-8657D9D7379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0397C-7D35-4E48-8E57-4D7AC7641C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60C0E8-B5E6-4D6C-92E1-A22E805DE7B6}">
      <dgm:prSet custT="1"/>
      <dgm:spPr>
        <a:solidFill>
          <a:schemeClr val="bg1"/>
        </a:solidFill>
      </dgm:spPr>
      <dgm:t>
        <a:bodyPr/>
        <a:lstStyle/>
        <a:p>
          <a:endParaRPr lang="en-US" sz="2600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F29E11B3-A6FC-4867-B1B0-1E34972257F3}" type="parTrans" cxnId="{1E019A02-8A78-4DCC-B7C1-A04FDDE6A7CF}">
      <dgm:prSet/>
      <dgm:spPr/>
      <dgm:t>
        <a:bodyPr/>
        <a:lstStyle/>
        <a:p>
          <a:endParaRPr lang="en-IN"/>
        </a:p>
      </dgm:t>
    </dgm:pt>
    <dgm:pt modelId="{8CE78723-56A4-4E07-9791-91CD75DDB16B}" type="sibTrans" cxnId="{1E019A02-8A78-4DCC-B7C1-A04FDDE6A7CF}">
      <dgm:prSet/>
      <dgm:spPr/>
      <dgm:t>
        <a:bodyPr/>
        <a:lstStyle/>
        <a:p>
          <a:endParaRPr lang="en-IN"/>
        </a:p>
      </dgm:t>
    </dgm:pt>
    <dgm:pt modelId="{BFACFA1E-A2C4-4550-82A6-D5600377269F}">
      <dgm:prSet custT="1"/>
      <dgm:spPr/>
      <dgm:t>
        <a:bodyPr/>
        <a:lstStyle/>
        <a:p>
          <a:r>
            <a:rPr lang="en-IN" sz="2000" dirty="0"/>
            <a:t>Importing required packages - Numpy, Pandas, Matplotlib, </a:t>
          </a:r>
          <a:r>
            <a:rPr lang="en-IN" sz="2000" dirty="0" err="1" smtClean="0"/>
            <a:t>Seaborn</a:t>
          </a:r>
          <a:r>
            <a:rPr lang="en-IN" sz="2000" dirty="0" smtClean="0"/>
            <a:t>, </a:t>
          </a:r>
          <a:r>
            <a:rPr lang="en-IN" sz="2000" dirty="0" err="1" smtClean="0"/>
            <a:t>PandasProfiling</a:t>
          </a:r>
          <a:r>
            <a:rPr lang="en-IN" sz="2000" dirty="0" smtClean="0"/>
            <a:t>(if </a:t>
          </a:r>
          <a:r>
            <a:rPr lang="en-IN" sz="2000" dirty="0"/>
            <a:t>required)</a:t>
          </a:r>
        </a:p>
      </dgm:t>
    </dgm:pt>
    <dgm:pt modelId="{C439A1B5-13A3-47EC-AC86-96C49584794A}" type="parTrans" cxnId="{D3C24E1A-B43D-4E33-A17D-F4D2D58170A6}">
      <dgm:prSet/>
      <dgm:spPr/>
      <dgm:t>
        <a:bodyPr/>
        <a:lstStyle/>
        <a:p>
          <a:endParaRPr lang="en-IN"/>
        </a:p>
      </dgm:t>
    </dgm:pt>
    <dgm:pt modelId="{C93DA3BA-5894-450D-A64C-E04BA0E86C97}" type="sibTrans" cxnId="{D3C24E1A-B43D-4E33-A17D-F4D2D58170A6}">
      <dgm:prSet/>
      <dgm:spPr/>
      <dgm:t>
        <a:bodyPr/>
        <a:lstStyle/>
        <a:p>
          <a:endParaRPr lang="en-IN"/>
        </a:p>
      </dgm:t>
    </dgm:pt>
    <dgm:pt modelId="{96E0A20A-1D50-47CF-B0FC-7CC97DEF454D}">
      <dgm:prSet custT="1"/>
      <dgm:spPr/>
      <dgm:t>
        <a:bodyPr/>
        <a:lstStyle/>
        <a:p>
          <a:r>
            <a:rPr lang="en-IN" sz="2000" dirty="0"/>
            <a:t>Read all the contents of the file</a:t>
          </a:r>
        </a:p>
      </dgm:t>
    </dgm:pt>
    <dgm:pt modelId="{70C19483-B0F9-4771-A007-A42FD2773855}" type="parTrans" cxnId="{F7E75E1C-2F19-4FE2-9286-89AB2A7C0358}">
      <dgm:prSet/>
      <dgm:spPr/>
      <dgm:t>
        <a:bodyPr/>
        <a:lstStyle/>
        <a:p>
          <a:endParaRPr lang="en-IN"/>
        </a:p>
      </dgm:t>
    </dgm:pt>
    <dgm:pt modelId="{F2FE0373-6D1B-4774-84FE-A6E81E44D1C4}" type="sibTrans" cxnId="{F7E75E1C-2F19-4FE2-9286-89AB2A7C0358}">
      <dgm:prSet/>
      <dgm:spPr/>
      <dgm:t>
        <a:bodyPr/>
        <a:lstStyle/>
        <a:p>
          <a:endParaRPr lang="en-IN"/>
        </a:p>
      </dgm:t>
    </dgm:pt>
    <dgm:pt modelId="{E18FF826-CC6A-4451-8F2A-3B8904A31B44}">
      <dgm:prSet/>
      <dgm:spPr/>
      <dgm:t>
        <a:bodyPr/>
        <a:lstStyle/>
        <a:p>
          <a:endParaRPr lang="en-IN" sz="4000" dirty="0"/>
        </a:p>
      </dgm:t>
    </dgm:pt>
    <dgm:pt modelId="{E4F45627-70AD-45B5-A034-D4CC443C18DF}" type="parTrans" cxnId="{F94441E8-18A2-47F7-9443-1A6B31626A5D}">
      <dgm:prSet/>
      <dgm:spPr/>
      <dgm:t>
        <a:bodyPr/>
        <a:lstStyle/>
        <a:p>
          <a:endParaRPr lang="en-IN"/>
        </a:p>
      </dgm:t>
    </dgm:pt>
    <dgm:pt modelId="{FB969994-BAF8-4746-88ED-77E776E288A2}" type="sibTrans" cxnId="{F94441E8-18A2-47F7-9443-1A6B31626A5D}">
      <dgm:prSet/>
      <dgm:spPr/>
      <dgm:t>
        <a:bodyPr/>
        <a:lstStyle/>
        <a:p>
          <a:endParaRPr lang="en-IN"/>
        </a:p>
      </dgm:t>
    </dgm:pt>
    <dgm:pt modelId="{E017AA05-CFE0-4E9F-9A1D-23A1FFC6AFCA}" type="pres">
      <dgm:prSet presAssocID="{7AD0397C-7D35-4E48-8E57-4D7AC7641C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A0C851-5687-45EA-B06A-6FA907BB990F}" type="pres">
      <dgm:prSet presAssocID="{9360C0E8-B5E6-4D6C-92E1-A22E805DE7B6}" presName="parentText" presStyleLbl="node1" presStyleIdx="0" presStyleCnt="1" custScaleY="42299" custLinFactY="-311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94F21-7EB1-4AEA-A0C2-B7DB1A0EFB9C}" type="pres">
      <dgm:prSet presAssocID="{9360C0E8-B5E6-4D6C-92E1-A22E805DE7B6}" presName="childText" presStyleLbl="revTx" presStyleIdx="0" presStyleCnt="1" custLinFactNeighborY="239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2ED06F-34B5-419B-BF78-995CFB31ED19}" type="presOf" srcId="{E18FF826-CC6A-4451-8F2A-3B8904A31B44}" destId="{1D094F21-7EB1-4AEA-A0C2-B7DB1A0EFB9C}" srcOrd="0" destOrd="2" presId="urn:microsoft.com/office/officeart/2005/8/layout/vList2"/>
    <dgm:cxn modelId="{1E019A02-8A78-4DCC-B7C1-A04FDDE6A7CF}" srcId="{7AD0397C-7D35-4E48-8E57-4D7AC7641CC0}" destId="{9360C0E8-B5E6-4D6C-92E1-A22E805DE7B6}" srcOrd="0" destOrd="0" parTransId="{F29E11B3-A6FC-4867-B1B0-1E34972257F3}" sibTransId="{8CE78723-56A4-4E07-9791-91CD75DDB16B}"/>
    <dgm:cxn modelId="{D86C9345-A48E-44E3-98D8-9895029195F8}" type="presOf" srcId="{9360C0E8-B5E6-4D6C-92E1-A22E805DE7B6}" destId="{09A0C851-5687-45EA-B06A-6FA907BB990F}" srcOrd="0" destOrd="0" presId="urn:microsoft.com/office/officeart/2005/8/layout/vList2"/>
    <dgm:cxn modelId="{F94441E8-18A2-47F7-9443-1A6B31626A5D}" srcId="{9360C0E8-B5E6-4D6C-92E1-A22E805DE7B6}" destId="{E18FF826-CC6A-4451-8F2A-3B8904A31B44}" srcOrd="2" destOrd="0" parTransId="{E4F45627-70AD-45B5-A034-D4CC443C18DF}" sibTransId="{FB969994-BAF8-4746-88ED-77E776E288A2}"/>
    <dgm:cxn modelId="{1FB2747F-32C8-4A3F-9C4C-0705CFDD62AA}" type="presOf" srcId="{7AD0397C-7D35-4E48-8E57-4D7AC7641CC0}" destId="{E017AA05-CFE0-4E9F-9A1D-23A1FFC6AFCA}" srcOrd="0" destOrd="0" presId="urn:microsoft.com/office/officeart/2005/8/layout/vList2"/>
    <dgm:cxn modelId="{D3C24E1A-B43D-4E33-A17D-F4D2D58170A6}" srcId="{9360C0E8-B5E6-4D6C-92E1-A22E805DE7B6}" destId="{BFACFA1E-A2C4-4550-82A6-D5600377269F}" srcOrd="0" destOrd="0" parTransId="{C439A1B5-13A3-47EC-AC86-96C49584794A}" sibTransId="{C93DA3BA-5894-450D-A64C-E04BA0E86C97}"/>
    <dgm:cxn modelId="{F7E75E1C-2F19-4FE2-9286-89AB2A7C0358}" srcId="{9360C0E8-B5E6-4D6C-92E1-A22E805DE7B6}" destId="{96E0A20A-1D50-47CF-B0FC-7CC97DEF454D}" srcOrd="1" destOrd="0" parTransId="{70C19483-B0F9-4771-A007-A42FD2773855}" sibTransId="{F2FE0373-6D1B-4774-84FE-A6E81E44D1C4}"/>
    <dgm:cxn modelId="{AA047228-C96C-4478-9649-26CC3971BE53}" type="presOf" srcId="{BFACFA1E-A2C4-4550-82A6-D5600377269F}" destId="{1D094F21-7EB1-4AEA-A0C2-B7DB1A0EFB9C}" srcOrd="0" destOrd="0" presId="urn:microsoft.com/office/officeart/2005/8/layout/vList2"/>
    <dgm:cxn modelId="{0FCB5501-5485-49D8-9B2B-DA38D01CBE72}" type="presOf" srcId="{96E0A20A-1D50-47CF-B0FC-7CC97DEF454D}" destId="{1D094F21-7EB1-4AEA-A0C2-B7DB1A0EFB9C}" srcOrd="0" destOrd="1" presId="urn:microsoft.com/office/officeart/2005/8/layout/vList2"/>
    <dgm:cxn modelId="{892B541A-2135-4C2E-AEAE-65AE65271D37}" type="presParOf" srcId="{E017AA05-CFE0-4E9F-9A1D-23A1FFC6AFCA}" destId="{09A0C851-5687-45EA-B06A-6FA907BB990F}" srcOrd="0" destOrd="0" presId="urn:microsoft.com/office/officeart/2005/8/layout/vList2"/>
    <dgm:cxn modelId="{65E42262-38DC-4A7E-9C73-E3DCC2B9B910}" type="presParOf" srcId="{E017AA05-CFE0-4E9F-9A1D-23A1FFC6AFCA}" destId="{1D094F21-7EB1-4AEA-A0C2-B7DB1A0EFB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54621E-FC57-46CE-9D38-C4E36B47C0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289057-0598-4BB0-80EE-A4329DCEEE8A}">
      <dgm:prSet/>
      <dgm:spPr>
        <a:solidFill>
          <a:schemeClr val="bg1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Arial Rounded MT Bold" panose="020F0704030504030204" pitchFamily="34" charset="0"/>
            </a:rPr>
            <a:t>Assumptions</a:t>
          </a:r>
        </a:p>
      </dgm:t>
    </dgm:pt>
    <dgm:pt modelId="{81FF9342-F720-49F6-A3D3-0D69A660334E}" type="parTrans" cxnId="{98080850-EA30-4D50-B3A4-510069A6E6C1}">
      <dgm:prSet/>
      <dgm:spPr/>
      <dgm:t>
        <a:bodyPr/>
        <a:lstStyle/>
        <a:p>
          <a:endParaRPr lang="en-IN"/>
        </a:p>
      </dgm:t>
    </dgm:pt>
    <dgm:pt modelId="{5014D71B-876B-470E-AD44-F4D12911233B}" type="sibTrans" cxnId="{98080850-EA30-4D50-B3A4-510069A6E6C1}">
      <dgm:prSet/>
      <dgm:spPr/>
      <dgm:t>
        <a:bodyPr/>
        <a:lstStyle/>
        <a:p>
          <a:endParaRPr lang="en-IN"/>
        </a:p>
      </dgm:t>
    </dgm:pt>
    <dgm:pt modelId="{E20F3D73-7392-4450-9703-C44AE7366C34}">
      <dgm:prSet/>
      <dgm:spPr/>
      <dgm:t>
        <a:bodyPr/>
        <a:lstStyle/>
        <a:p>
          <a:r>
            <a:rPr lang="en-US" dirty="0"/>
            <a:t>The given dataset as original dataset provided by </a:t>
          </a:r>
          <a:r>
            <a:rPr lang="en-US" dirty="0" smtClean="0"/>
            <a:t>US Aviation department.</a:t>
          </a:r>
          <a:endParaRPr lang="en-IN" dirty="0"/>
        </a:p>
      </dgm:t>
    </dgm:pt>
    <dgm:pt modelId="{F07C5D21-334C-4235-A487-834FFAE69A3A}" type="parTrans" cxnId="{2D960545-2D68-4627-AC60-8DFE28835145}">
      <dgm:prSet/>
      <dgm:spPr/>
      <dgm:t>
        <a:bodyPr/>
        <a:lstStyle/>
        <a:p>
          <a:endParaRPr lang="en-IN"/>
        </a:p>
      </dgm:t>
    </dgm:pt>
    <dgm:pt modelId="{E12BF3F2-07CA-4873-8B51-F0CEEE46B9CF}" type="sibTrans" cxnId="{2D960545-2D68-4627-AC60-8DFE28835145}">
      <dgm:prSet/>
      <dgm:spPr/>
      <dgm:t>
        <a:bodyPr/>
        <a:lstStyle/>
        <a:p>
          <a:endParaRPr lang="en-IN"/>
        </a:p>
      </dgm:t>
    </dgm:pt>
    <dgm:pt modelId="{E68DF486-E24B-4808-9BE5-E384CC6F464A}">
      <dgm:prSet/>
      <dgm:spPr/>
      <dgm:t>
        <a:bodyPr/>
        <a:lstStyle/>
        <a:p>
          <a:r>
            <a:rPr lang="en-US" dirty="0" smtClean="0"/>
            <a:t>Values for the time columns are represented in minutes and distance column is represented in miles.</a:t>
          </a:r>
          <a:endParaRPr lang="en-IN" dirty="0"/>
        </a:p>
      </dgm:t>
    </dgm:pt>
    <dgm:pt modelId="{A85DCB0A-6B20-4E92-98A5-B3548E5FC553}" type="parTrans" cxnId="{3F461F87-97FC-4613-BB3E-4F567224447C}">
      <dgm:prSet/>
      <dgm:spPr/>
      <dgm:t>
        <a:bodyPr/>
        <a:lstStyle/>
        <a:p>
          <a:endParaRPr lang="en-IN"/>
        </a:p>
      </dgm:t>
    </dgm:pt>
    <dgm:pt modelId="{B5AF8BE1-3F3C-4A12-AE45-141232779C61}" type="sibTrans" cxnId="{3F461F87-97FC-4613-BB3E-4F567224447C}">
      <dgm:prSet/>
      <dgm:spPr/>
      <dgm:t>
        <a:bodyPr/>
        <a:lstStyle/>
        <a:p>
          <a:endParaRPr lang="en-IN"/>
        </a:p>
      </dgm:t>
    </dgm:pt>
    <dgm:pt modelId="{F0E6CD32-0427-4868-8AAC-7A7D180AF297}" type="pres">
      <dgm:prSet presAssocID="{C454621E-FC57-46CE-9D38-C4E36B47C0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A8B73E-EA24-4B84-8BD6-9B73B89B1DB0}" type="pres">
      <dgm:prSet presAssocID="{D7289057-0598-4BB0-80EE-A4329DCEEE8A}" presName="parentText" presStyleLbl="node1" presStyleIdx="0" presStyleCnt="1" custLinFactNeighborY="-39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E55E9-2E8E-4598-A159-8F5D3BB95BD8}" type="pres">
      <dgm:prSet presAssocID="{D7289057-0598-4BB0-80EE-A4329DCEEE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A3C31-C3F7-416C-A75F-12FA0CBE5138}" type="presOf" srcId="{E68DF486-E24B-4808-9BE5-E384CC6F464A}" destId="{D99E55E9-2E8E-4598-A159-8F5D3BB95BD8}" srcOrd="0" destOrd="1" presId="urn:microsoft.com/office/officeart/2005/8/layout/vList2"/>
    <dgm:cxn modelId="{3F461F87-97FC-4613-BB3E-4F567224447C}" srcId="{D7289057-0598-4BB0-80EE-A4329DCEEE8A}" destId="{E68DF486-E24B-4808-9BE5-E384CC6F464A}" srcOrd="1" destOrd="0" parTransId="{A85DCB0A-6B20-4E92-98A5-B3548E5FC553}" sibTransId="{B5AF8BE1-3F3C-4A12-AE45-141232779C61}"/>
    <dgm:cxn modelId="{98080850-EA30-4D50-B3A4-510069A6E6C1}" srcId="{C454621E-FC57-46CE-9D38-C4E36B47C057}" destId="{D7289057-0598-4BB0-80EE-A4329DCEEE8A}" srcOrd="0" destOrd="0" parTransId="{81FF9342-F720-49F6-A3D3-0D69A660334E}" sibTransId="{5014D71B-876B-470E-AD44-F4D12911233B}"/>
    <dgm:cxn modelId="{2D960545-2D68-4627-AC60-8DFE28835145}" srcId="{D7289057-0598-4BB0-80EE-A4329DCEEE8A}" destId="{E20F3D73-7392-4450-9703-C44AE7366C34}" srcOrd="0" destOrd="0" parTransId="{F07C5D21-334C-4235-A487-834FFAE69A3A}" sibTransId="{E12BF3F2-07CA-4873-8B51-F0CEEE46B9CF}"/>
    <dgm:cxn modelId="{88FCE6E3-8BB8-4370-AB48-895DF71EB444}" type="presOf" srcId="{E20F3D73-7392-4450-9703-C44AE7366C34}" destId="{D99E55E9-2E8E-4598-A159-8F5D3BB95BD8}" srcOrd="0" destOrd="0" presId="urn:microsoft.com/office/officeart/2005/8/layout/vList2"/>
    <dgm:cxn modelId="{6E8DCBAB-9F9B-4A18-82A4-63DEFB835413}" type="presOf" srcId="{D7289057-0598-4BB0-80EE-A4329DCEEE8A}" destId="{E5A8B73E-EA24-4B84-8BD6-9B73B89B1DB0}" srcOrd="0" destOrd="0" presId="urn:microsoft.com/office/officeart/2005/8/layout/vList2"/>
    <dgm:cxn modelId="{FC4ACB3B-900F-4DB9-8A0A-D6F49083D607}" type="presOf" srcId="{C454621E-FC57-46CE-9D38-C4E36B47C057}" destId="{F0E6CD32-0427-4868-8AAC-7A7D180AF297}" srcOrd="0" destOrd="0" presId="urn:microsoft.com/office/officeart/2005/8/layout/vList2"/>
    <dgm:cxn modelId="{2A309AC7-3259-4208-A131-A3C20E8C1792}" type="presParOf" srcId="{F0E6CD32-0427-4868-8AAC-7A7D180AF297}" destId="{E5A8B73E-EA24-4B84-8BD6-9B73B89B1DB0}" srcOrd="0" destOrd="0" presId="urn:microsoft.com/office/officeart/2005/8/layout/vList2"/>
    <dgm:cxn modelId="{4F105392-FA52-409D-B2FF-3EC9D6E3B462}" type="presParOf" srcId="{F0E6CD32-0427-4868-8AAC-7A7D180AF297}" destId="{D99E55E9-2E8E-4598-A159-8F5D3BB95BD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8B73E-EA24-4B84-8BD6-9B73B89B1DB0}">
      <dsp:nvSpPr>
        <dsp:cNvPr id="0" name=""/>
        <dsp:cNvSpPr/>
      </dsp:nvSpPr>
      <dsp:spPr>
        <a:xfrm>
          <a:off x="0" y="0"/>
          <a:ext cx="10515600" cy="437287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>
              <a:solidFill>
                <a:schemeClr val="tx1"/>
              </a:solidFill>
              <a:latin typeface="Arial Rounded MT Bold" panose="020F0704030504030204" pitchFamily="34" charset="0"/>
            </a:rPr>
            <a:t>Introduction to </a:t>
          </a:r>
          <a:r>
            <a:rPr lang="en-IN" sz="26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Flight  </a:t>
          </a:r>
          <a:r>
            <a:rPr lang="en-IN" sz="2600" kern="1200" dirty="0">
              <a:solidFill>
                <a:schemeClr val="tx1"/>
              </a:solidFill>
              <a:latin typeface="Arial Rounded MT Bold" panose="020F0704030504030204" pitchFamily="34" charset="0"/>
            </a:rPr>
            <a:t>dataset:</a:t>
          </a:r>
        </a:p>
      </dsp:txBody>
      <dsp:txXfrm>
        <a:off x="21347" y="21347"/>
        <a:ext cx="10472906" cy="394593"/>
      </dsp:txXfrm>
    </dsp:sp>
    <dsp:sp modelId="{A1620018-82EB-4F61-8AAC-889ED26089A5}">
      <dsp:nvSpPr>
        <dsp:cNvPr id="0" name=""/>
        <dsp:cNvSpPr/>
      </dsp:nvSpPr>
      <dsp:spPr>
        <a:xfrm>
          <a:off x="0" y="448504"/>
          <a:ext cx="10515600" cy="437287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21347" y="469851"/>
        <a:ext cx="10472906" cy="394593"/>
      </dsp:txXfrm>
    </dsp:sp>
    <dsp:sp modelId="{3E1E4EFF-931B-44CC-B027-8657D9D7379E}">
      <dsp:nvSpPr>
        <dsp:cNvPr id="0" name=""/>
        <dsp:cNvSpPr/>
      </dsp:nvSpPr>
      <dsp:spPr>
        <a:xfrm>
          <a:off x="0" y="885791"/>
          <a:ext cx="10515600" cy="43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This dataset contains information about all flights that departed from NYC(e.g. EWR, </a:t>
          </a:r>
          <a:r>
            <a:rPr lang="en-US" sz="2000" kern="1200" dirty="0" err="1" smtClean="0"/>
            <a:t>JFKand</a:t>
          </a:r>
          <a:r>
            <a:rPr lang="en-US" sz="2000" kern="1200" dirty="0" smtClean="0"/>
            <a:t> LGA)in 2013: 336,776 flights in total.</a:t>
          </a:r>
          <a:endParaRPr lang="en-IN" sz="2000" kern="1200" dirty="0"/>
        </a:p>
      </dsp:txBody>
      <dsp:txXfrm>
        <a:off x="0" y="885791"/>
        <a:ext cx="10515600" cy="438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C851-5687-45EA-B06A-6FA907BB990F}">
      <dsp:nvSpPr>
        <dsp:cNvPr id="0" name=""/>
        <dsp:cNvSpPr/>
      </dsp:nvSpPr>
      <dsp:spPr>
        <a:xfrm>
          <a:off x="0" y="0"/>
          <a:ext cx="10515600" cy="32484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1586" y="1586"/>
        <a:ext cx="10512428" cy="29312"/>
      </dsp:txXfrm>
    </dsp:sp>
    <dsp:sp modelId="{1D094F21-7EB1-4AEA-A0C2-B7DB1A0EFB9C}">
      <dsp:nvSpPr>
        <dsp:cNvPr id="0" name=""/>
        <dsp:cNvSpPr/>
      </dsp:nvSpPr>
      <dsp:spPr>
        <a:xfrm>
          <a:off x="0" y="34772"/>
          <a:ext cx="10515600" cy="129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dirty="0"/>
            <a:t>Importing required packages - Numpy, Pandas, Matplotlib, </a:t>
          </a:r>
          <a:r>
            <a:rPr lang="en-IN" sz="2000" kern="1200" dirty="0" err="1" smtClean="0"/>
            <a:t>Seaborn</a:t>
          </a:r>
          <a:r>
            <a:rPr lang="en-IN" sz="2000" kern="1200" dirty="0" smtClean="0"/>
            <a:t>, </a:t>
          </a:r>
          <a:r>
            <a:rPr lang="en-IN" sz="2000" kern="1200" dirty="0" err="1" smtClean="0"/>
            <a:t>PandasProfiling</a:t>
          </a:r>
          <a:r>
            <a:rPr lang="en-IN" sz="2000" kern="1200" dirty="0" smtClean="0"/>
            <a:t>(if </a:t>
          </a:r>
          <a:r>
            <a:rPr lang="en-IN" sz="2000" kern="1200" dirty="0"/>
            <a:t>required)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dirty="0"/>
            <a:t>Read all the contents of the file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4000" kern="1200" dirty="0"/>
        </a:p>
      </dsp:txBody>
      <dsp:txXfrm>
        <a:off x="0" y="34772"/>
        <a:ext cx="10515600" cy="1290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8B73E-EA24-4B84-8BD6-9B73B89B1DB0}">
      <dsp:nvSpPr>
        <dsp:cNvPr id="0" name=""/>
        <dsp:cNvSpPr/>
      </dsp:nvSpPr>
      <dsp:spPr>
        <a:xfrm>
          <a:off x="0" y="17421"/>
          <a:ext cx="10515600" cy="56159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tx1"/>
              </a:solidFill>
              <a:latin typeface="Arial Rounded MT Bold" panose="020F0704030504030204" pitchFamily="34" charset="0"/>
            </a:rPr>
            <a:t>Assumptions</a:t>
          </a:r>
        </a:p>
      </dsp:txBody>
      <dsp:txXfrm>
        <a:off x="27415" y="44836"/>
        <a:ext cx="10460770" cy="506769"/>
      </dsp:txXfrm>
    </dsp:sp>
    <dsp:sp modelId="{D99E55E9-2E8E-4598-A159-8F5D3BB95BD8}">
      <dsp:nvSpPr>
        <dsp:cNvPr id="0" name=""/>
        <dsp:cNvSpPr/>
      </dsp:nvSpPr>
      <dsp:spPr>
        <a:xfrm>
          <a:off x="0" y="604700"/>
          <a:ext cx="10515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/>
            <a:t>The given dataset as original dataset provided by </a:t>
          </a:r>
          <a:r>
            <a:rPr lang="en-US" sz="1900" kern="1200" dirty="0" smtClean="0"/>
            <a:t>US Aviation department.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Values for the time columns are represented in minutes and distance column is represented in miles.</a:t>
          </a:r>
          <a:endParaRPr lang="en-IN" sz="1900" kern="1200" dirty="0"/>
        </a:p>
      </dsp:txBody>
      <dsp:txXfrm>
        <a:off x="0" y="604700"/>
        <a:ext cx="10515600" cy="65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D86B-1D2E-4EAF-89BA-BFD5B9CE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E684-CE60-478C-B8B2-263BE174C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92A4-AA8B-434C-92CB-D29FD5ED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D85A-6E84-4538-8AFE-36C14DBF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625D-E0DA-4299-BF2F-B9AFEB78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1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48BB-FE1A-4879-9A68-16AEBD45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224C3-8125-49A3-9737-4E057C1B4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6B9E-66BD-4E40-972C-702EAB5D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B9B5-5611-46E0-ABD1-FDF38331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0F10-0946-4337-BD59-9724CD8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BB46B-CF2C-46E3-A1A2-57CBB6A65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96E58-EFD9-4FF1-9CA5-369E39E1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6A89-D7D3-44A6-AC98-38F8D54F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9CB2-C21D-404D-BDDA-557E347A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7E11-8E77-47DB-952F-D5EB71BF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A73F-5946-4FDA-B825-F08D0FC0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6044-2090-40CC-8295-20DF1FF9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C8B4-F903-4546-B234-D21B857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6602-5D99-4B4F-B6F9-B8D30E8F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F102-95C8-44D6-A317-BB316E7F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6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B0AB-9599-4EE8-B8F3-6E2EA04E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5A67C-F0CB-4FC0-9AD7-56062880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35D6-EECC-477B-97C7-7E9E819B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54C9-B070-4A2D-90BF-739D40F4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FC93-F15B-444A-8103-A4E478D9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4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F215-33A8-4FED-A4FA-F0202936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CA8E-052B-4CB3-AB79-2ACAF37E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376DC-612E-4E6C-8030-358B137B4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80BD-765B-41B7-8E5A-9882926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B10D0-8397-43D3-BFCF-C0935B3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CB86C-26A4-4013-95E4-AC28032B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9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EA73-EB12-4AC0-8726-8D5D868C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B139-29A8-42F8-9075-C99BE6E4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66B9D-9EC0-4EC8-9561-90F73CA84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30DB8-81CB-494F-87C2-59ECC54C2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43544-00A2-4225-ACD5-C2BF43BA6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44ED5-C822-445F-AACC-29FCB860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88D77-C505-4325-8183-4811AE30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33868-3ED0-4588-AC00-65F93943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27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827C-9761-4600-B20E-34E36C36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467B4-4539-4A43-AA30-E7D96B74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EF41F-9FCC-454F-A487-FA65BB87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2BC93-7A77-409C-BC54-299E169D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9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15B47-39C2-435D-9AA7-D50EAC49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FDEE6-B0A5-4B0F-AA54-34919ABA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4990A-FB1B-4609-AB8F-6941C1C3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F0D0-CFC0-4660-8DA0-2D888D53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DCA9-9C5B-41B7-9781-6A3E779D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03485-B491-46B5-9CB6-B27B55B0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28363-0CC5-4F28-BC90-B6EA540D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80B7C-F7FD-4F87-9FC2-8BB154D9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EA3B7-ECEB-46E7-8EEE-3DE1A8F4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98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880-F129-4FDF-A7F7-24B1CCE5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89780-23F5-4192-8AF7-56E2F78FA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FEE7B-7067-4B55-B926-10074D5D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81EDE-FFC1-416D-AE9D-9997CF8D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79014-A5BE-4CA8-997E-7E473C02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7766B-8288-45BC-B573-F75A06AC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6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D7326-7E17-4415-9B04-BB74BA41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E0F5-E953-4DF8-8FCB-8F4F3AD4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E1BF-EA47-4D0B-BBFF-05FE5BF5B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0358B-F9F6-48BB-83E2-9E001A189CD9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535A-C54B-446E-BB5C-7FA70B67A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EF29-3B06-4E45-A7B1-6E639A2D0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668A-0171-4B72-8262-631E19E0B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ks.amr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1010F-85BC-48A0-A88C-6236F034D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Data Science Foundation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Project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F2EC0EC-A044-4FF2-8B92-E10DA6B3F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Flight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828844" y="5672667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:: MVS Chaitanya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Profiling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6554" y="1690688"/>
            <a:ext cx="10525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Correlated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dep_delay</a:t>
            </a:r>
            <a:r>
              <a:rPr lang="en-US" dirty="0"/>
              <a:t> is highly correlated with </a:t>
            </a:r>
            <a:r>
              <a:rPr lang="en-US" dirty="0" err="1"/>
              <a:t>arr_delay</a:t>
            </a:r>
            <a:r>
              <a:rPr lang="en-US" dirty="0"/>
              <a:t> (ρ = 0.9148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is highly correlated with </a:t>
            </a:r>
            <a:r>
              <a:rPr lang="en-US" dirty="0" err="1"/>
              <a:t>air_time</a:t>
            </a:r>
            <a:r>
              <a:rPr lang="en-US" dirty="0"/>
              <a:t> (ρ = 0.99065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hour is highly correlated with </a:t>
            </a:r>
            <a:r>
              <a:rPr lang="en-US" dirty="0" err="1"/>
              <a:t>dep_time</a:t>
            </a:r>
            <a:r>
              <a:rPr lang="en-US" dirty="0"/>
              <a:t> (ρ = 0.95331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sched_dep_time</a:t>
            </a:r>
            <a:r>
              <a:rPr lang="en-US" dirty="0"/>
              <a:t> is highly correlated with hour (ρ = 0.99915)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13" y="1524048"/>
            <a:ext cx="4750044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8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5841-2035-4068-8DA4-5F100217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668544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prstClr val="black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Business questions Identified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136C-C4F9-4679-BEE2-757CD017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1697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Destination with maximum departure delays?</a:t>
            </a:r>
          </a:p>
          <a:p>
            <a:pPr marL="0" indent="0">
              <a:buNone/>
            </a:pPr>
            <a:r>
              <a:rPr lang="en-US" dirty="0" smtClean="0"/>
              <a:t>2. Destination </a:t>
            </a:r>
            <a:r>
              <a:rPr lang="en-US" dirty="0"/>
              <a:t>with </a:t>
            </a:r>
            <a:r>
              <a:rPr lang="en-US" dirty="0" smtClean="0"/>
              <a:t>minimum </a:t>
            </a:r>
            <a:r>
              <a:rPr lang="en-US" dirty="0"/>
              <a:t>departure delays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Delay calculations at the origin </a:t>
            </a:r>
            <a:r>
              <a:rPr lang="en-US" dirty="0" smtClean="0"/>
              <a:t>locations 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Month during which </a:t>
            </a:r>
            <a:r>
              <a:rPr lang="en-US" dirty="0" smtClean="0"/>
              <a:t>Maximum Delays observed 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Month during which </a:t>
            </a:r>
            <a:r>
              <a:rPr lang="en-US" dirty="0" smtClean="0"/>
              <a:t>Minimum Delays observed 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Airline with highest and lowest mean speed ?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Airports most and least busy </a:t>
            </a:r>
          </a:p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. Months During which airports are most and least busy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21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Delay calculations at the Destination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/>
              <a:t>Origin </a:t>
            </a:r>
            <a:r>
              <a:rPr lang="en-US" dirty="0" smtClean="0"/>
              <a:t>and 105 unique destination </a:t>
            </a:r>
            <a:r>
              <a:rPr lang="en-US" dirty="0"/>
              <a:t>airports </a:t>
            </a:r>
            <a:r>
              <a:rPr lang="en-US" dirty="0" smtClean="0"/>
              <a:t>listed in the Dataset.</a:t>
            </a:r>
          </a:p>
          <a:p>
            <a:r>
              <a:rPr lang="en-US" dirty="0" smtClean="0"/>
              <a:t>We are keeping a threshold of minimum 200 arrivals for a given destination airport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30" y="3187215"/>
            <a:ext cx="10048461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26" y="369331"/>
            <a:ext cx="9493738" cy="2819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591" y="3657600"/>
            <a:ext cx="9213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err="1" smtClean="0"/>
              <a:t>Arrival_delay</a:t>
            </a:r>
            <a:r>
              <a:rPr lang="en-US" dirty="0" smtClean="0"/>
              <a:t> vs Destination code</a:t>
            </a:r>
          </a:p>
          <a:p>
            <a:endParaRPr lang="en-US" dirty="0"/>
          </a:p>
          <a:p>
            <a:r>
              <a:rPr lang="en-US" dirty="0" smtClean="0"/>
              <a:t>From the figure we can infer that destination </a:t>
            </a:r>
            <a:r>
              <a:rPr lang="en-US" b="1" dirty="0" smtClean="0"/>
              <a:t>TUL </a:t>
            </a:r>
            <a:r>
              <a:rPr lang="en-US" dirty="0" smtClean="0"/>
              <a:t>has </a:t>
            </a:r>
            <a:r>
              <a:rPr lang="en-US" dirty="0" err="1" smtClean="0"/>
              <a:t>recordered</a:t>
            </a:r>
            <a:r>
              <a:rPr lang="en-US" dirty="0" smtClean="0"/>
              <a:t> the highest and destination </a:t>
            </a:r>
            <a:r>
              <a:rPr lang="en-US" b="1" dirty="0" smtClean="0"/>
              <a:t>SNA </a:t>
            </a:r>
            <a:r>
              <a:rPr lang="en-US" dirty="0" smtClean="0"/>
              <a:t>has recorded lowest </a:t>
            </a:r>
            <a:r>
              <a:rPr lang="en-US" dirty="0" err="1" smtClean="0"/>
              <a:t>arrival_delays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4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Delay calculations at the origin locations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575"/>
            <a:ext cx="9812769" cy="2960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760843"/>
            <a:ext cx="1038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above table it is clear that </a:t>
            </a:r>
            <a:r>
              <a:rPr lang="en-US" b="1" dirty="0" smtClean="0"/>
              <a:t>NYC EWR</a:t>
            </a:r>
            <a:r>
              <a:rPr lang="en-US" dirty="0" smtClean="0"/>
              <a:t> has most number of departures and NYC LGA has lowest recorded flight departures for year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6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Airlines with Min &amp; Max delays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913" y="1610139"/>
            <a:ext cx="1047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perform this analysis we are grouping the rows based on the Carrier and grouping is based on the mean arrival delays and departure delays.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63" y="2319015"/>
            <a:ext cx="9607893" cy="33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Airlines with Min &amp; Max delays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2026" y="2196548"/>
            <a:ext cx="5416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the number of carriers are considerably less count we are not using any threshold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a new column </a:t>
            </a:r>
            <a:r>
              <a:rPr lang="en-US" b="1" dirty="0" err="1" smtClean="0"/>
              <a:t>total_mean_delay</a:t>
            </a:r>
            <a:r>
              <a:rPr lang="en-US" b="1" dirty="0" smtClean="0"/>
              <a:t> </a:t>
            </a:r>
            <a:r>
              <a:rPr lang="en-US" dirty="0" smtClean="0"/>
              <a:t>which is the sum of the mean arrival and mean  departure delay for respective carrier.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observation we can say </a:t>
            </a:r>
            <a:r>
              <a:rPr lang="en-US" b="1" dirty="0" err="1" smtClean="0"/>
              <a:t>total_mean_delay</a:t>
            </a:r>
            <a:r>
              <a:rPr lang="en-US" b="1" dirty="0" smtClean="0"/>
              <a:t> </a:t>
            </a:r>
            <a:r>
              <a:rPr lang="en-US" dirty="0" smtClean="0"/>
              <a:t>will be highly correlated with </a:t>
            </a:r>
            <a:r>
              <a:rPr lang="en-US" b="1" dirty="0" err="1" smtClean="0"/>
              <a:t>dep_delay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32" y="1778573"/>
            <a:ext cx="3606985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6" y="509842"/>
            <a:ext cx="9424012" cy="42730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3365" y="5237922"/>
            <a:ext cx="1053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</a:t>
            </a:r>
            <a:r>
              <a:rPr lang="en-US" b="1" dirty="0" err="1" smtClean="0"/>
              <a:t>delay_mean</a:t>
            </a:r>
            <a:r>
              <a:rPr lang="en-US" b="1" dirty="0" smtClean="0"/>
              <a:t>  vs carrier</a:t>
            </a:r>
          </a:p>
          <a:p>
            <a:r>
              <a:rPr lang="en-US" dirty="0" smtClean="0"/>
              <a:t>From the above plot we can infer that the </a:t>
            </a:r>
            <a:r>
              <a:rPr lang="en-US" dirty="0" err="1" smtClean="0"/>
              <a:t>dep_delays</a:t>
            </a:r>
            <a:r>
              <a:rPr lang="en-US" dirty="0" smtClean="0"/>
              <a:t> much higher than compared to </a:t>
            </a:r>
            <a:r>
              <a:rPr lang="en-US" dirty="0" err="1" smtClean="0"/>
              <a:t>arr_delay</a:t>
            </a:r>
            <a:r>
              <a:rPr lang="en-US" dirty="0" smtClean="0"/>
              <a:t> for most of the carriers . </a:t>
            </a:r>
          </a:p>
          <a:p>
            <a:r>
              <a:rPr lang="en-US" dirty="0"/>
              <a:t>Percentage of </a:t>
            </a:r>
            <a:r>
              <a:rPr lang="en-US" dirty="0" err="1"/>
              <a:t>depature</a:t>
            </a:r>
            <a:r>
              <a:rPr lang="en-US" dirty="0"/>
              <a:t> delay on overall delay :: 61.86%</a:t>
            </a:r>
          </a:p>
        </p:txBody>
      </p:sp>
    </p:spTree>
    <p:extLst>
      <p:ext uri="{BB962C8B-B14F-4D97-AF65-F5344CB8AC3E}">
        <p14:creationId xmlns:p14="http://schemas.microsoft.com/office/powerpoint/2010/main" val="253820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8" y="253057"/>
            <a:ext cx="9511354" cy="4438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5191" y="5068957"/>
            <a:ext cx="1075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</a:t>
            </a:r>
            <a:r>
              <a:rPr lang="en-US" b="1" dirty="0" err="1" smtClean="0"/>
              <a:t>dep_delay_mean</a:t>
            </a:r>
            <a:r>
              <a:rPr lang="en-US" b="1" dirty="0" smtClean="0"/>
              <a:t>, </a:t>
            </a:r>
            <a:r>
              <a:rPr lang="en-US" b="1" dirty="0" err="1" smtClean="0"/>
              <a:t>arr_delay_mean</a:t>
            </a:r>
            <a:r>
              <a:rPr lang="en-US" b="1" dirty="0" smtClean="0"/>
              <a:t>, </a:t>
            </a:r>
            <a:r>
              <a:rPr lang="en-US" b="1" dirty="0" err="1" smtClean="0"/>
              <a:t>total_delay_mean</a:t>
            </a:r>
            <a:r>
              <a:rPr lang="en-US" b="1" dirty="0" smtClean="0"/>
              <a:t> vs Airlines</a:t>
            </a:r>
          </a:p>
          <a:p>
            <a:r>
              <a:rPr lang="en-US" dirty="0" smtClean="0"/>
              <a:t>From the above </a:t>
            </a:r>
            <a:r>
              <a:rPr lang="en-US" dirty="0" err="1" smtClean="0"/>
              <a:t>garphs</a:t>
            </a:r>
            <a:r>
              <a:rPr lang="en-US" dirty="0" smtClean="0"/>
              <a:t> we can interpret below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Airline with Max mean Departure Delay :: </a:t>
            </a:r>
            <a:r>
              <a:rPr lang="en-US" dirty="0" smtClean="0"/>
              <a:t>YV </a:t>
            </a:r>
            <a:r>
              <a:rPr lang="en-US" dirty="0"/>
              <a:t>with mean value 24.361065723071487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79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Airlines with Min &amp; Max delays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Airline with Max mean arrival Delay :: </a:t>
            </a:r>
            <a:r>
              <a:rPr lang="en-US" dirty="0" smtClean="0"/>
              <a:t>F9 </a:t>
            </a:r>
            <a:r>
              <a:rPr lang="en-US" dirty="0"/>
              <a:t>with mean value </a:t>
            </a:r>
            <a:r>
              <a:rPr lang="en-US" dirty="0" smtClean="0"/>
              <a:t>22.20</a:t>
            </a:r>
            <a:endParaRPr lang="en-US" dirty="0"/>
          </a:p>
          <a:p>
            <a:pPr marL="285750" indent="-285750"/>
            <a:r>
              <a:rPr lang="en-US" dirty="0"/>
              <a:t>Airline with Max mean Delay :: </a:t>
            </a:r>
            <a:r>
              <a:rPr lang="en-US" dirty="0" smtClean="0"/>
              <a:t>YV </a:t>
            </a:r>
            <a:r>
              <a:rPr lang="en-US" dirty="0"/>
              <a:t>with mean value </a:t>
            </a:r>
            <a:r>
              <a:rPr lang="en-US" dirty="0" smtClean="0"/>
              <a:t>45.32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Airline with Min mean Departure Delay :: </a:t>
            </a:r>
            <a:r>
              <a:rPr lang="en-US" dirty="0" smtClean="0"/>
              <a:t>HA </a:t>
            </a:r>
            <a:r>
              <a:rPr lang="en-US" dirty="0"/>
              <a:t>with mean value 4.90</a:t>
            </a:r>
          </a:p>
          <a:p>
            <a:pPr marL="285750" indent="-285750"/>
            <a:r>
              <a:rPr lang="en-US" dirty="0"/>
              <a:t>Airline with Min mean arrival Delay :: </a:t>
            </a:r>
            <a:r>
              <a:rPr lang="en-US" dirty="0" smtClean="0"/>
              <a:t>AS </a:t>
            </a:r>
            <a:r>
              <a:rPr lang="en-US" dirty="0"/>
              <a:t>with mean value -9.86</a:t>
            </a:r>
          </a:p>
          <a:p>
            <a:pPr marL="285750" indent="-285750"/>
            <a:r>
              <a:rPr lang="en-US" dirty="0"/>
              <a:t>Airline with Min mean Delay :: </a:t>
            </a:r>
            <a:r>
              <a:rPr lang="en-US" dirty="0" smtClean="0"/>
              <a:t>AS </a:t>
            </a:r>
            <a:r>
              <a:rPr lang="en-US" dirty="0"/>
              <a:t>with mean value -3.99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Percentage of </a:t>
            </a:r>
            <a:r>
              <a:rPr lang="en-US" dirty="0" err="1"/>
              <a:t>depature</a:t>
            </a:r>
            <a:r>
              <a:rPr lang="en-US" dirty="0"/>
              <a:t> delay on overall delay :: </a:t>
            </a:r>
            <a:r>
              <a:rPr lang="en-US" b="1" dirty="0"/>
              <a:t>61.86% </a:t>
            </a:r>
          </a:p>
        </p:txBody>
      </p:sp>
    </p:spTree>
    <p:extLst>
      <p:ext uri="{BB962C8B-B14F-4D97-AF65-F5344CB8AC3E}">
        <p14:creationId xmlns:p14="http://schemas.microsoft.com/office/powerpoint/2010/main" val="304398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5898-3382-443F-9313-0177E442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Personal Information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6BC0-ED1C-4B48-8AF7-E6EEC36A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Name</a:t>
            </a:r>
            <a:r>
              <a:rPr lang="en-IN" sz="2000" dirty="0"/>
              <a:t> : </a:t>
            </a:r>
            <a:r>
              <a:rPr lang="en-IN" sz="2000" dirty="0" smtClean="0"/>
              <a:t>MVS Chaitanya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Email id </a:t>
            </a:r>
            <a:r>
              <a:rPr lang="en-IN" sz="2000" dirty="0"/>
              <a:t>: </a:t>
            </a:r>
            <a:r>
              <a:rPr lang="en-IN" sz="2000" dirty="0" smtClean="0"/>
              <a:t>chaitanya2593</a:t>
            </a:r>
            <a:r>
              <a:rPr lang="en-IN" sz="2000" dirty="0" smtClean="0">
                <a:hlinkClick r:id="rId2"/>
              </a:rPr>
              <a:t>@gmail.com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Contact No. </a:t>
            </a:r>
            <a:r>
              <a:rPr lang="en-IN" sz="2000" dirty="0"/>
              <a:t>: +</a:t>
            </a:r>
            <a:r>
              <a:rPr lang="en-IN" sz="2000" dirty="0" smtClean="0"/>
              <a:t>91 9676233451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 smtClean="0"/>
              <a:t>Total Experience </a:t>
            </a:r>
            <a:r>
              <a:rPr lang="en-IN" sz="2000" dirty="0"/>
              <a:t>: 4</a:t>
            </a:r>
            <a:r>
              <a:rPr lang="en-IN" sz="2000" dirty="0" smtClean="0"/>
              <a:t> years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 smtClean="0"/>
              <a:t>Role </a:t>
            </a:r>
            <a:r>
              <a:rPr lang="en-IN" sz="2000" dirty="0"/>
              <a:t>: </a:t>
            </a:r>
            <a:r>
              <a:rPr lang="en-IN" sz="2000" dirty="0" smtClean="0"/>
              <a:t>Software Developer Engineer in Test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Currently working @</a:t>
            </a:r>
            <a:r>
              <a:rPr lang="en-IN" dirty="0"/>
              <a:t> </a:t>
            </a:r>
            <a:r>
              <a:rPr lang="en-IN" sz="2000" dirty="0"/>
              <a:t>Tech Mahindra Ltd</a:t>
            </a:r>
          </a:p>
          <a:p>
            <a:pPr marL="0" indent="0">
              <a:buNone/>
            </a:pPr>
            <a:r>
              <a:rPr lang="en-IN" sz="2000" b="1" dirty="0"/>
              <a:t>Location</a:t>
            </a:r>
            <a:r>
              <a:rPr lang="en-IN" sz="2000" dirty="0"/>
              <a:t> : </a:t>
            </a:r>
            <a:r>
              <a:rPr lang="en-IN" sz="2000" dirty="0" smtClean="0"/>
              <a:t>Hyderabad, Telangana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963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Most &amp; least busy Airports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b="1" dirty="0"/>
              <a:t>Destination Airports </a:t>
            </a:r>
          </a:p>
          <a:p>
            <a:r>
              <a:rPr lang="en-US" dirty="0" smtClean="0"/>
              <a:t>Destination </a:t>
            </a:r>
            <a:r>
              <a:rPr lang="en-US" dirty="0" err="1"/>
              <a:t>airpot</a:t>
            </a:r>
            <a:r>
              <a:rPr lang="en-US" dirty="0"/>
              <a:t> which is most busy :: </a:t>
            </a:r>
            <a:r>
              <a:rPr lang="en-US" b="1" dirty="0"/>
              <a:t>ORD </a:t>
            </a:r>
            <a:endParaRPr lang="en-US" b="1" dirty="0" smtClean="0"/>
          </a:p>
          <a:p>
            <a:r>
              <a:rPr lang="en-US" dirty="0" smtClean="0"/>
              <a:t>Total </a:t>
            </a:r>
            <a:r>
              <a:rPr lang="en-US" dirty="0"/>
              <a:t>no of </a:t>
            </a:r>
            <a:r>
              <a:rPr lang="en-US" dirty="0" err="1"/>
              <a:t>fligts</a:t>
            </a:r>
            <a:r>
              <a:rPr lang="en-US" dirty="0"/>
              <a:t> arrived ::</a:t>
            </a:r>
            <a:r>
              <a:rPr lang="en-US" b="1" dirty="0"/>
              <a:t>17283.0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Destination </a:t>
            </a:r>
            <a:r>
              <a:rPr lang="en-US" dirty="0" err="1"/>
              <a:t>airpot</a:t>
            </a:r>
            <a:r>
              <a:rPr lang="en-US" dirty="0"/>
              <a:t> which is least busy :: </a:t>
            </a:r>
            <a:r>
              <a:rPr lang="en-US" b="1" dirty="0"/>
              <a:t>LGA </a:t>
            </a:r>
            <a:r>
              <a:rPr lang="en-US" b="1" dirty="0" smtClean="0"/>
              <a:t>&amp; LEX </a:t>
            </a:r>
          </a:p>
          <a:p>
            <a:r>
              <a:rPr lang="en-US" dirty="0" smtClean="0"/>
              <a:t>Total </a:t>
            </a:r>
            <a:r>
              <a:rPr lang="en-US" dirty="0"/>
              <a:t>no of </a:t>
            </a:r>
            <a:r>
              <a:rPr lang="en-US" dirty="0" err="1"/>
              <a:t>fligts</a:t>
            </a:r>
            <a:r>
              <a:rPr lang="en-US" dirty="0"/>
              <a:t> arrived ::</a:t>
            </a:r>
            <a:r>
              <a:rPr lang="en-US" b="1" dirty="0" smtClean="0"/>
              <a:t>1.0</a:t>
            </a:r>
          </a:p>
          <a:p>
            <a:endParaRPr lang="en-US" dirty="0"/>
          </a:p>
          <a:p>
            <a:r>
              <a:rPr lang="en-US" b="1" dirty="0"/>
              <a:t>NYC Airports </a:t>
            </a:r>
            <a:endParaRPr lang="en-US" b="1" dirty="0" smtClean="0"/>
          </a:p>
          <a:p>
            <a:r>
              <a:rPr lang="en-US" dirty="0" smtClean="0"/>
              <a:t>NYC </a:t>
            </a:r>
            <a:r>
              <a:rPr lang="en-US" dirty="0" err="1"/>
              <a:t>airpot</a:t>
            </a:r>
            <a:r>
              <a:rPr lang="en-US" dirty="0"/>
              <a:t> which is most busy :: </a:t>
            </a:r>
            <a:r>
              <a:rPr lang="en-US" b="1" dirty="0" smtClean="0"/>
              <a:t>EWR</a:t>
            </a:r>
          </a:p>
          <a:p>
            <a:r>
              <a:rPr lang="en-US" dirty="0" smtClean="0"/>
              <a:t> </a:t>
            </a:r>
            <a:r>
              <a:rPr lang="en-US" dirty="0"/>
              <a:t>Total no of </a:t>
            </a:r>
            <a:r>
              <a:rPr lang="en-US" dirty="0" smtClean="0"/>
              <a:t>flights </a:t>
            </a:r>
            <a:r>
              <a:rPr lang="en-US" dirty="0"/>
              <a:t>arrived ::</a:t>
            </a:r>
            <a:r>
              <a:rPr lang="en-US" b="1" dirty="0"/>
              <a:t>120835.0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NYC </a:t>
            </a:r>
            <a:r>
              <a:rPr lang="en-US" dirty="0" err="1"/>
              <a:t>airpot</a:t>
            </a:r>
            <a:r>
              <a:rPr lang="en-US" dirty="0"/>
              <a:t> which is least busy :: </a:t>
            </a:r>
            <a:r>
              <a:rPr lang="en-US" b="1" dirty="0"/>
              <a:t>LGA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no of </a:t>
            </a:r>
            <a:r>
              <a:rPr lang="en-US" dirty="0" smtClean="0"/>
              <a:t>flights </a:t>
            </a:r>
            <a:r>
              <a:rPr lang="en-US" dirty="0"/>
              <a:t>arrived ::</a:t>
            </a:r>
            <a:r>
              <a:rPr lang="en-US" b="1" dirty="0"/>
              <a:t>104662.0</a:t>
            </a:r>
          </a:p>
        </p:txBody>
      </p:sp>
    </p:spTree>
    <p:extLst>
      <p:ext uri="{BB962C8B-B14F-4D97-AF65-F5344CB8AC3E}">
        <p14:creationId xmlns:p14="http://schemas.microsoft.com/office/powerpoint/2010/main" val="120040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Month during which Max &amp; Min Delays are observed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new </a:t>
            </a:r>
            <a:r>
              <a:rPr lang="en-US" dirty="0"/>
              <a:t>column named “</a:t>
            </a:r>
            <a:r>
              <a:rPr lang="en-US" dirty="0" err="1"/>
              <a:t>total_delay</a:t>
            </a:r>
            <a:r>
              <a:rPr lang="en-US" dirty="0" smtClean="0"/>
              <a:t>” which is the sum of arrival and departure mean delays observed in respective months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66" y="2706658"/>
            <a:ext cx="10065267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Month during which Max &amp; Min Delays are observed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16625"/>
            <a:ext cx="6134415" cy="450238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50264" cy="3811588"/>
          </a:xfrm>
        </p:spPr>
        <p:txBody>
          <a:bodyPr/>
          <a:lstStyle/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Figure :: </a:t>
            </a:r>
            <a:r>
              <a:rPr lang="en-US" altLang="en-US" b="1" dirty="0" err="1" smtClean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arrival_mean_delay</a:t>
            </a:r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, </a:t>
            </a:r>
            <a:r>
              <a:rPr lang="en-US" altLang="en-US" b="1" dirty="0" err="1" smtClean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depature_mean_delay</a:t>
            </a:r>
            <a:r>
              <a:rPr lang="en-US" altLang="en-US" b="1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&amp; </a:t>
            </a:r>
            <a:r>
              <a:rPr lang="en-US" altLang="en-US" b="1" dirty="0" err="1" smtClean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Total_mean_delay</a:t>
            </a:r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 vs Month</a:t>
            </a:r>
          </a:p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Maximum delays observed on Month 7 of value:: 44.21 </a:t>
            </a:r>
            <a:endParaRPr lang="en-US" dirty="0" smtClean="0"/>
          </a:p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Minimum </a:t>
            </a:r>
            <a:r>
              <a:rPr lang="en-US" dirty="0"/>
              <a:t>delays observed on Month 9 of value:: 5.57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1089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Month during which airports are most and least busy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the graph we can infer that </a:t>
            </a:r>
          </a:p>
          <a:p>
            <a:endParaRPr lang="en-US" dirty="0"/>
          </a:p>
          <a:p>
            <a:r>
              <a:rPr lang="en-US" dirty="0"/>
              <a:t>Month during which destination </a:t>
            </a:r>
            <a:r>
              <a:rPr lang="en-US" dirty="0" smtClean="0"/>
              <a:t>airports </a:t>
            </a:r>
            <a:r>
              <a:rPr lang="en-US" dirty="0"/>
              <a:t>are most busy 29425.0 </a:t>
            </a:r>
            <a:endParaRPr lang="en-US" dirty="0" smtClean="0"/>
          </a:p>
          <a:p>
            <a:r>
              <a:rPr lang="en-US" dirty="0" smtClean="0"/>
              <a:t>Airports </a:t>
            </a:r>
            <a:r>
              <a:rPr lang="en-US" dirty="0"/>
              <a:t>most busy on :: 7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Month </a:t>
            </a:r>
            <a:r>
              <a:rPr lang="en-US" dirty="0"/>
              <a:t>during which destination </a:t>
            </a:r>
            <a:r>
              <a:rPr lang="en-US" dirty="0" smtClean="0"/>
              <a:t>airports </a:t>
            </a:r>
            <a:r>
              <a:rPr lang="en-US" dirty="0"/>
              <a:t>are least busy 24951.0 </a:t>
            </a:r>
            <a:endParaRPr lang="en-US" dirty="0" smtClean="0"/>
          </a:p>
          <a:p>
            <a:r>
              <a:rPr lang="en-US" dirty="0" err="1" smtClean="0"/>
              <a:t>Airpots</a:t>
            </a:r>
            <a:r>
              <a:rPr lang="en-US" dirty="0" smtClean="0"/>
              <a:t> </a:t>
            </a:r>
            <a:r>
              <a:rPr lang="en-US" dirty="0"/>
              <a:t>most busy on ::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Months vs Flight trips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74026" y="2422525"/>
            <a:ext cx="5943600" cy="3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89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Fastest &amp; Slowest airlines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55" y="1391479"/>
            <a:ext cx="8484554" cy="27124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3730" y="4522304"/>
            <a:ext cx="870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Grouping the columns based on the carrier and aggregating based on the </a:t>
            </a:r>
            <a:r>
              <a:rPr lang="en-US" dirty="0" err="1" smtClean="0"/>
              <a:t>air_time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new column “</a:t>
            </a:r>
            <a:r>
              <a:rPr lang="en-US" dirty="0" err="1" smtClean="0"/>
              <a:t>Flight_speed</a:t>
            </a:r>
            <a:r>
              <a:rPr lang="en-US" dirty="0" smtClean="0"/>
              <a:t>” calculated based on the </a:t>
            </a:r>
            <a:r>
              <a:rPr lang="en-US" dirty="0" err="1" smtClean="0"/>
              <a:t>air_time</a:t>
            </a:r>
            <a:r>
              <a:rPr lang="en-US" dirty="0" smtClean="0"/>
              <a:t> and distance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2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Fastest &amp; Slowest airlines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the analysis we can infer that below points</a:t>
            </a:r>
          </a:p>
          <a:p>
            <a:r>
              <a:rPr lang="en-US" dirty="0" smtClean="0"/>
              <a:t>Airline </a:t>
            </a:r>
            <a:r>
              <a:rPr lang="en-US" dirty="0"/>
              <a:t>with highest speed recorded for year 2013 ::07-12-2013 13:00 by the carrier B6 With flight speed of 78.25 miles per </a:t>
            </a:r>
            <a:r>
              <a:rPr lang="en-US" dirty="0" smtClean="0"/>
              <a:t>minute</a:t>
            </a:r>
          </a:p>
          <a:p>
            <a:r>
              <a:rPr lang="en-US" dirty="0"/>
              <a:t>Airline with Lowest flight speed recorded for year 2013 ::27-07-2013 01:00 by the carrier US With flight speed of 0.08 miles per </a:t>
            </a:r>
            <a:r>
              <a:rPr lang="en-US" dirty="0" smtClean="0"/>
              <a:t>minute</a:t>
            </a:r>
          </a:p>
          <a:p>
            <a:endParaRPr lang="en-US" dirty="0"/>
          </a:p>
          <a:p>
            <a:r>
              <a:rPr lang="en-US" dirty="0"/>
              <a:t>Airline with Maximum mean speed recorded for year 2013 ::8.01 by the carrier HA </a:t>
            </a:r>
            <a:endParaRPr lang="en-US" dirty="0" smtClean="0"/>
          </a:p>
          <a:p>
            <a:r>
              <a:rPr lang="en-US" dirty="0" smtClean="0"/>
              <a:t>Airline </a:t>
            </a:r>
            <a:r>
              <a:rPr lang="en-US" dirty="0"/>
              <a:t>with minimum mean speed recorded for year 2013 ::5.34 by the carrier YV </a:t>
            </a:r>
          </a:p>
        </p:txBody>
      </p:sp>
    </p:spTree>
    <p:extLst>
      <p:ext uri="{BB962C8B-B14F-4D97-AF65-F5344CB8AC3E}">
        <p14:creationId xmlns:p14="http://schemas.microsoft.com/office/powerpoint/2010/main" val="259495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vs Delay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max delay analysis we came to know YV is most delayed carrier where as </a:t>
            </a:r>
            <a:r>
              <a:rPr lang="en-US" dirty="0" err="1" smtClean="0"/>
              <a:t>AS</a:t>
            </a:r>
            <a:r>
              <a:rPr lang="en-US" dirty="0" smtClean="0"/>
              <a:t> is the carrier with less delays</a:t>
            </a:r>
          </a:p>
          <a:p>
            <a:endParaRPr lang="en-US" dirty="0" smtClean="0"/>
          </a:p>
          <a:p>
            <a:r>
              <a:rPr lang="en-US" dirty="0" smtClean="0"/>
              <a:t>Ideally we AS should be fastest airlines but from the above speed analysis we confirm that HA is fastest airlines.</a:t>
            </a:r>
          </a:p>
          <a:p>
            <a:r>
              <a:rPr lang="en-US" dirty="0" smtClean="0"/>
              <a:t>And as expected YV is slowest airlines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7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6D5119-1EAC-4FE1-98FD-1CAB1043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324678"/>
            <a:ext cx="10515600" cy="1000539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Arial Rounded MT Bold" panose="020F0704030504030204" pitchFamily="34" charset="0"/>
              </a:rPr>
              <a:t>Data Frames formed during analysis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0E5D6-AB8F-4252-8C2C-25D791DE0873}"/>
              </a:ext>
            </a:extLst>
          </p:cNvPr>
          <p:cNvSpPr txBox="1"/>
          <p:nvPr/>
        </p:nvSpPr>
        <p:spPr>
          <a:xfrm>
            <a:off x="1007165" y="1563757"/>
            <a:ext cx="98463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“</a:t>
            </a:r>
            <a:r>
              <a:rPr lang="en-IN" b="1" dirty="0" err="1" smtClean="0"/>
              <a:t>flight_data</a:t>
            </a:r>
            <a:r>
              <a:rPr lang="en-IN" b="1" dirty="0" smtClean="0"/>
              <a:t>” </a:t>
            </a:r>
            <a:r>
              <a:rPr lang="en-IN" dirty="0"/>
              <a:t>–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#</a:t>
            </a:r>
            <a:r>
              <a:rPr lang="en-IN" dirty="0"/>
              <a:t>Code :  </a:t>
            </a:r>
            <a:r>
              <a:rPr lang="en-IN" b="1" dirty="0" err="1"/>
              <a:t>flight_data</a:t>
            </a:r>
            <a:r>
              <a:rPr lang="en-IN" b="1" dirty="0"/>
              <a:t> = </a:t>
            </a:r>
            <a:r>
              <a:rPr lang="en-IN" b="1" dirty="0" err="1"/>
              <a:t>pd.read_csv</a:t>
            </a:r>
            <a:r>
              <a:rPr lang="en-IN" b="1" dirty="0"/>
              <a:t>(</a:t>
            </a:r>
            <a:r>
              <a:rPr lang="en-IN" b="1" dirty="0" err="1"/>
              <a:t>your_path</a:t>
            </a:r>
            <a:r>
              <a:rPr lang="en-IN" b="1" dirty="0"/>
              <a:t> + "flight_data.csv")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Contents </a:t>
            </a:r>
            <a:r>
              <a:rPr lang="en-IN" dirty="0"/>
              <a:t>of given dataset is read into this variable from csv file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 smtClean="0"/>
              <a:t>“</a:t>
            </a:r>
            <a:r>
              <a:rPr lang="en-US" b="1" dirty="0" err="1"/>
              <a:t>flight_data_arrival_delay</a:t>
            </a:r>
            <a:r>
              <a:rPr lang="en-US" b="1" dirty="0"/>
              <a:t>” </a:t>
            </a:r>
            <a:r>
              <a:rPr lang="en-US" dirty="0"/>
              <a:t>–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</a:t>
            </a:r>
            <a:r>
              <a:rPr lang="en-US" dirty="0"/>
              <a:t>Code : </a:t>
            </a:r>
            <a:r>
              <a:rPr lang="en-US" b="1" dirty="0" err="1" smtClean="0"/>
              <a:t>flight_data_arrival_delay</a:t>
            </a:r>
            <a:r>
              <a:rPr lang="en-US" b="1" dirty="0" smtClean="0"/>
              <a:t> = </a:t>
            </a:r>
            <a:r>
              <a:rPr lang="en-US" b="1" dirty="0" err="1" smtClean="0"/>
              <a:t>Flight_data.groupby</a:t>
            </a:r>
            <a:r>
              <a:rPr lang="en-US" b="1" dirty="0"/>
              <a:t>(['</a:t>
            </a:r>
            <a:r>
              <a:rPr lang="en-US" b="1" dirty="0" err="1"/>
              <a:t>dest</a:t>
            </a:r>
            <a:r>
              <a:rPr lang="en-US" b="1" dirty="0"/>
              <a:t>']).</a:t>
            </a:r>
            <a:r>
              <a:rPr lang="en-US" b="1" dirty="0" err="1"/>
              <a:t>agg</a:t>
            </a:r>
            <a:r>
              <a:rPr lang="en-US" b="1" dirty="0"/>
              <a:t>({'</a:t>
            </a:r>
            <a:r>
              <a:rPr lang="en-US" b="1" dirty="0" err="1"/>
              <a:t>arr_delay</a:t>
            </a:r>
            <a:r>
              <a:rPr lang="en-US" b="1" dirty="0"/>
              <a:t>':[</a:t>
            </a:r>
            <a:r>
              <a:rPr lang="en-US" b="1" dirty="0" err="1"/>
              <a:t>np.mean,np.size</a:t>
            </a:r>
            <a:r>
              <a:rPr lang="en-US" b="1" dirty="0" smtClean="0"/>
              <a:t>]}).</a:t>
            </a:r>
            <a:r>
              <a:rPr lang="en-US" b="1" dirty="0" err="1" smtClean="0"/>
              <a:t>sort_values</a:t>
            </a:r>
            <a:r>
              <a:rPr lang="en-US" b="1" dirty="0" smtClean="0"/>
              <a:t>(by</a:t>
            </a:r>
            <a:r>
              <a:rPr lang="en-US" b="1" dirty="0"/>
              <a:t>=[('</a:t>
            </a:r>
            <a:r>
              <a:rPr lang="en-US" b="1" dirty="0" err="1"/>
              <a:t>arr_delay','mean</a:t>
            </a:r>
            <a:r>
              <a:rPr lang="en-US" b="1" dirty="0"/>
              <a:t>')], ascending=False)</a:t>
            </a:r>
            <a:r>
              <a:rPr lang="en-US" dirty="0"/>
              <a:t>	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Formed </a:t>
            </a:r>
            <a:r>
              <a:rPr lang="en-US" dirty="0"/>
              <a:t>by grouping the mean of </a:t>
            </a:r>
            <a:r>
              <a:rPr lang="en-US" dirty="0" smtClean="0"/>
              <a:t>“</a:t>
            </a:r>
            <a:r>
              <a:rPr lang="en-US" dirty="0" err="1" smtClean="0"/>
              <a:t>dest</a:t>
            </a:r>
            <a:r>
              <a:rPr lang="en-US" dirty="0" smtClean="0"/>
              <a:t>” </a:t>
            </a:r>
            <a:r>
              <a:rPr lang="en-US" dirty="0"/>
              <a:t>column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“flight_data_arrival_delay_200” </a:t>
            </a:r>
            <a:r>
              <a:rPr lang="en-US" dirty="0"/>
              <a:t>–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#Code : </a:t>
            </a:r>
            <a:r>
              <a:rPr lang="en-US" b="1" dirty="0"/>
              <a:t>flight_data_arrival_delay_200 = </a:t>
            </a:r>
            <a:r>
              <a:rPr lang="en-US" b="1" dirty="0" err="1"/>
              <a:t>flight_data_arrival_delay</a:t>
            </a:r>
            <a:r>
              <a:rPr lang="en-US" b="1" dirty="0"/>
              <a:t>[</a:t>
            </a:r>
            <a:r>
              <a:rPr lang="en-US" b="1" dirty="0" err="1"/>
              <a:t>flight_data_arrival_delay</a:t>
            </a:r>
            <a:r>
              <a:rPr lang="en-US" b="1" dirty="0"/>
              <a:t>[('</a:t>
            </a:r>
            <a:r>
              <a:rPr lang="en-US" b="1" dirty="0" err="1"/>
              <a:t>arr_delay','size</a:t>
            </a:r>
            <a:r>
              <a:rPr lang="en-US" b="1" dirty="0"/>
              <a:t>')]&gt;200</a:t>
            </a:r>
            <a:r>
              <a:rPr lang="en-US" b="1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Applying the threshold to the 200 to the </a:t>
            </a:r>
            <a:r>
              <a:rPr lang="en-US" b="1" dirty="0" err="1" smtClean="0"/>
              <a:t>flight_data_arrival_delay</a:t>
            </a:r>
            <a:r>
              <a:rPr lang="en-US" b="1" dirty="0" smtClean="0"/>
              <a:t> </a:t>
            </a:r>
            <a:r>
              <a:rPr lang="en-US" dirty="0" smtClean="0"/>
              <a:t> 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883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D6404-49F0-4373-B7DA-682072D9C576}"/>
              </a:ext>
            </a:extLst>
          </p:cNvPr>
          <p:cNvSpPr txBox="1"/>
          <p:nvPr/>
        </p:nvSpPr>
        <p:spPr>
          <a:xfrm>
            <a:off x="940904" y="424070"/>
            <a:ext cx="105089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“</a:t>
            </a:r>
            <a:r>
              <a:rPr lang="en-US" b="1" dirty="0" err="1"/>
              <a:t>flight_data_departure_delay</a:t>
            </a:r>
            <a:r>
              <a:rPr lang="en-US" b="1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–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#Code : </a:t>
            </a:r>
            <a:r>
              <a:rPr lang="en-US" b="1" dirty="0" err="1"/>
              <a:t>flight_data_departure_delay</a:t>
            </a:r>
            <a:r>
              <a:rPr lang="en-US" b="1" dirty="0"/>
              <a:t>  = </a:t>
            </a:r>
            <a:r>
              <a:rPr lang="en-US" b="1" dirty="0" err="1"/>
              <a:t>flight_data.groupby</a:t>
            </a:r>
            <a:r>
              <a:rPr lang="en-US" b="1" dirty="0"/>
              <a:t>(['origin']).</a:t>
            </a:r>
            <a:r>
              <a:rPr lang="en-US" b="1" dirty="0" err="1"/>
              <a:t>agg</a:t>
            </a:r>
            <a:r>
              <a:rPr lang="en-US" b="1" dirty="0"/>
              <a:t>({'</a:t>
            </a:r>
            <a:r>
              <a:rPr lang="en-US" b="1" dirty="0" err="1"/>
              <a:t>dep_delay</a:t>
            </a:r>
            <a:r>
              <a:rPr lang="en-US" b="1" dirty="0"/>
              <a:t>':[</a:t>
            </a:r>
            <a:r>
              <a:rPr lang="en-US" b="1" dirty="0" err="1"/>
              <a:t>np.mean,np.size</a:t>
            </a:r>
            <a:r>
              <a:rPr lang="en-US" b="1" dirty="0"/>
              <a:t>]}).</a:t>
            </a:r>
            <a:r>
              <a:rPr lang="en-US" b="1" dirty="0" err="1"/>
              <a:t>sort_values</a:t>
            </a:r>
            <a:r>
              <a:rPr lang="en-US" b="1" dirty="0"/>
              <a:t>(by=[('</a:t>
            </a:r>
            <a:r>
              <a:rPr lang="en-US" b="1" dirty="0" err="1"/>
              <a:t>dep_delay','mean</a:t>
            </a:r>
            <a:r>
              <a:rPr lang="en-US" b="1" dirty="0"/>
              <a:t>')], ascending=False) </a:t>
            </a:r>
            <a:r>
              <a:rPr lang="en-US" dirty="0"/>
              <a:t>	           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Grouping based on the 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“</a:t>
            </a:r>
            <a:r>
              <a:rPr lang="en-US" b="1" dirty="0" err="1"/>
              <a:t>airlines_delay_summary</a:t>
            </a:r>
            <a:r>
              <a:rPr lang="en-US" b="1" dirty="0" smtClean="0"/>
              <a:t>” </a:t>
            </a:r>
            <a:r>
              <a:rPr lang="en-US" dirty="0" smtClean="0"/>
              <a:t>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</a:t>
            </a:r>
            <a:r>
              <a:rPr lang="en-US" dirty="0"/>
              <a:t>Code : </a:t>
            </a:r>
            <a:r>
              <a:rPr lang="en-US" b="1" dirty="0" err="1"/>
              <a:t>airlines_delay_summary</a:t>
            </a:r>
            <a:r>
              <a:rPr lang="en-US" b="1" dirty="0"/>
              <a:t>  = </a:t>
            </a:r>
            <a:r>
              <a:rPr lang="en-US" b="1" dirty="0" err="1"/>
              <a:t>flight_data.groupby</a:t>
            </a:r>
            <a:r>
              <a:rPr lang="en-US" b="1" dirty="0"/>
              <a:t>(['carrier']).</a:t>
            </a:r>
            <a:r>
              <a:rPr lang="en-US" b="1" dirty="0" err="1"/>
              <a:t>agg</a:t>
            </a:r>
            <a:r>
              <a:rPr lang="en-US" b="1" dirty="0"/>
              <a:t>({'</a:t>
            </a:r>
            <a:r>
              <a:rPr lang="en-US" b="1" dirty="0" err="1"/>
              <a:t>dep_delay</a:t>
            </a:r>
            <a:r>
              <a:rPr lang="en-US" b="1" dirty="0"/>
              <a:t>':[</a:t>
            </a:r>
            <a:r>
              <a:rPr lang="en-US" b="1" dirty="0" err="1"/>
              <a:t>np.mean</a:t>
            </a:r>
            <a:r>
              <a:rPr lang="en-US" b="1" dirty="0"/>
              <a:t>],</a:t>
            </a:r>
          </a:p>
          <a:p>
            <a:r>
              <a:rPr lang="en-US" b="1" dirty="0"/>
              <a:t>                                                               '</a:t>
            </a:r>
            <a:r>
              <a:rPr lang="en-US" b="1" dirty="0" err="1"/>
              <a:t>arr_delay</a:t>
            </a:r>
            <a:r>
              <a:rPr lang="en-US" b="1" dirty="0"/>
              <a:t>':[</a:t>
            </a:r>
            <a:r>
              <a:rPr lang="en-US" b="1" dirty="0" err="1"/>
              <a:t>np.mean,np.size</a:t>
            </a:r>
            <a:r>
              <a:rPr lang="en-US" b="1" dirty="0"/>
              <a:t>]})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Grouping based on the </a:t>
            </a:r>
            <a:r>
              <a:rPr lang="en-US" dirty="0" smtClean="0"/>
              <a:t>carrier and aggregating based on the </a:t>
            </a:r>
            <a:r>
              <a:rPr lang="en-US" dirty="0" err="1" smtClean="0"/>
              <a:t>dep_delay</a:t>
            </a:r>
            <a:endParaRPr lang="en-US" dirty="0"/>
          </a:p>
          <a:p>
            <a:r>
              <a:rPr lang="en-US" dirty="0" smtClean="0"/>
              <a:t>            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b="1" dirty="0" err="1" smtClean="0"/>
              <a:t>flight_delay_table</a:t>
            </a:r>
            <a:r>
              <a:rPr lang="en-US" b="1" dirty="0" smtClean="0"/>
              <a:t>” </a:t>
            </a:r>
            <a:r>
              <a:rPr lang="en-US" dirty="0"/>
              <a:t>–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</a:t>
            </a:r>
            <a:r>
              <a:rPr lang="en-US" dirty="0"/>
              <a:t>Code : </a:t>
            </a:r>
            <a:r>
              <a:rPr lang="en-US" b="1" dirty="0" err="1"/>
              <a:t>flight_delay_table</a:t>
            </a:r>
            <a:r>
              <a:rPr lang="en-US" b="1" dirty="0"/>
              <a:t> = </a:t>
            </a:r>
            <a:r>
              <a:rPr lang="en-US" b="1" dirty="0" err="1"/>
              <a:t>flight_data.groupby</a:t>
            </a:r>
            <a:r>
              <a:rPr lang="en-US" b="1" dirty="0"/>
              <a:t>(['month']).</a:t>
            </a:r>
            <a:r>
              <a:rPr lang="en-US" b="1" dirty="0" err="1"/>
              <a:t>agg</a:t>
            </a:r>
            <a:r>
              <a:rPr lang="en-US" b="1" dirty="0"/>
              <a:t>({'</a:t>
            </a:r>
            <a:r>
              <a:rPr lang="en-US" b="1" dirty="0" err="1"/>
              <a:t>dep_delay</a:t>
            </a:r>
            <a:r>
              <a:rPr lang="en-US" b="1" dirty="0"/>
              <a:t>':[</a:t>
            </a:r>
            <a:r>
              <a:rPr lang="en-US" b="1" dirty="0" err="1"/>
              <a:t>np.mean</a:t>
            </a:r>
            <a:r>
              <a:rPr lang="en-US" b="1" dirty="0"/>
              <a:t>],'</a:t>
            </a:r>
            <a:r>
              <a:rPr lang="en-US" b="1" dirty="0" err="1"/>
              <a:t>arr_delay</a:t>
            </a:r>
            <a:r>
              <a:rPr lang="en-US" b="1" dirty="0"/>
              <a:t>':[</a:t>
            </a:r>
            <a:r>
              <a:rPr lang="en-US" b="1" dirty="0" err="1"/>
              <a:t>np.mean,np.size</a:t>
            </a:r>
            <a:r>
              <a:rPr lang="en-US" b="1" dirty="0"/>
              <a:t>]})</a:t>
            </a:r>
            <a:r>
              <a:rPr lang="en-US" dirty="0"/>
              <a:t>	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Grouping </a:t>
            </a:r>
            <a:r>
              <a:rPr lang="en-US" dirty="0"/>
              <a:t>based on the </a:t>
            </a:r>
            <a:r>
              <a:rPr lang="en-US" dirty="0" smtClean="0"/>
              <a:t>month </a:t>
            </a:r>
            <a:r>
              <a:rPr lang="en-US" dirty="0"/>
              <a:t>and aggregating based on the </a:t>
            </a:r>
            <a:r>
              <a:rPr lang="en-US" dirty="0" err="1"/>
              <a:t>dep_delay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b="1" dirty="0" err="1"/>
              <a:t>carrier_traveldurations</a:t>
            </a:r>
            <a:r>
              <a:rPr lang="en-US" b="1" dirty="0"/>
              <a:t>” </a:t>
            </a:r>
            <a:r>
              <a:rPr lang="en-US" dirty="0" smtClean="0"/>
              <a:t>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</a:t>
            </a:r>
            <a:r>
              <a:rPr lang="en-US" dirty="0"/>
              <a:t>Code : </a:t>
            </a:r>
            <a:r>
              <a:rPr lang="en-US" b="1" dirty="0" err="1"/>
              <a:t>carrier_traveldurations</a:t>
            </a:r>
            <a:r>
              <a:rPr lang="en-US" b="1" dirty="0"/>
              <a:t> = </a:t>
            </a:r>
            <a:r>
              <a:rPr lang="en-US" b="1" dirty="0" err="1"/>
              <a:t>flight_data.groupby</a:t>
            </a:r>
            <a:r>
              <a:rPr lang="en-US" b="1" dirty="0"/>
              <a:t>('carrier').</a:t>
            </a:r>
            <a:r>
              <a:rPr lang="en-US" b="1" dirty="0" err="1"/>
              <a:t>agg</a:t>
            </a:r>
            <a:r>
              <a:rPr lang="en-US" b="1" dirty="0"/>
              <a:t>({'</a:t>
            </a:r>
            <a:r>
              <a:rPr lang="en-US" b="1" dirty="0" err="1"/>
              <a:t>air_time</a:t>
            </a:r>
            <a:r>
              <a:rPr lang="en-US" b="1" dirty="0"/>
              <a:t>':[</a:t>
            </a:r>
            <a:r>
              <a:rPr lang="en-US" b="1" dirty="0" err="1"/>
              <a:t>np.mean,np.size</a:t>
            </a:r>
            <a:r>
              <a:rPr lang="en-US" b="1" dirty="0" smtClean="0"/>
              <a:t>]})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calculate the flights speeds for every journey</a:t>
            </a:r>
            <a:endParaRPr lang="en-US" dirty="0"/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51FB3-31AA-4EB7-9EB3-4FCE607C667A}"/>
              </a:ext>
            </a:extLst>
          </p:cNvPr>
          <p:cNvSpPr txBox="1"/>
          <p:nvPr/>
        </p:nvSpPr>
        <p:spPr>
          <a:xfrm>
            <a:off x="742121" y="394692"/>
            <a:ext cx="1070775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 Rounded MT Bold" panose="020F0704030504030204" pitchFamily="34" charset="0"/>
              </a:rPr>
              <a:t>Overview of Business questions identified and its analysis :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b="1" i="1" dirty="0" smtClean="0"/>
              <a:t>Destination </a:t>
            </a:r>
            <a:r>
              <a:rPr lang="en-US" b="1" i="1" dirty="0"/>
              <a:t>with maximum departure delays</a:t>
            </a:r>
            <a:r>
              <a:rPr lang="en-US" b="1" i="1" dirty="0" smtClean="0"/>
              <a:t>?</a:t>
            </a:r>
          </a:p>
          <a:p>
            <a:r>
              <a:rPr lang="en-US" b="1" dirty="0" smtClean="0"/>
              <a:t>Analysis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b="1" dirty="0"/>
              <a:t>TUL </a:t>
            </a:r>
            <a:r>
              <a:rPr lang="en-US" dirty="0"/>
              <a:t>has </a:t>
            </a:r>
            <a:r>
              <a:rPr lang="en-US" dirty="0" smtClean="0"/>
              <a:t>recorded </a:t>
            </a:r>
            <a:r>
              <a:rPr lang="en-US" dirty="0"/>
              <a:t>the highest </a:t>
            </a:r>
          </a:p>
          <a:p>
            <a:endParaRPr lang="en-US" dirty="0"/>
          </a:p>
          <a:p>
            <a:r>
              <a:rPr lang="en-US" b="1" i="1" dirty="0"/>
              <a:t>2. Destination with minimum departure </a:t>
            </a:r>
            <a:r>
              <a:rPr lang="en-US" b="1" i="1" dirty="0" smtClean="0"/>
              <a:t>delays?</a:t>
            </a:r>
            <a:endParaRPr lang="en-US" b="1" i="1" dirty="0"/>
          </a:p>
          <a:p>
            <a:r>
              <a:rPr lang="en-US" b="1" dirty="0"/>
              <a:t>Analysis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b="1" dirty="0" smtClean="0"/>
              <a:t>SNA </a:t>
            </a:r>
            <a:r>
              <a:rPr lang="en-US" dirty="0"/>
              <a:t>has recorded lowest </a:t>
            </a:r>
            <a:r>
              <a:rPr lang="en-US" dirty="0" err="1"/>
              <a:t>arrival_delays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3. Delay calculations at the origin locations ?</a:t>
            </a:r>
          </a:p>
          <a:p>
            <a:r>
              <a:rPr lang="en-US" b="1" dirty="0"/>
              <a:t>Analysis</a:t>
            </a:r>
            <a:r>
              <a:rPr lang="en-US" dirty="0"/>
              <a:t> : </a:t>
            </a:r>
            <a:r>
              <a:rPr lang="en-US" b="1" dirty="0"/>
              <a:t>NYC EWR</a:t>
            </a:r>
            <a:r>
              <a:rPr lang="en-US" dirty="0"/>
              <a:t> has most number of departures and </a:t>
            </a:r>
            <a:r>
              <a:rPr lang="en-US" b="1" dirty="0"/>
              <a:t>NYC LGA </a:t>
            </a:r>
            <a:r>
              <a:rPr lang="en-US" dirty="0"/>
              <a:t>has lowest recorded flight departures for year 2013</a:t>
            </a:r>
          </a:p>
          <a:p>
            <a:endParaRPr lang="en-US" dirty="0"/>
          </a:p>
          <a:p>
            <a:r>
              <a:rPr lang="en-US" b="1" i="1" dirty="0"/>
              <a:t>4. Month during which Maximum Delays observed </a:t>
            </a:r>
            <a:r>
              <a:rPr lang="en-US" b="1" i="1" dirty="0" smtClean="0"/>
              <a:t>?</a:t>
            </a:r>
          </a:p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Analysis</a:t>
            </a:r>
            <a:r>
              <a:rPr lang="en-US" dirty="0" smtClean="0"/>
              <a:t> </a:t>
            </a:r>
            <a:r>
              <a:rPr lang="en-US" dirty="0"/>
              <a:t>: Maximum delays observed on Month </a:t>
            </a:r>
            <a:r>
              <a:rPr lang="en-US" b="1" dirty="0"/>
              <a:t>7</a:t>
            </a:r>
            <a:r>
              <a:rPr lang="en-US" dirty="0"/>
              <a:t> of value::</a:t>
            </a:r>
            <a:r>
              <a:rPr lang="en-US" b="1" dirty="0"/>
              <a:t> 44.21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5. Month during which Minimum Delays observed </a:t>
            </a:r>
            <a:r>
              <a:rPr lang="en-US" b="1" i="1" dirty="0" smtClean="0"/>
              <a:t>?</a:t>
            </a:r>
          </a:p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Analysis</a:t>
            </a:r>
            <a:r>
              <a:rPr lang="en-US" dirty="0" smtClean="0"/>
              <a:t> </a:t>
            </a:r>
            <a:r>
              <a:rPr lang="en-US" dirty="0"/>
              <a:t>: Minimum delays observed on Month 9 of value:: </a:t>
            </a:r>
            <a:r>
              <a:rPr lang="en-US" b="1" dirty="0"/>
              <a:t>5.57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61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467952-2B00-46BC-835B-E0B080584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609632"/>
              </p:ext>
            </p:extLst>
          </p:nvPr>
        </p:nvGraphicFramePr>
        <p:xfrm>
          <a:off x="732183" y="498591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BDBAF6-4BBC-4F05-A811-2F165B5BF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49809"/>
              </p:ext>
            </p:extLst>
          </p:nvPr>
        </p:nvGraphicFramePr>
        <p:xfrm>
          <a:off x="732183" y="531190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9E0A9D-AE53-41EB-905A-D80B15ECD9D8}"/>
              </a:ext>
            </a:extLst>
          </p:cNvPr>
          <p:cNvSpPr txBox="1"/>
          <p:nvPr/>
        </p:nvSpPr>
        <p:spPr>
          <a:xfrm>
            <a:off x="990600" y="4927186"/>
            <a:ext cx="3829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 Rounded MT Bold" panose="020F0704030504030204" pitchFamily="34" charset="0"/>
              </a:rPr>
              <a:t>Pre-Conditions</a:t>
            </a:r>
            <a:endParaRPr lang="en-IN" sz="2600" dirty="0"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BB7C06A-ABA0-4B06-A191-EF353C3C8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155195"/>
              </p:ext>
            </p:extLst>
          </p:nvPr>
        </p:nvGraphicFramePr>
        <p:xfrm>
          <a:off x="732183" y="2680282"/>
          <a:ext cx="10515600" cy="130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492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4F795D-6961-4697-B947-85D1ADEFE5AE}"/>
              </a:ext>
            </a:extLst>
          </p:cNvPr>
          <p:cNvSpPr txBox="1"/>
          <p:nvPr/>
        </p:nvSpPr>
        <p:spPr>
          <a:xfrm>
            <a:off x="834887" y="480392"/>
            <a:ext cx="105487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6. Airline with highest and lowest mean speed </a:t>
            </a:r>
            <a:r>
              <a:rPr lang="en-US" b="1" dirty="0" smtClean="0"/>
              <a:t>?</a:t>
            </a:r>
          </a:p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Analysis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Highest recorded :: </a:t>
            </a:r>
            <a:r>
              <a:rPr lang="en-US" dirty="0"/>
              <a:t>8.01 by the carrier HA </a:t>
            </a:r>
            <a:endParaRPr lang="en-US" dirty="0" smtClean="0"/>
          </a:p>
          <a:p>
            <a:r>
              <a:rPr lang="en-US" dirty="0" smtClean="0"/>
              <a:t>Lowest </a:t>
            </a:r>
            <a:r>
              <a:rPr lang="en-US" dirty="0"/>
              <a:t>Recorded :: 5.34 by the carrier YV 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/>
              <a:t>7. Airports </a:t>
            </a:r>
            <a:r>
              <a:rPr lang="en-US" b="1" i="1" dirty="0" smtClean="0"/>
              <a:t>which are most </a:t>
            </a:r>
            <a:r>
              <a:rPr lang="en-US" b="1" i="1" dirty="0"/>
              <a:t>busy </a:t>
            </a:r>
            <a:r>
              <a:rPr lang="en-US" b="1" i="1" dirty="0" smtClean="0"/>
              <a:t>?</a:t>
            </a:r>
          </a:p>
          <a:p>
            <a:r>
              <a:rPr lang="en-US" b="1" dirty="0" smtClean="0"/>
              <a:t>Analysis</a:t>
            </a:r>
            <a:r>
              <a:rPr lang="en-US" dirty="0" smtClean="0"/>
              <a:t> :</a:t>
            </a:r>
          </a:p>
          <a:p>
            <a:r>
              <a:rPr lang="en-US" dirty="0"/>
              <a:t>Month during which destination A</a:t>
            </a:r>
            <a:r>
              <a:rPr lang="en-US" dirty="0" smtClean="0"/>
              <a:t>irports </a:t>
            </a:r>
            <a:r>
              <a:rPr lang="en-US" dirty="0"/>
              <a:t>are most busy 29425.0 </a:t>
            </a:r>
          </a:p>
          <a:p>
            <a:r>
              <a:rPr lang="en-US" dirty="0"/>
              <a:t>Airports most busy on :: 7 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 smtClean="0"/>
              <a:t>8. </a:t>
            </a:r>
            <a:r>
              <a:rPr lang="en-US" b="1" i="1" dirty="0"/>
              <a:t>Airports which are </a:t>
            </a:r>
            <a:r>
              <a:rPr lang="en-US" b="1" i="1" dirty="0" smtClean="0"/>
              <a:t>least traffic recorded </a:t>
            </a:r>
            <a:r>
              <a:rPr lang="en-US" b="1" i="1" dirty="0"/>
              <a:t>?</a:t>
            </a:r>
          </a:p>
          <a:p>
            <a:r>
              <a:rPr lang="en-US" dirty="0"/>
              <a:t>Month during which destination </a:t>
            </a:r>
            <a:r>
              <a:rPr lang="en-US" dirty="0" smtClean="0"/>
              <a:t>Airports </a:t>
            </a:r>
            <a:r>
              <a:rPr lang="en-US" dirty="0"/>
              <a:t>are least busy 24951.0 </a:t>
            </a:r>
          </a:p>
          <a:p>
            <a:r>
              <a:rPr lang="en-US" dirty="0" err="1"/>
              <a:t>Airpots</a:t>
            </a:r>
            <a:r>
              <a:rPr lang="en-US" dirty="0"/>
              <a:t> most busy on :: 2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 smtClean="0"/>
              <a:t>9. </a:t>
            </a:r>
            <a:r>
              <a:rPr lang="en-US" b="1" i="1" dirty="0"/>
              <a:t>Months During which airports are most and least </a:t>
            </a:r>
            <a:r>
              <a:rPr lang="en-US" b="1" i="1" dirty="0" smtClean="0"/>
              <a:t>busy ?</a:t>
            </a:r>
          </a:p>
          <a:p>
            <a:r>
              <a:rPr lang="en-US" b="1" dirty="0" smtClean="0"/>
              <a:t>Analysis</a:t>
            </a:r>
            <a:r>
              <a:rPr lang="en-US" dirty="0" smtClean="0"/>
              <a:t> :</a:t>
            </a:r>
          </a:p>
          <a:p>
            <a:r>
              <a:rPr lang="en-US" dirty="0"/>
              <a:t>Month during which destination airports are most busy 29425.0 </a:t>
            </a:r>
          </a:p>
          <a:p>
            <a:r>
              <a:rPr lang="en-US" dirty="0"/>
              <a:t>Airports most busy on :: 7 </a:t>
            </a:r>
          </a:p>
          <a:p>
            <a:endParaRPr lang="en-US" dirty="0"/>
          </a:p>
          <a:p>
            <a:r>
              <a:rPr lang="en-US" dirty="0"/>
              <a:t>Month during which destination airports are least busy 24951.0 </a:t>
            </a:r>
          </a:p>
          <a:p>
            <a:r>
              <a:rPr lang="en-US" dirty="0" err="1"/>
              <a:t>Airpots</a:t>
            </a:r>
            <a:r>
              <a:rPr lang="en-US" dirty="0"/>
              <a:t> most busy on ::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02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79B1F-CA0C-407D-9A81-5959674F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>
                <a:latin typeface="Arial Rounded MT Bold" panose="020F0704030504030204" pitchFamily="34" charset="0"/>
              </a:rPr>
              <a:t>Importing Packages :</a:t>
            </a:r>
            <a:br>
              <a:rPr lang="en-IN" sz="3100" dirty="0">
                <a:latin typeface="Arial Rounded MT Bold" panose="020F0704030504030204" pitchFamily="34" charset="0"/>
              </a:rPr>
            </a:br>
            <a:r>
              <a:rPr lang="en-IN" sz="3100" dirty="0"/>
              <a:t>	</a:t>
            </a:r>
            <a:br>
              <a:rPr lang="en-IN" sz="3100" dirty="0"/>
            </a:br>
            <a:r>
              <a:rPr lang="en-IN" sz="3100" dirty="0"/>
              <a:t>	</a:t>
            </a:r>
            <a:r>
              <a:rPr lang="en-IN" sz="3100" dirty="0">
                <a:latin typeface="+mn-lt"/>
              </a:rPr>
              <a:t>import numpy as np</a:t>
            </a:r>
            <a:br>
              <a:rPr lang="en-IN" sz="3100" dirty="0">
                <a:latin typeface="+mn-lt"/>
              </a:rPr>
            </a:br>
            <a:r>
              <a:rPr lang="en-IN" sz="3100" dirty="0">
                <a:latin typeface="+mn-lt"/>
              </a:rPr>
              <a:t>	import pandas as pd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7862-19E2-4219-A451-DA05CA23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396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Importing Dataset file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myPath</a:t>
            </a:r>
            <a:r>
              <a:rPr lang="en-US" dirty="0"/>
              <a:t>="..." </a:t>
            </a:r>
            <a:r>
              <a:rPr lang="en-US" sz="2000" dirty="0"/>
              <a:t>#Stored local path into this variable</a:t>
            </a:r>
          </a:p>
          <a:p>
            <a:pPr marL="0" indent="0">
              <a:buNone/>
            </a:pPr>
            <a:r>
              <a:rPr lang="en-US" dirty="0"/>
              <a:t>#Code :</a:t>
            </a:r>
          </a:p>
          <a:p>
            <a:pPr marL="0" indent="0">
              <a:buNone/>
            </a:pPr>
            <a:r>
              <a:rPr lang="en-IN" dirty="0"/>
              <a:t>dataset = </a:t>
            </a:r>
            <a:r>
              <a:rPr lang="en-IN" dirty="0" err="1"/>
              <a:t>pd.read_csv</a:t>
            </a:r>
            <a:r>
              <a:rPr lang="en-IN" dirty="0"/>
              <a:t>(</a:t>
            </a:r>
            <a:r>
              <a:rPr lang="en-IN" dirty="0" err="1"/>
              <a:t>myPath</a:t>
            </a:r>
            <a:r>
              <a:rPr lang="en-IN" dirty="0"/>
              <a:t>+"</a:t>
            </a:r>
            <a:r>
              <a:rPr lang="en-IN" dirty="0" smtClean="0"/>
              <a:t>flight_data.csv")</a:t>
            </a:r>
            <a:endParaRPr lang="en-IN" dirty="0"/>
          </a:p>
          <a:p>
            <a:pPr marL="0" indent="0">
              <a:buNone/>
            </a:pPr>
            <a:r>
              <a:rPr lang="en-IN" sz="2000" dirty="0" smtClean="0"/>
              <a:t>#</a:t>
            </a:r>
            <a:r>
              <a:rPr lang="en-US" sz="2000" dirty="0" smtClean="0"/>
              <a:t>A simple extract of data frame from the csv file.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6947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79B1F-CA0C-407D-9A81-5959674F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375"/>
            <a:ext cx="10515600" cy="1911542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>
                <a:latin typeface="Arial Rounded MT Bold" panose="020F0704030504030204" pitchFamily="34" charset="0"/>
              </a:rPr>
              <a:t>Overview of Dataset :</a:t>
            </a:r>
            <a:br>
              <a:rPr lang="en-IN" sz="3100" dirty="0">
                <a:latin typeface="Arial Rounded MT Bold" panose="020F0704030504030204" pitchFamily="34" charset="0"/>
              </a:rPr>
            </a:br>
            <a:r>
              <a:rPr lang="en-IN" sz="3100" dirty="0">
                <a:latin typeface="Arial Rounded MT Bold" panose="020F0704030504030204" pitchFamily="34" charset="0"/>
              </a:rPr>
              <a:t>	</a:t>
            </a:r>
            <a:r>
              <a:rPr lang="en-US" sz="2200" i="1" dirty="0">
                <a:latin typeface="+mn-lt"/>
              </a:rPr>
              <a:t>Size and shape of dataset: </a:t>
            </a:r>
            <a:r>
              <a:rPr lang="en-US" sz="2200" dirty="0" smtClean="0">
                <a:latin typeface="+mn-lt"/>
              </a:rPr>
              <a:t>(336776,19)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	rows - </a:t>
            </a:r>
            <a:r>
              <a:rPr lang="en-US" sz="2400" dirty="0"/>
              <a:t>336776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	columns – </a:t>
            </a:r>
            <a:r>
              <a:rPr lang="en-US" sz="2200" dirty="0" smtClean="0">
                <a:latin typeface="+mn-lt"/>
              </a:rPr>
              <a:t>19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</a:t>
            </a:r>
            <a:r>
              <a:rPr lang="en-US" sz="2200" i="1" dirty="0">
                <a:latin typeface="+mn-lt"/>
              </a:rPr>
              <a:t>Missing values </a:t>
            </a:r>
            <a:r>
              <a:rPr lang="en-US" sz="2200" dirty="0">
                <a:latin typeface="+mn-lt"/>
              </a:rPr>
              <a:t>– </a:t>
            </a:r>
            <a:r>
              <a:rPr lang="en-US" sz="2400" dirty="0"/>
              <a:t>46595 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</a:t>
            </a:r>
            <a:r>
              <a:rPr lang="en-US" sz="2200" i="1" dirty="0">
                <a:latin typeface="+mn-lt"/>
              </a:rPr>
              <a:t>Variables :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	Numeric - </a:t>
            </a:r>
            <a:r>
              <a:rPr lang="en-US" sz="2200" dirty="0" smtClean="0">
                <a:latin typeface="+mn-lt"/>
              </a:rPr>
              <a:t>14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	Categorical </a:t>
            </a:r>
            <a:r>
              <a:rPr lang="en-US" sz="2200" dirty="0" smtClean="0">
                <a:latin typeface="+mn-lt"/>
              </a:rPr>
              <a:t>– 5</a:t>
            </a:r>
            <a:br>
              <a:rPr lang="en-US" sz="2200" dirty="0" smtClean="0">
                <a:latin typeface="+mn-lt"/>
              </a:rPr>
            </a:br>
            <a:r>
              <a:rPr lang="en-US" sz="2200" dirty="0"/>
              <a:t>	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IN" sz="3100" dirty="0"/>
              <a:t>	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7862-19E2-4219-A451-DA05CA23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1008"/>
            <a:ext cx="10515600" cy="3259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1C0B2D-D15F-427E-822A-D2A3CD270E11}"/>
              </a:ext>
            </a:extLst>
          </p:cNvPr>
          <p:cNvSpPr/>
          <p:nvPr/>
        </p:nvSpPr>
        <p:spPr>
          <a:xfrm>
            <a:off x="1056564" y="3172259"/>
            <a:ext cx="3975652" cy="18155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Highly Correlated Variables 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chemeClr val="tx1"/>
                </a:solidFill>
              </a:rPr>
              <a:t>hour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sched_dep_time</a:t>
            </a:r>
            <a:r>
              <a:rPr lang="en-US" dirty="0" smtClean="0">
                <a:solidFill>
                  <a:schemeClr val="tx1"/>
                </a:solidFill>
              </a:rPr>
              <a:t>“ &amp; “</a:t>
            </a:r>
            <a:r>
              <a:rPr lang="en-US" b="1" dirty="0" err="1" smtClean="0">
                <a:solidFill>
                  <a:schemeClr val="tx1"/>
                </a:solidFill>
              </a:rPr>
              <a:t>dep_time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air_time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chemeClr val="tx1"/>
                </a:solidFill>
              </a:rPr>
              <a:t>distance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en-US" dirty="0" smtClean="0"/>
              <a:t>"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96643-14F4-4B79-84D1-DC32D3D163C7}"/>
              </a:ext>
            </a:extLst>
          </p:cNvPr>
          <p:cNvSpPr txBox="1"/>
          <p:nvPr/>
        </p:nvSpPr>
        <p:spPr>
          <a:xfrm>
            <a:off x="838200" y="5184961"/>
            <a:ext cx="973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*My Analysis : </a:t>
            </a:r>
            <a:r>
              <a:rPr lang="en-IN" dirty="0" smtClean="0"/>
              <a:t>1. Flight airtime will depends on the distance between the source and destination 			airports.	</a:t>
            </a:r>
          </a:p>
          <a:p>
            <a:r>
              <a:rPr lang="en-IN" dirty="0"/>
              <a:t>	</a:t>
            </a:r>
            <a:r>
              <a:rPr lang="en-IN" dirty="0" smtClean="0"/>
              <a:t>        2. Field “</a:t>
            </a:r>
            <a:r>
              <a:rPr lang="en-US" dirty="0"/>
              <a:t>“</a:t>
            </a:r>
            <a:r>
              <a:rPr lang="en-US" b="1" dirty="0" err="1" smtClean="0"/>
              <a:t>sched_dep_time</a:t>
            </a:r>
            <a:r>
              <a:rPr lang="en-US" dirty="0" smtClean="0"/>
              <a:t>“ &amp; “</a:t>
            </a:r>
            <a:r>
              <a:rPr lang="en-US" b="1" dirty="0" err="1" smtClean="0"/>
              <a:t>dep_time</a:t>
            </a:r>
            <a:r>
              <a:rPr lang="en-US" dirty="0" smtClean="0"/>
              <a:t>” will be </a:t>
            </a:r>
            <a:r>
              <a:rPr lang="en-US" dirty="0" err="1" smtClean="0"/>
              <a:t>completey</a:t>
            </a:r>
            <a:r>
              <a:rPr lang="en-US" dirty="0" smtClean="0"/>
              <a:t> depends on the “</a:t>
            </a:r>
            <a:r>
              <a:rPr lang="en-US" b="1" dirty="0" smtClean="0"/>
              <a:t>hour</a:t>
            </a:r>
            <a:r>
              <a:rPr lang="en-US" dirty="0" smtClean="0"/>
              <a:t>”                  		field</a:t>
            </a:r>
            <a:endParaRPr lang="en-I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3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Flight Dataset Info and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045" y="2000941"/>
            <a:ext cx="9931910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9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Flight Dataset Info and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825625"/>
            <a:ext cx="552615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18443" y="2236304"/>
            <a:ext cx="3349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mentioned fields have missing values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dep_time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Dep_delay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Arr_time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Arr_delay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Tailnum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Air_time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The same values are highlighted in the screenshot in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Filling the missing values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726" y="1690688"/>
            <a:ext cx="7852925" cy="13716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8252" y="3329609"/>
            <a:ext cx="8080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Filled the missing values for  </a:t>
            </a:r>
            <a:r>
              <a:rPr lang="en-US" dirty="0" err="1" smtClean="0"/>
              <a:t>dep_time</a:t>
            </a:r>
            <a:r>
              <a:rPr lang="en-US" dirty="0" smtClean="0"/>
              <a:t>, </a:t>
            </a:r>
            <a:r>
              <a:rPr lang="en-US" dirty="0" err="1" smtClean="0"/>
              <a:t>Dep_delay</a:t>
            </a:r>
            <a:r>
              <a:rPr lang="en-US" dirty="0" smtClean="0"/>
              <a:t>, </a:t>
            </a:r>
            <a:r>
              <a:rPr lang="en-US" dirty="0" err="1" smtClean="0"/>
              <a:t>Arr_time</a:t>
            </a:r>
            <a:r>
              <a:rPr lang="en-US" dirty="0" smtClean="0"/>
              <a:t>, </a:t>
            </a:r>
            <a:r>
              <a:rPr lang="en-US" dirty="0" err="1" smtClean="0"/>
              <a:t>Arr_delay</a:t>
            </a:r>
            <a:r>
              <a:rPr lang="en-US" dirty="0" smtClean="0"/>
              <a:t>, </a:t>
            </a:r>
            <a:r>
              <a:rPr lang="en-US" dirty="0" err="1" smtClean="0"/>
              <a:t>Air_time</a:t>
            </a:r>
            <a:r>
              <a:rPr lang="en-US" dirty="0" smtClean="0"/>
              <a:t> fields using the interpolate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Dropped </a:t>
            </a:r>
            <a:r>
              <a:rPr lang="en-US" dirty="0" err="1" smtClean="0"/>
              <a:t>tailnumber</a:t>
            </a:r>
            <a:r>
              <a:rPr lang="en-US" dirty="0" smtClean="0"/>
              <a:t> and year fields as there will be not used for the EDA.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observe the from the pandas profiling the points are highlighted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4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29" y="1618743"/>
            <a:ext cx="7340977" cy="3600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4278" y="1740384"/>
            <a:ext cx="36774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created a heat map based to analyze the correlation between all the variables.</a:t>
            </a:r>
          </a:p>
          <a:p>
            <a:pPr marL="342900" indent="-342900">
              <a:buAutoNum type="arabicPeriod"/>
            </a:pPr>
            <a:r>
              <a:rPr lang="en-US" dirty="0" smtClean="0"/>
              <a:t>Hour and </a:t>
            </a:r>
            <a:r>
              <a:rPr lang="en-US" dirty="0" err="1" smtClean="0"/>
              <a:t>dep_time</a:t>
            </a:r>
            <a:r>
              <a:rPr lang="en-US" dirty="0" smtClean="0"/>
              <a:t>, </a:t>
            </a:r>
            <a:r>
              <a:rPr lang="en-US" dirty="0" err="1" smtClean="0"/>
              <a:t>scheduled_dep_time</a:t>
            </a:r>
            <a:r>
              <a:rPr lang="en-US" dirty="0" smtClean="0"/>
              <a:t> are highly correlated.</a:t>
            </a:r>
          </a:p>
          <a:p>
            <a:pPr marL="342900" indent="-342900">
              <a:buAutoNum type="arabicPeriod"/>
            </a:pPr>
            <a:r>
              <a:rPr lang="en-US" dirty="0" smtClean="0"/>
              <a:t>Distance and </a:t>
            </a:r>
            <a:r>
              <a:rPr lang="en-US" dirty="0" err="1" smtClean="0"/>
              <a:t>air_time</a:t>
            </a:r>
            <a:r>
              <a:rPr lang="en-US" dirty="0" smtClean="0"/>
              <a:t> are highly correlated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Arr_delay</a:t>
            </a:r>
            <a:r>
              <a:rPr lang="en-US" dirty="0" smtClean="0"/>
              <a:t> and </a:t>
            </a:r>
            <a:r>
              <a:rPr lang="en-US" dirty="0" err="1" smtClean="0"/>
              <a:t>dep_delay</a:t>
            </a:r>
            <a:r>
              <a:rPr lang="en-US" dirty="0" smtClean="0"/>
              <a:t> are also highly correlated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6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17360</TotalTime>
  <Words>1429</Words>
  <Application>Microsoft Office PowerPoint</Application>
  <PresentationFormat>Widescreen</PresentationFormat>
  <Paragraphs>217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Rounded MT Bold</vt:lpstr>
      <vt:lpstr>Arial Unicode MS</vt:lpstr>
      <vt:lpstr>Calibri</vt:lpstr>
      <vt:lpstr>Calibri Light</vt:lpstr>
      <vt:lpstr>Courier New</vt:lpstr>
      <vt:lpstr>Office Theme</vt:lpstr>
      <vt:lpstr>Data Science Foundation Project </vt:lpstr>
      <vt:lpstr>Personal Information:</vt:lpstr>
      <vt:lpstr>PowerPoint Presentation</vt:lpstr>
      <vt:lpstr>  Importing Packages :    import numpy as np  import pandas as pd </vt:lpstr>
      <vt:lpstr>  Overview of Dataset :  Size and shape of dataset: (336776,19)   rows - 336776   columns – 19  Missing values – 46595   Variables :   Numeric - 14   Categorical – 5      </vt:lpstr>
      <vt:lpstr>Flight Dataset Info and Sample</vt:lpstr>
      <vt:lpstr>Flight Dataset Info and Sample</vt:lpstr>
      <vt:lpstr>Filling the missing values</vt:lpstr>
      <vt:lpstr>Heat map Analysis</vt:lpstr>
      <vt:lpstr>Pandas Profiling Analysis</vt:lpstr>
      <vt:lpstr>Business questions Identified :</vt:lpstr>
      <vt:lpstr>Delay calculations at the Destination locations</vt:lpstr>
      <vt:lpstr>PowerPoint Presentation</vt:lpstr>
      <vt:lpstr>Delay calculations at the origin locations</vt:lpstr>
      <vt:lpstr>Airlines with Min &amp; Max delays</vt:lpstr>
      <vt:lpstr>Airlines with Min &amp; Max delays</vt:lpstr>
      <vt:lpstr>PowerPoint Presentation</vt:lpstr>
      <vt:lpstr>PowerPoint Presentation</vt:lpstr>
      <vt:lpstr>Airlines with Min &amp; Max delays</vt:lpstr>
      <vt:lpstr>Most &amp; least busy Airports</vt:lpstr>
      <vt:lpstr>Month during which Max &amp; Min Delays are observed</vt:lpstr>
      <vt:lpstr>Month during which Max &amp; Min Delays are observed</vt:lpstr>
      <vt:lpstr>Month during which airports are most and least busy</vt:lpstr>
      <vt:lpstr>Fastest &amp; Slowest airlines</vt:lpstr>
      <vt:lpstr>Fastest &amp; Slowest airlines</vt:lpstr>
      <vt:lpstr>Speed vs Delay comparison</vt:lpstr>
      <vt:lpstr>Data Frames formed during analysis :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rakshitha manohar</dc:creator>
  <cp:lastModifiedBy>Madduri,Venkata,BANGALORE,Tech Mahindra</cp:lastModifiedBy>
  <cp:revision>164</cp:revision>
  <dcterms:created xsi:type="dcterms:W3CDTF">2019-04-21T11:39:18Z</dcterms:created>
  <dcterms:modified xsi:type="dcterms:W3CDTF">2019-08-07T09:46:39Z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Venkata.Madduri@XS.nestle.com</vt:lpwstr>
  </property>
  <property fmtid="{D5CDD505-2E9C-101B-9397-08002B2CF9AE}" pid="5" name="MSIP_Label_1ada0a2f-b917-4d51-b0d0-d418a10c8b23_SetDate">
    <vt:lpwstr>2019-07-26T08:11:33.1363382Z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49c208bb-cd71-4578-99b5-11803cdcb834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