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02583" y="532758"/>
            <a:ext cx="5144770" cy="10775950"/>
          </a:xfrm>
          <a:custGeom>
            <a:avLst/>
            <a:gdLst/>
            <a:ahLst/>
            <a:cxnLst/>
            <a:rect l="l" t="t" r="r" b="b"/>
            <a:pathLst>
              <a:path w="5144770" h="10775950">
                <a:moveTo>
                  <a:pt x="5144702" y="0"/>
                </a:moveTo>
                <a:lnTo>
                  <a:pt x="0" y="1808692"/>
                </a:lnTo>
                <a:lnTo>
                  <a:pt x="726993" y="8687360"/>
                </a:lnTo>
                <a:lnTo>
                  <a:pt x="4523306" y="10775797"/>
                </a:lnTo>
              </a:path>
            </a:pathLst>
          </a:custGeom>
          <a:ln w="373379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47285" y="532758"/>
            <a:ext cx="5256530" cy="10775950"/>
          </a:xfrm>
          <a:custGeom>
            <a:avLst/>
            <a:gdLst/>
            <a:ahLst/>
            <a:cxnLst/>
            <a:rect l="l" t="t" r="r" b="b"/>
            <a:pathLst>
              <a:path w="5256530" h="10775950">
                <a:moveTo>
                  <a:pt x="716356" y="10775797"/>
                </a:moveTo>
                <a:lnTo>
                  <a:pt x="4417765" y="8687360"/>
                </a:lnTo>
                <a:lnTo>
                  <a:pt x="5256509" y="1808692"/>
                </a:lnTo>
                <a:lnTo>
                  <a:pt x="0" y="0"/>
                </a:lnTo>
              </a:path>
            </a:pathLst>
          </a:custGeom>
          <a:ln w="373379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20078" y="2458428"/>
            <a:ext cx="6663942" cy="46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034" y="242161"/>
            <a:ext cx="17896030" cy="465455"/>
          </a:xfrm>
          <a:prstGeom prst="rect">
            <a:avLst/>
          </a:prstGeom>
        </p:spPr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034" y="242161"/>
            <a:ext cx="17896030" cy="465455"/>
          </a:xfrm>
          <a:prstGeom prst="rect">
            <a:avLst/>
          </a:prstGeom>
        </p:spPr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034" y="242161"/>
            <a:ext cx="17896030" cy="465455"/>
          </a:xfrm>
          <a:prstGeom prst="rect">
            <a:avLst/>
          </a:prstGeom>
        </p:spPr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331" y="3180920"/>
            <a:ext cx="11271250" cy="252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0078" y="2458428"/>
            <a:ext cx="66624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35" smtClean="0">
                <a:solidFill>
                  <a:srgbClr val="666666"/>
                </a:solidFill>
                <a:latin typeface="Trebuchet MS"/>
                <a:cs typeface="Trebuchet MS"/>
              </a:rPr>
              <a:t>MANIPULAING</a:t>
            </a:r>
            <a:r>
              <a:rPr sz="2850" spc="-320" smtClean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85" dirty="0">
                <a:solidFill>
                  <a:srgbClr val="666666"/>
                </a:solidFill>
                <a:latin typeface="Trebuchet MS"/>
                <a:cs typeface="Trebuchet MS"/>
              </a:rPr>
              <a:t>DATAFRAMES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PANDAS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8772" y="467839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361616" y="115598"/>
                </a:move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67083" y="989519"/>
            <a:ext cx="146666" cy="14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0650" y="4102357"/>
            <a:ext cx="6625279" cy="386708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 algn="ctr">
              <a:lnSpc>
                <a:spcPts val="9730"/>
              </a:lnSpc>
              <a:spcBef>
                <a:spcPts val="1055"/>
              </a:spcBef>
            </a:pPr>
            <a:r>
              <a:rPr sz="8700" b="1" spc="-465" dirty="0">
                <a:solidFill>
                  <a:srgbClr val="3A3A3A"/>
                </a:solidFill>
                <a:latin typeface="Arial"/>
                <a:cs typeface="Arial"/>
              </a:rPr>
              <a:t>Manipulating 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DataFrames 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10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844" dirty="0">
                <a:solidFill>
                  <a:srgbClr val="3A3A3A"/>
                </a:solidFill>
                <a:latin typeface="Arial"/>
                <a:cs typeface="Arial"/>
              </a:rPr>
              <a:t>pandas</a:t>
            </a:r>
            <a:endParaRPr sz="8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0078" y="2458428"/>
            <a:ext cx="66624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35" dirty="0">
                <a:solidFill>
                  <a:srgbClr val="666666"/>
                </a:solidFill>
                <a:latin typeface="Trebuchet MS"/>
                <a:cs typeface="Trebuchet MS"/>
              </a:rPr>
              <a:t>MANIPULATING</a:t>
            </a:r>
            <a:r>
              <a:rPr sz="285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85" dirty="0">
                <a:solidFill>
                  <a:srgbClr val="666666"/>
                </a:solidFill>
                <a:latin typeface="Trebuchet MS"/>
                <a:cs typeface="Trebuchet MS"/>
              </a:rPr>
              <a:t>DATAFRAMES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PANDAS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9"/>
            <a:ext cx="20104100" cy="1047115"/>
          </a:xfrm>
          <a:custGeom>
            <a:avLst/>
            <a:gdLst/>
            <a:ahLst/>
            <a:cxnLst/>
            <a:rect l="l" t="t" r="r" b="b"/>
            <a:pathLst>
              <a:path w="20104100" h="1047115">
                <a:moveTo>
                  <a:pt x="0" y="0"/>
                </a:moveTo>
                <a:lnTo>
                  <a:pt x="20104100" y="0"/>
                </a:lnTo>
                <a:lnTo>
                  <a:pt x="20104100" y="1047119"/>
                </a:lnTo>
                <a:lnTo>
                  <a:pt x="0" y="10471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35816" y="5337922"/>
            <a:ext cx="863854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30" dirty="0">
                <a:solidFill>
                  <a:srgbClr val="3A3A3A"/>
                </a:solidFill>
                <a:latin typeface="Arial"/>
                <a:cs typeface="Arial"/>
              </a:rPr>
              <a:t>Slicing</a:t>
            </a:r>
            <a:r>
              <a:rPr sz="8700" b="1" spc="-10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DataFrames</a:t>
            </a:r>
            <a:endParaRPr sz="8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7369809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95" dirty="0">
                <a:solidFill>
                  <a:srgbClr val="3A3A3A"/>
                </a:solidFill>
                <a:latin typeface="Arial"/>
                <a:cs typeface="Arial"/>
              </a:rPr>
              <a:t>sales</a:t>
            </a:r>
            <a:r>
              <a:rPr sz="8700" b="1" spc="-10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15" dirty="0">
                <a:solidFill>
                  <a:srgbClr val="3A3A3A"/>
                </a:solidFill>
                <a:latin typeface="Arial"/>
                <a:cs typeface="Arial"/>
              </a:rPr>
              <a:t>DataFrame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0690774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0471150" cy="4526280"/>
          </a:xfrm>
          <a:custGeom>
            <a:avLst/>
            <a:gdLst/>
            <a:ahLst/>
            <a:cxnLst/>
            <a:rect l="l" t="t" r="r" b="b"/>
            <a:pathLst>
              <a:path w="10471150" h="4526280">
                <a:moveTo>
                  <a:pt x="0" y="0"/>
                </a:moveTo>
                <a:lnTo>
                  <a:pt x="10470885" y="0"/>
                </a:lnTo>
                <a:lnTo>
                  <a:pt x="10470885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0471150" cy="4526280"/>
          </a:xfrm>
          <a:custGeom>
            <a:avLst/>
            <a:gdLst/>
            <a:ahLst/>
            <a:cxnLst/>
            <a:rect l="l" t="t" r="r" b="b"/>
            <a:pathLst>
              <a:path w="10471150" h="4526280">
                <a:moveTo>
                  <a:pt x="0" y="0"/>
                </a:moveTo>
                <a:lnTo>
                  <a:pt x="10470885" y="0"/>
                </a:lnTo>
                <a:lnTo>
                  <a:pt x="10470885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80920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485626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7659" y="4018590"/>
            <a:ext cx="302831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987144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65" dirty="0">
                <a:solidFill>
                  <a:srgbClr val="3A3A3A"/>
                </a:solidFill>
                <a:latin typeface="Arial"/>
                <a:cs typeface="Arial"/>
              </a:rPr>
              <a:t>Selecting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a </a:t>
            </a: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column </a:t>
            </a:r>
            <a:r>
              <a:rPr sz="8700" b="1" spc="-330" dirty="0">
                <a:solidFill>
                  <a:srgbClr val="3A3A3A"/>
                </a:solidFill>
                <a:latin typeface="Arial"/>
                <a:cs typeface="Arial"/>
              </a:rPr>
              <a:t>(i.e.,</a:t>
            </a:r>
            <a:r>
              <a:rPr sz="8700" b="1" spc="-1814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30" dirty="0">
                <a:solidFill>
                  <a:srgbClr val="3A3A3A"/>
                </a:solidFill>
                <a:latin typeface="Arial"/>
                <a:cs typeface="Arial"/>
              </a:rPr>
              <a:t>Series)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80920"/>
            <a:ext cx="3631565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[2]: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  Out[2]: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4437426"/>
            <a:ext cx="615950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6618" y="4437426"/>
            <a:ext cx="615950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47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110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77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6531602"/>
            <a:ext cx="4838065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Jun	205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Name: eggs, dtype: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int64</a:t>
            </a:r>
            <a:endParaRPr sz="2600">
              <a:latin typeface="Courier New"/>
              <a:cs typeface="Courier New"/>
            </a:endParaRPr>
          </a:p>
          <a:p>
            <a:pPr marR="5080">
              <a:lnSpc>
                <a:spcPct val="105700"/>
              </a:lnSpc>
              <a:spcBef>
                <a:spcPts val="3300"/>
              </a:spcBef>
            </a:pPr>
            <a:r>
              <a:rPr sz="2600" spc="20" dirty="0">
                <a:latin typeface="Courier New"/>
                <a:cs typeface="Courier New"/>
              </a:rPr>
              <a:t>In [3]: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type(df[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])  Out[3]: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659" y="8199540"/>
            <a:ext cx="502602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pandas.core.series.Series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0782" y="8242178"/>
            <a:ext cx="5190490" cy="502920"/>
          </a:xfrm>
          <a:custGeom>
            <a:avLst/>
            <a:gdLst/>
            <a:ahLst/>
            <a:cxnLst/>
            <a:rect l="l" t="t" r="r" b="b"/>
            <a:pathLst>
              <a:path w="5190490" h="502920">
                <a:moveTo>
                  <a:pt x="0" y="0"/>
                </a:moveTo>
                <a:lnTo>
                  <a:pt x="5190019" y="0"/>
                </a:lnTo>
                <a:lnTo>
                  <a:pt x="5190019" y="502612"/>
                </a:lnTo>
                <a:lnTo>
                  <a:pt x="0" y="50261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274508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30" dirty="0">
                <a:solidFill>
                  <a:srgbClr val="3A3A3A"/>
                </a:solidFill>
                <a:latin typeface="Arial"/>
                <a:cs typeface="Arial"/>
              </a:rPr>
              <a:t>Slicing </a:t>
            </a: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and </a:t>
            </a:r>
            <a:r>
              <a:rPr sz="8700" b="1" spc="-595" dirty="0">
                <a:solidFill>
                  <a:srgbClr val="3A3A3A"/>
                </a:solidFill>
                <a:latin typeface="Arial"/>
                <a:cs typeface="Arial"/>
              </a:rPr>
              <a:t>indexing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sz="8700" b="1" spc="-19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Series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2784951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2565380" cy="4526280"/>
          </a:xfrm>
          <a:custGeom>
            <a:avLst/>
            <a:gdLst/>
            <a:ahLst/>
            <a:cxnLst/>
            <a:rect l="l" t="t" r="r" b="b"/>
            <a:pathLst>
              <a:path w="12565380" h="4526280">
                <a:moveTo>
                  <a:pt x="0" y="0"/>
                </a:moveTo>
                <a:lnTo>
                  <a:pt x="12565062" y="0"/>
                </a:lnTo>
                <a:lnTo>
                  <a:pt x="12565062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2565380" cy="4526280"/>
          </a:xfrm>
          <a:custGeom>
            <a:avLst/>
            <a:gdLst/>
            <a:ahLst/>
            <a:cxnLst/>
            <a:rect l="l" t="t" r="r" b="b"/>
            <a:pathLst>
              <a:path w="12565380" h="4526280">
                <a:moveTo>
                  <a:pt x="0" y="0"/>
                </a:moveTo>
                <a:lnTo>
                  <a:pt x="12565062" y="0"/>
                </a:lnTo>
                <a:lnTo>
                  <a:pt x="12565062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8069" y="3173515"/>
            <a:ext cx="100520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4315" y="3180920"/>
            <a:ext cx="50387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Part of the eggs</a:t>
            </a:r>
            <a:r>
              <a:rPr sz="2600" spc="-2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column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80920"/>
            <a:ext cx="3631565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[4]: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df[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  Out[4]: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437426"/>
            <a:ext cx="61595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Feb  Mar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437426"/>
            <a:ext cx="615950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110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5275097"/>
            <a:ext cx="4838065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Apr	77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Name: eggs, dtype: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int64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4315" y="6531602"/>
            <a:ext cx="62452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The value associated with</a:t>
            </a:r>
            <a:r>
              <a:rPr sz="2600" spc="-1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May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6531602"/>
            <a:ext cx="4234815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[5]: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df[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][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Out[5]: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132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0163" y="3193201"/>
            <a:ext cx="1026160" cy="408940"/>
          </a:xfrm>
          <a:custGeom>
            <a:avLst/>
            <a:gdLst/>
            <a:ahLst/>
            <a:cxnLst/>
            <a:rect l="l" t="t" r="r" b="b"/>
            <a:pathLst>
              <a:path w="1026160" h="408939">
                <a:moveTo>
                  <a:pt x="0" y="0"/>
                </a:moveTo>
                <a:lnTo>
                  <a:pt x="1025560" y="0"/>
                </a:lnTo>
                <a:lnTo>
                  <a:pt x="1025560" y="408542"/>
                </a:lnTo>
                <a:lnTo>
                  <a:pt x="0" y="40854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633222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515" dirty="0">
                <a:solidFill>
                  <a:srgbClr val="3A3A3A"/>
                </a:solidFill>
                <a:latin typeface="Arial"/>
                <a:cs typeface="Arial"/>
              </a:rPr>
              <a:t>.loc[]</a:t>
            </a:r>
            <a:r>
              <a:rPr sz="8700" b="1" spc="-12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55" dirty="0">
                <a:solidFill>
                  <a:srgbClr val="3A3A3A"/>
                </a:solidFill>
                <a:latin typeface="Arial"/>
                <a:cs typeface="Arial"/>
              </a:rPr>
              <a:t>(1)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785014"/>
            <a:ext cx="12784951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2894958"/>
            <a:ext cx="12565380" cy="4526280"/>
          </a:xfrm>
          <a:custGeom>
            <a:avLst/>
            <a:gdLst/>
            <a:ahLst/>
            <a:cxnLst/>
            <a:rect l="l" t="t" r="r" b="b"/>
            <a:pathLst>
              <a:path w="12565380" h="4526280">
                <a:moveTo>
                  <a:pt x="0" y="0"/>
                </a:moveTo>
                <a:lnTo>
                  <a:pt x="12565062" y="0"/>
                </a:lnTo>
                <a:lnTo>
                  <a:pt x="12565062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2894958"/>
            <a:ext cx="12565380" cy="4526280"/>
          </a:xfrm>
          <a:custGeom>
            <a:avLst/>
            <a:gdLst/>
            <a:ahLst/>
            <a:cxnLst/>
            <a:rect l="l" t="t" r="r" b="b"/>
            <a:pathLst>
              <a:path w="12565380" h="4526280">
                <a:moveTo>
                  <a:pt x="0" y="0"/>
                </a:moveTo>
                <a:lnTo>
                  <a:pt x="12565062" y="0"/>
                </a:lnTo>
                <a:lnTo>
                  <a:pt x="12565062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3905" y="3037394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069" y="3037394"/>
            <a:ext cx="24130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'salt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987" y="3044798"/>
            <a:ext cx="825563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,	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r>
              <a:rPr sz="2600" spc="20" dirty="0">
                <a:latin typeface="Courier New"/>
                <a:cs typeface="Courier New"/>
              </a:rPr>
              <a:t>]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All rows, some</a:t>
            </a:r>
            <a:r>
              <a:rPr sz="2600" spc="-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columns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044798"/>
            <a:ext cx="2827655" cy="126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[6]: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df.loc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Out[6]: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2864" y="3875065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salt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4301304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7659" y="4720140"/>
            <a:ext cx="182245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47	12.0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110	50.0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221	89.0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77	87.0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132	NaN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205	60.0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3136" y="3003259"/>
            <a:ext cx="323850" cy="598805"/>
          </a:xfrm>
          <a:custGeom>
            <a:avLst/>
            <a:gdLst/>
            <a:ahLst/>
            <a:cxnLst/>
            <a:rect l="l" t="t" r="r" b="b"/>
            <a:pathLst>
              <a:path w="323850" h="598804">
                <a:moveTo>
                  <a:pt x="0" y="0"/>
                </a:moveTo>
                <a:lnTo>
                  <a:pt x="323592" y="0"/>
                </a:lnTo>
                <a:lnTo>
                  <a:pt x="323592" y="598484"/>
                </a:lnTo>
                <a:lnTo>
                  <a:pt x="0" y="59848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5115" y="3003259"/>
            <a:ext cx="2545080" cy="598805"/>
          </a:xfrm>
          <a:custGeom>
            <a:avLst/>
            <a:gdLst/>
            <a:ahLst/>
            <a:cxnLst/>
            <a:rect l="l" t="t" r="r" b="b"/>
            <a:pathLst>
              <a:path w="2545079" h="598804">
                <a:moveTo>
                  <a:pt x="0" y="0"/>
                </a:moveTo>
                <a:lnTo>
                  <a:pt x="2544498" y="0"/>
                </a:lnTo>
                <a:lnTo>
                  <a:pt x="2544498" y="598484"/>
                </a:lnTo>
                <a:lnTo>
                  <a:pt x="0" y="59848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8887" y="3832270"/>
            <a:ext cx="948055" cy="598805"/>
          </a:xfrm>
          <a:custGeom>
            <a:avLst/>
            <a:gdLst/>
            <a:ahLst/>
            <a:cxnLst/>
            <a:rect l="l" t="t" r="r" b="b"/>
            <a:pathLst>
              <a:path w="948054" h="598804">
                <a:moveTo>
                  <a:pt x="0" y="0"/>
                </a:moveTo>
                <a:lnTo>
                  <a:pt x="948013" y="0"/>
                </a:lnTo>
                <a:lnTo>
                  <a:pt x="948013" y="598473"/>
                </a:lnTo>
                <a:lnTo>
                  <a:pt x="0" y="598473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647319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515" dirty="0">
                <a:solidFill>
                  <a:srgbClr val="3A3A3A"/>
                </a:solidFill>
                <a:latin typeface="Arial"/>
                <a:cs typeface="Arial"/>
              </a:rPr>
              <a:t>.loc[]</a:t>
            </a:r>
            <a:r>
              <a:rPr sz="8700" b="1" spc="-124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80" dirty="0">
                <a:solidFill>
                  <a:srgbClr val="3A3A3A"/>
                </a:solidFill>
                <a:latin typeface="Arial"/>
                <a:cs typeface="Arial"/>
              </a:rPr>
              <a:t>(2)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898" y="3067728"/>
            <a:ext cx="12784951" cy="3908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8614" y="3177672"/>
            <a:ext cx="12565380" cy="3688715"/>
          </a:xfrm>
          <a:custGeom>
            <a:avLst/>
            <a:gdLst/>
            <a:ahLst/>
            <a:cxnLst/>
            <a:rect l="l" t="t" r="r" b="b"/>
            <a:pathLst>
              <a:path w="12565380" h="3688715">
                <a:moveTo>
                  <a:pt x="0" y="0"/>
                </a:moveTo>
                <a:lnTo>
                  <a:pt x="12565104" y="0"/>
                </a:lnTo>
                <a:lnTo>
                  <a:pt x="12565104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8614" y="3177672"/>
            <a:ext cx="12565380" cy="3688715"/>
          </a:xfrm>
          <a:custGeom>
            <a:avLst/>
            <a:gdLst/>
            <a:ahLst/>
            <a:cxnLst/>
            <a:rect l="l" t="t" r="r" b="b"/>
            <a:pathLst>
              <a:path w="12565380" h="3688715">
                <a:moveTo>
                  <a:pt x="0" y="0"/>
                </a:moveTo>
                <a:lnTo>
                  <a:pt x="12565062" y="0"/>
                </a:lnTo>
                <a:lnTo>
                  <a:pt x="12565062" y="3688369"/>
                </a:lnTo>
                <a:lnTo>
                  <a:pt x="0" y="3688369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4004" y="3320108"/>
            <a:ext cx="2010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'Jan'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'Apr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6497" y="3320108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4414" y="3327512"/>
            <a:ext cx="58432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r>
              <a:rPr sz="2600" spc="20" dirty="0">
                <a:latin typeface="Courier New"/>
                <a:cs typeface="Courier New"/>
              </a:rPr>
              <a:t>, ]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Some rows, all</a:t>
            </a:r>
            <a:r>
              <a:rPr sz="2600" spc="-2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columns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389" y="3327512"/>
            <a:ext cx="302831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[7]: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df.loc[  Out[7]: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389" y="4584018"/>
            <a:ext cx="1017905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5676" y="4165183"/>
            <a:ext cx="322961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8821" y="3290884"/>
            <a:ext cx="2151380" cy="523875"/>
          </a:xfrm>
          <a:custGeom>
            <a:avLst/>
            <a:gdLst/>
            <a:ahLst/>
            <a:cxnLst/>
            <a:rect l="l" t="t" r="r" b="b"/>
            <a:pathLst>
              <a:path w="2151379" h="523875">
                <a:moveTo>
                  <a:pt x="0" y="0"/>
                </a:moveTo>
                <a:lnTo>
                  <a:pt x="2150950" y="0"/>
                </a:lnTo>
                <a:lnTo>
                  <a:pt x="2150950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4298" y="3290884"/>
            <a:ext cx="238125" cy="523875"/>
          </a:xfrm>
          <a:custGeom>
            <a:avLst/>
            <a:gdLst/>
            <a:ahLst/>
            <a:cxnLst/>
            <a:rect l="l" t="t" r="r" b="b"/>
            <a:pathLst>
              <a:path w="238125" h="523875">
                <a:moveTo>
                  <a:pt x="0" y="0"/>
                </a:moveTo>
                <a:lnTo>
                  <a:pt x="237594" y="0"/>
                </a:lnTo>
                <a:lnTo>
                  <a:pt x="23759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642556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515" dirty="0">
                <a:solidFill>
                  <a:srgbClr val="3A3A3A"/>
                </a:solidFill>
                <a:latin typeface="Arial"/>
                <a:cs typeface="Arial"/>
              </a:rPr>
              <a:t>.loc[]</a:t>
            </a:r>
            <a:r>
              <a:rPr sz="8700" b="1" spc="-12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09" dirty="0">
                <a:solidFill>
                  <a:srgbClr val="3A3A3A"/>
                </a:solidFill>
                <a:latin typeface="Arial"/>
                <a:cs typeface="Arial"/>
              </a:rPr>
              <a:t>(3)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3832039" cy="348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4946" y="3173515"/>
            <a:ext cx="221170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'Mar'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'May'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6397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8479" y="3173515"/>
            <a:ext cx="261366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'salt'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'spam'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2012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3180920"/>
            <a:ext cx="302831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[8]: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df.loc[  Out[8]: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4018590"/>
            <a:ext cx="3430904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35"/>
              </a:spcBef>
              <a:tabLst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Mar	89.0	72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40716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Apr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60782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May	NaN	52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7983" y="3078199"/>
            <a:ext cx="2224405" cy="661035"/>
          </a:xfrm>
          <a:custGeom>
            <a:avLst/>
            <a:gdLst/>
            <a:ahLst/>
            <a:cxnLst/>
            <a:rect l="l" t="t" r="r" b="b"/>
            <a:pathLst>
              <a:path w="2224404" h="661035">
                <a:moveTo>
                  <a:pt x="0" y="0"/>
                </a:moveTo>
                <a:lnTo>
                  <a:pt x="2224256" y="0"/>
                </a:lnTo>
                <a:lnTo>
                  <a:pt x="2224256" y="660576"/>
                </a:lnTo>
                <a:lnTo>
                  <a:pt x="0" y="66057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5749" y="3078199"/>
            <a:ext cx="2722245" cy="661035"/>
          </a:xfrm>
          <a:custGeom>
            <a:avLst/>
            <a:gdLst/>
            <a:ahLst/>
            <a:cxnLst/>
            <a:rect l="l" t="t" r="r" b="b"/>
            <a:pathLst>
              <a:path w="2722245" h="661035">
                <a:moveTo>
                  <a:pt x="0" y="0"/>
                </a:moveTo>
                <a:lnTo>
                  <a:pt x="2721739" y="0"/>
                </a:lnTo>
                <a:lnTo>
                  <a:pt x="2721739" y="660576"/>
                </a:lnTo>
                <a:lnTo>
                  <a:pt x="0" y="66057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532320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</a:t>
            </a:r>
            <a:r>
              <a:rPr sz="8700" b="1" spc="-10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75" dirty="0">
                <a:solidFill>
                  <a:srgbClr val="3A3A3A"/>
                </a:solidFill>
                <a:latin typeface="Arial"/>
                <a:cs typeface="Arial"/>
              </a:rPr>
              <a:t>.iloc[]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13832039" cy="348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5987" y="3163045"/>
            <a:ext cx="60325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92" y="3163045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</a:t>
            </a:r>
            <a:r>
              <a:rPr sz="2600" spc="20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9110" y="3170449"/>
            <a:ext cx="885888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803910" algn="l"/>
              </a:tabLst>
            </a:pPr>
            <a:r>
              <a:rPr sz="2600" spc="20" dirty="0">
                <a:latin typeface="Courier New"/>
                <a:cs typeface="Courier New"/>
              </a:rPr>
              <a:t>,	]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A block from middle of the</a:t>
            </a:r>
            <a:r>
              <a:rPr sz="2600" spc="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DataFrame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70449"/>
            <a:ext cx="322961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[9]: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df.iloc[  Out[9]: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4008120"/>
            <a:ext cx="3430904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35"/>
              </a:spcBef>
              <a:tabLst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Mar	89.0	72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40716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Apr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607820" algn="l"/>
                <a:tab pos="3014980" algn="l"/>
              </a:tabLst>
            </a:pPr>
            <a:r>
              <a:rPr sz="2600" spc="20" dirty="0">
                <a:latin typeface="Courier New"/>
                <a:cs typeface="Courier New"/>
              </a:rPr>
              <a:t>May	NaN	52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0041" y="3088555"/>
            <a:ext cx="714375" cy="591185"/>
          </a:xfrm>
          <a:custGeom>
            <a:avLst/>
            <a:gdLst/>
            <a:ahLst/>
            <a:cxnLst/>
            <a:rect l="l" t="t" r="r" b="b"/>
            <a:pathLst>
              <a:path w="714375" h="591185">
                <a:moveTo>
                  <a:pt x="0" y="0"/>
                </a:moveTo>
                <a:lnTo>
                  <a:pt x="713894" y="0"/>
                </a:lnTo>
                <a:lnTo>
                  <a:pt x="713894" y="591154"/>
                </a:lnTo>
                <a:lnTo>
                  <a:pt x="0" y="59115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6504" y="3088555"/>
            <a:ext cx="572135" cy="591185"/>
          </a:xfrm>
          <a:custGeom>
            <a:avLst/>
            <a:gdLst/>
            <a:ahLst/>
            <a:cxnLst/>
            <a:rect l="l" t="t" r="r" b="b"/>
            <a:pathLst>
              <a:path w="572135" h="591185">
                <a:moveTo>
                  <a:pt x="0" y="0"/>
                </a:moveTo>
                <a:lnTo>
                  <a:pt x="571657" y="0"/>
                </a:lnTo>
                <a:lnTo>
                  <a:pt x="571657" y="591154"/>
                </a:lnTo>
                <a:lnTo>
                  <a:pt x="0" y="59115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92872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95" dirty="0">
                <a:solidFill>
                  <a:srgbClr val="3A3A3A"/>
                </a:solidFill>
                <a:latin typeface="Arial"/>
                <a:cs typeface="Arial"/>
              </a:rPr>
              <a:t>lists</a:t>
            </a:r>
            <a:r>
              <a:rPr sz="8700" b="1" spc="-96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34" dirty="0">
                <a:solidFill>
                  <a:srgbClr val="3A3A3A"/>
                </a:solidFill>
                <a:latin typeface="Arial"/>
                <a:cs typeface="Arial"/>
              </a:rPr>
              <a:t>rather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05" dirty="0">
                <a:solidFill>
                  <a:srgbClr val="3A3A3A"/>
                </a:solidFill>
                <a:latin typeface="Arial"/>
                <a:cs typeface="Arial"/>
              </a:rPr>
              <a:t>than</a:t>
            </a:r>
            <a:r>
              <a:rPr sz="8700" b="1" spc="-96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35" dirty="0">
                <a:solidFill>
                  <a:srgbClr val="3A3A3A"/>
                </a:solidFill>
                <a:latin typeface="Arial"/>
                <a:cs typeface="Arial"/>
              </a:rPr>
              <a:t>slices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55" dirty="0">
                <a:solidFill>
                  <a:srgbClr val="3A3A3A"/>
                </a:solidFill>
                <a:latin typeface="Arial"/>
                <a:cs typeface="Arial"/>
              </a:rPr>
              <a:t>(1)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3832039" cy="4327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3612494" cy="4107815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3612494" cy="4107815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6176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9520" y="3173515"/>
            <a:ext cx="32169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'spam'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80920"/>
            <a:ext cx="564197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[10]: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df.loc[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'Jan'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E93F34"/>
                </a:solidFill>
                <a:latin typeface="Courier New"/>
                <a:cs typeface="Courier New"/>
              </a:rPr>
              <a:t>'May'</a:t>
            </a:r>
            <a:r>
              <a:rPr sz="2600" spc="20" dirty="0">
                <a:latin typeface="Courier New"/>
                <a:cs typeface="Courier New"/>
              </a:rPr>
              <a:t>,  Out[10]: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437426"/>
            <a:ext cx="1017905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018590"/>
            <a:ext cx="2023110" cy="2940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eggs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47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110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221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77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132	52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73582" y="3234844"/>
            <a:ext cx="3192145" cy="380365"/>
          </a:xfrm>
          <a:custGeom>
            <a:avLst/>
            <a:gdLst/>
            <a:ahLst/>
            <a:cxnLst/>
            <a:rect l="l" t="t" r="r" b="b"/>
            <a:pathLst>
              <a:path w="3192145" h="380364">
                <a:moveTo>
                  <a:pt x="0" y="0"/>
                </a:moveTo>
                <a:lnTo>
                  <a:pt x="3192122" y="0"/>
                </a:lnTo>
                <a:lnTo>
                  <a:pt x="3192122" y="380072"/>
                </a:lnTo>
                <a:lnTo>
                  <a:pt x="0" y="38007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4069694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95" dirty="0">
                <a:solidFill>
                  <a:srgbClr val="3A3A3A"/>
                </a:solidFill>
                <a:latin typeface="Arial"/>
                <a:cs typeface="Arial"/>
              </a:rPr>
              <a:t>lists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34" dirty="0">
                <a:solidFill>
                  <a:srgbClr val="3A3A3A"/>
                </a:solidFill>
                <a:latin typeface="Arial"/>
                <a:cs typeface="Arial"/>
              </a:rPr>
              <a:t>rather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05" dirty="0">
                <a:solidFill>
                  <a:srgbClr val="3A3A3A"/>
                </a:solidFill>
                <a:latin typeface="Arial"/>
                <a:cs typeface="Arial"/>
              </a:rPr>
              <a:t>than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35" dirty="0">
                <a:solidFill>
                  <a:srgbClr val="3A3A3A"/>
                </a:solidFill>
                <a:latin typeface="Arial"/>
                <a:cs typeface="Arial"/>
              </a:rPr>
              <a:t>slices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80" dirty="0">
                <a:solidFill>
                  <a:srgbClr val="3A3A3A"/>
                </a:solidFill>
                <a:latin typeface="Arial"/>
                <a:cs typeface="Arial"/>
              </a:rPr>
              <a:t>(2)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348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3269615"/>
          </a:xfrm>
          <a:custGeom>
            <a:avLst/>
            <a:gdLst/>
            <a:ahLst/>
            <a:cxnLst/>
            <a:rect l="l" t="t" r="r" b="b"/>
            <a:pathLst>
              <a:path w="9424035" h="3269615">
                <a:moveTo>
                  <a:pt x="0" y="0"/>
                </a:moveTo>
                <a:lnTo>
                  <a:pt x="9423796" y="0"/>
                </a:lnTo>
                <a:lnTo>
                  <a:pt x="9423796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3269615"/>
          </a:xfrm>
          <a:custGeom>
            <a:avLst/>
            <a:gdLst/>
            <a:ahLst/>
            <a:cxnLst/>
            <a:rect l="l" t="t" r="r" b="b"/>
            <a:pathLst>
              <a:path w="9424035" h="3269615">
                <a:moveTo>
                  <a:pt x="0" y="0"/>
                </a:moveTo>
                <a:lnTo>
                  <a:pt x="9423796" y="0"/>
                </a:lnTo>
                <a:lnTo>
                  <a:pt x="9423796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4315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5987" y="3173515"/>
            <a:ext cx="160845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[[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6397" y="3173515"/>
            <a:ext cx="60325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2600" spc="20" dirty="0">
                <a:latin typeface="Courier New"/>
                <a:cs typeface="Courier New"/>
              </a:rPr>
              <a:t>: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9520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011186"/>
            <a:ext cx="2010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eggs	salt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3180920"/>
            <a:ext cx="3229610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[11]: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df.iloc  Out[11]: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3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9331" y="4856261"/>
            <a:ext cx="615950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7659" y="4856261"/>
            <a:ext cx="1822450" cy="126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47	12.0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132	NaN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205	60.0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7866" y="3078199"/>
            <a:ext cx="1446530" cy="611505"/>
          </a:xfrm>
          <a:custGeom>
            <a:avLst/>
            <a:gdLst/>
            <a:ahLst/>
            <a:cxnLst/>
            <a:rect l="l" t="t" r="r" b="b"/>
            <a:pathLst>
              <a:path w="1446529" h="611504">
                <a:moveTo>
                  <a:pt x="0" y="0"/>
                </a:moveTo>
                <a:lnTo>
                  <a:pt x="1446259" y="0"/>
                </a:lnTo>
                <a:lnTo>
                  <a:pt x="1446259" y="611332"/>
                </a:lnTo>
                <a:lnTo>
                  <a:pt x="0" y="61133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6923" y="3078199"/>
            <a:ext cx="765810" cy="611505"/>
          </a:xfrm>
          <a:custGeom>
            <a:avLst/>
            <a:gdLst/>
            <a:ahLst/>
            <a:cxnLst/>
            <a:rect l="l" t="t" r="r" b="b"/>
            <a:pathLst>
              <a:path w="765809" h="611504">
                <a:moveTo>
                  <a:pt x="0" y="0"/>
                </a:moveTo>
                <a:lnTo>
                  <a:pt x="765631" y="0"/>
                </a:lnTo>
                <a:lnTo>
                  <a:pt x="765631" y="611332"/>
                </a:lnTo>
                <a:lnTo>
                  <a:pt x="0" y="61133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6515" y="4074661"/>
            <a:ext cx="2251075" cy="410209"/>
          </a:xfrm>
          <a:custGeom>
            <a:avLst/>
            <a:gdLst/>
            <a:ahLst/>
            <a:cxnLst/>
            <a:rect l="l" t="t" r="r" b="b"/>
            <a:pathLst>
              <a:path w="2251075" h="410210">
                <a:moveTo>
                  <a:pt x="0" y="0"/>
                </a:moveTo>
                <a:lnTo>
                  <a:pt x="2250465" y="0"/>
                </a:lnTo>
                <a:lnTo>
                  <a:pt x="2250465" y="409840"/>
                </a:lnTo>
                <a:lnTo>
                  <a:pt x="0" y="40984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98095" y="242161"/>
            <a:ext cx="560197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80" dirty="0">
                <a:solidFill>
                  <a:srgbClr val="FFFFFF"/>
                </a:solidFill>
                <a:latin typeface="Trebuchet MS"/>
                <a:cs typeface="Trebuchet MS"/>
              </a:rPr>
              <a:t>Manipulating </a:t>
            </a:r>
            <a:r>
              <a:rPr sz="2850" spc="-160" dirty="0">
                <a:solidFill>
                  <a:srgbClr val="FFFFFF"/>
                </a:solidFill>
                <a:latin typeface="Trebuchet MS"/>
                <a:cs typeface="Trebuchet MS"/>
              </a:rPr>
              <a:t>DataFrames </a:t>
            </a:r>
            <a:r>
              <a:rPr sz="2850" spc="-114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50" spc="-6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-114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8626" y="1128626"/>
            <a:ext cx="863727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09" dirty="0">
                <a:solidFill>
                  <a:srgbClr val="3A3A3A"/>
                </a:solidFill>
                <a:latin typeface="Arial"/>
                <a:cs typeface="Arial"/>
              </a:rPr>
              <a:t>What </a:t>
            </a:r>
            <a:r>
              <a:rPr sz="8700" b="1" spc="-720" dirty="0">
                <a:solidFill>
                  <a:srgbClr val="3A3A3A"/>
                </a:solidFill>
                <a:latin typeface="Arial"/>
                <a:cs typeface="Arial"/>
              </a:rPr>
              <a:t>you </a:t>
            </a:r>
            <a:r>
              <a:rPr sz="8700" b="1" spc="-300" dirty="0">
                <a:solidFill>
                  <a:srgbClr val="3A3A3A"/>
                </a:solidFill>
                <a:latin typeface="Arial"/>
                <a:cs typeface="Arial"/>
              </a:rPr>
              <a:t>will</a:t>
            </a:r>
            <a:r>
              <a:rPr sz="8700" b="1" spc="-173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45" dirty="0">
                <a:solidFill>
                  <a:srgbClr val="3A3A3A"/>
                </a:solidFill>
                <a:latin typeface="Arial"/>
                <a:cs typeface="Arial"/>
              </a:rPr>
              <a:t>learn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91" y="2871358"/>
            <a:ext cx="286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991" y="3960331"/>
            <a:ext cx="286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91" y="5049303"/>
            <a:ext cx="286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991" y="6138274"/>
            <a:ext cx="286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991" y="7227247"/>
            <a:ext cx="28638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4413" y="2364190"/>
            <a:ext cx="13769975" cy="547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8800"/>
              </a:lnSpc>
              <a:spcBef>
                <a:spcPts val="90"/>
              </a:spcBef>
            </a:pPr>
            <a:r>
              <a:rPr sz="4500" spc="-245" dirty="0">
                <a:solidFill>
                  <a:srgbClr val="3A3A3A"/>
                </a:solidFill>
                <a:latin typeface="Trebuchet MS"/>
                <a:cs typeface="Trebuchet MS"/>
              </a:rPr>
              <a:t>Extracting,</a:t>
            </a:r>
            <a:r>
              <a:rPr sz="4500" spc="-47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60" dirty="0">
                <a:solidFill>
                  <a:srgbClr val="3A3A3A"/>
                </a:solidFill>
                <a:latin typeface="Trebuchet MS"/>
                <a:cs typeface="Trebuchet MS"/>
              </a:rPr>
              <a:t>filtering,</a:t>
            </a:r>
            <a:r>
              <a:rPr sz="4500" spc="-46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00" dirty="0">
                <a:solidFill>
                  <a:srgbClr val="3A3A3A"/>
                </a:solidFill>
                <a:latin typeface="Trebuchet MS"/>
                <a:cs typeface="Trebuchet MS"/>
              </a:rPr>
              <a:t>and</a:t>
            </a:r>
            <a:r>
              <a:rPr sz="4500" spc="-47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90" dirty="0">
                <a:solidFill>
                  <a:srgbClr val="3A3A3A"/>
                </a:solidFill>
                <a:latin typeface="Trebuchet MS"/>
                <a:cs typeface="Trebuchet MS"/>
              </a:rPr>
              <a:t>transforming</a:t>
            </a:r>
            <a:r>
              <a:rPr sz="4500" spc="-46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65" dirty="0">
                <a:solidFill>
                  <a:srgbClr val="3A3A3A"/>
                </a:solidFill>
                <a:latin typeface="Trebuchet MS"/>
                <a:cs typeface="Trebuchet MS"/>
              </a:rPr>
              <a:t>data</a:t>
            </a:r>
            <a:r>
              <a:rPr sz="4500" spc="-47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45" dirty="0">
                <a:solidFill>
                  <a:srgbClr val="3A3A3A"/>
                </a:solidFill>
                <a:latin typeface="Trebuchet MS"/>
                <a:cs typeface="Trebuchet MS"/>
              </a:rPr>
              <a:t>from</a:t>
            </a:r>
            <a:r>
              <a:rPr sz="4500" spc="-46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60" dirty="0">
                <a:solidFill>
                  <a:srgbClr val="3A3A3A"/>
                </a:solidFill>
                <a:latin typeface="Trebuchet MS"/>
                <a:cs typeface="Trebuchet MS"/>
              </a:rPr>
              <a:t>DataFrames  </a:t>
            </a:r>
            <a:r>
              <a:rPr sz="4500" spc="-210" dirty="0">
                <a:solidFill>
                  <a:srgbClr val="3A3A3A"/>
                </a:solidFill>
                <a:latin typeface="Trebuchet MS"/>
                <a:cs typeface="Trebuchet MS"/>
              </a:rPr>
              <a:t>Advanced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70" dirty="0">
                <a:solidFill>
                  <a:srgbClr val="3A3A3A"/>
                </a:solidFill>
                <a:latin typeface="Trebuchet MS"/>
                <a:cs typeface="Trebuchet MS"/>
              </a:rPr>
              <a:t>indexing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90" dirty="0">
                <a:solidFill>
                  <a:srgbClr val="3A3A3A"/>
                </a:solidFill>
                <a:latin typeface="Trebuchet MS"/>
                <a:cs typeface="Trebuchet MS"/>
              </a:rPr>
              <a:t>with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40" dirty="0">
                <a:solidFill>
                  <a:srgbClr val="3A3A3A"/>
                </a:solidFill>
                <a:latin typeface="Trebuchet MS"/>
                <a:cs typeface="Trebuchet MS"/>
              </a:rPr>
              <a:t>multiple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40" dirty="0">
                <a:solidFill>
                  <a:srgbClr val="3A3A3A"/>
                </a:solidFill>
                <a:latin typeface="Trebuchet MS"/>
                <a:cs typeface="Trebuchet MS"/>
              </a:rPr>
              <a:t>levels</a:t>
            </a:r>
            <a:endParaRPr sz="4500">
              <a:latin typeface="Trebuchet MS"/>
              <a:cs typeface="Trebuchet MS"/>
            </a:endParaRPr>
          </a:p>
          <a:p>
            <a:pPr marL="12700" marR="2762250">
              <a:lnSpc>
                <a:spcPct val="158800"/>
              </a:lnSpc>
            </a:pPr>
            <a:r>
              <a:rPr sz="4500" spc="-195" dirty="0">
                <a:solidFill>
                  <a:srgbClr val="3A3A3A"/>
                </a:solidFill>
                <a:latin typeface="Trebuchet MS"/>
                <a:cs typeface="Trebuchet MS"/>
              </a:rPr>
              <a:t>Tidying,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10" dirty="0">
                <a:solidFill>
                  <a:srgbClr val="3A3A3A"/>
                </a:solidFill>
                <a:latin typeface="Trebuchet MS"/>
                <a:cs typeface="Trebuchet MS"/>
              </a:rPr>
              <a:t>rearranging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00" dirty="0">
                <a:solidFill>
                  <a:srgbClr val="3A3A3A"/>
                </a:solidFill>
                <a:latin typeface="Trebuchet MS"/>
                <a:cs typeface="Trebuchet MS"/>
              </a:rPr>
              <a:t>and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04" dirty="0">
                <a:solidFill>
                  <a:srgbClr val="3A3A3A"/>
                </a:solidFill>
                <a:latin typeface="Trebuchet MS"/>
                <a:cs typeface="Trebuchet MS"/>
              </a:rPr>
              <a:t>restructuring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70" dirty="0">
                <a:solidFill>
                  <a:srgbClr val="3A3A3A"/>
                </a:solidFill>
                <a:latin typeface="Trebuchet MS"/>
                <a:cs typeface="Trebuchet MS"/>
              </a:rPr>
              <a:t>your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65" dirty="0">
                <a:solidFill>
                  <a:srgbClr val="3A3A3A"/>
                </a:solidFill>
                <a:latin typeface="Trebuchet MS"/>
                <a:cs typeface="Trebuchet MS"/>
              </a:rPr>
              <a:t>data  </a:t>
            </a:r>
            <a:r>
              <a:rPr sz="4500" spc="-200" dirty="0">
                <a:solidFill>
                  <a:srgbClr val="3A3A3A"/>
                </a:solidFill>
                <a:latin typeface="Trebuchet MS"/>
                <a:cs typeface="Trebuchet MS"/>
              </a:rPr>
              <a:t>Pivoting, </a:t>
            </a:r>
            <a:r>
              <a:rPr sz="4500" spc="-245" dirty="0">
                <a:solidFill>
                  <a:srgbClr val="3A3A3A"/>
                </a:solidFill>
                <a:latin typeface="Trebuchet MS"/>
                <a:cs typeface="Trebuchet MS"/>
              </a:rPr>
              <a:t>melting, </a:t>
            </a:r>
            <a:r>
              <a:rPr sz="4500" spc="-200" dirty="0">
                <a:solidFill>
                  <a:srgbClr val="3A3A3A"/>
                </a:solidFill>
                <a:latin typeface="Trebuchet MS"/>
                <a:cs typeface="Trebuchet MS"/>
              </a:rPr>
              <a:t>and </a:t>
            </a:r>
            <a:r>
              <a:rPr sz="4500" spc="-150" dirty="0">
                <a:solidFill>
                  <a:srgbClr val="3A3A3A"/>
                </a:solidFill>
                <a:latin typeface="Trebuchet MS"/>
                <a:cs typeface="Trebuchet MS"/>
              </a:rPr>
              <a:t>stacking </a:t>
            </a:r>
            <a:r>
              <a:rPr sz="4500" spc="-260" dirty="0">
                <a:solidFill>
                  <a:srgbClr val="3A3A3A"/>
                </a:solidFill>
                <a:latin typeface="Trebuchet MS"/>
                <a:cs typeface="Trebuchet MS"/>
              </a:rPr>
              <a:t>DataFrames  </a:t>
            </a:r>
            <a:r>
              <a:rPr sz="4500" spc="-170" dirty="0">
                <a:solidFill>
                  <a:srgbClr val="3A3A3A"/>
                </a:solidFill>
                <a:latin typeface="Trebuchet MS"/>
                <a:cs typeface="Trebuchet MS"/>
              </a:rPr>
              <a:t>Identifying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00" dirty="0">
                <a:solidFill>
                  <a:srgbClr val="3A3A3A"/>
                </a:solidFill>
                <a:latin typeface="Trebuchet MS"/>
                <a:cs typeface="Trebuchet MS"/>
              </a:rPr>
              <a:t>and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3A3A3A"/>
                </a:solidFill>
                <a:latin typeface="Trebuchet MS"/>
                <a:cs typeface="Trebuchet MS"/>
              </a:rPr>
              <a:t>spli</a:t>
            </a:r>
            <a:r>
              <a:rPr sz="4500" spc="-120" dirty="0">
                <a:solidFill>
                  <a:srgbClr val="3A3A3A"/>
                </a:solidFill>
                <a:latin typeface="Verdana"/>
                <a:cs typeface="Verdana"/>
              </a:rPr>
              <a:t>u</a:t>
            </a:r>
            <a:r>
              <a:rPr sz="4500" spc="-120" dirty="0">
                <a:solidFill>
                  <a:srgbClr val="3A3A3A"/>
                </a:solidFill>
                <a:latin typeface="Trebuchet MS"/>
                <a:cs typeface="Trebuchet MS"/>
              </a:rPr>
              <a:t>ing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260" dirty="0">
                <a:solidFill>
                  <a:srgbClr val="3A3A3A"/>
                </a:solidFill>
                <a:latin typeface="Trebuchet MS"/>
                <a:cs typeface="Trebuchet MS"/>
              </a:rPr>
              <a:t>DataFrames</a:t>
            </a:r>
            <a:r>
              <a:rPr sz="4500" spc="-48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85" dirty="0">
                <a:solidFill>
                  <a:srgbClr val="3A3A3A"/>
                </a:solidFill>
                <a:latin typeface="Trebuchet MS"/>
                <a:cs typeface="Trebuchet MS"/>
              </a:rPr>
              <a:t>by</a:t>
            </a:r>
            <a:r>
              <a:rPr sz="4500" spc="-47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4500" spc="-120" dirty="0">
                <a:solidFill>
                  <a:srgbClr val="3A3A3A"/>
                </a:solidFill>
                <a:latin typeface="Trebuchet MS"/>
                <a:cs typeface="Trebuchet MS"/>
              </a:rPr>
              <a:t>groups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61923"/>
            <a:ext cx="14944090" cy="1317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450" b="1" spc="-685" dirty="0">
                <a:solidFill>
                  <a:srgbClr val="3A3A3A"/>
                </a:solidFill>
                <a:latin typeface="Arial"/>
                <a:cs typeface="Arial"/>
              </a:rPr>
              <a:t>Series </a:t>
            </a:r>
            <a:r>
              <a:rPr sz="8450" b="1" spc="-795" dirty="0">
                <a:solidFill>
                  <a:srgbClr val="3A3A3A"/>
                </a:solidFill>
                <a:latin typeface="Arial"/>
                <a:cs typeface="Arial"/>
              </a:rPr>
              <a:t>versus </a:t>
            </a:r>
            <a:r>
              <a:rPr sz="8450" b="1" spc="-690" dirty="0">
                <a:solidFill>
                  <a:srgbClr val="3A3A3A"/>
                </a:solidFill>
                <a:latin typeface="Arial"/>
                <a:cs typeface="Arial"/>
              </a:rPr>
              <a:t>1-column</a:t>
            </a:r>
            <a:r>
              <a:rPr sz="8450" b="1" spc="-137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450" b="1" spc="-700" dirty="0">
                <a:solidFill>
                  <a:srgbClr val="3A3A3A"/>
                </a:solidFill>
                <a:latin typeface="Arial"/>
                <a:cs typeface="Arial"/>
              </a:rPr>
              <a:t>DataFrame</a:t>
            </a:r>
            <a:endParaRPr sz="8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5874093" cy="6840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5654675" cy="6620509"/>
          </a:xfrm>
          <a:custGeom>
            <a:avLst/>
            <a:gdLst/>
            <a:ahLst/>
            <a:cxnLst/>
            <a:rect l="l" t="t" r="r" b="b"/>
            <a:pathLst>
              <a:path w="5654675" h="6620509">
                <a:moveTo>
                  <a:pt x="0" y="0"/>
                </a:moveTo>
                <a:lnTo>
                  <a:pt x="5654204" y="0"/>
                </a:lnTo>
                <a:lnTo>
                  <a:pt x="5654204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5654675" cy="6620509"/>
          </a:xfrm>
          <a:custGeom>
            <a:avLst/>
            <a:gdLst/>
            <a:ahLst/>
            <a:cxnLst/>
            <a:rect l="l" t="t" r="r" b="b"/>
            <a:pathLst>
              <a:path w="5654675" h="6620509">
                <a:moveTo>
                  <a:pt x="0" y="0"/>
                </a:moveTo>
                <a:lnTo>
                  <a:pt x="5654204" y="0"/>
                </a:lnTo>
                <a:lnTo>
                  <a:pt x="5654204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80920"/>
            <a:ext cx="50387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A Series by column</a:t>
            </a:r>
            <a:r>
              <a:rPr sz="2600" spc="-2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name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9741" y="3592351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f[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2864" y="3592351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8069" y="3592351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3599755"/>
            <a:ext cx="3631565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  <a:tabLst>
                <a:tab pos="2412365" algn="l"/>
                <a:tab pos="3417570" algn="l"/>
              </a:tabLst>
            </a:pPr>
            <a:r>
              <a:rPr sz="2600" spc="20" dirty="0">
                <a:latin typeface="Courier New"/>
                <a:cs typeface="Courier New"/>
              </a:rPr>
              <a:t>In [13]: d</a:t>
            </a:r>
            <a:r>
              <a:rPr sz="2600" dirty="0">
                <a:latin typeface="Courier New"/>
                <a:cs typeface="Courier New"/>
              </a:rPr>
              <a:t>	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r>
              <a:rPr sz="2600" dirty="0">
                <a:solidFill>
                  <a:srgbClr val="FF2B1B"/>
                </a:solidFill>
                <a:latin typeface="Courier New"/>
                <a:cs typeface="Courier New"/>
              </a:rPr>
              <a:t>	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  </a:t>
            </a:r>
            <a:r>
              <a:rPr sz="2600" spc="20" dirty="0">
                <a:latin typeface="Courier New"/>
                <a:cs typeface="Courier New"/>
              </a:rPr>
              <a:t>Out[13]: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4856261"/>
            <a:ext cx="615950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6618" y="4856261"/>
            <a:ext cx="615950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47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110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77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6950438"/>
            <a:ext cx="5038725" cy="2103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Jun	205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Name: eggs, dtype: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int64</a:t>
            </a:r>
            <a:endParaRPr sz="2600">
              <a:latin typeface="Courier New"/>
              <a:cs typeface="Courier New"/>
            </a:endParaRPr>
          </a:p>
          <a:p>
            <a:pPr marR="5080">
              <a:lnSpc>
                <a:spcPct val="105700"/>
              </a:lnSpc>
              <a:spcBef>
                <a:spcPts val="3300"/>
              </a:spcBef>
            </a:pPr>
            <a:r>
              <a:rPr sz="2600" spc="20" dirty="0">
                <a:latin typeface="Courier New"/>
                <a:cs typeface="Courier New"/>
              </a:rPr>
              <a:t>In [14]: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type(df[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])  Out[14]: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331" y="9037211"/>
            <a:ext cx="502602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pandas.core.series.Series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85908" y="2926612"/>
            <a:ext cx="7142463" cy="6840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9619" y="3036556"/>
            <a:ext cx="6922770" cy="6620509"/>
          </a:xfrm>
          <a:custGeom>
            <a:avLst/>
            <a:gdLst/>
            <a:ahLst/>
            <a:cxnLst/>
            <a:rect l="l" t="t" r="r" b="b"/>
            <a:pathLst>
              <a:path w="6922769" h="6620509">
                <a:moveTo>
                  <a:pt x="0" y="0"/>
                </a:moveTo>
                <a:lnTo>
                  <a:pt x="6922553" y="0"/>
                </a:lnTo>
                <a:lnTo>
                  <a:pt x="6922553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79619" y="3036556"/>
            <a:ext cx="6922770" cy="6620509"/>
          </a:xfrm>
          <a:custGeom>
            <a:avLst/>
            <a:gdLst/>
            <a:ahLst/>
            <a:cxnLst/>
            <a:rect l="l" t="t" r="r" b="b"/>
            <a:pathLst>
              <a:path w="6922769" h="6620509">
                <a:moveTo>
                  <a:pt x="0" y="0"/>
                </a:moveTo>
                <a:lnTo>
                  <a:pt x="6922574" y="0"/>
                </a:lnTo>
                <a:lnTo>
                  <a:pt x="6922574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64615" y="3592351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6696" y="3592351"/>
            <a:ext cx="12065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72943" y="3592351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60451" y="4430022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3164" y="3180920"/>
            <a:ext cx="6043930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A DataFrame w/ single</a:t>
            </a:r>
            <a:r>
              <a:rPr sz="2600" spc="-1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column  </a:t>
            </a:r>
            <a:r>
              <a:rPr sz="2600" spc="20" dirty="0">
                <a:latin typeface="Courier New"/>
                <a:cs typeface="Courier New"/>
              </a:rPr>
              <a:t>In [15]: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Out[15]: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3164" y="5275097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61492" y="5275097"/>
            <a:ext cx="61595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47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110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77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132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205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3164" y="8206944"/>
            <a:ext cx="544131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[16]: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type(df[[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]])  Out[16]: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3164" y="9037211"/>
            <a:ext cx="542861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pandas.core.frame.DataFrame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5394" y="9119251"/>
            <a:ext cx="5403215" cy="361315"/>
          </a:xfrm>
          <a:custGeom>
            <a:avLst/>
            <a:gdLst/>
            <a:ahLst/>
            <a:cxnLst/>
            <a:rect l="l" t="t" r="r" b="b"/>
            <a:pathLst>
              <a:path w="5403215" h="361315">
                <a:moveTo>
                  <a:pt x="0" y="0"/>
                </a:moveTo>
                <a:lnTo>
                  <a:pt x="5403207" y="0"/>
                </a:lnTo>
                <a:lnTo>
                  <a:pt x="5403207" y="361235"/>
                </a:lnTo>
                <a:lnTo>
                  <a:pt x="0" y="36123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8476" y="9119251"/>
            <a:ext cx="5162550" cy="361315"/>
          </a:xfrm>
          <a:custGeom>
            <a:avLst/>
            <a:gdLst/>
            <a:ahLst/>
            <a:cxnLst/>
            <a:rect l="l" t="t" r="r" b="b"/>
            <a:pathLst>
              <a:path w="5162550" h="361315">
                <a:moveTo>
                  <a:pt x="0" y="0"/>
                </a:moveTo>
                <a:lnTo>
                  <a:pt x="5161937" y="0"/>
                </a:lnTo>
                <a:lnTo>
                  <a:pt x="5161937" y="361235"/>
                </a:lnTo>
                <a:lnTo>
                  <a:pt x="0" y="36123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06069" y="3602780"/>
            <a:ext cx="379095" cy="502920"/>
          </a:xfrm>
          <a:custGeom>
            <a:avLst/>
            <a:gdLst/>
            <a:ahLst/>
            <a:cxnLst/>
            <a:rect l="l" t="t" r="r" b="b"/>
            <a:pathLst>
              <a:path w="379095" h="502920">
                <a:moveTo>
                  <a:pt x="0" y="502602"/>
                </a:moveTo>
                <a:lnTo>
                  <a:pt x="378742" y="502602"/>
                </a:lnTo>
                <a:lnTo>
                  <a:pt x="378742" y="0"/>
                </a:lnTo>
                <a:lnTo>
                  <a:pt x="0" y="0"/>
                </a:lnTo>
                <a:lnTo>
                  <a:pt x="0" y="502602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28279" y="3673458"/>
            <a:ext cx="265430" cy="361315"/>
          </a:xfrm>
          <a:custGeom>
            <a:avLst/>
            <a:gdLst/>
            <a:ahLst/>
            <a:cxnLst/>
            <a:rect l="l" t="t" r="r" b="b"/>
            <a:pathLst>
              <a:path w="265429" h="361314">
                <a:moveTo>
                  <a:pt x="0" y="0"/>
                </a:moveTo>
                <a:lnTo>
                  <a:pt x="265091" y="0"/>
                </a:lnTo>
                <a:lnTo>
                  <a:pt x="265091" y="361235"/>
                </a:lnTo>
                <a:lnTo>
                  <a:pt x="0" y="36123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7203" y="3673458"/>
            <a:ext cx="1038225" cy="361315"/>
          </a:xfrm>
          <a:custGeom>
            <a:avLst/>
            <a:gdLst/>
            <a:ahLst/>
            <a:cxnLst/>
            <a:rect l="l" t="t" r="r" b="b"/>
            <a:pathLst>
              <a:path w="1038225" h="361314">
                <a:moveTo>
                  <a:pt x="0" y="0"/>
                </a:moveTo>
                <a:lnTo>
                  <a:pt x="1037863" y="0"/>
                </a:lnTo>
                <a:lnTo>
                  <a:pt x="1037863" y="361235"/>
                </a:lnTo>
                <a:lnTo>
                  <a:pt x="0" y="36123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8899" y="3673458"/>
            <a:ext cx="265430" cy="361315"/>
          </a:xfrm>
          <a:custGeom>
            <a:avLst/>
            <a:gdLst/>
            <a:ahLst/>
            <a:cxnLst/>
            <a:rect l="l" t="t" r="r" b="b"/>
            <a:pathLst>
              <a:path w="265429" h="361314">
                <a:moveTo>
                  <a:pt x="0" y="0"/>
                </a:moveTo>
                <a:lnTo>
                  <a:pt x="265091" y="0"/>
                </a:lnTo>
                <a:lnTo>
                  <a:pt x="265091" y="361235"/>
                </a:lnTo>
                <a:lnTo>
                  <a:pt x="0" y="361235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84811" y="3602780"/>
            <a:ext cx="1210945" cy="502920"/>
          </a:xfrm>
          <a:custGeom>
            <a:avLst/>
            <a:gdLst/>
            <a:ahLst/>
            <a:cxnLst/>
            <a:rect l="l" t="t" r="r" b="b"/>
            <a:pathLst>
              <a:path w="1210945" h="502920">
                <a:moveTo>
                  <a:pt x="0" y="0"/>
                </a:moveTo>
                <a:lnTo>
                  <a:pt x="1210748" y="0"/>
                </a:lnTo>
                <a:lnTo>
                  <a:pt x="1210748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88230" y="360278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0"/>
                </a:moveTo>
                <a:lnTo>
                  <a:pt x="504277" y="0"/>
                </a:lnTo>
                <a:lnTo>
                  <a:pt x="504277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77657" y="4470932"/>
            <a:ext cx="923290" cy="502920"/>
          </a:xfrm>
          <a:custGeom>
            <a:avLst/>
            <a:gdLst/>
            <a:ahLst/>
            <a:cxnLst/>
            <a:rect l="l" t="t" r="r" b="b"/>
            <a:pathLst>
              <a:path w="923290" h="502920">
                <a:moveTo>
                  <a:pt x="0" y="0"/>
                </a:moveTo>
                <a:lnTo>
                  <a:pt x="922851" y="0"/>
                </a:lnTo>
                <a:lnTo>
                  <a:pt x="922851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8772" y="467839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361616" y="115598"/>
                </a:move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67083" y="989519"/>
            <a:ext cx="146666" cy="14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8803" y="4720140"/>
            <a:ext cx="5389880" cy="25933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 indent="753745">
              <a:lnSpc>
                <a:spcPts val="9730"/>
              </a:lnSpc>
              <a:spcBef>
                <a:spcPts val="1055"/>
              </a:spcBef>
            </a:pPr>
            <a:r>
              <a:rPr sz="8700" b="1" spc="-455" dirty="0">
                <a:solidFill>
                  <a:srgbClr val="3A3A3A"/>
                </a:solidFill>
                <a:latin typeface="Arial"/>
                <a:cs typeface="Arial"/>
              </a:rPr>
              <a:t>Filtering  </a:t>
            </a:r>
            <a:r>
              <a:rPr sz="8700" b="1" spc="-894" dirty="0">
                <a:solidFill>
                  <a:srgbClr val="3A3A3A"/>
                </a:solidFill>
                <a:latin typeface="Arial"/>
                <a:cs typeface="Arial"/>
              </a:rPr>
              <a:t>D</a:t>
            </a:r>
            <a:r>
              <a:rPr sz="8700" b="1" spc="-390" dirty="0">
                <a:solidFill>
                  <a:srgbClr val="3A3A3A"/>
                </a:solidFill>
                <a:latin typeface="Arial"/>
                <a:cs typeface="Arial"/>
              </a:rPr>
              <a:t>ata</a:t>
            </a:r>
            <a:r>
              <a:rPr sz="8700" b="1" spc="-1405" dirty="0">
                <a:solidFill>
                  <a:srgbClr val="3A3A3A"/>
                </a:solidFill>
                <a:latin typeface="Arial"/>
                <a:cs typeface="Arial"/>
              </a:rPr>
              <a:t>F</a:t>
            </a:r>
            <a:r>
              <a:rPr sz="8700" b="1" spc="-470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sz="8700" b="1" spc="-915" dirty="0">
                <a:solidFill>
                  <a:srgbClr val="3A3A3A"/>
                </a:solidFill>
                <a:latin typeface="Arial"/>
                <a:cs typeface="Arial"/>
              </a:rPr>
              <a:t>ames</a:t>
            </a:r>
            <a:endParaRPr sz="8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147762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65" dirty="0">
                <a:solidFill>
                  <a:srgbClr val="3A3A3A"/>
                </a:solidFill>
                <a:latin typeface="Arial"/>
                <a:cs typeface="Arial"/>
              </a:rPr>
              <a:t>Creating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a Boolean</a:t>
            </a:r>
            <a:r>
              <a:rPr sz="8700" b="1" spc="-16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Series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7659" y="3173515"/>
            <a:ext cx="24130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df.salt &gt;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60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3180920"/>
            <a:ext cx="142049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[1]: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Out[1]:</a:t>
            </a:r>
            <a:endParaRPr sz="2600">
              <a:latin typeface="Courier New"/>
              <a:cs typeface="Courier New"/>
            </a:endParaRPr>
          </a:p>
          <a:p>
            <a:pPr marR="407034">
              <a:lnSpc>
                <a:spcPct val="105700"/>
              </a:lnSpc>
            </a:pPr>
            <a:r>
              <a:rPr sz="2600" spc="20" dirty="0">
                <a:latin typeface="Courier New"/>
                <a:cs typeface="Courier New"/>
              </a:rPr>
              <a:t>month  Jan  Feb  Mar  Apr  May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6618" y="4437426"/>
            <a:ext cx="1017905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False  False  True  True  False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6531602"/>
            <a:ext cx="4636770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Jun	False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Name: salt, dtype: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bool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2790" y="3078199"/>
            <a:ext cx="2562225" cy="608330"/>
          </a:xfrm>
          <a:custGeom>
            <a:avLst/>
            <a:gdLst/>
            <a:ahLst/>
            <a:cxnLst/>
            <a:rect l="l" t="t" r="r" b="b"/>
            <a:pathLst>
              <a:path w="2562225" h="608329">
                <a:moveTo>
                  <a:pt x="0" y="0"/>
                </a:moveTo>
                <a:lnTo>
                  <a:pt x="2561785" y="0"/>
                </a:lnTo>
                <a:lnTo>
                  <a:pt x="2561785" y="608169"/>
                </a:lnTo>
                <a:lnTo>
                  <a:pt x="0" y="608169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65758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455" dirty="0">
                <a:solidFill>
                  <a:srgbClr val="3A3A3A"/>
                </a:solidFill>
                <a:latin typeface="Arial"/>
                <a:cs typeface="Arial"/>
              </a:rPr>
              <a:t>Filtering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19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a Boolean </a:t>
            </a: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Series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6840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6620509"/>
          </a:xfrm>
          <a:custGeom>
            <a:avLst/>
            <a:gdLst/>
            <a:ahLst/>
            <a:cxnLst/>
            <a:rect l="l" t="t" r="r" b="b"/>
            <a:pathLst>
              <a:path w="9424035" h="6620509">
                <a:moveTo>
                  <a:pt x="0" y="0"/>
                </a:moveTo>
                <a:lnTo>
                  <a:pt x="9423796" y="0"/>
                </a:lnTo>
                <a:lnTo>
                  <a:pt x="9423796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6620509"/>
          </a:xfrm>
          <a:custGeom>
            <a:avLst/>
            <a:gdLst/>
            <a:ahLst/>
            <a:cxnLst/>
            <a:rect l="l" t="t" r="r" b="b"/>
            <a:pathLst>
              <a:path w="9424035" h="6620509">
                <a:moveTo>
                  <a:pt x="0" y="0"/>
                </a:moveTo>
                <a:lnTo>
                  <a:pt x="9423796" y="0"/>
                </a:lnTo>
                <a:lnTo>
                  <a:pt x="9423796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80920"/>
            <a:ext cx="483806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[2]: df[df.salt &gt;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60</a:t>
            </a:r>
            <a:r>
              <a:rPr sz="2600" spc="20" dirty="0">
                <a:latin typeface="Courier New"/>
                <a:cs typeface="Courier New"/>
              </a:rPr>
              <a:t>]  Out[2]: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6618" y="4018590"/>
            <a:ext cx="322961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4437426"/>
            <a:ext cx="1420495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07034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Mar  Apr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34"/>
              </a:spcBef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[3]: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7659" y="6105363"/>
            <a:ext cx="32169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enough_salt_sold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5356" y="6112767"/>
            <a:ext cx="2827655" cy="126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= df.salt &gt;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60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9741" y="6943034"/>
            <a:ext cx="3418204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[enough_salt_sold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9331" y="6950438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[4]: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Out[4]: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8625780"/>
            <a:ext cx="61595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Mar  Apr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7659" y="7788109"/>
            <a:ext cx="302831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9284" y="6084893"/>
            <a:ext cx="3371215" cy="523875"/>
          </a:xfrm>
          <a:custGeom>
            <a:avLst/>
            <a:gdLst/>
            <a:ahLst/>
            <a:cxnLst/>
            <a:rect l="l" t="t" r="r" b="b"/>
            <a:pathLst>
              <a:path w="3371215" h="523875">
                <a:moveTo>
                  <a:pt x="0" y="0"/>
                </a:moveTo>
                <a:lnTo>
                  <a:pt x="3370787" y="0"/>
                </a:lnTo>
                <a:lnTo>
                  <a:pt x="3370787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0761" y="6889539"/>
            <a:ext cx="3228975" cy="523875"/>
          </a:xfrm>
          <a:custGeom>
            <a:avLst/>
            <a:gdLst/>
            <a:ahLst/>
            <a:cxnLst/>
            <a:rect l="l" t="t" r="r" b="b"/>
            <a:pathLst>
              <a:path w="3228975" h="523875">
                <a:moveTo>
                  <a:pt x="0" y="0"/>
                </a:moveTo>
                <a:lnTo>
                  <a:pt x="3228561" y="0"/>
                </a:lnTo>
                <a:lnTo>
                  <a:pt x="3228561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7801609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40" dirty="0">
                <a:solidFill>
                  <a:srgbClr val="3A3A3A"/>
                </a:solidFill>
                <a:latin typeface="Arial"/>
                <a:cs typeface="Arial"/>
              </a:rPr>
              <a:t>Combining</a:t>
            </a:r>
            <a:r>
              <a:rPr sz="8700" b="1" spc="-101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390" dirty="0">
                <a:solidFill>
                  <a:srgbClr val="3A3A3A"/>
                </a:solidFill>
                <a:latin typeface="Arial"/>
                <a:cs typeface="Arial"/>
              </a:rPr>
              <a:t>filters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3832039" cy="7677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3612494" cy="7458075"/>
          </a:xfrm>
          <a:custGeom>
            <a:avLst/>
            <a:gdLst/>
            <a:ahLst/>
            <a:cxnLst/>
            <a:rect l="l" t="t" r="r" b="b"/>
            <a:pathLst>
              <a:path w="13612494" h="7458075">
                <a:moveTo>
                  <a:pt x="0" y="0"/>
                </a:moveTo>
                <a:lnTo>
                  <a:pt x="13612150" y="0"/>
                </a:lnTo>
                <a:lnTo>
                  <a:pt x="13612150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3612494" cy="7458075"/>
          </a:xfrm>
          <a:custGeom>
            <a:avLst/>
            <a:gdLst/>
            <a:ahLst/>
            <a:cxnLst/>
            <a:rect l="l" t="t" r="r" b="b"/>
            <a:pathLst>
              <a:path w="13612494" h="7458075">
                <a:moveTo>
                  <a:pt x="0" y="0"/>
                </a:moveTo>
                <a:lnTo>
                  <a:pt x="13612150" y="0"/>
                </a:lnTo>
                <a:lnTo>
                  <a:pt x="13612150" y="7457888"/>
                </a:lnTo>
                <a:lnTo>
                  <a:pt x="0" y="7457888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9741" y="3173515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[(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1823" y="3180920"/>
            <a:ext cx="2626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df.salt &gt;=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5356" y="317351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7438" y="317351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&amp;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9520" y="317351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64094" y="317351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0561" y="3180920"/>
            <a:ext cx="66471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df.eggs &lt;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200 </a:t>
            </a:r>
            <a:r>
              <a:rPr sz="2600" spc="20" dirty="0">
                <a:latin typeface="Courier New"/>
                <a:cs typeface="Courier New"/>
              </a:rPr>
              <a:t>]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Both</a:t>
            </a:r>
            <a:r>
              <a:rPr sz="2600" spc="-10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conditions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3180920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[5]: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Out[5]: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331" y="4856261"/>
            <a:ext cx="61595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Feb  Apr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7659" y="4018590"/>
            <a:ext cx="302831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9741" y="6105363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[(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1823" y="6112767"/>
            <a:ext cx="26263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df.salt &gt;=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5356" y="6105363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7438" y="6105363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|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9520" y="6105363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64094" y="6105363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0561" y="6112767"/>
            <a:ext cx="68484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df.eggs &lt;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200 </a:t>
            </a:r>
            <a:r>
              <a:rPr sz="2600" spc="20" dirty="0">
                <a:latin typeface="Courier New"/>
                <a:cs typeface="Courier New"/>
              </a:rPr>
              <a:t>]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Either</a:t>
            </a:r>
            <a:r>
              <a:rPr sz="2600" spc="-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condition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9331" y="6112767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[6]: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Out[6]: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9331" y="7788109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7659" y="6950438"/>
            <a:ext cx="302831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24573" y="3195243"/>
            <a:ext cx="445770" cy="502920"/>
          </a:xfrm>
          <a:custGeom>
            <a:avLst/>
            <a:gdLst/>
            <a:ahLst/>
            <a:cxnLst/>
            <a:rect l="l" t="t" r="r" b="b"/>
            <a:pathLst>
              <a:path w="445770" h="502920">
                <a:moveTo>
                  <a:pt x="0" y="0"/>
                </a:moveTo>
                <a:lnTo>
                  <a:pt x="445326" y="0"/>
                </a:lnTo>
                <a:lnTo>
                  <a:pt x="445326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4573" y="6153739"/>
            <a:ext cx="445770" cy="502920"/>
          </a:xfrm>
          <a:custGeom>
            <a:avLst/>
            <a:gdLst/>
            <a:ahLst/>
            <a:cxnLst/>
            <a:rect l="l" t="t" r="r" b="b"/>
            <a:pathLst>
              <a:path w="445770" h="502920">
                <a:moveTo>
                  <a:pt x="0" y="0"/>
                </a:moveTo>
                <a:lnTo>
                  <a:pt x="445326" y="0"/>
                </a:lnTo>
                <a:lnTo>
                  <a:pt x="445326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1724" y="6153739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4917" y="6153739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0535" y="6153739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33729" y="6153739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42545" y="3195243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0535" y="3195243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4917" y="3195243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41724" y="3195243"/>
            <a:ext cx="219075" cy="502920"/>
          </a:xfrm>
          <a:custGeom>
            <a:avLst/>
            <a:gdLst/>
            <a:ahLst/>
            <a:cxnLst/>
            <a:rect l="l" t="t" r="r" b="b"/>
            <a:pathLst>
              <a:path w="219075" h="502920">
                <a:moveTo>
                  <a:pt x="0" y="0"/>
                </a:moveTo>
                <a:lnTo>
                  <a:pt x="219009" y="0"/>
                </a:lnTo>
                <a:lnTo>
                  <a:pt x="21900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472755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DataFrames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163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35" dirty="0">
                <a:solidFill>
                  <a:srgbClr val="3A3A3A"/>
                </a:solidFill>
                <a:latin typeface="Arial"/>
                <a:cs typeface="Arial"/>
              </a:rPr>
              <a:t>zeros </a:t>
            </a: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and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NaNs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642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6201410"/>
          </a:xfrm>
          <a:custGeom>
            <a:avLst/>
            <a:gdLst/>
            <a:ahLst/>
            <a:cxnLst/>
            <a:rect l="l" t="t" r="r" b="b"/>
            <a:pathLst>
              <a:path w="9424035" h="6201409">
                <a:moveTo>
                  <a:pt x="0" y="0"/>
                </a:moveTo>
                <a:lnTo>
                  <a:pt x="9423796" y="0"/>
                </a:lnTo>
                <a:lnTo>
                  <a:pt x="9423796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6201410"/>
          </a:xfrm>
          <a:custGeom>
            <a:avLst/>
            <a:gdLst/>
            <a:ahLst/>
            <a:cxnLst/>
            <a:rect l="l" t="t" r="r" b="b"/>
            <a:pathLst>
              <a:path w="9424035" h="6201409">
                <a:moveTo>
                  <a:pt x="0" y="0"/>
                </a:moveTo>
                <a:lnTo>
                  <a:pt x="9423796" y="0"/>
                </a:lnTo>
                <a:lnTo>
                  <a:pt x="9423796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3905" y="3173515"/>
            <a:ext cx="180975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df.copy()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4315" y="4011186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8479" y="4018590"/>
            <a:ext cx="34309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,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50</a:t>
            </a:r>
            <a:r>
              <a:rPr sz="2600" spc="20" dirty="0">
                <a:latin typeface="Courier New"/>
                <a:cs typeface="Courier New"/>
              </a:rPr>
              <a:t>,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60</a:t>
            </a:r>
            <a:r>
              <a:rPr sz="2600" spc="20" dirty="0">
                <a:latin typeface="Courier New"/>
                <a:cs typeface="Courier New"/>
              </a:rPr>
              <a:t>,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70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80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80920"/>
            <a:ext cx="4838065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[7]: df2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  <a:p>
            <a:pPr marR="5080">
              <a:lnSpc>
                <a:spcPct val="211400"/>
              </a:lnSpc>
            </a:pPr>
            <a:r>
              <a:rPr sz="2600" spc="20" dirty="0">
                <a:latin typeface="Courier New"/>
                <a:cs typeface="Courier New"/>
              </a:rPr>
              <a:t>In [8]: df2[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'bacon'</a:t>
            </a:r>
            <a:r>
              <a:rPr sz="2600" spc="20" dirty="0">
                <a:latin typeface="Courier New"/>
                <a:cs typeface="Courier New"/>
              </a:rPr>
              <a:t>] 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  In [9]: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Out[9]: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9520" y="6524199"/>
            <a:ext cx="201295" cy="9080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6112767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6618" y="5693932"/>
            <a:ext cx="463677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  <a:tab pos="3618229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	bacon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8479" y="7369274"/>
            <a:ext cx="41529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50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60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70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80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6764" y="3188447"/>
            <a:ext cx="1790064" cy="523875"/>
          </a:xfrm>
          <a:custGeom>
            <a:avLst/>
            <a:gdLst/>
            <a:ahLst/>
            <a:cxnLst/>
            <a:rect l="l" t="t" r="r" b="b"/>
            <a:pathLst>
              <a:path w="1790064" h="523875">
                <a:moveTo>
                  <a:pt x="0" y="0"/>
                </a:moveTo>
                <a:lnTo>
                  <a:pt x="1789641" y="0"/>
                </a:lnTo>
                <a:lnTo>
                  <a:pt x="1789641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5846" y="4009165"/>
            <a:ext cx="982980" cy="523875"/>
          </a:xfrm>
          <a:custGeom>
            <a:avLst/>
            <a:gdLst/>
            <a:ahLst/>
            <a:cxnLst/>
            <a:rect l="l" t="t" r="r" b="b"/>
            <a:pathLst>
              <a:path w="982979" h="523875">
                <a:moveTo>
                  <a:pt x="0" y="0"/>
                </a:moveTo>
                <a:lnTo>
                  <a:pt x="982504" y="0"/>
                </a:lnTo>
                <a:lnTo>
                  <a:pt x="98250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9566" y="6462379"/>
            <a:ext cx="445770" cy="901065"/>
          </a:xfrm>
          <a:custGeom>
            <a:avLst/>
            <a:gdLst/>
            <a:ahLst/>
            <a:cxnLst/>
            <a:rect l="l" t="t" r="r" b="b"/>
            <a:pathLst>
              <a:path w="445770" h="901065">
                <a:moveTo>
                  <a:pt x="0" y="0"/>
                </a:moveTo>
                <a:lnTo>
                  <a:pt x="445682" y="0"/>
                </a:lnTo>
                <a:lnTo>
                  <a:pt x="445682" y="900538"/>
                </a:lnTo>
                <a:lnTo>
                  <a:pt x="0" y="900538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470850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45" dirty="0">
                <a:solidFill>
                  <a:srgbClr val="3A3A3A"/>
                </a:solidFill>
                <a:latin typeface="Arial"/>
                <a:cs typeface="Arial"/>
              </a:rPr>
              <a:t>Select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825" dirty="0">
                <a:solidFill>
                  <a:srgbClr val="3A3A3A"/>
                </a:solidFill>
                <a:latin typeface="Arial"/>
                <a:cs typeface="Arial"/>
              </a:rPr>
              <a:t>columns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9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20" dirty="0">
                <a:solidFill>
                  <a:srgbClr val="3A3A3A"/>
                </a:solidFill>
                <a:latin typeface="Arial"/>
                <a:cs typeface="Arial"/>
              </a:rPr>
              <a:t>all</a:t>
            </a:r>
            <a:r>
              <a:rPr sz="8700" b="1" spc="-96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45" dirty="0">
                <a:solidFill>
                  <a:srgbClr val="3A3A3A"/>
                </a:solidFill>
                <a:latin typeface="Arial"/>
                <a:cs typeface="Arial"/>
              </a:rPr>
              <a:t>nonzeros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9520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274" y="3173515"/>
            <a:ext cx="12065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.all()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80920"/>
            <a:ext cx="463677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[10]: df2.loc[:,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df2  Out[10]: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437426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018590"/>
            <a:ext cx="322961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4212" y="3078199"/>
            <a:ext cx="1076960" cy="523875"/>
          </a:xfrm>
          <a:custGeom>
            <a:avLst/>
            <a:gdLst/>
            <a:ahLst/>
            <a:cxnLst/>
            <a:rect l="l" t="t" r="r" b="b"/>
            <a:pathLst>
              <a:path w="1076959" h="523875">
                <a:moveTo>
                  <a:pt x="0" y="0"/>
                </a:moveTo>
                <a:lnTo>
                  <a:pt x="1076585" y="0"/>
                </a:lnTo>
                <a:lnTo>
                  <a:pt x="1076585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61295"/>
            <a:ext cx="14961869" cy="1330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50" b="1" spc="-545" dirty="0">
                <a:solidFill>
                  <a:srgbClr val="3A3A3A"/>
                </a:solidFill>
                <a:latin typeface="Arial"/>
                <a:cs typeface="Arial"/>
              </a:rPr>
              <a:t>Select </a:t>
            </a:r>
            <a:r>
              <a:rPr sz="8550" b="1" spc="-819" dirty="0">
                <a:solidFill>
                  <a:srgbClr val="3A3A3A"/>
                </a:solidFill>
                <a:latin typeface="Arial"/>
                <a:cs typeface="Arial"/>
              </a:rPr>
              <a:t>columns </a:t>
            </a:r>
            <a:r>
              <a:rPr sz="8550" b="1" spc="-295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550" b="1" spc="-176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550" b="1" spc="-730" dirty="0">
                <a:solidFill>
                  <a:srgbClr val="3A3A3A"/>
                </a:solidFill>
                <a:latin typeface="Arial"/>
                <a:cs typeface="Arial"/>
              </a:rPr>
              <a:t>any </a:t>
            </a:r>
            <a:r>
              <a:rPr sz="8550" b="1" spc="-745" dirty="0">
                <a:solidFill>
                  <a:srgbClr val="3A3A3A"/>
                </a:solidFill>
                <a:latin typeface="Arial"/>
                <a:cs typeface="Arial"/>
              </a:rPr>
              <a:t>nonzeros</a:t>
            </a:r>
            <a:endParaRPr sz="8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274" y="3173515"/>
            <a:ext cx="12065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.any()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3180920"/>
            <a:ext cx="463677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[11]: df2.loc[:,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df2  Out[11]: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4437426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6618" y="3180920"/>
            <a:ext cx="4636770" cy="419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22775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 marL="401955" marR="5080" indent="-402590" algn="r">
              <a:lnSpc>
                <a:spcPct val="211400"/>
              </a:lnSpc>
              <a:tabLst>
                <a:tab pos="1205865" algn="l"/>
                <a:tab pos="2412365" algn="l"/>
                <a:tab pos="2814320" algn="l"/>
                <a:tab pos="3618229" algn="l"/>
                <a:tab pos="442277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	bacon  47	12.0		17		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442277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	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	50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803910" algn="l"/>
                <a:tab pos="2412365" algn="l"/>
                <a:tab pos="38195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	60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132	NaN	52	70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205	60.0	55	80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8634" y="3226027"/>
            <a:ext cx="1137285" cy="361950"/>
          </a:xfrm>
          <a:custGeom>
            <a:avLst/>
            <a:gdLst/>
            <a:ahLst/>
            <a:cxnLst/>
            <a:rect l="l" t="t" r="r" b="b"/>
            <a:pathLst>
              <a:path w="1137284" h="361950">
                <a:moveTo>
                  <a:pt x="0" y="0"/>
                </a:moveTo>
                <a:lnTo>
                  <a:pt x="1136918" y="0"/>
                </a:lnTo>
                <a:lnTo>
                  <a:pt x="1136918" y="361884"/>
                </a:lnTo>
                <a:lnTo>
                  <a:pt x="0" y="36188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55026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45" dirty="0">
                <a:solidFill>
                  <a:srgbClr val="3A3A3A"/>
                </a:solidFill>
                <a:latin typeface="Arial"/>
                <a:cs typeface="Arial"/>
              </a:rPr>
              <a:t>Select </a:t>
            </a:r>
            <a:r>
              <a:rPr sz="8700" b="1" spc="-825" dirty="0">
                <a:solidFill>
                  <a:srgbClr val="3A3A3A"/>
                </a:solidFill>
                <a:latin typeface="Arial"/>
                <a:cs typeface="Arial"/>
              </a:rPr>
              <a:t>columns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18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30" dirty="0">
                <a:solidFill>
                  <a:srgbClr val="3A3A3A"/>
                </a:solidFill>
                <a:latin typeface="Arial"/>
                <a:cs typeface="Arial"/>
              </a:rPr>
              <a:t>any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NaNs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6807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151" y="3173515"/>
            <a:ext cx="32169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f.isnull().any()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80920"/>
            <a:ext cx="4033520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[12]: df.loc[:,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  Out[12]:</a:t>
            </a:r>
            <a:endParaRPr sz="2600">
              <a:latin typeface="Courier New"/>
              <a:cs typeface="Courier New"/>
            </a:endParaRPr>
          </a:p>
          <a:p>
            <a:pPr marR="407034" algn="ctr"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salt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85626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856261"/>
            <a:ext cx="817244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12.0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50.0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89.0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87.0</a:t>
            </a:r>
            <a:endParaRPr sz="2600">
              <a:latin typeface="Courier New"/>
              <a:cs typeface="Courier New"/>
            </a:endParaRPr>
          </a:p>
          <a:p>
            <a:pPr marR="5080" indent="200660">
              <a:lnSpc>
                <a:spcPct val="105700"/>
              </a:lnSpc>
            </a:pPr>
            <a:r>
              <a:rPr sz="2600" spc="20" dirty="0">
                <a:latin typeface="Courier New"/>
                <a:cs typeface="Courier New"/>
              </a:rPr>
              <a:t>NaN  60.0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9820" y="3067728"/>
            <a:ext cx="2953385" cy="594995"/>
          </a:xfrm>
          <a:custGeom>
            <a:avLst/>
            <a:gdLst/>
            <a:ahLst/>
            <a:cxnLst/>
            <a:rect l="l" t="t" r="r" b="b"/>
            <a:pathLst>
              <a:path w="2953384" h="594995">
                <a:moveTo>
                  <a:pt x="0" y="0"/>
                </a:moveTo>
                <a:lnTo>
                  <a:pt x="2953218" y="0"/>
                </a:lnTo>
                <a:lnTo>
                  <a:pt x="2953218" y="594390"/>
                </a:lnTo>
                <a:lnTo>
                  <a:pt x="0" y="59439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055329"/>
            <a:ext cx="1331785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45" dirty="0">
                <a:solidFill>
                  <a:srgbClr val="3A3A3A"/>
                </a:solidFill>
                <a:latin typeface="Arial"/>
                <a:cs typeface="Arial"/>
              </a:rPr>
              <a:t>Select </a:t>
            </a:r>
            <a:r>
              <a:rPr sz="8700" b="1" spc="-825" dirty="0">
                <a:solidFill>
                  <a:srgbClr val="3A3A3A"/>
                </a:solidFill>
                <a:latin typeface="Arial"/>
                <a:cs typeface="Arial"/>
              </a:rPr>
              <a:t>columns </a:t>
            </a:r>
            <a:r>
              <a:rPr sz="8700" b="1" spc="-320" dirty="0">
                <a:solidFill>
                  <a:srgbClr val="3A3A3A"/>
                </a:solidFill>
                <a:latin typeface="Arial"/>
                <a:cs typeface="Arial"/>
              </a:rPr>
              <a:t>without</a:t>
            </a:r>
            <a:r>
              <a:rPr sz="8700" b="1" spc="-15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NaNs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57849" y="3180920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92" y="3173515"/>
            <a:ext cx="32169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.notnull().all()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80920"/>
            <a:ext cx="423481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[13]: df.loc[:,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  Out[13]: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437426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018590"/>
            <a:ext cx="202311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eggs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47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110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221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77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132	52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205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5054" y="3067728"/>
            <a:ext cx="3129915" cy="628650"/>
          </a:xfrm>
          <a:custGeom>
            <a:avLst/>
            <a:gdLst/>
            <a:ahLst/>
            <a:cxnLst/>
            <a:rect l="l" t="t" r="r" b="b"/>
            <a:pathLst>
              <a:path w="3129915" h="628650">
                <a:moveTo>
                  <a:pt x="0" y="0"/>
                </a:moveTo>
                <a:lnTo>
                  <a:pt x="3129360" y="0"/>
                </a:lnTo>
                <a:lnTo>
                  <a:pt x="3129360" y="628567"/>
                </a:lnTo>
                <a:lnTo>
                  <a:pt x="0" y="62856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0078" y="2458428"/>
            <a:ext cx="66624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35" dirty="0">
                <a:solidFill>
                  <a:srgbClr val="666666"/>
                </a:solidFill>
                <a:latin typeface="Trebuchet MS"/>
                <a:cs typeface="Trebuchet MS"/>
              </a:rPr>
              <a:t>MANIPULATING</a:t>
            </a:r>
            <a:r>
              <a:rPr sz="285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85" dirty="0">
                <a:solidFill>
                  <a:srgbClr val="666666"/>
                </a:solidFill>
                <a:latin typeface="Trebuchet MS"/>
                <a:cs typeface="Trebuchet MS"/>
              </a:rPr>
              <a:t>DATAFRAMES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PANDAS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67083" y="989519"/>
            <a:ext cx="146666" cy="14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58803" y="4720140"/>
            <a:ext cx="5389880" cy="25933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 indent="701040">
              <a:lnSpc>
                <a:spcPts val="9730"/>
              </a:lnSpc>
              <a:spcBef>
                <a:spcPts val="1055"/>
              </a:spcBef>
            </a:pPr>
            <a:r>
              <a:rPr sz="8700" b="1" spc="-570" dirty="0">
                <a:solidFill>
                  <a:srgbClr val="3A3A3A"/>
                </a:solidFill>
                <a:latin typeface="Arial"/>
                <a:cs typeface="Arial"/>
              </a:rPr>
              <a:t>Indexing  </a:t>
            </a:r>
            <a:r>
              <a:rPr sz="8700" b="1" spc="-894" dirty="0">
                <a:solidFill>
                  <a:srgbClr val="3A3A3A"/>
                </a:solidFill>
                <a:latin typeface="Arial"/>
                <a:cs typeface="Arial"/>
              </a:rPr>
              <a:t>D</a:t>
            </a:r>
            <a:r>
              <a:rPr sz="8700" b="1" spc="-390" dirty="0">
                <a:solidFill>
                  <a:srgbClr val="3A3A3A"/>
                </a:solidFill>
                <a:latin typeface="Arial"/>
                <a:cs typeface="Arial"/>
              </a:rPr>
              <a:t>ata</a:t>
            </a:r>
            <a:r>
              <a:rPr sz="8700" b="1" spc="-1405" dirty="0">
                <a:solidFill>
                  <a:srgbClr val="3A3A3A"/>
                </a:solidFill>
                <a:latin typeface="Arial"/>
                <a:cs typeface="Arial"/>
              </a:rPr>
              <a:t>F</a:t>
            </a:r>
            <a:r>
              <a:rPr sz="8700" b="1" spc="-470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sz="8700" b="1" spc="-915" dirty="0">
                <a:solidFill>
                  <a:srgbClr val="3A3A3A"/>
                </a:solidFill>
                <a:latin typeface="Arial"/>
                <a:cs typeface="Arial"/>
              </a:rPr>
              <a:t>ames</a:t>
            </a:r>
            <a:endParaRPr sz="8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132776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Drop </a:t>
            </a:r>
            <a:r>
              <a:rPr sz="8700" b="1" spc="-735" dirty="0">
                <a:solidFill>
                  <a:srgbClr val="3A3A3A"/>
                </a:solidFill>
                <a:latin typeface="Arial"/>
                <a:cs typeface="Arial"/>
              </a:rPr>
              <a:t>rows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173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30" dirty="0">
                <a:solidFill>
                  <a:srgbClr val="3A3A3A"/>
                </a:solidFill>
                <a:latin typeface="Arial"/>
                <a:cs typeface="Arial"/>
              </a:rPr>
              <a:t>any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NaNs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4327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4107815"/>
          </a:xfrm>
          <a:custGeom>
            <a:avLst/>
            <a:gdLst/>
            <a:ahLst/>
            <a:cxnLst/>
            <a:rect l="l" t="t" r="r" b="b"/>
            <a:pathLst>
              <a:path w="9424035" h="4107815">
                <a:moveTo>
                  <a:pt x="0" y="0"/>
                </a:moveTo>
                <a:lnTo>
                  <a:pt x="9423796" y="0"/>
                </a:lnTo>
                <a:lnTo>
                  <a:pt x="9423796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4107815"/>
          </a:xfrm>
          <a:custGeom>
            <a:avLst/>
            <a:gdLst/>
            <a:ahLst/>
            <a:cxnLst/>
            <a:rect l="l" t="t" r="r" b="b"/>
            <a:pathLst>
              <a:path w="9424035" h="4107815">
                <a:moveTo>
                  <a:pt x="0" y="0"/>
                </a:moveTo>
                <a:lnTo>
                  <a:pt x="9423796" y="0"/>
                </a:lnTo>
                <a:lnTo>
                  <a:pt x="9423796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0782" y="3163045"/>
            <a:ext cx="14077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.dropna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069" y="3163045"/>
            <a:ext cx="2010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(how=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'any'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8479" y="3170449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70449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[14]: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Out[14]: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4845791"/>
            <a:ext cx="615950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7659" y="4008120"/>
            <a:ext cx="3028315" cy="2940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7962" y="3078199"/>
            <a:ext cx="1918335" cy="523875"/>
          </a:xfrm>
          <a:custGeom>
            <a:avLst/>
            <a:gdLst/>
            <a:ahLst/>
            <a:cxnLst/>
            <a:rect l="l" t="t" r="r" b="b"/>
            <a:pathLst>
              <a:path w="1918334" h="523875">
                <a:moveTo>
                  <a:pt x="0" y="0"/>
                </a:moveTo>
                <a:lnTo>
                  <a:pt x="1917732" y="0"/>
                </a:lnTo>
                <a:lnTo>
                  <a:pt x="1917732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5364" y="3078199"/>
            <a:ext cx="1346200" cy="523875"/>
          </a:xfrm>
          <a:custGeom>
            <a:avLst/>
            <a:gdLst/>
            <a:ahLst/>
            <a:cxnLst/>
            <a:rect l="l" t="t" r="r" b="b"/>
            <a:pathLst>
              <a:path w="1346200" h="523875">
                <a:moveTo>
                  <a:pt x="0" y="0"/>
                </a:moveTo>
                <a:lnTo>
                  <a:pt x="1346011" y="0"/>
                </a:lnTo>
                <a:lnTo>
                  <a:pt x="1346011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85378"/>
            <a:ext cx="14961869" cy="1264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100" b="1" spc="-425" dirty="0">
                <a:solidFill>
                  <a:srgbClr val="3A3A3A"/>
                </a:solidFill>
                <a:latin typeface="Arial"/>
                <a:cs typeface="Arial"/>
              </a:rPr>
              <a:t>Filtering</a:t>
            </a:r>
            <a:r>
              <a:rPr sz="8100" b="1" spc="-1639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100" b="1" spc="-710" dirty="0">
                <a:solidFill>
                  <a:srgbClr val="3A3A3A"/>
                </a:solidFill>
                <a:latin typeface="Arial"/>
                <a:cs typeface="Arial"/>
              </a:rPr>
              <a:t>a </a:t>
            </a:r>
            <a:r>
              <a:rPr sz="8100" b="1" spc="-720" dirty="0">
                <a:solidFill>
                  <a:srgbClr val="3A3A3A"/>
                </a:solidFill>
                <a:latin typeface="Arial"/>
                <a:cs typeface="Arial"/>
              </a:rPr>
              <a:t>column </a:t>
            </a:r>
            <a:r>
              <a:rPr sz="8100" b="1" spc="-775" dirty="0">
                <a:solidFill>
                  <a:srgbClr val="3A3A3A"/>
                </a:solidFill>
                <a:latin typeface="Arial"/>
                <a:cs typeface="Arial"/>
              </a:rPr>
              <a:t>based </a:t>
            </a:r>
            <a:r>
              <a:rPr sz="8100" b="1" spc="-690" dirty="0">
                <a:solidFill>
                  <a:srgbClr val="3A3A3A"/>
                </a:solidFill>
                <a:latin typeface="Arial"/>
                <a:cs typeface="Arial"/>
              </a:rPr>
              <a:t>on </a:t>
            </a:r>
            <a:r>
              <a:rPr sz="8100" b="1" spc="-484" dirty="0">
                <a:solidFill>
                  <a:srgbClr val="3A3A3A"/>
                </a:solidFill>
                <a:latin typeface="Arial"/>
                <a:cs typeface="Arial"/>
              </a:rPr>
              <a:t>another</a:t>
            </a:r>
            <a:endParaRPr sz="8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348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3269615"/>
          </a:xfrm>
          <a:custGeom>
            <a:avLst/>
            <a:gdLst/>
            <a:ahLst/>
            <a:cxnLst/>
            <a:rect l="l" t="t" r="r" b="b"/>
            <a:pathLst>
              <a:path w="9424035" h="3269615">
                <a:moveTo>
                  <a:pt x="0" y="0"/>
                </a:moveTo>
                <a:lnTo>
                  <a:pt x="9423796" y="0"/>
                </a:lnTo>
                <a:lnTo>
                  <a:pt x="9423796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3269615"/>
          </a:xfrm>
          <a:custGeom>
            <a:avLst/>
            <a:gdLst/>
            <a:ahLst/>
            <a:cxnLst/>
            <a:rect l="l" t="t" r="r" b="b"/>
            <a:pathLst>
              <a:path w="9424035" h="3269615">
                <a:moveTo>
                  <a:pt x="0" y="0"/>
                </a:moveTo>
                <a:lnTo>
                  <a:pt x="9423796" y="0"/>
                </a:lnTo>
                <a:lnTo>
                  <a:pt x="9423796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5987" y="3163045"/>
            <a:ext cx="261366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[df.salt &gt;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9520" y="3170449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70449"/>
            <a:ext cx="3229610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In [15]: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df.eggs  Out[15]: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426955"/>
            <a:ext cx="61595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Mar  Apr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426955"/>
            <a:ext cx="615950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77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5264626"/>
            <a:ext cx="4838065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Jun	205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Name: eggs, dtype: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int64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55708" y="3078199"/>
            <a:ext cx="2440305" cy="523875"/>
          </a:xfrm>
          <a:custGeom>
            <a:avLst/>
            <a:gdLst/>
            <a:ahLst/>
            <a:cxnLst/>
            <a:rect l="l" t="t" r="r" b="b"/>
            <a:pathLst>
              <a:path w="2440304" h="523875">
                <a:moveTo>
                  <a:pt x="0" y="0"/>
                </a:moveTo>
                <a:lnTo>
                  <a:pt x="2440239" y="0"/>
                </a:lnTo>
                <a:lnTo>
                  <a:pt x="244023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219932"/>
            <a:ext cx="14929485" cy="1197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700" b="1" spc="-409" dirty="0">
                <a:solidFill>
                  <a:srgbClr val="3A3A3A"/>
                </a:solidFill>
                <a:latin typeface="Arial"/>
                <a:cs typeface="Arial"/>
              </a:rPr>
              <a:t>Modifying</a:t>
            </a:r>
            <a:r>
              <a:rPr sz="7700" b="1" spc="-15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700" b="1" spc="-695" dirty="0">
                <a:solidFill>
                  <a:srgbClr val="3A3A3A"/>
                </a:solidFill>
                <a:latin typeface="Arial"/>
                <a:cs typeface="Arial"/>
              </a:rPr>
              <a:t>a </a:t>
            </a:r>
            <a:r>
              <a:rPr sz="7700" b="1" spc="-700" dirty="0">
                <a:solidFill>
                  <a:srgbClr val="3A3A3A"/>
                </a:solidFill>
                <a:latin typeface="Arial"/>
                <a:cs typeface="Arial"/>
              </a:rPr>
              <a:t>column </a:t>
            </a:r>
            <a:r>
              <a:rPr sz="7700" b="1" spc="-750" dirty="0">
                <a:solidFill>
                  <a:srgbClr val="3A3A3A"/>
                </a:solidFill>
                <a:latin typeface="Arial"/>
                <a:cs typeface="Arial"/>
              </a:rPr>
              <a:t>based </a:t>
            </a:r>
            <a:r>
              <a:rPr sz="7700" b="1" spc="-675" dirty="0">
                <a:solidFill>
                  <a:srgbClr val="3A3A3A"/>
                </a:solidFill>
                <a:latin typeface="Arial"/>
                <a:cs typeface="Arial"/>
              </a:rPr>
              <a:t>on </a:t>
            </a:r>
            <a:r>
              <a:rPr sz="7700" b="1" spc="-475" dirty="0">
                <a:solidFill>
                  <a:srgbClr val="3A3A3A"/>
                </a:solidFill>
                <a:latin typeface="Arial"/>
                <a:cs typeface="Arial"/>
              </a:rPr>
              <a:t>another</a:t>
            </a:r>
            <a:endParaRPr sz="7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55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1602" y="3163045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+=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3170449"/>
            <a:ext cx="604393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[16]: df.eggs[df.salt &gt;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55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[17]: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Out[17]: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5264626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6618" y="4845791"/>
            <a:ext cx="322961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226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82	87.0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210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35763" y="3078199"/>
            <a:ext cx="1044575" cy="586740"/>
          </a:xfrm>
          <a:custGeom>
            <a:avLst/>
            <a:gdLst/>
            <a:ahLst/>
            <a:cxnLst/>
            <a:rect l="l" t="t" r="r" b="b"/>
            <a:pathLst>
              <a:path w="1044575" h="586739">
                <a:moveTo>
                  <a:pt x="0" y="0"/>
                </a:moveTo>
                <a:lnTo>
                  <a:pt x="1044219" y="0"/>
                </a:lnTo>
                <a:lnTo>
                  <a:pt x="1044219" y="586526"/>
                </a:lnTo>
                <a:lnTo>
                  <a:pt x="0" y="58652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0078" y="2458428"/>
            <a:ext cx="666242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spc="-35" dirty="0">
                <a:solidFill>
                  <a:srgbClr val="666666"/>
                </a:solidFill>
                <a:latin typeface="Trebuchet MS"/>
                <a:cs typeface="Trebuchet MS"/>
              </a:rPr>
              <a:t>MANIPULATING</a:t>
            </a:r>
            <a:r>
              <a:rPr sz="285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85" dirty="0">
                <a:solidFill>
                  <a:srgbClr val="666666"/>
                </a:solidFill>
                <a:latin typeface="Trebuchet MS"/>
                <a:cs typeface="Trebuchet MS"/>
              </a:rPr>
              <a:t>DATAFRAMES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285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850" spc="-45" dirty="0">
                <a:solidFill>
                  <a:srgbClr val="666666"/>
                </a:solidFill>
                <a:latin typeface="Trebuchet MS"/>
                <a:cs typeface="Trebuchet MS"/>
              </a:rPr>
              <a:t>PANDAS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95168" y="430458"/>
            <a:ext cx="1713864" cy="1838325"/>
          </a:xfrm>
          <a:custGeom>
            <a:avLst/>
            <a:gdLst/>
            <a:ahLst/>
            <a:cxnLst/>
            <a:rect l="l" t="t" r="r" b="b"/>
            <a:pathLst>
              <a:path w="1713865" h="1838325">
                <a:moveTo>
                  <a:pt x="847478" y="0"/>
                </a:moveTo>
                <a:lnTo>
                  <a:pt x="0" y="298172"/>
                </a:lnTo>
                <a:lnTo>
                  <a:pt x="119756" y="1432155"/>
                </a:lnTo>
                <a:lnTo>
                  <a:pt x="856694" y="1837874"/>
                </a:lnTo>
                <a:lnTo>
                  <a:pt x="1575210" y="1432155"/>
                </a:lnTo>
                <a:lnTo>
                  <a:pt x="1713375" y="298172"/>
                </a:lnTo>
                <a:lnTo>
                  <a:pt x="847478" y="0"/>
                </a:lnTo>
                <a:close/>
              </a:path>
            </a:pathLst>
          </a:custGeom>
          <a:ln w="61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5162" y="773589"/>
            <a:ext cx="882015" cy="1050925"/>
          </a:xfrm>
          <a:custGeom>
            <a:avLst/>
            <a:gdLst/>
            <a:ahLst/>
            <a:cxnLst/>
            <a:rect l="l" t="t" r="r" b="b"/>
            <a:pathLst>
              <a:path w="882015" h="1050925">
                <a:moveTo>
                  <a:pt x="318765" y="0"/>
                </a:moveTo>
                <a:lnTo>
                  <a:pt x="257335" y="17800"/>
                </a:lnTo>
                <a:lnTo>
                  <a:pt x="195418" y="45338"/>
                </a:lnTo>
                <a:lnTo>
                  <a:pt x="144708" y="76286"/>
                </a:lnTo>
                <a:lnTo>
                  <a:pt x="102670" y="109908"/>
                </a:lnTo>
                <a:lnTo>
                  <a:pt x="68724" y="145759"/>
                </a:lnTo>
                <a:lnTo>
                  <a:pt x="42287" y="183396"/>
                </a:lnTo>
                <a:lnTo>
                  <a:pt x="22778" y="222375"/>
                </a:lnTo>
                <a:lnTo>
                  <a:pt x="9615" y="262253"/>
                </a:lnTo>
                <a:lnTo>
                  <a:pt x="2216" y="302586"/>
                </a:lnTo>
                <a:lnTo>
                  <a:pt x="0" y="342930"/>
                </a:lnTo>
                <a:lnTo>
                  <a:pt x="2384" y="382843"/>
                </a:lnTo>
                <a:lnTo>
                  <a:pt x="8787" y="421879"/>
                </a:lnTo>
                <a:lnTo>
                  <a:pt x="18627" y="459595"/>
                </a:lnTo>
                <a:lnTo>
                  <a:pt x="31323" y="495548"/>
                </a:lnTo>
                <a:lnTo>
                  <a:pt x="62955" y="560390"/>
                </a:lnTo>
                <a:lnTo>
                  <a:pt x="99027" y="612855"/>
                </a:lnTo>
                <a:lnTo>
                  <a:pt x="134886" y="649393"/>
                </a:lnTo>
                <a:lnTo>
                  <a:pt x="163737" y="679807"/>
                </a:lnTo>
                <a:lnTo>
                  <a:pt x="182656" y="715707"/>
                </a:lnTo>
                <a:lnTo>
                  <a:pt x="192809" y="756260"/>
                </a:lnTo>
                <a:lnTo>
                  <a:pt x="195361" y="800633"/>
                </a:lnTo>
                <a:lnTo>
                  <a:pt x="191476" y="847992"/>
                </a:lnTo>
                <a:lnTo>
                  <a:pt x="182322" y="897504"/>
                </a:lnTo>
                <a:lnTo>
                  <a:pt x="169062" y="948334"/>
                </a:lnTo>
                <a:lnTo>
                  <a:pt x="152861" y="999650"/>
                </a:lnTo>
                <a:lnTo>
                  <a:pt x="134886" y="1050617"/>
                </a:lnTo>
                <a:lnTo>
                  <a:pt x="580464" y="1050617"/>
                </a:lnTo>
                <a:lnTo>
                  <a:pt x="583513" y="1039044"/>
                </a:lnTo>
                <a:lnTo>
                  <a:pt x="585767" y="1032799"/>
                </a:lnTo>
                <a:lnTo>
                  <a:pt x="590758" y="1010650"/>
                </a:lnTo>
                <a:lnTo>
                  <a:pt x="602024" y="951363"/>
                </a:lnTo>
                <a:lnTo>
                  <a:pt x="620996" y="900451"/>
                </a:lnTo>
                <a:lnTo>
                  <a:pt x="650531" y="877152"/>
                </a:lnTo>
                <a:lnTo>
                  <a:pt x="686973" y="871808"/>
                </a:lnTo>
                <a:lnTo>
                  <a:pt x="782024" y="871808"/>
                </a:lnTo>
                <a:lnTo>
                  <a:pt x="800851" y="866490"/>
                </a:lnTo>
                <a:lnTo>
                  <a:pt x="816064" y="844860"/>
                </a:lnTo>
                <a:lnTo>
                  <a:pt x="819302" y="814711"/>
                </a:lnTo>
                <a:lnTo>
                  <a:pt x="818279" y="779295"/>
                </a:lnTo>
                <a:lnTo>
                  <a:pt x="835755" y="768709"/>
                </a:lnTo>
                <a:lnTo>
                  <a:pt x="842649" y="757618"/>
                </a:lnTo>
                <a:lnTo>
                  <a:pt x="839920" y="745808"/>
                </a:lnTo>
                <a:lnTo>
                  <a:pt x="828530" y="733066"/>
                </a:lnTo>
                <a:lnTo>
                  <a:pt x="843093" y="718434"/>
                </a:lnTo>
                <a:lnTo>
                  <a:pt x="848031" y="708465"/>
                </a:lnTo>
                <a:lnTo>
                  <a:pt x="845271" y="698590"/>
                </a:lnTo>
                <a:lnTo>
                  <a:pt x="836739" y="684240"/>
                </a:lnTo>
                <a:lnTo>
                  <a:pt x="830042" y="668517"/>
                </a:lnTo>
                <a:lnTo>
                  <a:pt x="829304" y="657469"/>
                </a:lnTo>
                <a:lnTo>
                  <a:pt x="831257" y="650948"/>
                </a:lnTo>
                <a:lnTo>
                  <a:pt x="832635" y="648807"/>
                </a:lnTo>
                <a:lnTo>
                  <a:pt x="857670" y="643600"/>
                </a:lnTo>
                <a:lnTo>
                  <a:pt x="871141" y="638642"/>
                </a:lnTo>
                <a:lnTo>
                  <a:pt x="877663" y="631034"/>
                </a:lnTo>
                <a:lnTo>
                  <a:pt x="881265" y="619708"/>
                </a:lnTo>
                <a:lnTo>
                  <a:pt x="439212" y="619708"/>
                </a:lnTo>
                <a:lnTo>
                  <a:pt x="394338" y="619253"/>
                </a:lnTo>
                <a:lnTo>
                  <a:pt x="348609" y="609611"/>
                </a:lnTo>
                <a:lnTo>
                  <a:pt x="304013" y="591953"/>
                </a:lnTo>
                <a:lnTo>
                  <a:pt x="262539" y="567448"/>
                </a:lnTo>
                <a:lnTo>
                  <a:pt x="234543" y="544213"/>
                </a:lnTo>
                <a:lnTo>
                  <a:pt x="142164" y="544213"/>
                </a:lnTo>
                <a:lnTo>
                  <a:pt x="110783" y="497602"/>
                </a:lnTo>
                <a:lnTo>
                  <a:pt x="89959" y="449879"/>
                </a:lnTo>
                <a:lnTo>
                  <a:pt x="77584" y="403644"/>
                </a:lnTo>
                <a:lnTo>
                  <a:pt x="71550" y="361496"/>
                </a:lnTo>
                <a:lnTo>
                  <a:pt x="69747" y="326031"/>
                </a:lnTo>
                <a:lnTo>
                  <a:pt x="143420" y="326031"/>
                </a:lnTo>
                <a:lnTo>
                  <a:pt x="147428" y="280185"/>
                </a:lnTo>
                <a:lnTo>
                  <a:pt x="158662" y="232587"/>
                </a:lnTo>
                <a:lnTo>
                  <a:pt x="175866" y="188055"/>
                </a:lnTo>
                <a:lnTo>
                  <a:pt x="197785" y="151409"/>
                </a:lnTo>
                <a:lnTo>
                  <a:pt x="298309" y="151409"/>
                </a:lnTo>
                <a:lnTo>
                  <a:pt x="321006" y="134686"/>
                </a:lnTo>
                <a:lnTo>
                  <a:pt x="361497" y="115598"/>
                </a:lnTo>
                <a:lnTo>
                  <a:pt x="362377" y="115378"/>
                </a:lnTo>
                <a:lnTo>
                  <a:pt x="318765" y="0"/>
                </a:lnTo>
                <a:close/>
              </a:path>
              <a:path w="882015" h="1050925">
                <a:moveTo>
                  <a:pt x="782024" y="871808"/>
                </a:moveTo>
                <a:lnTo>
                  <a:pt x="686973" y="871808"/>
                </a:lnTo>
                <a:lnTo>
                  <a:pt x="726664" y="874761"/>
                </a:lnTo>
                <a:lnTo>
                  <a:pt x="765946" y="876350"/>
                </a:lnTo>
                <a:lnTo>
                  <a:pt x="782024" y="871808"/>
                </a:lnTo>
                <a:close/>
              </a:path>
              <a:path w="882015" h="1050925">
                <a:moveTo>
                  <a:pt x="437987" y="467723"/>
                </a:moveTo>
                <a:lnTo>
                  <a:pt x="439212" y="619708"/>
                </a:lnTo>
                <a:lnTo>
                  <a:pt x="881265" y="619708"/>
                </a:lnTo>
                <a:lnTo>
                  <a:pt x="881848" y="617876"/>
                </a:lnTo>
                <a:lnTo>
                  <a:pt x="873397" y="585975"/>
                </a:lnTo>
                <a:lnTo>
                  <a:pt x="852035" y="550267"/>
                </a:lnTo>
                <a:lnTo>
                  <a:pt x="827514" y="511818"/>
                </a:lnTo>
                <a:lnTo>
                  <a:pt x="823143" y="502037"/>
                </a:lnTo>
                <a:lnTo>
                  <a:pt x="568569" y="502037"/>
                </a:lnTo>
                <a:lnTo>
                  <a:pt x="545297" y="471223"/>
                </a:lnTo>
                <a:lnTo>
                  <a:pt x="459398" y="471223"/>
                </a:lnTo>
                <a:lnTo>
                  <a:pt x="439212" y="469880"/>
                </a:lnTo>
                <a:lnTo>
                  <a:pt x="439170" y="467870"/>
                </a:lnTo>
                <a:lnTo>
                  <a:pt x="438772" y="467839"/>
                </a:lnTo>
                <a:lnTo>
                  <a:pt x="437987" y="467723"/>
                </a:lnTo>
                <a:close/>
              </a:path>
              <a:path w="882015" h="1050925">
                <a:moveTo>
                  <a:pt x="196905" y="502581"/>
                </a:moveTo>
                <a:lnTo>
                  <a:pt x="142164" y="544213"/>
                </a:lnTo>
                <a:lnTo>
                  <a:pt x="234543" y="544213"/>
                </a:lnTo>
                <a:lnTo>
                  <a:pt x="226173" y="537267"/>
                </a:lnTo>
                <a:lnTo>
                  <a:pt x="196905" y="502581"/>
                </a:lnTo>
                <a:close/>
              </a:path>
              <a:path w="882015" h="1050925">
                <a:moveTo>
                  <a:pt x="649865" y="394312"/>
                </a:moveTo>
                <a:lnTo>
                  <a:pt x="641900" y="412877"/>
                </a:lnTo>
                <a:lnTo>
                  <a:pt x="624472" y="446026"/>
                </a:lnTo>
                <a:lnTo>
                  <a:pt x="599417" y="480250"/>
                </a:lnTo>
                <a:lnTo>
                  <a:pt x="568569" y="502037"/>
                </a:lnTo>
                <a:lnTo>
                  <a:pt x="823143" y="502037"/>
                </a:lnTo>
                <a:lnTo>
                  <a:pt x="809587" y="471697"/>
                </a:lnTo>
                <a:lnTo>
                  <a:pt x="808007" y="430971"/>
                </a:lnTo>
                <a:lnTo>
                  <a:pt x="810644" y="416762"/>
                </a:lnTo>
                <a:lnTo>
                  <a:pt x="715905" y="416762"/>
                </a:lnTo>
                <a:lnTo>
                  <a:pt x="649865" y="394312"/>
                </a:lnTo>
                <a:close/>
              </a:path>
              <a:path w="882015" h="1050925">
                <a:moveTo>
                  <a:pt x="526916" y="446886"/>
                </a:moveTo>
                <a:lnTo>
                  <a:pt x="507873" y="457995"/>
                </a:lnTo>
                <a:lnTo>
                  <a:pt x="483826" y="466684"/>
                </a:lnTo>
                <a:lnTo>
                  <a:pt x="459398" y="471223"/>
                </a:lnTo>
                <a:lnTo>
                  <a:pt x="545297" y="471223"/>
                </a:lnTo>
                <a:lnTo>
                  <a:pt x="526916" y="446886"/>
                </a:lnTo>
                <a:close/>
              </a:path>
              <a:path w="882015" h="1050925">
                <a:moveTo>
                  <a:pt x="719437" y="63767"/>
                </a:moveTo>
                <a:lnTo>
                  <a:pt x="622997" y="63767"/>
                </a:lnTo>
                <a:lnTo>
                  <a:pt x="675968" y="93814"/>
                </a:lnTo>
                <a:lnTo>
                  <a:pt x="705975" y="120301"/>
                </a:lnTo>
                <a:lnTo>
                  <a:pt x="724134" y="158051"/>
                </a:lnTo>
                <a:lnTo>
                  <a:pt x="741559" y="221888"/>
                </a:lnTo>
                <a:lnTo>
                  <a:pt x="717518" y="230097"/>
                </a:lnTo>
                <a:lnTo>
                  <a:pt x="722013" y="248168"/>
                </a:lnTo>
                <a:lnTo>
                  <a:pt x="728195" y="290008"/>
                </a:lnTo>
                <a:lnTo>
                  <a:pt x="728586" y="348403"/>
                </a:lnTo>
                <a:lnTo>
                  <a:pt x="715905" y="416762"/>
                </a:lnTo>
                <a:lnTo>
                  <a:pt x="810644" y="416762"/>
                </a:lnTo>
                <a:lnTo>
                  <a:pt x="815510" y="390539"/>
                </a:lnTo>
                <a:lnTo>
                  <a:pt x="817792" y="349661"/>
                </a:lnTo>
                <a:lnTo>
                  <a:pt x="814066" y="306929"/>
                </a:lnTo>
                <a:lnTo>
                  <a:pt x="803541" y="260930"/>
                </a:lnTo>
                <a:lnTo>
                  <a:pt x="785432" y="210255"/>
                </a:lnTo>
                <a:lnTo>
                  <a:pt x="841076" y="210255"/>
                </a:lnTo>
                <a:lnTo>
                  <a:pt x="838792" y="187502"/>
                </a:lnTo>
                <a:lnTo>
                  <a:pt x="824203" y="152932"/>
                </a:lnTo>
                <a:lnTo>
                  <a:pt x="794416" y="119345"/>
                </a:lnTo>
                <a:lnTo>
                  <a:pt x="756548" y="88615"/>
                </a:lnTo>
                <a:lnTo>
                  <a:pt x="719437" y="63767"/>
                </a:lnTo>
                <a:close/>
              </a:path>
              <a:path w="882015" h="1050925">
                <a:moveTo>
                  <a:pt x="717319" y="229479"/>
                </a:moveTo>
                <a:lnTo>
                  <a:pt x="717474" y="230097"/>
                </a:lnTo>
                <a:lnTo>
                  <a:pt x="717319" y="229479"/>
                </a:lnTo>
                <a:close/>
              </a:path>
              <a:path w="882015" h="1050925">
                <a:moveTo>
                  <a:pt x="841076" y="210255"/>
                </a:moveTo>
                <a:lnTo>
                  <a:pt x="785432" y="210255"/>
                </a:lnTo>
                <a:lnTo>
                  <a:pt x="819744" y="222934"/>
                </a:lnTo>
                <a:lnTo>
                  <a:pt x="836739" y="224790"/>
                </a:lnTo>
                <a:lnTo>
                  <a:pt x="841421" y="213690"/>
                </a:lnTo>
                <a:lnTo>
                  <a:pt x="841076" y="210255"/>
                </a:lnTo>
                <a:close/>
              </a:path>
              <a:path w="882015" h="1050925">
                <a:moveTo>
                  <a:pt x="298309" y="151409"/>
                </a:moveTo>
                <a:lnTo>
                  <a:pt x="197785" y="151409"/>
                </a:lnTo>
                <a:lnTo>
                  <a:pt x="255322" y="192067"/>
                </a:lnTo>
                <a:lnTo>
                  <a:pt x="255207" y="192214"/>
                </a:lnTo>
                <a:lnTo>
                  <a:pt x="265613" y="180447"/>
                </a:lnTo>
                <a:lnTo>
                  <a:pt x="288295" y="158787"/>
                </a:lnTo>
                <a:lnTo>
                  <a:pt x="298309" y="151409"/>
                </a:lnTo>
                <a:close/>
              </a:path>
              <a:path w="882015" h="1050925">
                <a:moveTo>
                  <a:pt x="361616" y="115598"/>
                </a:moveTo>
                <a:close/>
              </a:path>
              <a:path w="882015" h="1050925">
                <a:moveTo>
                  <a:pt x="679307" y="43035"/>
                </a:moveTo>
                <a:lnTo>
                  <a:pt x="538424" y="43035"/>
                </a:lnTo>
                <a:lnTo>
                  <a:pt x="547903" y="47464"/>
                </a:lnTo>
                <a:lnTo>
                  <a:pt x="567003" y="57254"/>
                </a:lnTo>
                <a:lnTo>
                  <a:pt x="589093" y="70461"/>
                </a:lnTo>
                <a:lnTo>
                  <a:pt x="607542" y="85138"/>
                </a:lnTo>
                <a:lnTo>
                  <a:pt x="622997" y="63767"/>
                </a:lnTo>
                <a:lnTo>
                  <a:pt x="719437" y="63767"/>
                </a:lnTo>
                <a:lnTo>
                  <a:pt x="717717" y="62615"/>
                </a:lnTo>
                <a:lnTo>
                  <a:pt x="694169" y="49690"/>
                </a:lnTo>
                <a:lnTo>
                  <a:pt x="679307" y="43035"/>
                </a:lnTo>
                <a:close/>
              </a:path>
              <a:path w="882015" h="1050925">
                <a:moveTo>
                  <a:pt x="553669" y="1570"/>
                </a:moveTo>
                <a:lnTo>
                  <a:pt x="538382" y="43140"/>
                </a:lnTo>
                <a:lnTo>
                  <a:pt x="679307" y="43035"/>
                </a:lnTo>
                <a:lnTo>
                  <a:pt x="657855" y="33428"/>
                </a:lnTo>
                <a:lnTo>
                  <a:pt x="610459" y="16498"/>
                </a:lnTo>
                <a:lnTo>
                  <a:pt x="553669" y="1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256097" y="36691"/>
                </a:move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1443" y="57136"/>
                </a:lnTo>
                <a:lnTo>
                  <a:pt x="243860" y="58282"/>
                </a:lnTo>
                <a:lnTo>
                  <a:pt x="245885" y="59779"/>
                </a:lnTo>
                <a:lnTo>
                  <a:pt x="256097" y="36691"/>
                </a:lnTo>
                <a:close/>
              </a:path>
              <a:path w="260984" h="60325">
                <a:moveTo>
                  <a:pt x="168843" y="0"/>
                </a:move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  <a:lnTo>
                  <a:pt x="62573" y="42835"/>
                </a:lnTo>
                <a:lnTo>
                  <a:pt x="108670" y="36691"/>
                </a:lnTo>
                <a:lnTo>
                  <a:pt x="256097" y="36691"/>
                </a:lnTo>
                <a:lnTo>
                  <a:pt x="260925" y="25775"/>
                </a:lnTo>
                <a:lnTo>
                  <a:pt x="168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1404" y="719492"/>
            <a:ext cx="260985" cy="60325"/>
          </a:xfrm>
          <a:custGeom>
            <a:avLst/>
            <a:gdLst/>
            <a:ahLst/>
            <a:cxnLst/>
            <a:rect l="l" t="t" r="r" b="b"/>
            <a:pathLst>
              <a:path w="260984" h="60325">
                <a:moveTo>
                  <a:pt x="12858" y="54934"/>
                </a:moveTo>
                <a:lnTo>
                  <a:pt x="62573" y="42835"/>
                </a:lnTo>
                <a:lnTo>
                  <a:pt x="108670" y="36691"/>
                </a:lnTo>
                <a:lnTo>
                  <a:pt x="152496" y="36715"/>
                </a:lnTo>
                <a:lnTo>
                  <a:pt x="195398" y="43121"/>
                </a:lnTo>
                <a:lnTo>
                  <a:pt x="238722" y="56123"/>
                </a:lnTo>
                <a:lnTo>
                  <a:pt x="245885" y="59779"/>
                </a:lnTo>
                <a:lnTo>
                  <a:pt x="260925" y="25775"/>
                </a:lnTo>
                <a:lnTo>
                  <a:pt x="168843" y="0"/>
                </a:lnTo>
                <a:lnTo>
                  <a:pt x="84851" y="1107"/>
                </a:lnTo>
                <a:lnTo>
                  <a:pt x="23665" y="13333"/>
                </a:lnTo>
                <a:lnTo>
                  <a:pt x="0" y="20912"/>
                </a:lnTo>
                <a:lnTo>
                  <a:pt x="12858" y="54934"/>
                </a:lnTo>
              </a:path>
            </a:pathLst>
          </a:custGeom>
          <a:ln w="94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67083" y="989519"/>
            <a:ext cx="146666" cy="14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3734" y="4720140"/>
            <a:ext cx="6059170" cy="25933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47345" marR="5080" indent="-335280">
              <a:lnSpc>
                <a:spcPts val="9730"/>
              </a:lnSpc>
              <a:spcBef>
                <a:spcPts val="1055"/>
              </a:spcBef>
            </a:pPr>
            <a:r>
              <a:rPr sz="8700" b="1" spc="-1490" dirty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8700" b="1" spc="-470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sz="8700" b="1" spc="-910" dirty="0">
                <a:solidFill>
                  <a:srgbClr val="3A3A3A"/>
                </a:solidFill>
                <a:latin typeface="Arial"/>
                <a:cs typeface="Arial"/>
              </a:rPr>
              <a:t>ans</a:t>
            </a:r>
            <a:r>
              <a:rPr sz="8700" b="1" spc="-15" dirty="0">
                <a:solidFill>
                  <a:srgbClr val="3A3A3A"/>
                </a:solidFill>
                <a:latin typeface="Arial"/>
                <a:cs typeface="Arial"/>
              </a:rPr>
              <a:t>f</a:t>
            </a:r>
            <a:r>
              <a:rPr sz="8700" b="1" spc="-565" dirty="0">
                <a:solidFill>
                  <a:srgbClr val="3A3A3A"/>
                </a:solidFill>
                <a:latin typeface="Arial"/>
                <a:cs typeface="Arial"/>
              </a:rPr>
              <a:t>orming 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DataFrames</a:t>
            </a:r>
            <a:endParaRPr sz="8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4120494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15" dirty="0">
                <a:solidFill>
                  <a:srgbClr val="3A3A3A"/>
                </a:solidFill>
                <a:latin typeface="Arial"/>
                <a:cs typeface="Arial"/>
              </a:rPr>
              <a:t>DataFrame </a:t>
            </a:r>
            <a:r>
              <a:rPr sz="8700" b="1" spc="-505" dirty="0">
                <a:solidFill>
                  <a:srgbClr val="3A3A3A"/>
                </a:solidFill>
                <a:latin typeface="Arial"/>
                <a:cs typeface="Arial"/>
              </a:rPr>
              <a:t>vectorized</a:t>
            </a:r>
            <a:r>
              <a:rPr sz="8700" b="1" spc="-126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80" dirty="0">
                <a:solidFill>
                  <a:srgbClr val="3A3A3A"/>
                </a:solidFill>
                <a:latin typeface="Arial"/>
                <a:cs typeface="Arial"/>
              </a:rPr>
              <a:t>methods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0690774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0471150" cy="4526280"/>
          </a:xfrm>
          <a:custGeom>
            <a:avLst/>
            <a:gdLst/>
            <a:ahLst/>
            <a:cxnLst/>
            <a:rect l="l" t="t" r="r" b="b"/>
            <a:pathLst>
              <a:path w="10471150" h="4526280">
                <a:moveTo>
                  <a:pt x="0" y="0"/>
                </a:moveTo>
                <a:lnTo>
                  <a:pt x="10470885" y="0"/>
                </a:lnTo>
                <a:lnTo>
                  <a:pt x="10470885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0471150" cy="4526280"/>
          </a:xfrm>
          <a:custGeom>
            <a:avLst/>
            <a:gdLst/>
            <a:ahLst/>
            <a:cxnLst/>
            <a:rect l="l" t="t" r="r" b="b"/>
            <a:pathLst>
              <a:path w="10471150" h="4526280">
                <a:moveTo>
                  <a:pt x="0" y="0"/>
                </a:moveTo>
                <a:lnTo>
                  <a:pt x="10470885" y="0"/>
                </a:lnTo>
                <a:lnTo>
                  <a:pt x="10470885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9741" y="3152574"/>
            <a:ext cx="261366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.floordiv(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12</a:t>
            </a: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5356" y="3159978"/>
            <a:ext cx="48380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Convert to dozens</a:t>
            </a:r>
            <a:r>
              <a:rPr sz="2600" spc="-2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unit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59978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835319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700" y="3997649"/>
            <a:ext cx="282765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135"/>
              </a:spcBef>
              <a:tabLst>
                <a:tab pos="200977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3	1.0	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9	4.0	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18	7.0	6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6	7.0	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	NaN	4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17	5.0	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4919" y="3078199"/>
            <a:ext cx="2414270" cy="523875"/>
          </a:xfrm>
          <a:custGeom>
            <a:avLst/>
            <a:gdLst/>
            <a:ahLst/>
            <a:cxnLst/>
            <a:rect l="l" t="t" r="r" b="b"/>
            <a:pathLst>
              <a:path w="2414270" h="523875">
                <a:moveTo>
                  <a:pt x="0" y="0"/>
                </a:moveTo>
                <a:lnTo>
                  <a:pt x="2414135" y="0"/>
                </a:lnTo>
                <a:lnTo>
                  <a:pt x="2414135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286637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840" dirty="0">
                <a:solidFill>
                  <a:srgbClr val="3A3A3A"/>
                </a:solidFill>
                <a:latin typeface="Arial"/>
                <a:cs typeface="Arial"/>
              </a:rPr>
              <a:t>NumPy </a:t>
            </a:r>
            <a:r>
              <a:rPr sz="8700" b="1" spc="-505" dirty="0">
                <a:solidFill>
                  <a:srgbClr val="3A3A3A"/>
                </a:solidFill>
                <a:latin typeface="Arial"/>
                <a:cs typeface="Arial"/>
              </a:rPr>
              <a:t>vectorized</a:t>
            </a:r>
            <a:r>
              <a:rPr sz="8700" b="1" spc="-11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30" dirty="0">
                <a:solidFill>
                  <a:srgbClr val="3A3A3A"/>
                </a:solidFill>
                <a:latin typeface="Arial"/>
                <a:cs typeface="Arial"/>
              </a:rPr>
              <a:t>functions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2784951" cy="55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2565380" cy="5363845"/>
          </a:xfrm>
          <a:custGeom>
            <a:avLst/>
            <a:gdLst/>
            <a:ahLst/>
            <a:cxnLst/>
            <a:rect l="l" t="t" r="r" b="b"/>
            <a:pathLst>
              <a:path w="12565380" h="5363845">
                <a:moveTo>
                  <a:pt x="0" y="0"/>
                </a:moveTo>
                <a:lnTo>
                  <a:pt x="12565062" y="0"/>
                </a:lnTo>
                <a:lnTo>
                  <a:pt x="12565062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2565380" cy="5363845"/>
          </a:xfrm>
          <a:custGeom>
            <a:avLst/>
            <a:gdLst/>
            <a:ahLst/>
            <a:cxnLst/>
            <a:rect l="l" t="t" r="r" b="b"/>
            <a:pathLst>
              <a:path w="12565380" h="5363845">
                <a:moveTo>
                  <a:pt x="0" y="0"/>
                </a:moveTo>
                <a:lnTo>
                  <a:pt x="12565062" y="0"/>
                </a:lnTo>
                <a:lnTo>
                  <a:pt x="12565062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7659" y="3990245"/>
            <a:ext cx="462407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np.floor_divide(df,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12</a:t>
            </a: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3684" y="3997649"/>
            <a:ext cx="48380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Convert to dozens</a:t>
            </a:r>
            <a:r>
              <a:rPr sz="2600" spc="-2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unit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59978"/>
            <a:ext cx="524002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[2]: import numpy as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np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[3]: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Out[3]: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835319"/>
            <a:ext cx="463677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135"/>
              </a:spcBef>
              <a:tabLst>
                <a:tab pos="2613025" algn="l"/>
                <a:tab pos="381952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60782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Jan	3.0	1.0	1.0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60782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Feb	9.0	4.0	2.0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Mar	18.0	7.0	6.0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60782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Apr	6.0	7.0	1.0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May	11.0	NaN	4.0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407160" algn="l"/>
                <a:tab pos="2814320" algn="l"/>
                <a:tab pos="4020185" algn="l"/>
              </a:tabLst>
            </a:pPr>
            <a:r>
              <a:rPr sz="2600" spc="20" dirty="0">
                <a:latin typeface="Courier New"/>
                <a:cs typeface="Courier New"/>
              </a:rPr>
              <a:t>Jun	17.0	5.0	4.0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2749" y="3994915"/>
            <a:ext cx="4626610" cy="523875"/>
          </a:xfrm>
          <a:custGeom>
            <a:avLst/>
            <a:gdLst/>
            <a:ahLst/>
            <a:cxnLst/>
            <a:rect l="l" t="t" r="r" b="b"/>
            <a:pathLst>
              <a:path w="4626609" h="523875">
                <a:moveTo>
                  <a:pt x="0" y="0"/>
                </a:moveTo>
                <a:lnTo>
                  <a:pt x="4626529" y="0"/>
                </a:lnTo>
                <a:lnTo>
                  <a:pt x="462652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155890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50" dirty="0">
                <a:solidFill>
                  <a:srgbClr val="3A3A3A"/>
                </a:solidFill>
                <a:latin typeface="Arial"/>
                <a:cs typeface="Arial"/>
              </a:rPr>
              <a:t>Plain </a:t>
            </a:r>
            <a:r>
              <a:rPr sz="8700" b="1" spc="-615" dirty="0">
                <a:solidFill>
                  <a:srgbClr val="3A3A3A"/>
                </a:solidFill>
                <a:latin typeface="Arial"/>
                <a:cs typeface="Arial"/>
              </a:rPr>
              <a:t>Python </a:t>
            </a:r>
            <a:r>
              <a:rPr sz="8700" b="1" spc="-530" dirty="0">
                <a:solidFill>
                  <a:srgbClr val="3A3A3A"/>
                </a:solidFill>
                <a:latin typeface="Arial"/>
                <a:cs typeface="Arial"/>
              </a:rPr>
              <a:t>functions</a:t>
            </a:r>
            <a:r>
              <a:rPr sz="8700" b="1" spc="-1664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55" dirty="0">
                <a:solidFill>
                  <a:srgbClr val="3A3A3A"/>
                </a:solidFill>
                <a:latin typeface="Arial"/>
                <a:cs typeface="Arial"/>
              </a:rPr>
              <a:t>(1)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1737862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1518265" cy="5782945"/>
          </a:xfrm>
          <a:custGeom>
            <a:avLst/>
            <a:gdLst/>
            <a:ahLst/>
            <a:cxnLst/>
            <a:rect l="l" t="t" r="r" b="b"/>
            <a:pathLst>
              <a:path w="11518265" h="5782945">
                <a:moveTo>
                  <a:pt x="0" y="0"/>
                </a:moveTo>
                <a:lnTo>
                  <a:pt x="11517973" y="0"/>
                </a:lnTo>
                <a:lnTo>
                  <a:pt x="11517973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1518265" cy="5782945"/>
          </a:xfrm>
          <a:custGeom>
            <a:avLst/>
            <a:gdLst/>
            <a:ahLst/>
            <a:cxnLst/>
            <a:rect l="l" t="t" r="r" b="b"/>
            <a:pathLst>
              <a:path w="11518265" h="5782945">
                <a:moveTo>
                  <a:pt x="0" y="0"/>
                </a:moveTo>
                <a:lnTo>
                  <a:pt x="11517973" y="0"/>
                </a:lnTo>
                <a:lnTo>
                  <a:pt x="11517973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59978"/>
            <a:ext cx="44361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[4]: def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dozens(n):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2864" y="3578813"/>
            <a:ext cx="24257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return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n//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782" y="4409080"/>
            <a:ext cx="261366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apply(dozens)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6397" y="4416484"/>
            <a:ext cx="48380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# Convert to dozens</a:t>
            </a:r>
            <a:r>
              <a:rPr sz="2600" spc="-25" dirty="0">
                <a:solidFill>
                  <a:srgbClr val="5C5C5C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5C5C5C"/>
                </a:solidFill>
                <a:latin typeface="Courier New"/>
                <a:cs typeface="Courier New"/>
              </a:rPr>
              <a:t>unit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3578813"/>
            <a:ext cx="2224405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....: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[5]: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Out[5]: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6091826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700" y="5254155"/>
            <a:ext cx="282765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135"/>
              </a:spcBef>
              <a:tabLst>
                <a:tab pos="200977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3	1.0	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9	4.0	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18	7.0	6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6	7.0	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	NaN	4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17	5.0	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179" y="4379353"/>
            <a:ext cx="2741295" cy="523875"/>
          </a:xfrm>
          <a:custGeom>
            <a:avLst/>
            <a:gdLst/>
            <a:ahLst/>
            <a:cxnLst/>
            <a:rect l="l" t="t" r="r" b="b"/>
            <a:pathLst>
              <a:path w="2741295" h="523875">
                <a:moveTo>
                  <a:pt x="0" y="0"/>
                </a:moveTo>
                <a:lnTo>
                  <a:pt x="2740796" y="0"/>
                </a:lnTo>
                <a:lnTo>
                  <a:pt x="2740796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169987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50" dirty="0">
                <a:solidFill>
                  <a:srgbClr val="3A3A3A"/>
                </a:solidFill>
                <a:latin typeface="Arial"/>
                <a:cs typeface="Arial"/>
              </a:rPr>
              <a:t>Plain </a:t>
            </a:r>
            <a:r>
              <a:rPr sz="8700" b="1" spc="-615" dirty="0">
                <a:solidFill>
                  <a:srgbClr val="3A3A3A"/>
                </a:solidFill>
                <a:latin typeface="Arial"/>
                <a:cs typeface="Arial"/>
              </a:rPr>
              <a:t>Python </a:t>
            </a:r>
            <a:r>
              <a:rPr sz="8700" b="1" spc="-530" dirty="0">
                <a:solidFill>
                  <a:srgbClr val="3A3A3A"/>
                </a:solidFill>
                <a:latin typeface="Arial"/>
                <a:cs typeface="Arial"/>
              </a:rPr>
              <a:t>functions</a:t>
            </a:r>
            <a:r>
              <a:rPr sz="8700" b="1" spc="-16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80" dirty="0">
                <a:solidFill>
                  <a:srgbClr val="3A3A3A"/>
                </a:solidFill>
                <a:latin typeface="Arial"/>
                <a:cs typeface="Arial"/>
              </a:rPr>
              <a:t>(2)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9643685" cy="47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9424035" cy="4526280"/>
          </a:xfrm>
          <a:custGeom>
            <a:avLst/>
            <a:gdLst/>
            <a:ahLst/>
            <a:cxnLst/>
            <a:rect l="l" t="t" r="r" b="b"/>
            <a:pathLst>
              <a:path w="9424035" h="4526280">
                <a:moveTo>
                  <a:pt x="0" y="0"/>
                </a:moveTo>
                <a:lnTo>
                  <a:pt x="9423796" y="0"/>
                </a:lnTo>
                <a:lnTo>
                  <a:pt x="9423796" y="4526040"/>
                </a:lnTo>
                <a:lnTo>
                  <a:pt x="0" y="4526040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9741" y="3152574"/>
            <a:ext cx="4423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.apply(lambda n: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n//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2643" y="3159978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59978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[6]: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Out[6]: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835319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700" y="3997649"/>
            <a:ext cx="282765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135"/>
              </a:spcBef>
              <a:tabLst>
                <a:tab pos="200977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3	1.0	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9	4.0	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18	7.0	6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6	7.0	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	NaN	4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17	5.0	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4710" y="3078199"/>
            <a:ext cx="4287520" cy="523875"/>
          </a:xfrm>
          <a:custGeom>
            <a:avLst/>
            <a:gdLst/>
            <a:ahLst/>
            <a:cxnLst/>
            <a:rect l="l" t="t" r="r" b="b"/>
            <a:pathLst>
              <a:path w="4287520" h="523875">
                <a:moveTo>
                  <a:pt x="0" y="0"/>
                </a:moveTo>
                <a:lnTo>
                  <a:pt x="4287146" y="0"/>
                </a:lnTo>
                <a:lnTo>
                  <a:pt x="4287146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118362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65" dirty="0">
                <a:solidFill>
                  <a:srgbClr val="3A3A3A"/>
                </a:solidFill>
                <a:latin typeface="Arial"/>
                <a:cs typeface="Arial"/>
              </a:rPr>
              <a:t>Storing </a:t>
            </a:r>
            <a:r>
              <a:rPr sz="8700" b="1" spc="-760" dirty="0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sz="8700" b="1" spc="-14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05" dirty="0">
                <a:solidFill>
                  <a:srgbClr val="3A3A3A"/>
                </a:solidFill>
                <a:latin typeface="Arial"/>
                <a:cs typeface="Arial"/>
              </a:rPr>
              <a:t>transformation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1737862" cy="55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1518265" cy="5363845"/>
          </a:xfrm>
          <a:custGeom>
            <a:avLst/>
            <a:gdLst/>
            <a:ahLst/>
            <a:cxnLst/>
            <a:rect l="l" t="t" r="r" b="b"/>
            <a:pathLst>
              <a:path w="11518265" h="5363845">
                <a:moveTo>
                  <a:pt x="0" y="0"/>
                </a:moveTo>
                <a:lnTo>
                  <a:pt x="11517973" y="0"/>
                </a:lnTo>
                <a:lnTo>
                  <a:pt x="11517973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1518265" cy="5363845"/>
          </a:xfrm>
          <a:custGeom>
            <a:avLst/>
            <a:gdLst/>
            <a:ahLst/>
            <a:cxnLst/>
            <a:rect l="l" t="t" r="r" b="b"/>
            <a:pathLst>
              <a:path w="11518265" h="5363845">
                <a:moveTo>
                  <a:pt x="0" y="0"/>
                </a:moveTo>
                <a:lnTo>
                  <a:pt x="11517973" y="0"/>
                </a:lnTo>
                <a:lnTo>
                  <a:pt x="11517973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9741" y="3152574"/>
            <a:ext cx="361886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'dozens_of_eggs'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9520" y="3159978"/>
            <a:ext cx="44361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df.eggs.floordiv(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12</a:t>
            </a: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59978"/>
            <a:ext cx="2224405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[7]: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[8]: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Out[8]: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5672990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659" y="4835319"/>
            <a:ext cx="302831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5356" y="4827915"/>
            <a:ext cx="2814955" cy="342137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dozens_of_eggs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3</a:t>
            </a:r>
            <a:endParaRPr sz="26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9</a:t>
            </a:r>
            <a:endParaRPr sz="26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6</a:t>
            </a:r>
            <a:endParaRPr sz="26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11</a:t>
            </a:r>
            <a:endParaRPr sz="26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81822" y="4789236"/>
            <a:ext cx="3246120" cy="3388360"/>
          </a:xfrm>
          <a:custGeom>
            <a:avLst/>
            <a:gdLst/>
            <a:ahLst/>
            <a:cxnLst/>
            <a:rect l="l" t="t" r="r" b="b"/>
            <a:pathLst>
              <a:path w="3246120" h="3388359">
                <a:moveTo>
                  <a:pt x="0" y="0"/>
                </a:moveTo>
                <a:lnTo>
                  <a:pt x="3245911" y="0"/>
                </a:lnTo>
                <a:lnTo>
                  <a:pt x="3245911" y="3387970"/>
                </a:lnTo>
                <a:lnTo>
                  <a:pt x="0" y="338797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8357" y="3078199"/>
            <a:ext cx="3584575" cy="523875"/>
          </a:xfrm>
          <a:custGeom>
            <a:avLst/>
            <a:gdLst/>
            <a:ahLst/>
            <a:cxnLst/>
            <a:rect l="l" t="t" r="r" b="b"/>
            <a:pathLst>
              <a:path w="3584575" h="523875">
                <a:moveTo>
                  <a:pt x="0" y="0"/>
                </a:moveTo>
                <a:lnTo>
                  <a:pt x="3584414" y="0"/>
                </a:lnTo>
                <a:lnTo>
                  <a:pt x="3584414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953325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20" dirty="0">
                <a:solidFill>
                  <a:srgbClr val="3A3A3A"/>
                </a:solidFill>
                <a:latin typeface="Arial"/>
                <a:cs typeface="Arial"/>
              </a:rPr>
              <a:t>The </a:t>
            </a:r>
            <a:r>
              <a:rPr sz="8700" b="1" spc="-715" dirty="0">
                <a:solidFill>
                  <a:srgbClr val="3A3A3A"/>
                </a:solidFill>
                <a:latin typeface="Arial"/>
                <a:cs typeface="Arial"/>
              </a:rPr>
              <a:t>DataFrame</a:t>
            </a:r>
            <a:r>
              <a:rPr sz="8700" b="1" spc="-13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590" dirty="0">
                <a:solidFill>
                  <a:srgbClr val="3A3A3A"/>
                </a:solidFill>
                <a:latin typeface="Arial"/>
                <a:cs typeface="Arial"/>
              </a:rPr>
              <a:t>index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2784951" cy="642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2565380" cy="6201410"/>
          </a:xfrm>
          <a:custGeom>
            <a:avLst/>
            <a:gdLst/>
            <a:ahLst/>
            <a:cxnLst/>
            <a:rect l="l" t="t" r="r" b="b"/>
            <a:pathLst>
              <a:path w="12565380" h="6201409">
                <a:moveTo>
                  <a:pt x="0" y="0"/>
                </a:moveTo>
                <a:lnTo>
                  <a:pt x="12565062" y="0"/>
                </a:lnTo>
                <a:lnTo>
                  <a:pt x="12565062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2565380" cy="6201410"/>
          </a:xfrm>
          <a:custGeom>
            <a:avLst/>
            <a:gdLst/>
            <a:ahLst/>
            <a:cxnLst/>
            <a:rect l="l" t="t" r="r" b="b"/>
            <a:pathLst>
              <a:path w="12565380" h="6201409">
                <a:moveTo>
                  <a:pt x="0" y="0"/>
                </a:moveTo>
                <a:lnTo>
                  <a:pt x="12565062" y="0"/>
                </a:lnTo>
                <a:lnTo>
                  <a:pt x="12565062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59978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[9]: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Out[9]: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4835319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7659" y="3997649"/>
            <a:ext cx="624522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  <a:tab pos="3417570" algn="l"/>
              </a:tabLst>
            </a:pPr>
            <a:r>
              <a:rPr sz="2600" spc="20" dirty="0">
                <a:latin typeface="Courier New"/>
                <a:cs typeface="Courier New"/>
              </a:rPr>
              <a:t>salt	spam	dozens_of_eggs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47	12.0	17	3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	9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  <a:tab pos="582993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	18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77	87.0	20	6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613025" algn="l"/>
                <a:tab pos="5829935" algn="l"/>
              </a:tabLst>
            </a:pPr>
            <a:r>
              <a:rPr sz="2600" spc="20" dirty="0">
                <a:latin typeface="Courier New"/>
                <a:cs typeface="Courier New"/>
              </a:rPr>
              <a:t>132	NaN	52	11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  <a:tab pos="582993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	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8700" y="7759763"/>
            <a:ext cx="160845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df.index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7767167"/>
            <a:ext cx="11673205" cy="1265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[10]:</a:t>
            </a:r>
            <a:endParaRPr sz="2600">
              <a:latin typeface="Courier New"/>
              <a:cs typeface="Courier New"/>
            </a:endParaRPr>
          </a:p>
          <a:p>
            <a:pPr marR="5080">
              <a:lnSpc>
                <a:spcPct val="105700"/>
              </a:lnSpc>
            </a:pPr>
            <a:r>
              <a:rPr sz="2600" spc="20" dirty="0">
                <a:latin typeface="Courier New"/>
                <a:cs typeface="Courier New"/>
              </a:rPr>
              <a:t>Out[10]: Index(['Jan', 'Feb', 'Mar', 'Apr', 'May', 'Jun'],  dtype='object',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name='month')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6271" y="7816725"/>
            <a:ext cx="1610995" cy="342900"/>
          </a:xfrm>
          <a:custGeom>
            <a:avLst/>
            <a:gdLst/>
            <a:ahLst/>
            <a:cxnLst/>
            <a:rect l="l" t="t" r="r" b="b"/>
            <a:pathLst>
              <a:path w="1610995" h="342900">
                <a:moveTo>
                  <a:pt x="0" y="0"/>
                </a:moveTo>
                <a:lnTo>
                  <a:pt x="1610799" y="0"/>
                </a:lnTo>
                <a:lnTo>
                  <a:pt x="1610799" y="342628"/>
                </a:lnTo>
                <a:lnTo>
                  <a:pt x="0" y="342628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894397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965" dirty="0">
                <a:solidFill>
                  <a:srgbClr val="3A3A3A"/>
                </a:solidFill>
                <a:latin typeface="Arial"/>
                <a:cs typeface="Arial"/>
              </a:rPr>
              <a:t>A </a:t>
            </a:r>
            <a:r>
              <a:rPr sz="8700" b="1" spc="-690" dirty="0">
                <a:solidFill>
                  <a:srgbClr val="3A3A3A"/>
                </a:solidFill>
                <a:latin typeface="Arial"/>
                <a:cs typeface="Arial"/>
              </a:rPr>
              <a:t>simple</a:t>
            </a:r>
            <a:r>
              <a:rPr sz="8700" b="1" spc="-10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15" dirty="0">
                <a:solidFill>
                  <a:srgbClr val="3A3A3A"/>
                </a:solidFill>
                <a:latin typeface="Arial"/>
                <a:cs typeface="Arial"/>
              </a:rPr>
              <a:t>DataFrame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26612"/>
            <a:ext cx="13832039" cy="642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36556"/>
            <a:ext cx="13612494" cy="6201410"/>
          </a:xfrm>
          <a:custGeom>
            <a:avLst/>
            <a:gdLst/>
            <a:ahLst/>
            <a:cxnLst/>
            <a:rect l="l" t="t" r="r" b="b"/>
            <a:pathLst>
              <a:path w="13612494" h="6201409">
                <a:moveTo>
                  <a:pt x="0" y="0"/>
                </a:moveTo>
                <a:lnTo>
                  <a:pt x="13612150" y="0"/>
                </a:lnTo>
                <a:lnTo>
                  <a:pt x="13612150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36556"/>
            <a:ext cx="13612494" cy="6201410"/>
          </a:xfrm>
          <a:custGeom>
            <a:avLst/>
            <a:gdLst/>
            <a:ahLst/>
            <a:cxnLst/>
            <a:rect l="l" t="t" r="r" b="b"/>
            <a:pathLst>
              <a:path w="13612494" h="6201409">
                <a:moveTo>
                  <a:pt x="0" y="0"/>
                </a:moveTo>
                <a:lnTo>
                  <a:pt x="13612150" y="0"/>
                </a:lnTo>
                <a:lnTo>
                  <a:pt x="13612150" y="6201381"/>
                </a:lnTo>
                <a:lnTo>
                  <a:pt x="0" y="620138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In [1]: import pandas as</a:t>
            </a:r>
            <a:r>
              <a:rPr spc="10" dirty="0"/>
              <a:t> </a:t>
            </a:r>
            <a:r>
              <a:rPr spc="20" dirty="0"/>
              <a:t>pd</a:t>
            </a:r>
          </a:p>
          <a:p>
            <a:pPr marR="5080">
              <a:lnSpc>
                <a:spcPct val="211400"/>
              </a:lnSpc>
            </a:pPr>
            <a:r>
              <a:rPr spc="20" dirty="0"/>
              <a:t>In [2]: df = pd.read_csv(</a:t>
            </a:r>
            <a:r>
              <a:rPr spc="20" dirty="0">
                <a:solidFill>
                  <a:srgbClr val="FF2B1B"/>
                </a:solidFill>
              </a:rPr>
              <a:t>'sales.csv'</a:t>
            </a:r>
            <a:r>
              <a:rPr spc="20" dirty="0"/>
              <a:t>, index_col=</a:t>
            </a:r>
            <a:r>
              <a:rPr spc="20" dirty="0">
                <a:solidFill>
                  <a:srgbClr val="FF2B1B"/>
                </a:solidFill>
              </a:rPr>
              <a:t>'month'</a:t>
            </a:r>
            <a:r>
              <a:rPr spc="20" dirty="0"/>
              <a:t>)  In [3]:</a:t>
            </a:r>
            <a:r>
              <a:rPr spc="15" dirty="0"/>
              <a:t> </a:t>
            </a:r>
            <a:r>
              <a:rPr spc="20" dirty="0"/>
              <a:t>df</a:t>
            </a: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Out[3]: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9331" y="6112767"/>
            <a:ext cx="101790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month  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6618" y="5693932"/>
            <a:ext cx="322961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41120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15" dirty="0">
                <a:solidFill>
                  <a:srgbClr val="3A3A3A"/>
                </a:solidFill>
                <a:latin typeface="Arial"/>
                <a:cs typeface="Arial"/>
              </a:rPr>
              <a:t>Working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84" dirty="0">
                <a:solidFill>
                  <a:srgbClr val="3A3A3A"/>
                </a:solidFill>
                <a:latin typeface="Arial"/>
                <a:cs typeface="Arial"/>
              </a:rPr>
              <a:t>string</a:t>
            </a:r>
            <a:r>
              <a:rPr sz="8700" b="1" spc="-9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values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55" dirty="0">
                <a:solidFill>
                  <a:srgbClr val="3A3A3A"/>
                </a:solidFill>
                <a:latin typeface="Arial"/>
                <a:cs typeface="Arial"/>
              </a:rPr>
              <a:t>(1)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9643685" cy="55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0151" y="3152574"/>
            <a:ext cx="402082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df.index.str.upper()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3159978"/>
            <a:ext cx="383286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[11]: df.index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[12]: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Out[12]: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5254155"/>
            <a:ext cx="10179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5665586"/>
            <a:ext cx="603250" cy="25838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just">
              <a:lnSpc>
                <a:spcPct val="105700"/>
              </a:lnSpc>
              <a:spcBef>
                <a:spcPts val="1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6618" y="4835319"/>
            <a:ext cx="6446520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  <a:tab pos="2412365" algn="l"/>
                <a:tab pos="3618229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	dozens_of_eggs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  <a:tabLst>
                <a:tab pos="1205865" algn="l"/>
                <a:tab pos="2814320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47	12.0	17	3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	9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	18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77	87.0	20	6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132	NaN	52	11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	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985" y="5693763"/>
            <a:ext cx="880744" cy="2489200"/>
          </a:xfrm>
          <a:custGeom>
            <a:avLst/>
            <a:gdLst/>
            <a:ahLst/>
            <a:cxnLst/>
            <a:rect l="l" t="t" r="r" b="b"/>
            <a:pathLst>
              <a:path w="880744" h="2489200">
                <a:moveTo>
                  <a:pt x="0" y="0"/>
                </a:moveTo>
                <a:lnTo>
                  <a:pt x="880433" y="0"/>
                </a:lnTo>
                <a:lnTo>
                  <a:pt x="880433" y="2488604"/>
                </a:lnTo>
                <a:lnTo>
                  <a:pt x="0" y="248860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6760" y="3078199"/>
            <a:ext cx="4156710" cy="617220"/>
          </a:xfrm>
          <a:custGeom>
            <a:avLst/>
            <a:gdLst/>
            <a:ahLst/>
            <a:cxnLst/>
            <a:rect l="l" t="t" r="r" b="b"/>
            <a:pathLst>
              <a:path w="4156709" h="617220">
                <a:moveTo>
                  <a:pt x="0" y="0"/>
                </a:moveTo>
                <a:lnTo>
                  <a:pt x="4156323" y="0"/>
                </a:lnTo>
                <a:lnTo>
                  <a:pt x="4156323" y="617007"/>
                </a:lnTo>
                <a:lnTo>
                  <a:pt x="0" y="61700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552169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615" dirty="0">
                <a:solidFill>
                  <a:srgbClr val="3A3A3A"/>
                </a:solidFill>
                <a:latin typeface="Arial"/>
                <a:cs typeface="Arial"/>
              </a:rPr>
              <a:t>Working</a:t>
            </a:r>
            <a:r>
              <a:rPr sz="8700" b="1" spc="-9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90" dirty="0">
                <a:solidFill>
                  <a:srgbClr val="3A3A3A"/>
                </a:solidFill>
                <a:latin typeface="Arial"/>
                <a:cs typeface="Arial"/>
              </a:rPr>
              <a:t>with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484" dirty="0">
                <a:solidFill>
                  <a:srgbClr val="3A3A3A"/>
                </a:solidFill>
                <a:latin typeface="Arial"/>
                <a:cs typeface="Arial"/>
              </a:rPr>
              <a:t>string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700" dirty="0">
                <a:solidFill>
                  <a:srgbClr val="3A3A3A"/>
                </a:solidFill>
                <a:latin typeface="Arial"/>
                <a:cs typeface="Arial"/>
              </a:rPr>
              <a:t>values</a:t>
            </a:r>
            <a:r>
              <a:rPr sz="8700" b="1" spc="-9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280" dirty="0">
                <a:solidFill>
                  <a:srgbClr val="3A3A3A"/>
                </a:solidFill>
                <a:latin typeface="Arial"/>
                <a:cs typeface="Arial"/>
              </a:rPr>
              <a:t>(2)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9643685" cy="516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9424035" cy="4945380"/>
          </a:xfrm>
          <a:custGeom>
            <a:avLst/>
            <a:gdLst/>
            <a:ahLst/>
            <a:cxnLst/>
            <a:rect l="l" t="t" r="r" b="b"/>
            <a:pathLst>
              <a:path w="9424035" h="4945380">
                <a:moveTo>
                  <a:pt x="0" y="0"/>
                </a:moveTo>
                <a:lnTo>
                  <a:pt x="9423796" y="0"/>
                </a:lnTo>
                <a:lnTo>
                  <a:pt x="9423796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9424035" cy="4945380"/>
          </a:xfrm>
          <a:custGeom>
            <a:avLst/>
            <a:gdLst/>
            <a:ahLst/>
            <a:cxnLst/>
            <a:rect l="l" t="t" r="r" b="b"/>
            <a:pathLst>
              <a:path w="9424035" h="4945380">
                <a:moveTo>
                  <a:pt x="0" y="0"/>
                </a:moveTo>
                <a:lnTo>
                  <a:pt x="9423796" y="0"/>
                </a:lnTo>
                <a:lnTo>
                  <a:pt x="9423796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2643" y="3152574"/>
            <a:ext cx="2010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(str.lower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8479" y="3152574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.map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3053" y="3159978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59978"/>
            <a:ext cx="564197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[13]: df.index 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df.index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[14]: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Out[14]: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5246751"/>
            <a:ext cx="603250" cy="25838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just">
              <a:lnSpc>
                <a:spcPct val="105700"/>
              </a:lnSpc>
              <a:spcBef>
                <a:spcPts val="1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4536" y="4835319"/>
            <a:ext cx="6446520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marR="5080" indent="-402590">
              <a:lnSpc>
                <a:spcPts val="3300"/>
              </a:lnSpc>
              <a:spcBef>
                <a:spcPts val="95"/>
              </a:spcBef>
              <a:tabLst>
                <a:tab pos="1205865" algn="l"/>
                <a:tab pos="2412365" algn="l"/>
                <a:tab pos="2814320" algn="l"/>
                <a:tab pos="3618229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	dozens_of_eggs  47	12.0		17		3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40"/>
              </a:spcBef>
              <a:tabLst>
                <a:tab pos="1205865" algn="l"/>
                <a:tab pos="2814320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	9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	18</a:t>
            </a:r>
            <a:endParaRPr sz="2600">
              <a:latin typeface="Courier New"/>
              <a:cs typeface="Courier New"/>
            </a:endParaRPr>
          </a:p>
          <a:p>
            <a:pPr marL="401955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6231890" algn="l"/>
              </a:tabLst>
            </a:pPr>
            <a:r>
              <a:rPr sz="2600" spc="20" dirty="0">
                <a:latin typeface="Courier New"/>
                <a:cs typeface="Courier New"/>
              </a:rPr>
              <a:t>77	87.0	20	6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407160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132	NaN	52	11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814320" algn="l"/>
                <a:tab pos="603059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	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5956" y="3067728"/>
            <a:ext cx="1860550" cy="523875"/>
          </a:xfrm>
          <a:custGeom>
            <a:avLst/>
            <a:gdLst/>
            <a:ahLst/>
            <a:cxnLst/>
            <a:rect l="l" t="t" r="r" b="b"/>
            <a:pathLst>
              <a:path w="1860550" h="523875">
                <a:moveTo>
                  <a:pt x="0" y="0"/>
                </a:moveTo>
                <a:lnTo>
                  <a:pt x="1860529" y="0"/>
                </a:lnTo>
                <a:lnTo>
                  <a:pt x="1860529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4004" y="3067728"/>
            <a:ext cx="685800" cy="523875"/>
          </a:xfrm>
          <a:custGeom>
            <a:avLst/>
            <a:gdLst/>
            <a:ahLst/>
            <a:cxnLst/>
            <a:rect l="l" t="t" r="r" b="b"/>
            <a:pathLst>
              <a:path w="685800" h="523875">
                <a:moveTo>
                  <a:pt x="0" y="0"/>
                </a:moveTo>
                <a:lnTo>
                  <a:pt x="685193" y="0"/>
                </a:lnTo>
                <a:lnTo>
                  <a:pt x="685193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602" y="5277525"/>
            <a:ext cx="880744" cy="2656205"/>
          </a:xfrm>
          <a:custGeom>
            <a:avLst/>
            <a:gdLst/>
            <a:ahLst/>
            <a:cxnLst/>
            <a:rect l="l" t="t" r="r" b="b"/>
            <a:pathLst>
              <a:path w="880744" h="2656204">
                <a:moveTo>
                  <a:pt x="0" y="0"/>
                </a:moveTo>
                <a:lnTo>
                  <a:pt x="880423" y="0"/>
                </a:lnTo>
                <a:lnTo>
                  <a:pt x="880423" y="2656086"/>
                </a:lnTo>
                <a:lnTo>
                  <a:pt x="0" y="265608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241502"/>
            <a:ext cx="1496885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spc="-515" dirty="0">
                <a:solidFill>
                  <a:srgbClr val="3A3A3A"/>
                </a:solidFill>
                <a:latin typeface="Arial"/>
                <a:cs typeface="Arial"/>
              </a:rPr>
              <a:t>Defining </a:t>
            </a:r>
            <a:r>
              <a:rPr sz="7600" b="1" spc="-735" dirty="0">
                <a:solidFill>
                  <a:srgbClr val="3A3A3A"/>
                </a:solidFill>
                <a:latin typeface="Arial"/>
                <a:cs typeface="Arial"/>
              </a:rPr>
              <a:t>columns </a:t>
            </a:r>
            <a:r>
              <a:rPr sz="7600" b="1" spc="-670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7600" b="1" spc="-370" dirty="0">
                <a:solidFill>
                  <a:srgbClr val="3A3A3A"/>
                </a:solidFill>
                <a:latin typeface="Arial"/>
                <a:cs typeface="Arial"/>
              </a:rPr>
              <a:t>other</a:t>
            </a:r>
            <a:r>
              <a:rPr sz="7600" b="1" spc="-15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600" b="1" spc="-735" dirty="0">
                <a:solidFill>
                  <a:srgbClr val="3A3A3A"/>
                </a:solidFill>
                <a:latin typeface="Arial"/>
                <a:cs typeface="Arial"/>
              </a:rPr>
              <a:t>columns</a:t>
            </a:r>
            <a:endParaRPr sz="7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05670"/>
            <a:ext cx="11737862" cy="516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15614"/>
            <a:ext cx="11518265" cy="4945380"/>
          </a:xfrm>
          <a:custGeom>
            <a:avLst/>
            <a:gdLst/>
            <a:ahLst/>
            <a:cxnLst/>
            <a:rect l="l" t="t" r="r" b="b"/>
            <a:pathLst>
              <a:path w="11518265" h="4945380">
                <a:moveTo>
                  <a:pt x="0" y="0"/>
                </a:moveTo>
                <a:lnTo>
                  <a:pt x="11517973" y="0"/>
                </a:lnTo>
                <a:lnTo>
                  <a:pt x="11517973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15614"/>
            <a:ext cx="11518265" cy="4945380"/>
          </a:xfrm>
          <a:custGeom>
            <a:avLst/>
            <a:gdLst/>
            <a:ahLst/>
            <a:cxnLst/>
            <a:rect l="l" t="t" r="r" b="b"/>
            <a:pathLst>
              <a:path w="11518265" h="4945380">
                <a:moveTo>
                  <a:pt x="0" y="0"/>
                </a:moveTo>
                <a:lnTo>
                  <a:pt x="11517973" y="0"/>
                </a:lnTo>
                <a:lnTo>
                  <a:pt x="11517973" y="4944875"/>
                </a:lnTo>
                <a:lnTo>
                  <a:pt x="0" y="4944875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1823" y="3152574"/>
            <a:ext cx="24130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'salty_eggs'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4315" y="3159978"/>
            <a:ext cx="62452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 = df.salt +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df.dozens_of_eggs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3159978"/>
            <a:ext cx="2425700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[15]: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df[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[16]: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Out[16]: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4835319"/>
            <a:ext cx="7451725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005205">
              <a:lnSpc>
                <a:spcPts val="3300"/>
              </a:lnSpc>
              <a:spcBef>
                <a:spcPts val="95"/>
              </a:spcBef>
              <a:tabLst>
                <a:tab pos="1407160" algn="l"/>
                <a:tab pos="2211070" algn="l"/>
                <a:tab pos="3417570" algn="l"/>
                <a:tab pos="3819525" algn="l"/>
                <a:tab pos="4623435" algn="l"/>
                <a:tab pos="723709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	dozens_of_eggs  jan	47	12.0		17		3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pos="1205865" algn="l"/>
                <a:tab pos="2211070" algn="l"/>
                <a:tab pos="3819525" algn="l"/>
                <a:tab pos="7237095" algn="l"/>
              </a:tabLst>
            </a:pPr>
            <a:r>
              <a:rPr sz="2600" spc="20" dirty="0">
                <a:latin typeface="Courier New"/>
                <a:cs typeface="Courier New"/>
              </a:rPr>
              <a:t>feb	110	50.0	31	9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211070" algn="l"/>
                <a:tab pos="3819525" algn="l"/>
                <a:tab pos="7035800" algn="l"/>
              </a:tabLst>
            </a:pPr>
            <a:r>
              <a:rPr sz="2600" spc="20" dirty="0">
                <a:latin typeface="Courier New"/>
                <a:cs typeface="Courier New"/>
              </a:rPr>
              <a:t>mar	221	89.0	72	18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  <a:tab pos="2211070" algn="l"/>
                <a:tab pos="3819525" algn="l"/>
                <a:tab pos="7237095" algn="l"/>
              </a:tabLst>
            </a:pPr>
            <a:r>
              <a:rPr sz="2600" spc="20" dirty="0">
                <a:latin typeface="Courier New"/>
                <a:cs typeface="Courier New"/>
              </a:rPr>
              <a:t>apr	77	87.0	20	6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205865" algn="l"/>
                <a:tab pos="2412365" algn="l"/>
                <a:tab pos="3819525" algn="l"/>
                <a:tab pos="7035800" algn="l"/>
              </a:tabLst>
            </a:pPr>
            <a:r>
              <a:rPr sz="2600" spc="20" dirty="0">
                <a:latin typeface="Courier New"/>
                <a:cs typeface="Courier New"/>
              </a:rPr>
              <a:t>may	132	NaN	52	11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211070" algn="l"/>
                <a:tab pos="3819525" algn="l"/>
                <a:tab pos="7035800" algn="l"/>
              </a:tabLst>
            </a:pPr>
            <a:r>
              <a:rPr sz="2600" spc="20" dirty="0">
                <a:latin typeface="Courier New"/>
                <a:cs typeface="Courier New"/>
              </a:rPr>
              <a:t>jun	205	60.0	55	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9930" y="4827915"/>
            <a:ext cx="2010410" cy="30022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salty_eggs</a:t>
            </a:r>
            <a:endParaRPr sz="2600">
              <a:latin typeface="Courier New"/>
              <a:cs typeface="Courier New"/>
            </a:endParaRPr>
          </a:p>
          <a:p>
            <a:pPr marL="1205865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15.0</a:t>
            </a:r>
            <a:endParaRPr sz="2600">
              <a:latin typeface="Courier New"/>
              <a:cs typeface="Courier New"/>
            </a:endParaRPr>
          </a:p>
          <a:p>
            <a:pPr marL="1205865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59.0</a:t>
            </a:r>
            <a:endParaRPr sz="2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107.0</a:t>
            </a:r>
            <a:endParaRPr sz="2600">
              <a:latin typeface="Courier New"/>
              <a:cs typeface="Courier New"/>
            </a:endParaRPr>
          </a:p>
          <a:p>
            <a:pPr marL="1205865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93.0</a:t>
            </a:r>
            <a:endParaRPr sz="2600">
              <a:latin typeface="Courier New"/>
              <a:cs typeface="Courier New"/>
            </a:endParaRPr>
          </a:p>
          <a:p>
            <a:pPr marL="1205865" indent="200660">
              <a:lnSpc>
                <a:spcPct val="105700"/>
              </a:lnSpc>
            </a:pPr>
            <a:r>
              <a:rPr sz="2600" spc="20" dirty="0">
                <a:latin typeface="Courier New"/>
                <a:cs typeface="Courier New"/>
              </a:rPr>
              <a:t>NaN  77.0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19282" y="4876867"/>
            <a:ext cx="2413000" cy="2894965"/>
          </a:xfrm>
          <a:custGeom>
            <a:avLst/>
            <a:gdLst/>
            <a:ahLst/>
            <a:cxnLst/>
            <a:rect l="l" t="t" r="r" b="b"/>
            <a:pathLst>
              <a:path w="2413000" h="2894965">
                <a:moveTo>
                  <a:pt x="0" y="0"/>
                </a:moveTo>
                <a:lnTo>
                  <a:pt x="2412512" y="0"/>
                </a:lnTo>
                <a:lnTo>
                  <a:pt x="2412512" y="2894519"/>
                </a:lnTo>
                <a:lnTo>
                  <a:pt x="0" y="2894519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9696" y="3078199"/>
            <a:ext cx="2413000" cy="523875"/>
          </a:xfrm>
          <a:custGeom>
            <a:avLst/>
            <a:gdLst/>
            <a:ahLst/>
            <a:cxnLst/>
            <a:rect l="l" t="t" r="r" b="b"/>
            <a:pathLst>
              <a:path w="2413000" h="523875">
                <a:moveTo>
                  <a:pt x="0" y="0"/>
                </a:moveTo>
                <a:lnTo>
                  <a:pt x="2412460" y="0"/>
                </a:lnTo>
                <a:lnTo>
                  <a:pt x="2412460" y="523544"/>
                </a:lnTo>
                <a:lnTo>
                  <a:pt x="0" y="523544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98651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70" dirty="0">
                <a:solidFill>
                  <a:srgbClr val="3A3A3A"/>
                </a:solidFill>
                <a:latin typeface="Arial"/>
                <a:cs typeface="Arial"/>
              </a:rPr>
              <a:t>Indexing </a:t>
            </a:r>
            <a:r>
              <a:rPr sz="8700" b="1" spc="-750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770" dirty="0">
                <a:solidFill>
                  <a:srgbClr val="3A3A3A"/>
                </a:solidFill>
                <a:latin typeface="Arial"/>
                <a:cs typeface="Arial"/>
              </a:rPr>
              <a:t>square</a:t>
            </a:r>
            <a:r>
              <a:rPr sz="8700" b="1" spc="-16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610" dirty="0">
                <a:solidFill>
                  <a:srgbClr val="3A3A3A"/>
                </a:solidFill>
                <a:latin typeface="Arial"/>
                <a:cs typeface="Arial"/>
              </a:rPr>
              <a:t>brackets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2864" y="4838386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12.0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331" y="484579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7659" y="4845791"/>
            <a:ext cx="182245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47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110	50.0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221	89.0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77	87.0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132	NaN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</a:tabLst>
            </a:pPr>
            <a:r>
              <a:rPr sz="2600" spc="20" dirty="0">
                <a:latin typeface="Courier New"/>
                <a:cs typeface="Courier New"/>
              </a:rPr>
              <a:t>205	60.0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8700" y="7770235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f[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782" y="7770235"/>
            <a:ext cx="12065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'salt'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7028" y="777023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8069" y="777023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3170449"/>
            <a:ext cx="4636770" cy="5034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[4]: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Out[4]: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  <a:tabLst>
                <a:tab pos="1205865" algn="l"/>
                <a:tab pos="2412365" algn="l"/>
              </a:tabLst>
            </a:pPr>
            <a:r>
              <a:rPr sz="2600" spc="20" dirty="0">
                <a:latin typeface="Courier New"/>
                <a:cs typeface="Courier New"/>
              </a:rPr>
              <a:t>eggs	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31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72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20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52</a:t>
            </a:r>
            <a:endParaRPr sz="2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55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R="607695" algn="r">
              <a:lnSpc>
                <a:spcPct val="100000"/>
              </a:lnSpc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0151" y="7770235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Jan'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4315" y="777023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9331" y="7777638"/>
            <a:ext cx="2425700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[5]: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Out[5]: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12.0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9475" y="4903086"/>
            <a:ext cx="1021715" cy="386080"/>
          </a:xfrm>
          <a:custGeom>
            <a:avLst/>
            <a:gdLst/>
            <a:ahLst/>
            <a:cxnLst/>
            <a:rect l="l" t="t" r="r" b="b"/>
            <a:pathLst>
              <a:path w="1021714" h="386079">
                <a:moveTo>
                  <a:pt x="0" y="0"/>
                </a:moveTo>
                <a:lnTo>
                  <a:pt x="1021089" y="0"/>
                </a:lnTo>
                <a:lnTo>
                  <a:pt x="1021089" y="385946"/>
                </a:lnTo>
                <a:lnTo>
                  <a:pt x="0" y="385946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5846" y="7848892"/>
            <a:ext cx="216535" cy="403860"/>
          </a:xfrm>
          <a:custGeom>
            <a:avLst/>
            <a:gdLst/>
            <a:ahLst/>
            <a:cxnLst/>
            <a:rect l="l" t="t" r="r" b="b"/>
            <a:pathLst>
              <a:path w="216535" h="403859">
                <a:moveTo>
                  <a:pt x="0" y="403547"/>
                </a:moveTo>
                <a:lnTo>
                  <a:pt x="216119" y="403547"/>
                </a:lnTo>
                <a:lnTo>
                  <a:pt x="216119" y="0"/>
                </a:lnTo>
                <a:lnTo>
                  <a:pt x="0" y="0"/>
                </a:lnTo>
                <a:lnTo>
                  <a:pt x="0" y="403547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1965" y="7848892"/>
            <a:ext cx="1179195" cy="403860"/>
          </a:xfrm>
          <a:custGeom>
            <a:avLst/>
            <a:gdLst/>
            <a:ahLst/>
            <a:cxnLst/>
            <a:rect l="l" t="t" r="r" b="b"/>
            <a:pathLst>
              <a:path w="1179195" h="403859">
                <a:moveTo>
                  <a:pt x="0" y="0"/>
                </a:moveTo>
                <a:lnTo>
                  <a:pt x="1179063" y="0"/>
                </a:lnTo>
                <a:lnTo>
                  <a:pt x="1179063" y="403547"/>
                </a:lnTo>
                <a:lnTo>
                  <a:pt x="0" y="40354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0945" y="7848892"/>
            <a:ext cx="232410" cy="403860"/>
          </a:xfrm>
          <a:custGeom>
            <a:avLst/>
            <a:gdLst/>
            <a:ahLst/>
            <a:cxnLst/>
            <a:rect l="l" t="t" r="r" b="b"/>
            <a:pathLst>
              <a:path w="232410" h="403859">
                <a:moveTo>
                  <a:pt x="0" y="403547"/>
                </a:moveTo>
                <a:lnTo>
                  <a:pt x="231877" y="403547"/>
                </a:lnTo>
                <a:lnTo>
                  <a:pt x="231877" y="0"/>
                </a:lnTo>
                <a:lnTo>
                  <a:pt x="0" y="0"/>
                </a:lnTo>
                <a:lnTo>
                  <a:pt x="0" y="403547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2822" y="7848892"/>
            <a:ext cx="232410" cy="403860"/>
          </a:xfrm>
          <a:custGeom>
            <a:avLst/>
            <a:gdLst/>
            <a:ahLst/>
            <a:cxnLst/>
            <a:rect l="l" t="t" r="r" b="b"/>
            <a:pathLst>
              <a:path w="232410" h="403859">
                <a:moveTo>
                  <a:pt x="0" y="403547"/>
                </a:moveTo>
                <a:lnTo>
                  <a:pt x="231888" y="403547"/>
                </a:lnTo>
                <a:lnTo>
                  <a:pt x="231888" y="0"/>
                </a:lnTo>
                <a:lnTo>
                  <a:pt x="0" y="0"/>
                </a:lnTo>
                <a:lnTo>
                  <a:pt x="0" y="403547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4711" y="7848892"/>
            <a:ext cx="931544" cy="403860"/>
          </a:xfrm>
          <a:custGeom>
            <a:avLst/>
            <a:gdLst/>
            <a:ahLst/>
            <a:cxnLst/>
            <a:rect l="l" t="t" r="r" b="b"/>
            <a:pathLst>
              <a:path w="931545" h="403859">
                <a:moveTo>
                  <a:pt x="0" y="403547"/>
                </a:moveTo>
                <a:lnTo>
                  <a:pt x="931322" y="403547"/>
                </a:lnTo>
                <a:lnTo>
                  <a:pt x="931322" y="0"/>
                </a:lnTo>
                <a:lnTo>
                  <a:pt x="0" y="0"/>
                </a:lnTo>
                <a:lnTo>
                  <a:pt x="0" y="403547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6033" y="7848892"/>
            <a:ext cx="250190" cy="403860"/>
          </a:xfrm>
          <a:custGeom>
            <a:avLst/>
            <a:gdLst/>
            <a:ahLst/>
            <a:cxnLst/>
            <a:rect l="l" t="t" r="r" b="b"/>
            <a:pathLst>
              <a:path w="250189" h="403859">
                <a:moveTo>
                  <a:pt x="0" y="0"/>
                </a:moveTo>
                <a:lnTo>
                  <a:pt x="249824" y="0"/>
                </a:lnTo>
                <a:lnTo>
                  <a:pt x="249824" y="403547"/>
                </a:lnTo>
                <a:lnTo>
                  <a:pt x="0" y="40354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218676"/>
            <a:ext cx="14852015" cy="1224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850" b="1" spc="-700" dirty="0">
                <a:solidFill>
                  <a:srgbClr val="3A3A3A"/>
                </a:solidFill>
                <a:latin typeface="Arial"/>
                <a:cs typeface="Arial"/>
              </a:rPr>
              <a:t>Using</a:t>
            </a:r>
            <a:r>
              <a:rPr sz="7850" b="1" spc="-8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850" b="1" spc="-700" dirty="0">
                <a:solidFill>
                  <a:srgbClr val="3A3A3A"/>
                </a:solidFill>
                <a:latin typeface="Arial"/>
                <a:cs typeface="Arial"/>
              </a:rPr>
              <a:t>column</a:t>
            </a:r>
            <a:r>
              <a:rPr sz="7850" b="1" spc="-8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850" b="1" spc="-40" dirty="0">
                <a:solidFill>
                  <a:srgbClr val="3A3A3A"/>
                </a:solidFill>
                <a:latin typeface="Arial"/>
                <a:cs typeface="Arial"/>
              </a:rPr>
              <a:t>atribute</a:t>
            </a:r>
            <a:r>
              <a:rPr sz="7850" b="1" spc="-8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850" b="1" spc="-700" dirty="0">
                <a:solidFill>
                  <a:srgbClr val="3A3A3A"/>
                </a:solidFill>
                <a:latin typeface="Arial"/>
                <a:cs typeface="Arial"/>
              </a:rPr>
              <a:t>and</a:t>
            </a:r>
            <a:r>
              <a:rPr sz="7850" b="1" spc="-8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850" b="1" spc="-540" dirty="0">
                <a:solidFill>
                  <a:srgbClr val="3A3A3A"/>
                </a:solidFill>
                <a:latin typeface="Arial"/>
                <a:cs typeface="Arial"/>
              </a:rPr>
              <a:t>row</a:t>
            </a:r>
            <a:r>
              <a:rPr sz="7850" b="1" spc="-8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850" b="1" spc="-484" dirty="0">
                <a:solidFill>
                  <a:srgbClr val="3A3A3A"/>
                </a:solidFill>
                <a:latin typeface="Arial"/>
                <a:cs typeface="Arial"/>
              </a:rPr>
              <a:t>label</a:t>
            </a:r>
            <a:endParaRPr sz="7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70449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[6]: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Out[6]: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659" y="5676057"/>
            <a:ext cx="60325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484579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3905" y="7770235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s[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659" y="7770235"/>
            <a:ext cx="120650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df.egg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7028" y="7770235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Mar'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1192" y="777023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331" y="4008120"/>
            <a:ext cx="4636770" cy="4616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35"/>
              </a:spcBef>
              <a:tabLst>
                <a:tab pos="381952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809114">
              <a:lnSpc>
                <a:spcPct val="100000"/>
              </a:lnSpc>
              <a:spcBef>
                <a:spcPts val="5"/>
              </a:spcBef>
              <a:tabLst>
                <a:tab pos="2613025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 marL="1607820">
              <a:lnSpc>
                <a:spcPct val="100000"/>
              </a:lnSpc>
              <a:spcBef>
                <a:spcPts val="175"/>
              </a:spcBef>
              <a:tabLst>
                <a:tab pos="2613025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 marL="2613025">
              <a:lnSpc>
                <a:spcPct val="100000"/>
              </a:lnSpc>
              <a:spcBef>
                <a:spcPts val="180"/>
              </a:spcBef>
              <a:tabLst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89.0	72</a:t>
            </a:r>
            <a:endParaRPr sz="2600">
              <a:latin typeface="Courier New"/>
              <a:cs typeface="Courier New"/>
            </a:endParaRPr>
          </a:p>
          <a:p>
            <a:pPr marL="1809114">
              <a:lnSpc>
                <a:spcPct val="100000"/>
              </a:lnSpc>
              <a:spcBef>
                <a:spcPts val="175"/>
              </a:spcBef>
              <a:tabLst>
                <a:tab pos="2613025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 marL="1607820">
              <a:lnSpc>
                <a:spcPct val="100000"/>
              </a:lnSpc>
              <a:spcBef>
                <a:spcPts val="180"/>
              </a:spcBef>
              <a:tabLst>
                <a:tab pos="2814320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132	NaN	52</a:t>
            </a:r>
            <a:endParaRPr sz="2600">
              <a:latin typeface="Courier New"/>
              <a:cs typeface="Courier New"/>
            </a:endParaRPr>
          </a:p>
          <a:p>
            <a:pPr marL="1607820">
              <a:lnSpc>
                <a:spcPct val="100000"/>
              </a:lnSpc>
              <a:spcBef>
                <a:spcPts val="180"/>
              </a:spcBef>
              <a:tabLst>
                <a:tab pos="2613025" algn="l"/>
                <a:tab pos="4221480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216275" algn="l"/>
              </a:tabLst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2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[7]:	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Out[7]: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6333" y="5715585"/>
            <a:ext cx="851535" cy="403860"/>
          </a:xfrm>
          <a:custGeom>
            <a:avLst/>
            <a:gdLst/>
            <a:ahLst/>
            <a:cxnLst/>
            <a:rect l="l" t="t" r="r" b="b"/>
            <a:pathLst>
              <a:path w="851535" h="403860">
                <a:moveTo>
                  <a:pt x="0" y="0"/>
                </a:moveTo>
                <a:lnTo>
                  <a:pt x="851167" y="0"/>
                </a:lnTo>
                <a:lnTo>
                  <a:pt x="851167" y="403547"/>
                </a:lnTo>
                <a:lnTo>
                  <a:pt x="0" y="40354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2663" y="7856158"/>
            <a:ext cx="261620" cy="403860"/>
          </a:xfrm>
          <a:custGeom>
            <a:avLst/>
            <a:gdLst/>
            <a:ahLst/>
            <a:cxnLst/>
            <a:rect l="l" t="t" r="r" b="b"/>
            <a:pathLst>
              <a:path w="261620" h="403859">
                <a:moveTo>
                  <a:pt x="0" y="403537"/>
                </a:moveTo>
                <a:lnTo>
                  <a:pt x="261447" y="403537"/>
                </a:lnTo>
                <a:lnTo>
                  <a:pt x="261447" y="0"/>
                </a:lnTo>
                <a:lnTo>
                  <a:pt x="0" y="0"/>
                </a:lnTo>
                <a:lnTo>
                  <a:pt x="0" y="403537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4111" y="7856158"/>
            <a:ext cx="937894" cy="403860"/>
          </a:xfrm>
          <a:custGeom>
            <a:avLst/>
            <a:gdLst/>
            <a:ahLst/>
            <a:cxnLst/>
            <a:rect l="l" t="t" r="r" b="b"/>
            <a:pathLst>
              <a:path w="937895" h="403859">
                <a:moveTo>
                  <a:pt x="0" y="0"/>
                </a:moveTo>
                <a:lnTo>
                  <a:pt x="937395" y="0"/>
                </a:lnTo>
                <a:lnTo>
                  <a:pt x="937395" y="403537"/>
                </a:lnTo>
                <a:lnTo>
                  <a:pt x="0" y="40353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5988" y="7856158"/>
            <a:ext cx="280035" cy="403860"/>
          </a:xfrm>
          <a:custGeom>
            <a:avLst/>
            <a:gdLst/>
            <a:ahLst/>
            <a:cxnLst/>
            <a:rect l="l" t="t" r="r" b="b"/>
            <a:pathLst>
              <a:path w="280035" h="403859">
                <a:moveTo>
                  <a:pt x="0" y="0"/>
                </a:moveTo>
                <a:lnTo>
                  <a:pt x="279583" y="0"/>
                </a:lnTo>
                <a:lnTo>
                  <a:pt x="279583" y="403537"/>
                </a:lnTo>
                <a:lnTo>
                  <a:pt x="0" y="40353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6333" y="7856158"/>
            <a:ext cx="1546860" cy="403860"/>
          </a:xfrm>
          <a:custGeom>
            <a:avLst/>
            <a:gdLst/>
            <a:ahLst/>
            <a:cxnLst/>
            <a:rect l="l" t="t" r="r" b="b"/>
            <a:pathLst>
              <a:path w="1546860" h="403859">
                <a:moveTo>
                  <a:pt x="0" y="0"/>
                </a:moveTo>
                <a:lnTo>
                  <a:pt x="1546329" y="0"/>
                </a:lnTo>
                <a:lnTo>
                  <a:pt x="1546329" y="403537"/>
                </a:lnTo>
                <a:lnTo>
                  <a:pt x="0" y="40353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027049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360" dirty="0">
                <a:solidFill>
                  <a:srgbClr val="3A3A3A"/>
                </a:solidFill>
                <a:latin typeface="Arial"/>
                <a:cs typeface="Arial"/>
              </a:rPr>
              <a:t>the </a:t>
            </a:r>
            <a:r>
              <a:rPr sz="8700" b="1" spc="-525" dirty="0">
                <a:solidFill>
                  <a:srgbClr val="3A3A3A"/>
                </a:solidFill>
                <a:latin typeface="Arial"/>
                <a:cs typeface="Arial"/>
              </a:rPr>
              <a:t>.loc</a:t>
            </a:r>
            <a:r>
              <a:rPr sz="8700" b="1" spc="-18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835" dirty="0">
                <a:solidFill>
                  <a:srgbClr val="3A3A3A"/>
                </a:solidFill>
                <a:latin typeface="Arial"/>
                <a:cs typeface="Arial"/>
              </a:rPr>
              <a:t>accessor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70449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[8]: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Out[8]: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92" y="6513728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52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484579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2864" y="7770235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c[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5987" y="7770235"/>
            <a:ext cx="80454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May'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2864" y="4008120"/>
            <a:ext cx="2023110" cy="419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89.0	72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87.0	20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NaN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60.0	55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tabLst>
                <a:tab pos="1004569" algn="l"/>
              </a:tabLst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	</a:t>
            </a:r>
            <a:r>
              <a:rPr sz="2600" spc="20" dirty="0"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7438" y="7777638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2233" y="7770235"/>
            <a:ext cx="100520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'spam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8479" y="7770235"/>
            <a:ext cx="201295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9331" y="4845791"/>
            <a:ext cx="2626360" cy="3778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07034" algn="r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47</a:t>
            </a:r>
            <a:endParaRPr sz="2600">
              <a:latin typeface="Courier New"/>
              <a:cs typeface="Courier New"/>
            </a:endParaRPr>
          </a:p>
          <a:p>
            <a:pPr marR="407034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110</a:t>
            </a:r>
            <a:endParaRPr sz="2600">
              <a:latin typeface="Courier New"/>
              <a:cs typeface="Courier New"/>
            </a:endParaRPr>
          </a:p>
          <a:p>
            <a:pPr marR="407034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221</a:t>
            </a:r>
            <a:endParaRPr sz="2600">
              <a:latin typeface="Courier New"/>
              <a:cs typeface="Courier New"/>
            </a:endParaRPr>
          </a:p>
          <a:p>
            <a:pPr marR="407034"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77</a:t>
            </a:r>
            <a:endParaRPr sz="2600">
              <a:latin typeface="Courier New"/>
              <a:cs typeface="Courier New"/>
            </a:endParaRPr>
          </a:p>
          <a:p>
            <a:pPr marR="407034" algn="r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132</a:t>
            </a:r>
            <a:endParaRPr sz="2600">
              <a:latin typeface="Courier New"/>
              <a:cs typeface="Courier New"/>
            </a:endParaRPr>
          </a:p>
          <a:p>
            <a:pPr marR="407034" algn="r"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205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latin typeface="Courier New"/>
                <a:cs typeface="Courier New"/>
              </a:rPr>
              <a:t>In [9]: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df.lo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Out[9]: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52.0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7971" y="6568993"/>
            <a:ext cx="605790" cy="403860"/>
          </a:xfrm>
          <a:custGeom>
            <a:avLst/>
            <a:gdLst/>
            <a:ahLst/>
            <a:cxnLst/>
            <a:rect l="l" t="t" r="r" b="b"/>
            <a:pathLst>
              <a:path w="605789" h="403859">
                <a:moveTo>
                  <a:pt x="0" y="0"/>
                </a:moveTo>
                <a:lnTo>
                  <a:pt x="605793" y="0"/>
                </a:lnTo>
                <a:lnTo>
                  <a:pt x="605793" y="403537"/>
                </a:lnTo>
                <a:lnTo>
                  <a:pt x="0" y="40353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9151" y="7723953"/>
            <a:ext cx="268605" cy="502920"/>
          </a:xfrm>
          <a:custGeom>
            <a:avLst/>
            <a:gdLst/>
            <a:ahLst/>
            <a:cxnLst/>
            <a:rect l="l" t="t" r="r" b="b"/>
            <a:pathLst>
              <a:path w="268604" h="502920">
                <a:moveTo>
                  <a:pt x="0" y="0"/>
                </a:moveTo>
                <a:lnTo>
                  <a:pt x="268421" y="0"/>
                </a:lnTo>
                <a:lnTo>
                  <a:pt x="268421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0033" y="7723953"/>
            <a:ext cx="939165" cy="502920"/>
          </a:xfrm>
          <a:custGeom>
            <a:avLst/>
            <a:gdLst/>
            <a:ahLst/>
            <a:cxnLst/>
            <a:rect l="l" t="t" r="r" b="b"/>
            <a:pathLst>
              <a:path w="939164" h="502920">
                <a:moveTo>
                  <a:pt x="0" y="0"/>
                </a:moveTo>
                <a:lnTo>
                  <a:pt x="938966" y="0"/>
                </a:lnTo>
                <a:lnTo>
                  <a:pt x="938966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0981" y="7723953"/>
            <a:ext cx="1294765" cy="502920"/>
          </a:xfrm>
          <a:custGeom>
            <a:avLst/>
            <a:gdLst/>
            <a:ahLst/>
            <a:cxnLst/>
            <a:rect l="l" t="t" r="r" b="b"/>
            <a:pathLst>
              <a:path w="1294765" h="502920">
                <a:moveTo>
                  <a:pt x="0" y="0"/>
                </a:moveTo>
                <a:lnTo>
                  <a:pt x="1294149" y="0"/>
                </a:lnTo>
                <a:lnTo>
                  <a:pt x="1294149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5705" y="7723953"/>
            <a:ext cx="268605" cy="502920"/>
          </a:xfrm>
          <a:custGeom>
            <a:avLst/>
            <a:gdLst/>
            <a:ahLst/>
            <a:cxnLst/>
            <a:rect l="l" t="t" r="r" b="b"/>
            <a:pathLst>
              <a:path w="268604" h="502920">
                <a:moveTo>
                  <a:pt x="0" y="0"/>
                </a:moveTo>
                <a:lnTo>
                  <a:pt x="268421" y="0"/>
                </a:lnTo>
                <a:lnTo>
                  <a:pt x="268421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0548620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765" dirty="0">
                <a:solidFill>
                  <a:srgbClr val="3A3A3A"/>
                </a:solidFill>
                <a:latin typeface="Arial"/>
                <a:cs typeface="Arial"/>
              </a:rPr>
              <a:t>Using </a:t>
            </a:r>
            <a:r>
              <a:rPr sz="8700" b="1" spc="-360" dirty="0">
                <a:solidFill>
                  <a:srgbClr val="3A3A3A"/>
                </a:solidFill>
                <a:latin typeface="Arial"/>
                <a:cs typeface="Arial"/>
              </a:rPr>
              <a:t>the </a:t>
            </a:r>
            <a:r>
              <a:rPr sz="8700" b="1" spc="-465" dirty="0">
                <a:solidFill>
                  <a:srgbClr val="3A3A3A"/>
                </a:solidFill>
                <a:latin typeface="Arial"/>
                <a:cs typeface="Arial"/>
              </a:rPr>
              <a:t>.iloc</a:t>
            </a:r>
            <a:r>
              <a:rPr sz="8700" b="1" spc="-18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835" dirty="0">
                <a:solidFill>
                  <a:srgbClr val="3A3A3A"/>
                </a:solidFill>
                <a:latin typeface="Arial"/>
                <a:cs typeface="Arial"/>
              </a:rPr>
              <a:t>accessor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60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782945"/>
          </a:xfrm>
          <a:custGeom>
            <a:avLst/>
            <a:gdLst/>
            <a:ahLst/>
            <a:cxnLst/>
            <a:rect l="l" t="t" r="r" b="b"/>
            <a:pathLst>
              <a:path w="9424035" h="5782945">
                <a:moveTo>
                  <a:pt x="0" y="0"/>
                </a:moveTo>
                <a:lnTo>
                  <a:pt x="9423796" y="0"/>
                </a:lnTo>
                <a:lnTo>
                  <a:pt x="9423796" y="5782546"/>
                </a:lnTo>
                <a:lnTo>
                  <a:pt x="0" y="5782546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9331" y="3170449"/>
            <a:ext cx="2224405" cy="1684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[10]:</a:t>
            </a:r>
            <a:r>
              <a:rPr sz="2600" spc="-5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Out[10]:</a:t>
            </a:r>
            <a:endParaRPr sz="2600">
              <a:latin typeface="Courier New"/>
              <a:cs typeface="Courier New"/>
            </a:endParaRPr>
          </a:p>
          <a:p>
            <a:pPr marL="1407160"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eggs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192" y="6513728"/>
            <a:ext cx="40259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52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31" y="484579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7659" y="4008120"/>
            <a:ext cx="3028315" cy="335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5205">
              <a:lnSpc>
                <a:spcPct val="100000"/>
              </a:lnSpc>
              <a:spcBef>
                <a:spcPts val="135"/>
              </a:spcBef>
              <a:tabLst>
                <a:tab pos="2211070" algn="l"/>
              </a:tabLst>
            </a:pPr>
            <a:r>
              <a:rPr sz="2600" spc="20" dirty="0">
                <a:latin typeface="Courier New"/>
                <a:cs typeface="Courier New"/>
              </a:rPr>
              <a:t>salt	spam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47	12.0	17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110	50.0	31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221	89.0	72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75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77	87.0	20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132	NaN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004569" algn="l"/>
                <a:tab pos="2613025" algn="l"/>
              </a:tabLst>
            </a:pPr>
            <a:r>
              <a:rPr sz="2600" spc="20" dirty="0">
                <a:latin typeface="Courier New"/>
                <a:cs typeface="Courier New"/>
              </a:rPr>
              <a:t>205	60.0	55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700" y="7770235"/>
            <a:ext cx="261366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df.iloc[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4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2A9A0B"/>
                </a:solidFill>
                <a:latin typeface="Courier New"/>
                <a:cs typeface="Courier New"/>
              </a:rPr>
              <a:t>2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331" y="7777638"/>
            <a:ext cx="2626360" cy="846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[11]: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spc="20" dirty="0">
                <a:latin typeface="Courier New"/>
                <a:cs typeface="Courier New"/>
              </a:rPr>
              <a:t>Out[11]: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52.0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9950" y="6588574"/>
            <a:ext cx="607695" cy="403860"/>
          </a:xfrm>
          <a:custGeom>
            <a:avLst/>
            <a:gdLst/>
            <a:ahLst/>
            <a:cxnLst/>
            <a:rect l="l" t="t" r="r" b="b"/>
            <a:pathLst>
              <a:path w="607695" h="403859">
                <a:moveTo>
                  <a:pt x="0" y="0"/>
                </a:moveTo>
                <a:lnTo>
                  <a:pt x="607395" y="0"/>
                </a:lnTo>
                <a:lnTo>
                  <a:pt x="607395" y="403537"/>
                </a:lnTo>
                <a:lnTo>
                  <a:pt x="0" y="40353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5803" y="7782673"/>
            <a:ext cx="2710180" cy="502920"/>
          </a:xfrm>
          <a:custGeom>
            <a:avLst/>
            <a:gdLst/>
            <a:ahLst/>
            <a:cxnLst/>
            <a:rect l="l" t="t" r="r" b="b"/>
            <a:pathLst>
              <a:path w="2710179" h="502920">
                <a:moveTo>
                  <a:pt x="0" y="0"/>
                </a:moveTo>
                <a:lnTo>
                  <a:pt x="2710095" y="0"/>
                </a:lnTo>
                <a:lnTo>
                  <a:pt x="2710095" y="502602"/>
                </a:lnTo>
                <a:lnTo>
                  <a:pt x="0" y="502602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3063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Manipulating </a:t>
            </a:r>
            <a:r>
              <a:rPr spc="-160" dirty="0"/>
              <a:t>DataFrames </a:t>
            </a:r>
            <a:r>
              <a:rPr spc="-114" dirty="0"/>
              <a:t>with</a:t>
            </a:r>
            <a:r>
              <a:rPr spc="-690" dirty="0"/>
              <a:t> </a:t>
            </a:r>
            <a:r>
              <a:rPr spc="-114"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8626" y="1128626"/>
            <a:ext cx="13081635" cy="1357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700" b="1" spc="-565" dirty="0">
                <a:solidFill>
                  <a:srgbClr val="3A3A3A"/>
                </a:solidFill>
                <a:latin typeface="Arial"/>
                <a:cs typeface="Arial"/>
              </a:rPr>
              <a:t>Selecting only </a:t>
            </a:r>
            <a:r>
              <a:rPr sz="8700" b="1" spc="-894" dirty="0">
                <a:solidFill>
                  <a:srgbClr val="3A3A3A"/>
                </a:solidFill>
                <a:latin typeface="Arial"/>
                <a:cs typeface="Arial"/>
              </a:rPr>
              <a:t>some</a:t>
            </a:r>
            <a:r>
              <a:rPr sz="8700" b="1" spc="-18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700" b="1" spc="-825" dirty="0">
                <a:solidFill>
                  <a:srgbClr val="3A3A3A"/>
                </a:solidFill>
                <a:latin typeface="Arial"/>
                <a:cs typeface="Arial"/>
              </a:rPr>
              <a:t>columns</a:t>
            </a:r>
            <a:endParaRPr sz="8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085" y="2916141"/>
            <a:ext cx="9643685" cy="558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797" y="3026085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3026085"/>
            <a:ext cx="9424035" cy="5363845"/>
          </a:xfrm>
          <a:custGeom>
            <a:avLst/>
            <a:gdLst/>
            <a:ahLst/>
            <a:cxnLst/>
            <a:rect l="l" t="t" r="r" b="b"/>
            <a:pathLst>
              <a:path w="9424035" h="5363845">
                <a:moveTo>
                  <a:pt x="0" y="0"/>
                </a:moveTo>
                <a:lnTo>
                  <a:pt x="9423796" y="0"/>
                </a:lnTo>
                <a:lnTo>
                  <a:pt x="9423796" y="5363711"/>
                </a:lnTo>
                <a:lnTo>
                  <a:pt x="0" y="5363711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6807" y="3170449"/>
            <a:ext cx="213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151" y="3163045"/>
            <a:ext cx="32169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600" spc="20" dirty="0">
                <a:latin typeface="Courier New"/>
                <a:cs typeface="Courier New"/>
              </a:rPr>
              <a:t>[[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'salt'</a:t>
            </a:r>
            <a:r>
              <a:rPr sz="2600" spc="20" dirty="0">
                <a:latin typeface="Courier New"/>
                <a:cs typeface="Courier New"/>
              </a:rPr>
              <a:t>,</a:t>
            </a:r>
            <a:r>
              <a:rPr sz="2600" spc="20" dirty="0">
                <a:solidFill>
                  <a:srgbClr val="FF2B1B"/>
                </a:solidFill>
                <a:latin typeface="Courier New"/>
                <a:cs typeface="Courier New"/>
              </a:rPr>
              <a:t>'eggs'</a:t>
            </a:r>
            <a:r>
              <a:rPr sz="2600" spc="20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6618" y="4838386"/>
            <a:ext cx="2010410" cy="4895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  <a:tabLst>
                <a:tab pos="1205865" algn="l"/>
              </a:tabLst>
            </a:pPr>
            <a:r>
              <a:rPr sz="2600" spc="20" dirty="0">
                <a:latin typeface="Courier New"/>
                <a:cs typeface="Courier New"/>
              </a:rPr>
              <a:t>salt	eggs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331" y="3170449"/>
            <a:ext cx="403352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In [12]: df_new =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</a:t>
            </a:r>
            <a:endParaRPr sz="2600">
              <a:latin typeface="Courier New"/>
              <a:cs typeface="Courier New"/>
            </a:endParaRPr>
          </a:p>
          <a:p>
            <a:pPr marR="1010285">
              <a:lnSpc>
                <a:spcPct val="105700"/>
              </a:lnSpc>
              <a:spcBef>
                <a:spcPts val="3300"/>
              </a:spcBef>
            </a:pPr>
            <a:r>
              <a:rPr sz="2600" spc="20" dirty="0">
                <a:latin typeface="Courier New"/>
                <a:cs typeface="Courier New"/>
              </a:rPr>
              <a:t>In [13]: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df_new  Out[13]: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month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9331" y="5683461"/>
            <a:ext cx="615950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ts val="3300"/>
              </a:lnSpc>
              <a:spcBef>
                <a:spcPts val="95"/>
              </a:spcBef>
            </a:pPr>
            <a:r>
              <a:rPr sz="2600" spc="20" dirty="0">
                <a:latin typeface="Courier New"/>
                <a:cs typeface="Courier New"/>
              </a:rPr>
              <a:t>Jan  Feb  Mar  Apr  May  Jun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6618" y="5683461"/>
            <a:ext cx="2023110" cy="2522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12.0	47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50.0	110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89.0	221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607820" algn="l"/>
              </a:tabLst>
            </a:pPr>
            <a:r>
              <a:rPr sz="2600" spc="20" dirty="0">
                <a:latin typeface="Courier New"/>
                <a:cs typeface="Courier New"/>
              </a:rPr>
              <a:t>87.0	77</a:t>
            </a:r>
            <a:endParaRPr sz="26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180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NaN	132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tabLst>
                <a:tab pos="1407160" algn="l"/>
              </a:tabLst>
            </a:pPr>
            <a:r>
              <a:rPr sz="2600" spc="20" dirty="0">
                <a:latin typeface="Courier New"/>
                <a:cs typeface="Courier New"/>
              </a:rPr>
              <a:t>60.0	205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8585" y="3078199"/>
            <a:ext cx="3009265" cy="646430"/>
          </a:xfrm>
          <a:custGeom>
            <a:avLst/>
            <a:gdLst/>
            <a:ahLst/>
            <a:cxnLst/>
            <a:rect l="l" t="t" r="r" b="b"/>
            <a:pathLst>
              <a:path w="3009265" h="646429">
                <a:moveTo>
                  <a:pt x="0" y="0"/>
                </a:moveTo>
                <a:lnTo>
                  <a:pt x="3009007" y="0"/>
                </a:lnTo>
                <a:lnTo>
                  <a:pt x="3009007" y="645980"/>
                </a:lnTo>
                <a:lnTo>
                  <a:pt x="0" y="645980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4034" y="4895390"/>
            <a:ext cx="2171700" cy="415290"/>
          </a:xfrm>
          <a:custGeom>
            <a:avLst/>
            <a:gdLst/>
            <a:ahLst/>
            <a:cxnLst/>
            <a:rect l="l" t="t" r="r" b="b"/>
            <a:pathLst>
              <a:path w="2171700" h="415289">
                <a:moveTo>
                  <a:pt x="0" y="0"/>
                </a:moveTo>
                <a:lnTo>
                  <a:pt x="2171609" y="0"/>
                </a:lnTo>
                <a:lnTo>
                  <a:pt x="2171609" y="414887"/>
                </a:lnTo>
                <a:lnTo>
                  <a:pt x="0" y="414887"/>
                </a:lnTo>
                <a:lnTo>
                  <a:pt x="0" y="0"/>
                </a:lnTo>
                <a:close/>
              </a:path>
            </a:pathLst>
          </a:custGeom>
          <a:solidFill>
            <a:srgbClr val="33A9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1458</Words>
  <Application>Microsoft Office PowerPoint</Application>
  <PresentationFormat>Custom</PresentationFormat>
  <Paragraphs>667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Trebuchet MS</vt:lpstr>
      <vt:lpstr>Verdana</vt:lpstr>
      <vt:lpstr>Office Theme</vt:lpstr>
      <vt:lpstr>PowerPoint Presentation</vt:lpstr>
      <vt:lpstr>What you will learn</vt:lpstr>
      <vt:lpstr>PowerPoint Presentation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PowerPoint Presentation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PowerPoint Presentation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PowerPoint Presentation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  <vt:lpstr>Manipulating DataFrames with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anita pc anita</cp:lastModifiedBy>
  <cp:revision>5</cp:revision>
  <dcterms:created xsi:type="dcterms:W3CDTF">2018-07-03T01:37:43Z</dcterms:created>
  <dcterms:modified xsi:type="dcterms:W3CDTF">2018-07-03T03:50:24Z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2018-07-03T00:00:00Z</vt:filetime>
  </property>
</Properties>
</file>