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9" r:id="rId2"/>
    <p:sldId id="261" r:id="rId3"/>
    <p:sldId id="262" r:id="rId4"/>
    <p:sldId id="263" r:id="rId5"/>
    <p:sldId id="264" r:id="rId6"/>
    <p:sldId id="265" r:id="rId7"/>
    <p:sldId id="266" r:id="rId8"/>
    <p:sldId id="267" r:id="rId9"/>
    <p:sldId id="256" r:id="rId10"/>
    <p:sldId id="272"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31" r:id="rId28"/>
    <p:sldId id="322" r:id="rId29"/>
    <p:sldId id="323" r:id="rId30"/>
    <p:sldId id="324" r:id="rId31"/>
    <p:sldId id="325" r:id="rId32"/>
    <p:sldId id="326" r:id="rId33"/>
    <p:sldId id="327" r:id="rId34"/>
    <p:sldId id="257" r:id="rId35"/>
    <p:sldId id="273" r:id="rId36"/>
    <p:sldId id="276" r:id="rId37"/>
    <p:sldId id="277" r:id="rId38"/>
    <p:sldId id="280"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53EBA-B4B4-4251-9252-7691EF0B0063}" type="datetimeFigureOut">
              <a:rPr lang="en-IN" smtClean="0"/>
              <a:t>04-01-2019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AFF5-C775-4C98-B08C-8ECA3656E8E5}" type="slidenum">
              <a:rPr lang="en-IN" smtClean="0"/>
              <a:t>‹#›</a:t>
            </a:fld>
            <a:endParaRPr lang="en-IN"/>
          </a:p>
        </p:txBody>
      </p:sp>
    </p:spTree>
    <p:extLst>
      <p:ext uri="{BB962C8B-B14F-4D97-AF65-F5344CB8AC3E}">
        <p14:creationId xmlns:p14="http://schemas.microsoft.com/office/powerpoint/2010/main" val="153538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5B555-7100-4285-9AD5-4C99DEA7ECE6}" type="slidenum">
              <a:rPr lang="en-US" smtClean="0"/>
              <a:t>1</a:t>
            </a:fld>
            <a:endParaRPr lang="en-US"/>
          </a:p>
        </p:txBody>
      </p:sp>
    </p:spTree>
    <p:extLst>
      <p:ext uri="{BB962C8B-B14F-4D97-AF65-F5344CB8AC3E}">
        <p14:creationId xmlns:p14="http://schemas.microsoft.com/office/powerpoint/2010/main" val="261824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758E08-877F-43E9-95BF-31FF39E5B1D5}" type="datetimeFigureOut">
              <a:rPr lang="en-IN" smtClean="0"/>
              <a:t>04-01-2019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230547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58E08-877F-43E9-95BF-31FF39E5B1D5}" type="datetimeFigureOut">
              <a:rPr lang="en-IN" smtClean="0"/>
              <a:t>04-01-2019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311383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58E08-877F-43E9-95BF-31FF39E5B1D5}" type="datetimeFigureOut">
              <a:rPr lang="en-IN" smtClean="0"/>
              <a:t>04-01-2019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17233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58E08-877F-43E9-95BF-31FF39E5B1D5}" type="datetimeFigureOut">
              <a:rPr lang="en-IN" smtClean="0"/>
              <a:t>04-01-2019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345014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758E08-877F-43E9-95BF-31FF39E5B1D5}" type="datetimeFigureOut">
              <a:rPr lang="en-IN" smtClean="0"/>
              <a:t>04-01-2019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373490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758E08-877F-43E9-95BF-31FF39E5B1D5}" type="datetimeFigureOut">
              <a:rPr lang="en-IN" smtClean="0"/>
              <a:t>04-01-2019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191402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758E08-877F-43E9-95BF-31FF39E5B1D5}" type="datetimeFigureOut">
              <a:rPr lang="en-IN" smtClean="0"/>
              <a:t>04-01-2019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10312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758E08-877F-43E9-95BF-31FF39E5B1D5}" type="datetimeFigureOut">
              <a:rPr lang="en-IN" smtClean="0"/>
              <a:t>04-01-2019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26524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58E08-877F-43E9-95BF-31FF39E5B1D5}" type="datetimeFigureOut">
              <a:rPr lang="en-IN" smtClean="0"/>
              <a:t>04-01-2019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255532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758E08-877F-43E9-95BF-31FF39E5B1D5}" type="datetimeFigureOut">
              <a:rPr lang="en-IN" smtClean="0"/>
              <a:t>04-01-2019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2831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758E08-877F-43E9-95BF-31FF39E5B1D5}" type="datetimeFigureOut">
              <a:rPr lang="en-IN" smtClean="0"/>
              <a:t>04-01-2019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69497-2315-46A8-9238-6B9FFDC001AD}" type="slidenum">
              <a:rPr lang="en-IN" smtClean="0"/>
              <a:t>‹#›</a:t>
            </a:fld>
            <a:endParaRPr lang="en-IN"/>
          </a:p>
        </p:txBody>
      </p:sp>
    </p:spTree>
    <p:extLst>
      <p:ext uri="{BB962C8B-B14F-4D97-AF65-F5344CB8AC3E}">
        <p14:creationId xmlns:p14="http://schemas.microsoft.com/office/powerpoint/2010/main" val="419858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58E08-877F-43E9-95BF-31FF39E5B1D5}" type="datetimeFigureOut">
              <a:rPr lang="en-IN" smtClean="0"/>
              <a:t>04-01-2019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69497-2315-46A8-9238-6B9FFDC001AD}" type="slidenum">
              <a:rPr lang="en-IN" smtClean="0"/>
              <a:t>‹#›</a:t>
            </a:fld>
            <a:endParaRPr lang="en-IN"/>
          </a:p>
        </p:txBody>
      </p:sp>
    </p:spTree>
    <p:extLst>
      <p:ext uri="{BB962C8B-B14F-4D97-AF65-F5344CB8AC3E}">
        <p14:creationId xmlns:p14="http://schemas.microsoft.com/office/powerpoint/2010/main" val="3261034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doc.python.org/2/library/datetim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py.org/scipylib/"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ikit-learn.org/stab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Data Analysis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8817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2576" y="1865480"/>
            <a:ext cx="1540822"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Loading Python Libraries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10</a:t>
            </a:fld>
            <a:endParaRPr lang="en-US"/>
          </a:p>
        </p:txBody>
      </p:sp>
      <p:sp>
        <p:nvSpPr>
          <p:cNvPr id="7" name="TextBox 6"/>
          <p:cNvSpPr txBox="1"/>
          <p:nvPr/>
        </p:nvSpPr>
        <p:spPr>
          <a:xfrm>
            <a:off x="2423276" y="1865480"/>
            <a:ext cx="8491513" cy="1754326"/>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#Import Python Libraries</a:t>
            </a:r>
          </a:p>
          <a:p>
            <a:r>
              <a:rPr lang="en-US" b="1" dirty="0">
                <a:solidFill>
                  <a:schemeClr val="accent6">
                    <a:lumMod val="75000"/>
                  </a:schemeClr>
                </a:solidFill>
                <a:latin typeface="Courier New" panose="02070309020205020404" pitchFamily="49" charset="0"/>
                <a:cs typeface="Courier New" panose="02070309020205020404" pitchFamily="49" charset="0"/>
              </a:rPr>
              <a:t>i</a:t>
            </a:r>
            <a:r>
              <a:rPr lang="en-US" b="1" dirty="0" smtClean="0">
                <a:solidFill>
                  <a:schemeClr val="accent6">
                    <a:lumMod val="75000"/>
                  </a:schemeClr>
                </a:solidFill>
                <a:latin typeface="Courier New" panose="02070309020205020404" pitchFamily="49" charset="0"/>
                <a:cs typeface="Courier New" panose="02070309020205020404" pitchFamily="49" charset="0"/>
              </a:rPr>
              <a:t>mport</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dirty="0" err="1" smtClean="0">
                <a:solidFill>
                  <a:schemeClr val="bg2">
                    <a:lumMod val="25000"/>
                  </a:schemeClr>
                </a:solidFill>
                <a:latin typeface="Courier New" panose="02070309020205020404" pitchFamily="49" charset="0"/>
                <a:cs typeface="Courier New" panose="02070309020205020404" pitchFamily="49" charset="0"/>
              </a:rPr>
              <a:t>numpy</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b="1" dirty="0" smtClean="0">
                <a:solidFill>
                  <a:schemeClr val="accent6">
                    <a:lumMod val="75000"/>
                  </a:schemeClr>
                </a:solidFill>
                <a:latin typeface="Courier New" panose="02070309020205020404" pitchFamily="49" charset="0"/>
                <a:cs typeface="Courier New" panose="02070309020205020404" pitchFamily="49" charset="0"/>
              </a:rPr>
              <a:t>as</a:t>
            </a:r>
            <a:r>
              <a:rPr 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dirty="0" smtClean="0">
                <a:solidFill>
                  <a:schemeClr val="bg2">
                    <a:lumMod val="25000"/>
                  </a:schemeClr>
                </a:solidFill>
                <a:latin typeface="Courier New" panose="02070309020205020404" pitchFamily="49" charset="0"/>
                <a:cs typeface="Courier New" panose="02070309020205020404" pitchFamily="49" charset="0"/>
              </a:rPr>
              <a:t>np</a:t>
            </a: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scipy</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sp</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pandas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pd</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matplotlib</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mpl</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seaborn</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sns</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992516" y="1773836"/>
            <a:ext cx="10160166" cy="1918741"/>
          </a:xfrm>
          <a:prstGeom prst="rect">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92516" y="1773836"/>
            <a:ext cx="0" cy="1918741"/>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2516" y="4947793"/>
            <a:ext cx="8539397" cy="369332"/>
          </a:xfrm>
          <a:prstGeom prst="rect">
            <a:avLst/>
          </a:prstGeom>
          <a:noFill/>
        </p:spPr>
        <p:txBody>
          <a:bodyPr wrap="square" rtlCol="0">
            <a:spAutoFit/>
          </a:bodyPr>
          <a:lstStyle/>
          <a:p>
            <a:r>
              <a:rPr lang="en-US" dirty="0" smtClean="0"/>
              <a:t>Press </a:t>
            </a:r>
            <a:r>
              <a:rPr lang="en-US" dirty="0" err="1" smtClean="0">
                <a:latin typeface="Courier New" panose="02070309020205020404" pitchFamily="49" charset="0"/>
                <a:cs typeface="Courier New" panose="02070309020205020404" pitchFamily="49" charset="0"/>
              </a:rPr>
              <a:t>Shift+Enter</a:t>
            </a:r>
            <a:r>
              <a:rPr lang="en-US" dirty="0" smtClean="0"/>
              <a:t> to execute the </a:t>
            </a:r>
            <a:r>
              <a:rPr lang="en-US" i="1" dirty="0" err="1" smtClean="0"/>
              <a:t>jupyter</a:t>
            </a:r>
            <a:r>
              <a:rPr lang="en-US" dirty="0" smtClean="0"/>
              <a:t> cell</a:t>
            </a:r>
            <a:endParaRPr lang="en-US" dirty="0"/>
          </a:p>
        </p:txBody>
      </p:sp>
    </p:spTree>
    <p:extLst>
      <p:ext uri="{BB962C8B-B14F-4D97-AF65-F5344CB8AC3E}">
        <p14:creationId xmlns:p14="http://schemas.microsoft.com/office/powerpoint/2010/main" val="1585813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lstStyle/>
          <a:p>
            <a:pPr algn="ctr"/>
            <a:r>
              <a:rPr lang="en-IN" dirty="0" smtClean="0"/>
              <a:t>Introduction to Pandas</a:t>
            </a:r>
            <a:endParaRPr lang="en-IN" dirty="0"/>
          </a:p>
        </p:txBody>
      </p:sp>
      <p:sp>
        <p:nvSpPr>
          <p:cNvPr id="3" name="Content Placeholder 2"/>
          <p:cNvSpPr>
            <a:spLocks noGrp="1"/>
          </p:cNvSpPr>
          <p:nvPr>
            <p:ph idx="1"/>
          </p:nvPr>
        </p:nvSpPr>
        <p:spPr>
          <a:xfrm>
            <a:off x="838200" y="1397000"/>
            <a:ext cx="10515600" cy="4779963"/>
          </a:xfrm>
        </p:spPr>
        <p:txBody>
          <a:bodyPr>
            <a:normAutofit lnSpcReduction="10000"/>
          </a:bodyPr>
          <a:lstStyle/>
          <a:p>
            <a:pPr algn="just"/>
            <a:r>
              <a:rPr lang="en-US" dirty="0"/>
              <a:t> It contains data structures and data manipulation tools designed to make data cleaning and analysis fast and easy in Python. </a:t>
            </a:r>
            <a:endParaRPr lang="en-US" dirty="0" smtClean="0"/>
          </a:p>
          <a:p>
            <a:pPr algn="just"/>
            <a:r>
              <a:rPr lang="en-US" dirty="0" smtClean="0"/>
              <a:t>pandas </a:t>
            </a:r>
            <a:r>
              <a:rPr lang="en-US" dirty="0"/>
              <a:t>is often used in tandem with numerical computing tools like </a:t>
            </a:r>
            <a:r>
              <a:rPr lang="en-US" dirty="0" err="1"/>
              <a:t>NumPy</a:t>
            </a:r>
            <a:r>
              <a:rPr lang="en-US" dirty="0"/>
              <a:t> and </a:t>
            </a:r>
            <a:r>
              <a:rPr lang="en-US" dirty="0" err="1"/>
              <a:t>SciPy</a:t>
            </a:r>
            <a:r>
              <a:rPr lang="en-US" dirty="0"/>
              <a:t>, analytical libraries like </a:t>
            </a:r>
            <a:r>
              <a:rPr lang="en-US" dirty="0" err="1"/>
              <a:t>statsmodels</a:t>
            </a:r>
            <a:r>
              <a:rPr lang="en-US" dirty="0"/>
              <a:t> and </a:t>
            </a:r>
            <a:r>
              <a:rPr lang="en-US" dirty="0" err="1"/>
              <a:t>scikit</a:t>
            </a:r>
            <a:r>
              <a:rPr lang="en-US" dirty="0"/>
              <a:t>-learn, and data visualization libraries like matplotlib. </a:t>
            </a:r>
            <a:endParaRPr lang="en-US" dirty="0" smtClean="0"/>
          </a:p>
          <a:p>
            <a:pPr algn="just"/>
            <a:r>
              <a:rPr lang="en-US" dirty="0" smtClean="0"/>
              <a:t>pandas </a:t>
            </a:r>
            <a:r>
              <a:rPr lang="en-US" dirty="0"/>
              <a:t>adopts significant parts of </a:t>
            </a:r>
            <a:r>
              <a:rPr lang="en-US" dirty="0" err="1"/>
              <a:t>NumPy’s</a:t>
            </a:r>
            <a:r>
              <a:rPr lang="en-US" dirty="0"/>
              <a:t> idiomatic style of array-based computing, especially array-based functions and a preference for data processing without for loops. </a:t>
            </a:r>
            <a:endParaRPr lang="en-US" dirty="0" smtClean="0"/>
          </a:p>
          <a:p>
            <a:pPr algn="just"/>
            <a:r>
              <a:rPr lang="en-US" dirty="0" smtClean="0"/>
              <a:t>While </a:t>
            </a:r>
            <a:r>
              <a:rPr lang="en-US" dirty="0"/>
              <a:t>pandas adopts many coding idioms from </a:t>
            </a:r>
            <a:r>
              <a:rPr lang="en-US" dirty="0" err="1"/>
              <a:t>NumPy</a:t>
            </a:r>
            <a:r>
              <a:rPr lang="en-US" dirty="0"/>
              <a:t>, the biggest difference is that pandas is designed for working with tabular or heterogeneous data. </a:t>
            </a:r>
            <a:r>
              <a:rPr lang="en-US" dirty="0" err="1"/>
              <a:t>NumPy</a:t>
            </a:r>
            <a:r>
              <a:rPr lang="en-US" dirty="0"/>
              <a:t>, by contrast, is best suited for working with homogeneous numerical array data. </a:t>
            </a:r>
            <a:endParaRPr lang="en-IN" dirty="0"/>
          </a:p>
        </p:txBody>
      </p:sp>
    </p:spTree>
    <p:extLst>
      <p:ext uri="{BB962C8B-B14F-4D97-AF65-F5344CB8AC3E}">
        <p14:creationId xmlns:p14="http://schemas.microsoft.com/office/powerpoint/2010/main" val="339740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to pandas Data Structures</a:t>
            </a:r>
            <a:endParaRPr lang="en-IN" dirty="0"/>
          </a:p>
        </p:txBody>
      </p:sp>
      <p:sp>
        <p:nvSpPr>
          <p:cNvPr id="3" name="Content Placeholder 2"/>
          <p:cNvSpPr>
            <a:spLocks noGrp="1"/>
          </p:cNvSpPr>
          <p:nvPr>
            <p:ph idx="1"/>
          </p:nvPr>
        </p:nvSpPr>
        <p:spPr/>
        <p:txBody>
          <a:bodyPr>
            <a:normAutofit/>
          </a:bodyPr>
          <a:lstStyle/>
          <a:p>
            <a:r>
              <a:rPr lang="en-IN" dirty="0"/>
              <a:t> import pandas as </a:t>
            </a:r>
            <a:r>
              <a:rPr lang="en-IN" dirty="0" err="1"/>
              <a:t>pd</a:t>
            </a:r>
            <a:r>
              <a:rPr lang="en-IN" dirty="0"/>
              <a:t> </a:t>
            </a:r>
            <a:endParaRPr lang="en-IN" dirty="0" smtClean="0"/>
          </a:p>
          <a:p>
            <a:r>
              <a:rPr lang="en-US" dirty="0"/>
              <a:t>from pandas import Series, </a:t>
            </a:r>
            <a:r>
              <a:rPr lang="en-US" dirty="0" err="1" smtClean="0"/>
              <a:t>DataFrame</a:t>
            </a:r>
            <a:endParaRPr lang="en-US" dirty="0" smtClean="0"/>
          </a:p>
          <a:p>
            <a:r>
              <a:rPr lang="en-US" dirty="0"/>
              <a:t>To get started with pandas, you will need to get comfortable with its two workhorse data structures: Series and </a:t>
            </a:r>
            <a:r>
              <a:rPr lang="en-US" dirty="0" err="1"/>
              <a:t>DataFrame</a:t>
            </a:r>
            <a:r>
              <a:rPr lang="en-US" dirty="0"/>
              <a:t>. While they are not a universal solution for every problem, they provide a solid, easy-to-use basis for most applications. </a:t>
            </a:r>
            <a:endParaRPr lang="en-US" dirty="0" smtClean="0"/>
          </a:p>
          <a:p>
            <a:endParaRPr lang="en-IN" dirty="0"/>
          </a:p>
        </p:txBody>
      </p:sp>
    </p:spTree>
    <p:extLst>
      <p:ext uri="{BB962C8B-B14F-4D97-AF65-F5344CB8AC3E}">
        <p14:creationId xmlns:p14="http://schemas.microsoft.com/office/powerpoint/2010/main" val="382456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IN" dirty="0" smtClean="0"/>
              <a:t>Series</a:t>
            </a:r>
            <a:endParaRPr lang="en-IN" dirty="0"/>
          </a:p>
        </p:txBody>
      </p:sp>
      <p:sp>
        <p:nvSpPr>
          <p:cNvPr id="3" name="Content Placeholder 2"/>
          <p:cNvSpPr>
            <a:spLocks noGrp="1"/>
          </p:cNvSpPr>
          <p:nvPr>
            <p:ph idx="1"/>
          </p:nvPr>
        </p:nvSpPr>
        <p:spPr>
          <a:xfrm>
            <a:off x="838200" y="1409700"/>
            <a:ext cx="10515600" cy="4767263"/>
          </a:xfrm>
        </p:spPr>
        <p:txBody>
          <a:bodyPr>
            <a:normAutofit fontScale="92500" lnSpcReduction="10000"/>
          </a:bodyPr>
          <a:lstStyle/>
          <a:p>
            <a:r>
              <a:rPr lang="en-US" dirty="0" smtClean="0"/>
              <a:t>A </a:t>
            </a:r>
            <a:r>
              <a:rPr lang="en-US" dirty="0"/>
              <a:t>Series is a one-dimensional array-like object containing a sequence of values (of similar types to </a:t>
            </a:r>
            <a:r>
              <a:rPr lang="en-US" dirty="0" err="1"/>
              <a:t>NumPy</a:t>
            </a:r>
            <a:r>
              <a:rPr lang="en-US" dirty="0"/>
              <a:t> types) and an associated array of data labels, called its index. The simplest Series is formed from only an array of data:</a:t>
            </a:r>
          </a:p>
          <a:p>
            <a:r>
              <a:rPr lang="en-US" dirty="0" err="1" smtClean="0"/>
              <a:t>obj</a:t>
            </a:r>
            <a:r>
              <a:rPr lang="en-US" dirty="0" smtClean="0"/>
              <a:t> </a:t>
            </a:r>
            <a:r>
              <a:rPr lang="en-US" dirty="0"/>
              <a:t>= </a:t>
            </a:r>
            <a:r>
              <a:rPr lang="en-US" dirty="0" err="1"/>
              <a:t>pd.Series</a:t>
            </a:r>
            <a:r>
              <a:rPr lang="en-US" dirty="0"/>
              <a:t>([4, 7, -5, 3])</a:t>
            </a:r>
          </a:p>
          <a:p>
            <a:r>
              <a:rPr lang="en-US" dirty="0" err="1" smtClean="0"/>
              <a:t>obj</a:t>
            </a:r>
            <a:r>
              <a:rPr lang="en-US" dirty="0" smtClean="0"/>
              <a:t> </a:t>
            </a:r>
          </a:p>
          <a:p>
            <a:r>
              <a:rPr lang="en-US" dirty="0" smtClean="0"/>
              <a:t>Output: </a:t>
            </a:r>
            <a:r>
              <a:rPr lang="en-US" dirty="0"/>
              <a:t>0    </a:t>
            </a:r>
            <a:r>
              <a:rPr lang="en-US" dirty="0" smtClean="0"/>
              <a:t>4</a:t>
            </a:r>
          </a:p>
          <a:p>
            <a:r>
              <a:rPr lang="en-US" dirty="0"/>
              <a:t> </a:t>
            </a:r>
            <a:r>
              <a:rPr lang="en-US" dirty="0" smtClean="0"/>
              <a:t>              1    7</a:t>
            </a:r>
          </a:p>
          <a:p>
            <a:r>
              <a:rPr lang="en-US" dirty="0" smtClean="0"/>
              <a:t>               2   </a:t>
            </a:r>
            <a:r>
              <a:rPr lang="en-US" dirty="0"/>
              <a:t>-5 </a:t>
            </a:r>
            <a:endParaRPr lang="en-US" dirty="0" smtClean="0"/>
          </a:p>
          <a:p>
            <a:r>
              <a:rPr lang="en-US" dirty="0"/>
              <a:t> </a:t>
            </a:r>
            <a:r>
              <a:rPr lang="en-US" dirty="0" smtClean="0"/>
              <a:t>              3    </a:t>
            </a:r>
            <a:r>
              <a:rPr lang="en-US" dirty="0"/>
              <a:t>3 </a:t>
            </a:r>
            <a:endParaRPr lang="en-US" dirty="0" smtClean="0"/>
          </a:p>
          <a:p>
            <a:r>
              <a:rPr lang="en-US" dirty="0"/>
              <a:t> </a:t>
            </a:r>
            <a:r>
              <a:rPr lang="en-US" dirty="0" smtClean="0"/>
              <a:t>              </a:t>
            </a:r>
            <a:r>
              <a:rPr lang="en-US" dirty="0" err="1" smtClean="0"/>
              <a:t>dtype</a:t>
            </a:r>
            <a:r>
              <a:rPr lang="en-US" dirty="0"/>
              <a:t>: int64</a:t>
            </a:r>
          </a:p>
          <a:p>
            <a:endParaRPr lang="en-IN" dirty="0"/>
          </a:p>
        </p:txBody>
      </p:sp>
    </p:spTree>
    <p:extLst>
      <p:ext uri="{BB962C8B-B14F-4D97-AF65-F5344CB8AC3E}">
        <p14:creationId xmlns:p14="http://schemas.microsoft.com/office/powerpoint/2010/main" val="1876886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pPr algn="ctr"/>
            <a:r>
              <a:rPr lang="en-IN" dirty="0" smtClean="0"/>
              <a:t>Series</a:t>
            </a:r>
            <a:endParaRPr lang="en-IN" dirty="0"/>
          </a:p>
        </p:txBody>
      </p:sp>
      <p:sp>
        <p:nvSpPr>
          <p:cNvPr id="3" name="Content Placeholder 2"/>
          <p:cNvSpPr>
            <a:spLocks noGrp="1"/>
          </p:cNvSpPr>
          <p:nvPr>
            <p:ph idx="1"/>
          </p:nvPr>
        </p:nvSpPr>
        <p:spPr>
          <a:xfrm>
            <a:off x="838200" y="1168400"/>
            <a:ext cx="10515600" cy="5008563"/>
          </a:xfrm>
        </p:spPr>
        <p:txBody>
          <a:bodyPr/>
          <a:lstStyle/>
          <a:p>
            <a:pPr algn="just"/>
            <a:r>
              <a:rPr lang="en-US" dirty="0"/>
              <a:t> Since we did not specify an index for the data, a default one consisting of the integers 0 through N - 1 (where N is the length of the data) is created. You can get the array representation and index object of the Series via its values and index attributes, respectively:</a:t>
            </a:r>
          </a:p>
          <a:p>
            <a:pPr algn="just"/>
            <a:r>
              <a:rPr lang="en-US" dirty="0"/>
              <a:t>In [13]: </a:t>
            </a:r>
            <a:r>
              <a:rPr lang="en-US" dirty="0" err="1"/>
              <a:t>obj.values</a:t>
            </a:r>
            <a:r>
              <a:rPr lang="en-US" dirty="0"/>
              <a:t> </a:t>
            </a:r>
            <a:endParaRPr lang="en-US" dirty="0" smtClean="0"/>
          </a:p>
          <a:p>
            <a:pPr algn="just"/>
            <a:r>
              <a:rPr lang="en-US" dirty="0" smtClean="0"/>
              <a:t>Out[13</a:t>
            </a:r>
            <a:r>
              <a:rPr lang="en-US" dirty="0"/>
              <a:t>]: array([ 4,  7, -5,  3])</a:t>
            </a:r>
          </a:p>
          <a:p>
            <a:pPr algn="just"/>
            <a:r>
              <a:rPr lang="en-US" dirty="0"/>
              <a:t>In [14]: </a:t>
            </a:r>
            <a:r>
              <a:rPr lang="en-US" dirty="0" err="1"/>
              <a:t>obj.index</a:t>
            </a:r>
            <a:r>
              <a:rPr lang="en-US" dirty="0"/>
              <a:t>  # like range(4) </a:t>
            </a:r>
            <a:endParaRPr lang="en-US" dirty="0" smtClean="0"/>
          </a:p>
          <a:p>
            <a:pPr algn="just"/>
            <a:r>
              <a:rPr lang="en-US" dirty="0" smtClean="0"/>
              <a:t>Out[14</a:t>
            </a:r>
            <a:r>
              <a:rPr lang="en-US" dirty="0"/>
              <a:t>]: </a:t>
            </a:r>
            <a:r>
              <a:rPr lang="en-US" dirty="0" err="1"/>
              <a:t>RangeIndex</a:t>
            </a:r>
            <a:r>
              <a:rPr lang="en-US" dirty="0"/>
              <a:t>(start=0, stop=4, step=1) </a:t>
            </a:r>
            <a:endParaRPr lang="en-IN" dirty="0"/>
          </a:p>
        </p:txBody>
      </p:sp>
    </p:spTree>
    <p:extLst>
      <p:ext uri="{BB962C8B-B14F-4D97-AF65-F5344CB8AC3E}">
        <p14:creationId xmlns:p14="http://schemas.microsoft.com/office/powerpoint/2010/main" val="1515325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pPr algn="ctr"/>
            <a:r>
              <a:rPr lang="en-IN" dirty="0"/>
              <a:t>Series</a:t>
            </a:r>
          </a:p>
        </p:txBody>
      </p:sp>
      <p:sp>
        <p:nvSpPr>
          <p:cNvPr id="3" name="Content Placeholder 2"/>
          <p:cNvSpPr>
            <a:spLocks noGrp="1"/>
          </p:cNvSpPr>
          <p:nvPr>
            <p:ph idx="1"/>
          </p:nvPr>
        </p:nvSpPr>
        <p:spPr>
          <a:xfrm>
            <a:off x="838200" y="1460500"/>
            <a:ext cx="10515600" cy="4716463"/>
          </a:xfrm>
        </p:spPr>
        <p:txBody>
          <a:bodyPr>
            <a:normAutofit lnSpcReduction="10000"/>
          </a:bodyPr>
          <a:lstStyle/>
          <a:p>
            <a:r>
              <a:rPr lang="en-US" dirty="0"/>
              <a:t>Often it will be desirable to create a Series with an index identifying each data point with a label:</a:t>
            </a:r>
          </a:p>
          <a:p>
            <a:r>
              <a:rPr lang="en-US" dirty="0"/>
              <a:t>In [15]: obj2 = </a:t>
            </a:r>
            <a:r>
              <a:rPr lang="en-US" dirty="0" err="1"/>
              <a:t>pd.Series</a:t>
            </a:r>
            <a:r>
              <a:rPr lang="en-US" dirty="0"/>
              <a:t>([4, 7, -5, 3], index=['d', 'b', 'a', 'c'])</a:t>
            </a:r>
          </a:p>
          <a:p>
            <a:r>
              <a:rPr lang="en-US" dirty="0" smtClean="0"/>
              <a:t>d    4</a:t>
            </a:r>
          </a:p>
          <a:p>
            <a:r>
              <a:rPr lang="en-US" dirty="0" smtClean="0"/>
              <a:t>b    </a:t>
            </a:r>
            <a:r>
              <a:rPr lang="en-US" dirty="0"/>
              <a:t>7 </a:t>
            </a:r>
            <a:endParaRPr lang="en-US" dirty="0" smtClean="0"/>
          </a:p>
          <a:p>
            <a:r>
              <a:rPr lang="en-US" dirty="0" smtClean="0"/>
              <a:t>a   </a:t>
            </a:r>
            <a:r>
              <a:rPr lang="en-US" dirty="0"/>
              <a:t>-5 </a:t>
            </a:r>
            <a:endParaRPr lang="en-US" dirty="0" smtClean="0"/>
          </a:p>
          <a:p>
            <a:r>
              <a:rPr lang="en-US" dirty="0" smtClean="0"/>
              <a:t>c    </a:t>
            </a:r>
            <a:r>
              <a:rPr lang="en-US" dirty="0"/>
              <a:t>3 </a:t>
            </a:r>
            <a:endParaRPr lang="en-US" dirty="0" smtClean="0"/>
          </a:p>
          <a:p>
            <a:r>
              <a:rPr lang="en-US" dirty="0" err="1" smtClean="0"/>
              <a:t>dtype</a:t>
            </a:r>
            <a:r>
              <a:rPr lang="en-US" dirty="0"/>
              <a:t>: int64</a:t>
            </a:r>
          </a:p>
          <a:p>
            <a:r>
              <a:rPr lang="en-US" dirty="0"/>
              <a:t>In [17]: obj2.index </a:t>
            </a:r>
            <a:endParaRPr lang="en-US" dirty="0" smtClean="0"/>
          </a:p>
          <a:p>
            <a:r>
              <a:rPr lang="en-US" dirty="0" smtClean="0"/>
              <a:t>Index</a:t>
            </a:r>
            <a:r>
              <a:rPr lang="en-US" dirty="0"/>
              <a:t>(['d', 'b', 'a', 'c'], </a:t>
            </a:r>
            <a:r>
              <a:rPr lang="en-US" dirty="0" err="1"/>
              <a:t>dtype</a:t>
            </a:r>
            <a:r>
              <a:rPr lang="en-US" dirty="0"/>
              <a:t>='object</a:t>
            </a:r>
            <a:r>
              <a:rPr lang="en-US" dirty="0" smtClean="0"/>
              <a:t>')</a:t>
            </a:r>
            <a:endParaRPr lang="en-US" dirty="0"/>
          </a:p>
        </p:txBody>
      </p:sp>
    </p:spTree>
    <p:extLst>
      <p:ext uri="{BB962C8B-B14F-4D97-AF65-F5344CB8AC3E}">
        <p14:creationId xmlns:p14="http://schemas.microsoft.com/office/powerpoint/2010/main" val="1059678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fontScale="90000"/>
          </a:bodyPr>
          <a:lstStyle/>
          <a:p>
            <a:endParaRPr lang="en-IN" dirty="0"/>
          </a:p>
        </p:txBody>
      </p:sp>
      <p:sp>
        <p:nvSpPr>
          <p:cNvPr id="3" name="Content Placeholder 2"/>
          <p:cNvSpPr>
            <a:spLocks noGrp="1"/>
          </p:cNvSpPr>
          <p:nvPr>
            <p:ph idx="1"/>
          </p:nvPr>
        </p:nvSpPr>
        <p:spPr>
          <a:xfrm>
            <a:off x="838200" y="365126"/>
            <a:ext cx="10515600" cy="6276974"/>
          </a:xfrm>
        </p:spPr>
        <p:txBody>
          <a:bodyPr>
            <a:normAutofit fontScale="70000" lnSpcReduction="20000"/>
          </a:bodyPr>
          <a:lstStyle/>
          <a:p>
            <a:r>
              <a:rPr lang="en-US" dirty="0"/>
              <a:t>Compared with </a:t>
            </a:r>
            <a:r>
              <a:rPr lang="en-US" dirty="0" err="1"/>
              <a:t>NumPy</a:t>
            </a:r>
            <a:r>
              <a:rPr lang="en-US" dirty="0"/>
              <a:t> arrays, you can use labels in the index when selecting single values or a set of values:</a:t>
            </a:r>
          </a:p>
          <a:p>
            <a:r>
              <a:rPr lang="en-US" dirty="0" smtClean="0"/>
              <a:t>obj2</a:t>
            </a:r>
            <a:r>
              <a:rPr lang="en-US" dirty="0"/>
              <a:t>['a'] </a:t>
            </a:r>
            <a:endParaRPr lang="en-US" dirty="0" smtClean="0"/>
          </a:p>
          <a:p>
            <a:r>
              <a:rPr lang="en-US" dirty="0" smtClean="0"/>
              <a:t> </a:t>
            </a:r>
            <a:r>
              <a:rPr lang="en-US" dirty="0"/>
              <a:t>-5</a:t>
            </a:r>
          </a:p>
          <a:p>
            <a:r>
              <a:rPr lang="en-US" dirty="0" smtClean="0"/>
              <a:t>obj2</a:t>
            </a:r>
            <a:r>
              <a:rPr lang="en-US" dirty="0"/>
              <a:t>['d'] = 6</a:t>
            </a:r>
          </a:p>
          <a:p>
            <a:r>
              <a:rPr lang="en-US" dirty="0" smtClean="0"/>
              <a:t>obj2</a:t>
            </a:r>
            <a:r>
              <a:rPr lang="en-US" dirty="0"/>
              <a:t>[['c', 'a', 'd']] </a:t>
            </a:r>
            <a:endParaRPr lang="en-US" dirty="0" smtClean="0"/>
          </a:p>
          <a:p>
            <a:r>
              <a:rPr lang="en-US" dirty="0" smtClean="0"/>
              <a:t>c    </a:t>
            </a:r>
            <a:r>
              <a:rPr lang="en-US" dirty="0"/>
              <a:t>3 a   -5 d    6 </a:t>
            </a:r>
            <a:r>
              <a:rPr lang="en-US" dirty="0" err="1"/>
              <a:t>dtype</a:t>
            </a:r>
            <a:r>
              <a:rPr lang="en-US" dirty="0"/>
              <a:t>: int64 </a:t>
            </a:r>
            <a:endParaRPr lang="en-US" dirty="0" smtClean="0"/>
          </a:p>
          <a:p>
            <a:r>
              <a:rPr lang="en-US" dirty="0" smtClean="0"/>
              <a:t>Here </a:t>
            </a:r>
            <a:r>
              <a:rPr lang="en-US" dirty="0"/>
              <a:t>['c', 'a', 'd'] is interpreted as a list of indices, even though it contains strings instead of integers. </a:t>
            </a:r>
            <a:endParaRPr lang="en-IN" dirty="0"/>
          </a:p>
          <a:p>
            <a:r>
              <a:rPr lang="en-US" dirty="0" smtClean="0"/>
              <a:t>obj2[obj2 </a:t>
            </a:r>
            <a:r>
              <a:rPr lang="en-US" dirty="0"/>
              <a:t>&gt; 0] </a:t>
            </a:r>
            <a:endParaRPr lang="en-US" dirty="0" smtClean="0"/>
          </a:p>
          <a:p>
            <a:pPr marL="0" indent="0">
              <a:buNone/>
            </a:pPr>
            <a:r>
              <a:rPr lang="en-US" dirty="0" smtClean="0"/>
              <a:t>                d    6</a:t>
            </a:r>
          </a:p>
          <a:p>
            <a:pPr marL="0" indent="0">
              <a:buNone/>
            </a:pPr>
            <a:r>
              <a:rPr lang="en-US" dirty="0"/>
              <a:t> </a:t>
            </a:r>
            <a:r>
              <a:rPr lang="en-US" dirty="0" smtClean="0"/>
              <a:t>               b    </a:t>
            </a:r>
            <a:r>
              <a:rPr lang="en-US" dirty="0"/>
              <a:t>7 </a:t>
            </a:r>
            <a:endParaRPr lang="en-US" dirty="0" smtClean="0"/>
          </a:p>
          <a:p>
            <a:pPr marL="0" indent="0">
              <a:buNone/>
            </a:pPr>
            <a:r>
              <a:rPr lang="en-US" dirty="0"/>
              <a:t> </a:t>
            </a:r>
            <a:r>
              <a:rPr lang="en-US" dirty="0" smtClean="0"/>
              <a:t>               c    </a:t>
            </a:r>
            <a:r>
              <a:rPr lang="en-US" dirty="0"/>
              <a:t>3 </a:t>
            </a:r>
            <a:endParaRPr lang="en-US" dirty="0" smtClean="0"/>
          </a:p>
          <a:p>
            <a:pPr marL="0" indent="0">
              <a:buNone/>
            </a:pPr>
            <a:r>
              <a:rPr lang="en-US" dirty="0"/>
              <a:t> </a:t>
            </a:r>
            <a:r>
              <a:rPr lang="en-US" dirty="0" smtClean="0"/>
              <a:t>               </a:t>
            </a:r>
            <a:r>
              <a:rPr lang="en-US" dirty="0" err="1" smtClean="0"/>
              <a:t>dtype</a:t>
            </a:r>
            <a:r>
              <a:rPr lang="en-US" dirty="0"/>
              <a:t>: int64</a:t>
            </a:r>
          </a:p>
          <a:p>
            <a:r>
              <a:rPr lang="en-US" dirty="0" smtClean="0"/>
              <a:t>obj2 </a:t>
            </a:r>
            <a:r>
              <a:rPr lang="en-US" dirty="0"/>
              <a:t>* 2 </a:t>
            </a:r>
            <a:endParaRPr lang="en-US" dirty="0" smtClean="0"/>
          </a:p>
          <a:p>
            <a:pPr marL="0" indent="0">
              <a:buNone/>
            </a:pPr>
            <a:r>
              <a:rPr lang="en-US" sz="2700" dirty="0"/>
              <a:t>	 </a:t>
            </a:r>
            <a:r>
              <a:rPr lang="en-US" sz="2700" dirty="0" smtClean="0"/>
              <a:t>   d    </a:t>
            </a:r>
            <a:r>
              <a:rPr lang="en-US" sz="2700" dirty="0"/>
              <a:t>12 </a:t>
            </a:r>
            <a:endParaRPr lang="en-US" sz="2700" dirty="0" smtClean="0"/>
          </a:p>
          <a:p>
            <a:pPr marL="0" indent="0">
              <a:buNone/>
            </a:pPr>
            <a:r>
              <a:rPr lang="en-US" sz="2700" dirty="0"/>
              <a:t>	</a:t>
            </a:r>
            <a:r>
              <a:rPr lang="en-US" dirty="0" smtClean="0"/>
              <a:t>    b    14 </a:t>
            </a:r>
          </a:p>
          <a:p>
            <a:pPr marL="0" indent="0">
              <a:buNone/>
            </a:pPr>
            <a:r>
              <a:rPr lang="en-US" dirty="0"/>
              <a:t>	 </a:t>
            </a:r>
            <a:r>
              <a:rPr lang="en-US" dirty="0" smtClean="0"/>
              <a:t>   a   -10 </a:t>
            </a:r>
          </a:p>
          <a:p>
            <a:pPr marL="0" indent="0">
              <a:buNone/>
            </a:pPr>
            <a:r>
              <a:rPr lang="en-US" dirty="0"/>
              <a:t>	 </a:t>
            </a:r>
            <a:r>
              <a:rPr lang="en-US" dirty="0" smtClean="0"/>
              <a:t>   c     </a:t>
            </a:r>
            <a:r>
              <a:rPr lang="en-US" dirty="0"/>
              <a:t>6 </a:t>
            </a:r>
            <a:r>
              <a:rPr lang="en-US" dirty="0" err="1"/>
              <a:t>dtype</a:t>
            </a:r>
            <a:r>
              <a:rPr lang="en-US" dirty="0"/>
              <a:t>: int64</a:t>
            </a:r>
          </a:p>
          <a:p>
            <a:endParaRPr lang="en-IN" dirty="0"/>
          </a:p>
        </p:txBody>
      </p:sp>
    </p:spTree>
    <p:extLst>
      <p:ext uri="{BB962C8B-B14F-4D97-AF65-F5344CB8AC3E}">
        <p14:creationId xmlns:p14="http://schemas.microsoft.com/office/powerpoint/2010/main" val="399911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lstStyle/>
          <a:p>
            <a:pPr algn="ctr"/>
            <a:r>
              <a:rPr lang="en-IN" dirty="0"/>
              <a:t>Series</a:t>
            </a:r>
          </a:p>
        </p:txBody>
      </p:sp>
      <p:sp>
        <p:nvSpPr>
          <p:cNvPr id="3" name="Content Placeholder 2"/>
          <p:cNvSpPr>
            <a:spLocks noGrp="1"/>
          </p:cNvSpPr>
          <p:nvPr>
            <p:ph idx="1"/>
          </p:nvPr>
        </p:nvSpPr>
        <p:spPr>
          <a:xfrm>
            <a:off x="838200" y="1181100"/>
            <a:ext cx="10515600" cy="4995863"/>
          </a:xfrm>
        </p:spPr>
        <p:txBody>
          <a:bodyPr>
            <a:normAutofit/>
          </a:bodyPr>
          <a:lstStyle/>
          <a:p>
            <a:r>
              <a:rPr lang="en-US" dirty="0"/>
              <a:t>Another way to think about a Series is as a fixed-length, ordered </a:t>
            </a:r>
            <a:r>
              <a:rPr lang="en-US" dirty="0" err="1"/>
              <a:t>dict</a:t>
            </a:r>
            <a:r>
              <a:rPr lang="en-US" dirty="0"/>
              <a:t>, </a:t>
            </a:r>
            <a:endParaRPr lang="en-US" dirty="0" smtClean="0"/>
          </a:p>
          <a:p>
            <a:r>
              <a:rPr lang="en-US" dirty="0" smtClean="0"/>
              <a:t>As </a:t>
            </a:r>
            <a:r>
              <a:rPr lang="en-US" dirty="0"/>
              <a:t>it is a mapping of index values to data </a:t>
            </a:r>
            <a:r>
              <a:rPr lang="en-US" dirty="0" smtClean="0"/>
              <a:t>values, it </a:t>
            </a:r>
            <a:r>
              <a:rPr lang="en-US" dirty="0"/>
              <a:t>can be used in many contexts where you might use a </a:t>
            </a:r>
            <a:r>
              <a:rPr lang="en-US" dirty="0" err="1"/>
              <a:t>dict</a:t>
            </a:r>
            <a:r>
              <a:rPr lang="en-US" dirty="0"/>
              <a:t>:</a:t>
            </a:r>
          </a:p>
          <a:p>
            <a:pPr marL="0" indent="0">
              <a:buNone/>
            </a:pPr>
            <a:r>
              <a:rPr lang="en-US" dirty="0"/>
              <a:t>In [24]: 'b' in </a:t>
            </a:r>
            <a:r>
              <a:rPr lang="en-US" dirty="0" smtClean="0"/>
              <a:t>obj2</a:t>
            </a:r>
          </a:p>
          <a:p>
            <a:pPr marL="0" indent="0">
              <a:buNone/>
            </a:pPr>
            <a:r>
              <a:rPr lang="en-US" dirty="0"/>
              <a:t> </a:t>
            </a:r>
            <a:r>
              <a:rPr lang="en-US" dirty="0" smtClean="0"/>
              <a:t>  True</a:t>
            </a:r>
          </a:p>
          <a:p>
            <a:r>
              <a:rPr lang="en-US" dirty="0"/>
              <a:t>Should you have data contained in a Python </a:t>
            </a:r>
            <a:r>
              <a:rPr lang="en-US" dirty="0" err="1"/>
              <a:t>dict</a:t>
            </a:r>
            <a:r>
              <a:rPr lang="en-US" dirty="0"/>
              <a:t>, you can create a Series from it by passing the </a:t>
            </a:r>
            <a:r>
              <a:rPr lang="en-US" dirty="0" err="1"/>
              <a:t>dict</a:t>
            </a:r>
            <a:r>
              <a:rPr lang="en-US" dirty="0" smtClean="0"/>
              <a:t>:</a:t>
            </a:r>
          </a:p>
          <a:p>
            <a:pPr marL="0" indent="0">
              <a:buNone/>
            </a:pPr>
            <a:r>
              <a:rPr lang="en-US" dirty="0" smtClean="0"/>
              <a:t>   </a:t>
            </a:r>
            <a:r>
              <a:rPr lang="en-US" dirty="0" err="1" smtClean="0"/>
              <a:t>sdata</a:t>
            </a:r>
            <a:r>
              <a:rPr lang="en-US" dirty="0" smtClean="0"/>
              <a:t> </a:t>
            </a:r>
            <a:r>
              <a:rPr lang="en-US" dirty="0"/>
              <a:t>= {'Ohio': 35000, 'Texas': 71000, 'Oregon': 16000, 'Utah': 5000}</a:t>
            </a:r>
          </a:p>
          <a:p>
            <a:r>
              <a:rPr lang="en-US" dirty="0" smtClean="0"/>
              <a:t>obj3 </a:t>
            </a:r>
            <a:r>
              <a:rPr lang="en-US" dirty="0"/>
              <a:t>= </a:t>
            </a:r>
            <a:r>
              <a:rPr lang="en-US" dirty="0" err="1"/>
              <a:t>pd.Series</a:t>
            </a:r>
            <a:r>
              <a:rPr lang="en-US" dirty="0"/>
              <a:t>(</a:t>
            </a:r>
            <a:r>
              <a:rPr lang="en-US" dirty="0" err="1"/>
              <a:t>sdata</a:t>
            </a:r>
            <a:r>
              <a:rPr lang="en-US" dirty="0"/>
              <a:t>)</a:t>
            </a:r>
          </a:p>
          <a:p>
            <a:r>
              <a:rPr lang="en-US" dirty="0" smtClean="0"/>
              <a:t>obj3</a:t>
            </a:r>
            <a:endParaRPr lang="en-US" dirty="0"/>
          </a:p>
          <a:p>
            <a:endParaRPr lang="en-IN" dirty="0"/>
          </a:p>
        </p:txBody>
      </p:sp>
    </p:spTree>
    <p:extLst>
      <p:ext uri="{BB962C8B-B14F-4D97-AF65-F5344CB8AC3E}">
        <p14:creationId xmlns:p14="http://schemas.microsoft.com/office/powerpoint/2010/main" val="1648737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1"/>
            <a:ext cx="10515600" cy="457199"/>
          </a:xfrm>
        </p:spPr>
        <p:txBody>
          <a:bodyPr>
            <a:normAutofit fontScale="90000"/>
          </a:bodyPr>
          <a:lstStyle/>
          <a:p>
            <a:pPr algn="ctr"/>
            <a:r>
              <a:rPr lang="en-IN" dirty="0" smtClean="0"/>
              <a:t>Nan Object</a:t>
            </a:r>
            <a:endParaRPr lang="en-IN" dirty="0"/>
          </a:p>
        </p:txBody>
      </p:sp>
      <p:sp>
        <p:nvSpPr>
          <p:cNvPr id="3" name="Content Placeholder 2"/>
          <p:cNvSpPr>
            <a:spLocks noGrp="1"/>
          </p:cNvSpPr>
          <p:nvPr>
            <p:ph idx="1"/>
          </p:nvPr>
        </p:nvSpPr>
        <p:spPr>
          <a:xfrm>
            <a:off x="838200" y="838200"/>
            <a:ext cx="10515600" cy="5338763"/>
          </a:xfrm>
        </p:spPr>
        <p:txBody>
          <a:bodyPr>
            <a:normAutofit fontScale="92500" lnSpcReduction="20000"/>
          </a:bodyPr>
          <a:lstStyle/>
          <a:p>
            <a:r>
              <a:rPr lang="en-US" dirty="0"/>
              <a:t>When you are only passing a </a:t>
            </a:r>
            <a:r>
              <a:rPr lang="en-US" dirty="0" err="1"/>
              <a:t>dict</a:t>
            </a:r>
            <a:r>
              <a:rPr lang="en-US" dirty="0"/>
              <a:t>, the index in the resulting Series will have the </a:t>
            </a:r>
            <a:r>
              <a:rPr lang="en-US" dirty="0" err="1"/>
              <a:t>dict’s</a:t>
            </a:r>
            <a:r>
              <a:rPr lang="en-US" dirty="0"/>
              <a:t> keys in sorted order. You can </a:t>
            </a:r>
            <a:r>
              <a:rPr lang="en-US" dirty="0" smtClean="0"/>
              <a:t>override this by passing the </a:t>
            </a:r>
            <a:r>
              <a:rPr lang="en-US" dirty="0" err="1" smtClean="0"/>
              <a:t>dict</a:t>
            </a:r>
            <a:r>
              <a:rPr lang="en-US" dirty="0" smtClean="0"/>
              <a:t> keys in the order you want them to appear in the resulting Series:</a:t>
            </a:r>
            <a:endParaRPr lang="en-US" dirty="0"/>
          </a:p>
          <a:p>
            <a:r>
              <a:rPr lang="en-US" dirty="0" smtClean="0"/>
              <a:t>states </a:t>
            </a:r>
            <a:r>
              <a:rPr lang="en-US" dirty="0"/>
              <a:t>= ['California', 'Ohio', 'Oregon', 'Texas']</a:t>
            </a:r>
          </a:p>
          <a:p>
            <a:r>
              <a:rPr lang="en-US" dirty="0" smtClean="0"/>
              <a:t>obj4 </a:t>
            </a:r>
            <a:r>
              <a:rPr lang="en-US" dirty="0"/>
              <a:t>= </a:t>
            </a:r>
            <a:r>
              <a:rPr lang="en-US" dirty="0" err="1"/>
              <a:t>pd.Series</a:t>
            </a:r>
            <a:r>
              <a:rPr lang="en-US" dirty="0"/>
              <a:t>(</a:t>
            </a:r>
            <a:r>
              <a:rPr lang="en-US" dirty="0" err="1"/>
              <a:t>sdata</a:t>
            </a:r>
            <a:r>
              <a:rPr lang="en-US" dirty="0"/>
              <a:t>, index=states)</a:t>
            </a:r>
          </a:p>
          <a:p>
            <a:r>
              <a:rPr lang="en-US" dirty="0" smtClean="0"/>
              <a:t>obj4 </a:t>
            </a:r>
          </a:p>
          <a:p>
            <a:pPr marL="0" indent="0">
              <a:buNone/>
            </a:pPr>
            <a:r>
              <a:rPr lang="en-US" dirty="0" smtClean="0"/>
              <a:t>	California        </a:t>
            </a:r>
            <a:r>
              <a:rPr lang="en-US" dirty="0" err="1"/>
              <a:t>NaN</a:t>
            </a:r>
            <a:r>
              <a:rPr lang="en-US" dirty="0"/>
              <a:t> </a:t>
            </a:r>
            <a:endParaRPr lang="en-US" dirty="0" smtClean="0"/>
          </a:p>
          <a:p>
            <a:pPr marL="0" indent="0">
              <a:buNone/>
            </a:pPr>
            <a:r>
              <a:rPr lang="en-US" dirty="0" smtClean="0"/>
              <a:t>	Ohio                </a:t>
            </a:r>
            <a:r>
              <a:rPr lang="en-US" dirty="0"/>
              <a:t>35000.0 </a:t>
            </a:r>
            <a:endParaRPr lang="en-US" dirty="0" smtClean="0"/>
          </a:p>
          <a:p>
            <a:pPr marL="0" indent="0">
              <a:buNone/>
            </a:pPr>
            <a:r>
              <a:rPr lang="en-US" dirty="0" smtClean="0"/>
              <a:t>	Oregon           16000.0 </a:t>
            </a:r>
          </a:p>
          <a:p>
            <a:pPr marL="0" indent="0">
              <a:buNone/>
            </a:pPr>
            <a:r>
              <a:rPr lang="en-US" dirty="0" smtClean="0"/>
              <a:t>	Texas              </a:t>
            </a:r>
            <a:r>
              <a:rPr lang="en-US" dirty="0"/>
              <a:t>71000.0 </a:t>
            </a:r>
            <a:r>
              <a:rPr lang="en-US" dirty="0" err="1"/>
              <a:t>dtype</a:t>
            </a:r>
            <a:r>
              <a:rPr lang="en-US" dirty="0"/>
              <a:t>: float64 </a:t>
            </a:r>
            <a:endParaRPr lang="en-US" dirty="0" smtClean="0"/>
          </a:p>
          <a:p>
            <a:pPr marL="0" indent="0">
              <a:buNone/>
            </a:pPr>
            <a:r>
              <a:rPr lang="en-US" dirty="0"/>
              <a:t>Here, three values found in </a:t>
            </a:r>
            <a:r>
              <a:rPr lang="en-US" dirty="0" err="1"/>
              <a:t>sdata</a:t>
            </a:r>
            <a:r>
              <a:rPr lang="en-US" dirty="0"/>
              <a:t> were placed in the appropriate locations, but since no value for 'California' was found, it appears as </a:t>
            </a:r>
            <a:r>
              <a:rPr lang="en-US" dirty="0" err="1"/>
              <a:t>NaN</a:t>
            </a:r>
            <a:r>
              <a:rPr lang="en-US" dirty="0"/>
              <a:t> (not a number), which is considered in pandas to mark missing or NA values. Since 'Utah' was not included in states, it is excluded from the resulting object.</a:t>
            </a:r>
            <a:endParaRPr lang="en-IN" dirty="0"/>
          </a:p>
        </p:txBody>
      </p:sp>
    </p:spTree>
    <p:extLst>
      <p:ext uri="{BB962C8B-B14F-4D97-AF65-F5344CB8AC3E}">
        <p14:creationId xmlns:p14="http://schemas.microsoft.com/office/powerpoint/2010/main" val="36598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71499"/>
          </a:xfrm>
        </p:spPr>
        <p:txBody>
          <a:bodyPr>
            <a:normAutofit fontScale="90000"/>
          </a:bodyPr>
          <a:lstStyle/>
          <a:p>
            <a:pPr algn="ctr"/>
            <a:r>
              <a:rPr lang="en-IN" dirty="0"/>
              <a:t>Nan Object</a:t>
            </a:r>
          </a:p>
        </p:txBody>
      </p:sp>
      <p:sp>
        <p:nvSpPr>
          <p:cNvPr id="3" name="Content Placeholder 2"/>
          <p:cNvSpPr>
            <a:spLocks noGrp="1"/>
          </p:cNvSpPr>
          <p:nvPr>
            <p:ph idx="1"/>
          </p:nvPr>
        </p:nvSpPr>
        <p:spPr>
          <a:xfrm>
            <a:off x="838200" y="685800"/>
            <a:ext cx="10515600" cy="5491163"/>
          </a:xfrm>
        </p:spPr>
        <p:txBody>
          <a:bodyPr>
            <a:normAutofit fontScale="77500" lnSpcReduction="20000"/>
          </a:bodyPr>
          <a:lstStyle/>
          <a:p>
            <a:r>
              <a:rPr lang="en-US" dirty="0"/>
              <a:t>The </a:t>
            </a:r>
            <a:r>
              <a:rPr lang="en-US" dirty="0" err="1"/>
              <a:t>isnull</a:t>
            </a:r>
            <a:r>
              <a:rPr lang="en-US" dirty="0"/>
              <a:t> and </a:t>
            </a:r>
            <a:r>
              <a:rPr lang="en-US" dirty="0" err="1"/>
              <a:t>notnull</a:t>
            </a:r>
            <a:r>
              <a:rPr lang="en-US" dirty="0"/>
              <a:t> functions in pandas should be used to detect missing data:</a:t>
            </a:r>
          </a:p>
          <a:p>
            <a:r>
              <a:rPr lang="en-US" dirty="0" err="1" smtClean="0"/>
              <a:t>pd.isnull</a:t>
            </a:r>
            <a:r>
              <a:rPr lang="en-US" dirty="0" smtClean="0"/>
              <a:t>(obj4</a:t>
            </a:r>
            <a:r>
              <a:rPr lang="en-US" dirty="0"/>
              <a:t>) </a:t>
            </a:r>
            <a:endParaRPr lang="en-US" dirty="0" smtClean="0"/>
          </a:p>
          <a:p>
            <a:pPr marL="0" indent="0">
              <a:buNone/>
            </a:pPr>
            <a:r>
              <a:rPr lang="en-US" dirty="0" smtClean="0"/>
              <a:t>	California True </a:t>
            </a:r>
          </a:p>
          <a:p>
            <a:pPr marL="0" indent="0">
              <a:buNone/>
            </a:pPr>
            <a:r>
              <a:rPr lang="en-US" dirty="0" smtClean="0"/>
              <a:t>	Ohio          False</a:t>
            </a:r>
          </a:p>
          <a:p>
            <a:pPr marL="0" indent="0">
              <a:buNone/>
            </a:pPr>
            <a:r>
              <a:rPr lang="en-US" dirty="0" smtClean="0"/>
              <a:t>	Oregon     False</a:t>
            </a:r>
          </a:p>
          <a:p>
            <a:pPr marL="0" indent="0">
              <a:buNone/>
            </a:pPr>
            <a:r>
              <a:rPr lang="en-US" dirty="0" smtClean="0"/>
              <a:t>	Texas         </a:t>
            </a:r>
            <a:r>
              <a:rPr lang="en-US" dirty="0"/>
              <a:t>False </a:t>
            </a:r>
          </a:p>
          <a:p>
            <a:pPr marL="0" indent="0">
              <a:buNone/>
            </a:pPr>
            <a:r>
              <a:rPr lang="en-US" dirty="0"/>
              <a:t>	</a:t>
            </a:r>
            <a:r>
              <a:rPr lang="en-US" dirty="0" err="1" smtClean="0"/>
              <a:t>dtype</a:t>
            </a:r>
            <a:r>
              <a:rPr lang="en-US" dirty="0"/>
              <a:t>: bool</a:t>
            </a:r>
          </a:p>
          <a:p>
            <a:r>
              <a:rPr lang="en-US" dirty="0" err="1" smtClean="0"/>
              <a:t>pd.notnull</a:t>
            </a:r>
            <a:r>
              <a:rPr lang="en-US" dirty="0" smtClean="0"/>
              <a:t>(obj4</a:t>
            </a:r>
            <a:r>
              <a:rPr lang="en-US" dirty="0"/>
              <a:t>) Out[33</a:t>
            </a:r>
            <a:r>
              <a:rPr lang="en-US" dirty="0" smtClean="0"/>
              <a:t>]:</a:t>
            </a:r>
          </a:p>
          <a:p>
            <a:pPr marL="0" indent="0">
              <a:buNone/>
            </a:pPr>
            <a:r>
              <a:rPr lang="en-US" dirty="0" smtClean="0"/>
              <a:t>	California    </a:t>
            </a:r>
            <a:r>
              <a:rPr lang="en-US" dirty="0"/>
              <a:t>False </a:t>
            </a:r>
            <a:endParaRPr lang="en-US" dirty="0" smtClean="0"/>
          </a:p>
          <a:p>
            <a:pPr marL="0" indent="0">
              <a:buNone/>
            </a:pPr>
            <a:r>
              <a:rPr lang="en-US" dirty="0" smtClean="0"/>
              <a:t>	Ohio            </a:t>
            </a:r>
            <a:r>
              <a:rPr lang="en-US" dirty="0"/>
              <a:t>True </a:t>
            </a:r>
            <a:endParaRPr lang="en-US" dirty="0" smtClean="0"/>
          </a:p>
          <a:p>
            <a:pPr marL="0" indent="0">
              <a:buNone/>
            </a:pPr>
            <a:r>
              <a:rPr lang="en-US" dirty="0" smtClean="0"/>
              <a:t>	Oregon       True </a:t>
            </a:r>
          </a:p>
          <a:p>
            <a:pPr marL="0" indent="0">
              <a:buNone/>
            </a:pPr>
            <a:r>
              <a:rPr lang="en-US" dirty="0" smtClean="0"/>
              <a:t>	Texas          </a:t>
            </a:r>
            <a:r>
              <a:rPr lang="en-US" dirty="0"/>
              <a:t>True </a:t>
            </a:r>
            <a:endParaRPr lang="en-US" dirty="0" smtClean="0"/>
          </a:p>
          <a:p>
            <a:pPr marL="0" indent="0">
              <a:buNone/>
            </a:pPr>
            <a:r>
              <a:rPr lang="en-US" dirty="0" smtClean="0"/>
              <a:t>	</a:t>
            </a:r>
            <a:r>
              <a:rPr lang="en-US" dirty="0" err="1" smtClean="0"/>
              <a:t>dtype</a:t>
            </a:r>
            <a:r>
              <a:rPr lang="en-US" dirty="0"/>
              <a:t>: bool </a:t>
            </a:r>
            <a:endParaRPr lang="en-US" dirty="0" smtClean="0"/>
          </a:p>
          <a:p>
            <a:r>
              <a:rPr lang="en-US" dirty="0"/>
              <a:t>Series also has these as instance methods:</a:t>
            </a:r>
          </a:p>
          <a:p>
            <a:r>
              <a:rPr lang="en-US" dirty="0" smtClean="0"/>
              <a:t>obj4.isnull</a:t>
            </a:r>
            <a:r>
              <a:rPr lang="en-US" dirty="0"/>
              <a:t>() </a:t>
            </a:r>
            <a:endParaRPr lang="en-IN" dirty="0"/>
          </a:p>
        </p:txBody>
      </p:sp>
    </p:spTree>
    <p:extLst>
      <p:ext uri="{BB962C8B-B14F-4D97-AF65-F5344CB8AC3E}">
        <p14:creationId xmlns:p14="http://schemas.microsoft.com/office/powerpoint/2010/main" val="2145498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Many popular Python toolboxes/libraries:</a:t>
            </a:r>
          </a:p>
          <a:p>
            <a:pPr lvl="1"/>
            <a:r>
              <a:rPr lang="en-US" dirty="0" err="1" smtClean="0"/>
              <a:t>NumPy</a:t>
            </a:r>
            <a:endParaRPr lang="en-US" dirty="0" smtClean="0"/>
          </a:p>
          <a:p>
            <a:pPr lvl="1"/>
            <a:r>
              <a:rPr lang="en-US" dirty="0" err="1" smtClean="0"/>
              <a:t>SciPy</a:t>
            </a:r>
            <a:endParaRPr lang="en-US" dirty="0" smtClean="0"/>
          </a:p>
          <a:p>
            <a:pPr lvl="1"/>
            <a:r>
              <a:rPr lang="en-US" dirty="0" smtClean="0"/>
              <a:t>Pandas</a:t>
            </a:r>
          </a:p>
          <a:p>
            <a:pPr lvl="1"/>
            <a:r>
              <a:rPr lang="en-US" dirty="0" err="1" smtClean="0"/>
              <a:t>SciKit</a:t>
            </a:r>
            <a:r>
              <a:rPr lang="en-US" dirty="0" smtClean="0"/>
              <a:t>-Learn</a:t>
            </a:r>
          </a:p>
          <a:p>
            <a:pPr marL="457200" lvl="1" indent="0">
              <a:buNone/>
            </a:pPr>
            <a:endParaRPr lang="en-US" dirty="0" smtClean="0"/>
          </a:p>
          <a:p>
            <a:pPr marL="0" indent="0">
              <a:buNone/>
            </a:pPr>
            <a:r>
              <a:rPr lang="en-US" dirty="0" smtClean="0"/>
              <a:t>Visualization libraries</a:t>
            </a:r>
          </a:p>
          <a:p>
            <a:pPr lvl="1"/>
            <a:r>
              <a:rPr lang="en-US" dirty="0" err="1"/>
              <a:t>m</a:t>
            </a:r>
            <a:r>
              <a:rPr lang="en-US" dirty="0" err="1" smtClean="0"/>
              <a:t>atplotlib</a:t>
            </a:r>
            <a:endParaRPr lang="en-US" dirty="0" smtClean="0"/>
          </a:p>
          <a:p>
            <a:pPr lvl="1"/>
            <a:r>
              <a:rPr lang="en-US" dirty="0" err="1" smtClean="0"/>
              <a:t>Seaborn</a:t>
            </a:r>
            <a:endParaRPr lang="en-US" dirty="0" smtClean="0"/>
          </a:p>
          <a:p>
            <a:pPr lvl="1"/>
            <a:endParaRPr lang="en-US" dirty="0"/>
          </a:p>
          <a:p>
            <a:pPr marL="457200" lvl="1" indent="0">
              <a:buNone/>
            </a:pPr>
            <a:r>
              <a:rPr lang="en-US" dirty="0" smtClean="0"/>
              <a:t>                                                      and many more …</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2</a:t>
            </a:fld>
            <a:endParaRPr lang="en-US"/>
          </a:p>
        </p:txBody>
      </p:sp>
    </p:spTree>
    <p:extLst>
      <p:ext uri="{BB962C8B-B14F-4D97-AF65-F5344CB8AC3E}">
        <p14:creationId xmlns:p14="http://schemas.microsoft.com/office/powerpoint/2010/main" val="3872047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4200"/>
          </a:xfrm>
        </p:spPr>
        <p:txBody>
          <a:bodyPr>
            <a:normAutofit fontScale="90000"/>
          </a:bodyPr>
          <a:lstStyle/>
          <a:p>
            <a:pPr algn="ctr"/>
            <a:r>
              <a:rPr lang="en-IN" dirty="0" smtClean="0"/>
              <a:t>Series Alignment</a:t>
            </a:r>
            <a:endParaRPr lang="en-IN" dirty="0"/>
          </a:p>
        </p:txBody>
      </p:sp>
      <p:sp>
        <p:nvSpPr>
          <p:cNvPr id="3" name="Content Placeholder 2"/>
          <p:cNvSpPr>
            <a:spLocks noGrp="1"/>
          </p:cNvSpPr>
          <p:nvPr>
            <p:ph idx="1"/>
          </p:nvPr>
        </p:nvSpPr>
        <p:spPr>
          <a:xfrm>
            <a:off x="838200" y="584202"/>
            <a:ext cx="10515600" cy="6146798"/>
          </a:xfrm>
        </p:spPr>
        <p:txBody>
          <a:bodyPr>
            <a:noAutofit/>
          </a:bodyPr>
          <a:lstStyle/>
          <a:p>
            <a:r>
              <a:rPr lang="en-IN" sz="2000" dirty="0"/>
              <a:t>A useful Series feature for many applications is that it automatically aligns by index label in arithmetic operations:</a:t>
            </a:r>
          </a:p>
          <a:p>
            <a:r>
              <a:rPr lang="en-IN" sz="2000" dirty="0" smtClean="0"/>
              <a:t>obj3</a:t>
            </a:r>
          </a:p>
          <a:p>
            <a:pPr marL="0" indent="0">
              <a:lnSpc>
                <a:spcPct val="100000"/>
              </a:lnSpc>
              <a:spcBef>
                <a:spcPts val="0"/>
              </a:spcBef>
              <a:buNone/>
            </a:pPr>
            <a:r>
              <a:rPr lang="en-IN" sz="2000" dirty="0" smtClean="0"/>
              <a:t>                Ohio         35000 </a:t>
            </a:r>
          </a:p>
          <a:p>
            <a:pPr marL="0" indent="0">
              <a:lnSpc>
                <a:spcPct val="100000"/>
              </a:lnSpc>
              <a:spcBef>
                <a:spcPts val="0"/>
              </a:spcBef>
              <a:buNone/>
            </a:pPr>
            <a:r>
              <a:rPr lang="en-IN" sz="2000" dirty="0"/>
              <a:t> </a:t>
            </a:r>
            <a:r>
              <a:rPr lang="en-IN" sz="2000" dirty="0" smtClean="0"/>
              <a:t>               Oregon    </a:t>
            </a:r>
            <a:r>
              <a:rPr lang="en-IN" sz="2000" dirty="0"/>
              <a:t>16000 </a:t>
            </a:r>
            <a:endParaRPr lang="en-IN" sz="2000" dirty="0" smtClean="0"/>
          </a:p>
          <a:p>
            <a:pPr marL="0" indent="0">
              <a:lnSpc>
                <a:spcPct val="100000"/>
              </a:lnSpc>
              <a:spcBef>
                <a:spcPts val="0"/>
              </a:spcBef>
              <a:buNone/>
            </a:pPr>
            <a:r>
              <a:rPr lang="en-IN" sz="2000" dirty="0"/>
              <a:t> </a:t>
            </a:r>
            <a:r>
              <a:rPr lang="en-IN" sz="2000" dirty="0" smtClean="0"/>
              <a:t>               Texas        71000 </a:t>
            </a:r>
          </a:p>
          <a:p>
            <a:pPr marL="0" indent="0">
              <a:lnSpc>
                <a:spcPct val="100000"/>
              </a:lnSpc>
              <a:spcBef>
                <a:spcPts val="0"/>
              </a:spcBef>
              <a:buNone/>
            </a:pPr>
            <a:r>
              <a:rPr lang="en-IN" sz="2000" dirty="0"/>
              <a:t> </a:t>
            </a:r>
            <a:r>
              <a:rPr lang="en-IN" sz="2000" dirty="0" smtClean="0"/>
              <a:t>               Utah           </a:t>
            </a:r>
            <a:r>
              <a:rPr lang="en-IN" sz="2000" dirty="0"/>
              <a:t>5000 </a:t>
            </a:r>
            <a:endParaRPr lang="en-IN" sz="2000" dirty="0" smtClean="0"/>
          </a:p>
          <a:p>
            <a:pPr marL="0" indent="0">
              <a:lnSpc>
                <a:spcPct val="100000"/>
              </a:lnSpc>
              <a:spcBef>
                <a:spcPts val="0"/>
              </a:spcBef>
              <a:buNone/>
            </a:pPr>
            <a:r>
              <a:rPr lang="en-IN" sz="2000" dirty="0"/>
              <a:t> </a:t>
            </a:r>
            <a:r>
              <a:rPr lang="en-IN" sz="2000" dirty="0" smtClean="0"/>
              <a:t>               </a:t>
            </a:r>
            <a:r>
              <a:rPr lang="en-IN" sz="2000" dirty="0" err="1" smtClean="0"/>
              <a:t>dtype</a:t>
            </a:r>
            <a:r>
              <a:rPr lang="en-IN" sz="2000" dirty="0"/>
              <a:t>: int64</a:t>
            </a:r>
          </a:p>
          <a:p>
            <a:r>
              <a:rPr lang="en-IN" sz="2000" dirty="0" smtClean="0"/>
              <a:t>obj4 </a:t>
            </a:r>
          </a:p>
          <a:p>
            <a:pPr marL="0" indent="0">
              <a:lnSpc>
                <a:spcPct val="100000"/>
              </a:lnSpc>
              <a:spcBef>
                <a:spcPts val="0"/>
              </a:spcBef>
              <a:buNone/>
            </a:pPr>
            <a:r>
              <a:rPr lang="en-IN" sz="2000" dirty="0" smtClean="0"/>
              <a:t>	California        </a:t>
            </a:r>
            <a:r>
              <a:rPr lang="en-IN" sz="2000" dirty="0" err="1"/>
              <a:t>NaN</a:t>
            </a:r>
            <a:r>
              <a:rPr lang="en-IN" sz="2000" dirty="0"/>
              <a:t> </a:t>
            </a:r>
            <a:endParaRPr lang="en-IN" sz="2000" dirty="0" smtClean="0"/>
          </a:p>
          <a:p>
            <a:pPr marL="0" indent="0">
              <a:lnSpc>
                <a:spcPct val="100000"/>
              </a:lnSpc>
              <a:spcBef>
                <a:spcPts val="0"/>
              </a:spcBef>
              <a:buNone/>
            </a:pPr>
            <a:r>
              <a:rPr lang="en-IN" sz="2000" dirty="0" smtClean="0"/>
              <a:t>	Ohio                </a:t>
            </a:r>
            <a:r>
              <a:rPr lang="en-IN" sz="2000" dirty="0"/>
              <a:t>35000.0 </a:t>
            </a:r>
            <a:endParaRPr lang="en-IN" sz="2000" dirty="0" smtClean="0"/>
          </a:p>
          <a:p>
            <a:pPr marL="0" indent="0">
              <a:lnSpc>
                <a:spcPct val="100000"/>
              </a:lnSpc>
              <a:spcBef>
                <a:spcPts val="0"/>
              </a:spcBef>
              <a:buNone/>
            </a:pPr>
            <a:r>
              <a:rPr lang="en-IN" sz="2000" dirty="0" smtClean="0"/>
              <a:t>	Oregon           16000.0 </a:t>
            </a:r>
          </a:p>
          <a:p>
            <a:pPr marL="0" indent="0">
              <a:lnSpc>
                <a:spcPct val="100000"/>
              </a:lnSpc>
              <a:spcBef>
                <a:spcPts val="0"/>
              </a:spcBef>
              <a:buNone/>
            </a:pPr>
            <a:r>
              <a:rPr lang="en-IN" sz="2000" dirty="0" smtClean="0"/>
              <a:t>	Texas              </a:t>
            </a:r>
            <a:r>
              <a:rPr lang="en-IN" sz="2000" dirty="0"/>
              <a:t>71000.0 </a:t>
            </a:r>
          </a:p>
          <a:p>
            <a:r>
              <a:rPr lang="en-IN" sz="2000" dirty="0" smtClean="0"/>
              <a:t>obj3 + obj4 </a:t>
            </a:r>
          </a:p>
          <a:p>
            <a:pPr marL="0" indent="0">
              <a:lnSpc>
                <a:spcPct val="100000"/>
              </a:lnSpc>
              <a:spcBef>
                <a:spcPts val="0"/>
              </a:spcBef>
              <a:buNone/>
            </a:pPr>
            <a:r>
              <a:rPr lang="en-IN" sz="2000" dirty="0" smtClean="0"/>
              <a:t>	California         </a:t>
            </a:r>
            <a:r>
              <a:rPr lang="en-IN" sz="2000" dirty="0" err="1" smtClean="0"/>
              <a:t>NaN</a:t>
            </a:r>
            <a:r>
              <a:rPr lang="en-IN" sz="2000" dirty="0" smtClean="0"/>
              <a:t> </a:t>
            </a:r>
          </a:p>
          <a:p>
            <a:pPr marL="0" indent="0">
              <a:lnSpc>
                <a:spcPct val="100000"/>
              </a:lnSpc>
              <a:spcBef>
                <a:spcPts val="0"/>
              </a:spcBef>
              <a:buNone/>
            </a:pPr>
            <a:r>
              <a:rPr lang="en-IN" sz="2000" dirty="0" smtClean="0"/>
              <a:t>	Ohio              70000.0 </a:t>
            </a:r>
          </a:p>
          <a:p>
            <a:pPr marL="0" indent="0">
              <a:lnSpc>
                <a:spcPct val="100000"/>
              </a:lnSpc>
              <a:spcBef>
                <a:spcPts val="0"/>
              </a:spcBef>
              <a:buNone/>
            </a:pPr>
            <a:r>
              <a:rPr lang="en-IN" sz="2000" dirty="0" smtClean="0"/>
              <a:t>	Oregon         32000.0 </a:t>
            </a:r>
          </a:p>
          <a:p>
            <a:pPr marL="0" indent="0">
              <a:lnSpc>
                <a:spcPct val="100000"/>
              </a:lnSpc>
              <a:spcBef>
                <a:spcPts val="0"/>
              </a:spcBef>
              <a:buNone/>
            </a:pPr>
            <a:r>
              <a:rPr lang="en-IN" sz="2000" dirty="0" smtClean="0"/>
              <a:t>	Texas            142000.0 </a:t>
            </a:r>
          </a:p>
          <a:p>
            <a:pPr marL="0" indent="0">
              <a:lnSpc>
                <a:spcPct val="100000"/>
              </a:lnSpc>
              <a:spcBef>
                <a:spcPts val="0"/>
              </a:spcBef>
              <a:buNone/>
            </a:pPr>
            <a:r>
              <a:rPr lang="en-IN" sz="2000" dirty="0" smtClean="0"/>
              <a:t>	Utah               </a:t>
            </a:r>
            <a:r>
              <a:rPr lang="en-IN" sz="2000" dirty="0" err="1" smtClean="0"/>
              <a:t>NaN</a:t>
            </a:r>
            <a:r>
              <a:rPr lang="en-IN" sz="2000" dirty="0" smtClean="0"/>
              <a:t> </a:t>
            </a:r>
            <a:endParaRPr lang="en-IN" sz="2000" dirty="0"/>
          </a:p>
        </p:txBody>
      </p:sp>
    </p:spTree>
    <p:extLst>
      <p:ext uri="{BB962C8B-B14F-4D97-AF65-F5344CB8AC3E}">
        <p14:creationId xmlns:p14="http://schemas.microsoft.com/office/powerpoint/2010/main" val="34159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0375"/>
          </a:xfrm>
        </p:spPr>
        <p:txBody>
          <a:bodyPr>
            <a:normAutofit fontScale="90000"/>
          </a:bodyPr>
          <a:lstStyle/>
          <a:p>
            <a:pPr algn="ctr"/>
            <a:r>
              <a:rPr lang="en-IN" dirty="0"/>
              <a:t>Series Alignment</a:t>
            </a:r>
          </a:p>
        </p:txBody>
      </p:sp>
      <p:sp>
        <p:nvSpPr>
          <p:cNvPr id="3" name="Content Placeholder 2"/>
          <p:cNvSpPr>
            <a:spLocks noGrp="1"/>
          </p:cNvSpPr>
          <p:nvPr>
            <p:ph idx="1"/>
          </p:nvPr>
        </p:nvSpPr>
        <p:spPr>
          <a:xfrm>
            <a:off x="838200" y="1016000"/>
            <a:ext cx="10515600" cy="5160963"/>
          </a:xfrm>
        </p:spPr>
        <p:txBody>
          <a:bodyPr/>
          <a:lstStyle/>
          <a:p>
            <a:pPr marL="0" indent="0">
              <a:buNone/>
            </a:pPr>
            <a:r>
              <a:rPr lang="en-US" dirty="0" smtClean="0"/>
              <a:t>obj4.name = 'population'</a:t>
            </a:r>
          </a:p>
          <a:p>
            <a:pPr marL="0" indent="0">
              <a:buNone/>
            </a:pPr>
            <a:r>
              <a:rPr lang="en-US" dirty="0" smtClean="0"/>
              <a:t>obj4.index.name </a:t>
            </a:r>
            <a:r>
              <a:rPr lang="en-US" dirty="0"/>
              <a:t>= 'state'</a:t>
            </a:r>
          </a:p>
          <a:p>
            <a:r>
              <a:rPr lang="en-US" dirty="0" smtClean="0"/>
              <a:t>obj4 </a:t>
            </a:r>
          </a:p>
          <a:p>
            <a:pPr marL="0" indent="0">
              <a:buNone/>
            </a:pPr>
            <a:r>
              <a:rPr lang="en-US" dirty="0" smtClean="0"/>
              <a:t>   State</a:t>
            </a:r>
          </a:p>
          <a:p>
            <a:pPr marL="0" indent="0">
              <a:buNone/>
            </a:pPr>
            <a:r>
              <a:rPr lang="en-US" dirty="0" smtClean="0"/>
              <a:t>	California        </a:t>
            </a:r>
            <a:r>
              <a:rPr lang="en-US" dirty="0" err="1"/>
              <a:t>NaN</a:t>
            </a:r>
            <a:r>
              <a:rPr lang="en-US" dirty="0"/>
              <a:t> </a:t>
            </a:r>
            <a:endParaRPr lang="en-US" dirty="0" smtClean="0"/>
          </a:p>
          <a:p>
            <a:pPr marL="0" indent="0">
              <a:buNone/>
            </a:pPr>
            <a:r>
              <a:rPr lang="en-US" dirty="0" smtClean="0"/>
              <a:t>	Ohio          </a:t>
            </a:r>
            <a:r>
              <a:rPr lang="en-US" dirty="0"/>
              <a:t>35000.0 </a:t>
            </a:r>
            <a:endParaRPr lang="en-US" dirty="0" smtClean="0"/>
          </a:p>
          <a:p>
            <a:pPr marL="0" indent="0">
              <a:buNone/>
            </a:pPr>
            <a:r>
              <a:rPr lang="en-US" dirty="0" smtClean="0"/>
              <a:t>	Oregon        </a:t>
            </a:r>
            <a:r>
              <a:rPr lang="en-US" dirty="0"/>
              <a:t>16000.0 </a:t>
            </a:r>
            <a:endParaRPr lang="en-US" dirty="0" smtClean="0"/>
          </a:p>
          <a:p>
            <a:pPr marL="0" indent="0">
              <a:buNone/>
            </a:pPr>
            <a:r>
              <a:rPr lang="en-US" dirty="0" smtClean="0"/>
              <a:t>	Texas         </a:t>
            </a:r>
            <a:r>
              <a:rPr lang="en-US" dirty="0"/>
              <a:t>71000.0 </a:t>
            </a:r>
            <a:endParaRPr lang="en-US" dirty="0" smtClean="0"/>
          </a:p>
          <a:p>
            <a:pPr marL="0" indent="0">
              <a:buNone/>
            </a:pPr>
            <a:r>
              <a:rPr lang="en-US" dirty="0" smtClean="0"/>
              <a:t>	Name</a:t>
            </a:r>
            <a:r>
              <a:rPr lang="en-US" dirty="0"/>
              <a:t>: population, </a:t>
            </a:r>
            <a:r>
              <a:rPr lang="en-US" dirty="0" err="1"/>
              <a:t>dtype</a:t>
            </a:r>
            <a:r>
              <a:rPr lang="en-US" dirty="0"/>
              <a:t>: float64 </a:t>
            </a:r>
            <a:endParaRPr lang="en-IN" dirty="0"/>
          </a:p>
        </p:txBody>
      </p:sp>
    </p:spTree>
    <p:extLst>
      <p:ext uri="{BB962C8B-B14F-4D97-AF65-F5344CB8AC3E}">
        <p14:creationId xmlns:p14="http://schemas.microsoft.com/office/powerpoint/2010/main" val="116917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1"/>
            <a:ext cx="10515600" cy="698500"/>
          </a:xfrm>
        </p:spPr>
        <p:txBody>
          <a:bodyPr>
            <a:normAutofit/>
          </a:bodyPr>
          <a:lstStyle/>
          <a:p>
            <a:pPr algn="ctr"/>
            <a:r>
              <a:rPr lang="en-IN" dirty="0" smtClean="0"/>
              <a:t>Altering Series Index</a:t>
            </a:r>
            <a:endParaRPr lang="en-IN"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r>
              <a:rPr lang="en-IN" dirty="0"/>
              <a:t>A </a:t>
            </a:r>
            <a:r>
              <a:rPr lang="en-IN" dirty="0" err="1"/>
              <a:t>Series’s</a:t>
            </a:r>
            <a:r>
              <a:rPr lang="en-IN" dirty="0"/>
              <a:t> index can be altered in-place by assignment:</a:t>
            </a:r>
          </a:p>
          <a:p>
            <a:r>
              <a:rPr lang="en-IN" dirty="0"/>
              <a:t>In [41]: </a:t>
            </a:r>
            <a:r>
              <a:rPr lang="en-IN" dirty="0" err="1"/>
              <a:t>obj</a:t>
            </a:r>
            <a:r>
              <a:rPr lang="en-IN" dirty="0"/>
              <a:t> </a:t>
            </a:r>
            <a:endParaRPr lang="en-IN" dirty="0" smtClean="0"/>
          </a:p>
          <a:p>
            <a:r>
              <a:rPr lang="en-IN" dirty="0" smtClean="0"/>
              <a:t>0    </a:t>
            </a:r>
            <a:r>
              <a:rPr lang="en-IN" dirty="0"/>
              <a:t>4 </a:t>
            </a:r>
            <a:endParaRPr lang="en-IN" dirty="0" smtClean="0"/>
          </a:p>
          <a:p>
            <a:r>
              <a:rPr lang="en-IN" dirty="0" smtClean="0"/>
              <a:t>1    7</a:t>
            </a:r>
          </a:p>
          <a:p>
            <a:r>
              <a:rPr lang="en-IN" dirty="0" smtClean="0"/>
              <a:t>2   </a:t>
            </a:r>
            <a:r>
              <a:rPr lang="en-IN" dirty="0"/>
              <a:t>-</a:t>
            </a:r>
            <a:r>
              <a:rPr lang="en-IN" dirty="0" smtClean="0"/>
              <a:t>5</a:t>
            </a:r>
          </a:p>
          <a:p>
            <a:r>
              <a:rPr lang="en-IN" dirty="0" smtClean="0"/>
              <a:t>3    </a:t>
            </a:r>
            <a:r>
              <a:rPr lang="en-IN" dirty="0"/>
              <a:t>3 </a:t>
            </a:r>
            <a:r>
              <a:rPr lang="en-IN" dirty="0" err="1"/>
              <a:t>dtype</a:t>
            </a:r>
            <a:r>
              <a:rPr lang="en-IN" dirty="0"/>
              <a:t>: int64</a:t>
            </a:r>
          </a:p>
          <a:p>
            <a:r>
              <a:rPr lang="en-IN" dirty="0" err="1" smtClean="0"/>
              <a:t>obj.index</a:t>
            </a:r>
            <a:r>
              <a:rPr lang="en-IN" dirty="0" smtClean="0"/>
              <a:t> </a:t>
            </a:r>
            <a:r>
              <a:rPr lang="en-IN" dirty="0"/>
              <a:t>= ['Bob', 'Steve', 'Jeff', 'Ryan']</a:t>
            </a:r>
          </a:p>
          <a:p>
            <a:r>
              <a:rPr lang="en-IN" dirty="0" err="1" smtClean="0"/>
              <a:t>Obj</a:t>
            </a:r>
            <a:endParaRPr lang="en-IN" dirty="0" smtClean="0"/>
          </a:p>
          <a:p>
            <a:r>
              <a:rPr lang="en-IN" dirty="0" smtClean="0"/>
              <a:t>Bob      </a:t>
            </a:r>
            <a:r>
              <a:rPr lang="en-IN" dirty="0"/>
              <a:t>4 </a:t>
            </a:r>
            <a:endParaRPr lang="en-IN" dirty="0" smtClean="0"/>
          </a:p>
          <a:p>
            <a:r>
              <a:rPr lang="en-IN" dirty="0" smtClean="0"/>
              <a:t>Steve    </a:t>
            </a:r>
            <a:r>
              <a:rPr lang="en-IN" dirty="0"/>
              <a:t>7 </a:t>
            </a:r>
            <a:endParaRPr lang="en-IN" dirty="0" smtClean="0"/>
          </a:p>
          <a:p>
            <a:r>
              <a:rPr lang="en-IN" dirty="0" smtClean="0"/>
              <a:t>Jeff    </a:t>
            </a:r>
            <a:r>
              <a:rPr lang="en-IN" dirty="0"/>
              <a:t>-5 </a:t>
            </a:r>
            <a:endParaRPr lang="en-IN" dirty="0" smtClean="0"/>
          </a:p>
          <a:p>
            <a:r>
              <a:rPr lang="en-IN" dirty="0" smtClean="0"/>
              <a:t>Ryan     </a:t>
            </a:r>
            <a:r>
              <a:rPr lang="en-IN" dirty="0"/>
              <a:t>3 </a:t>
            </a:r>
            <a:endParaRPr lang="en-IN" dirty="0" smtClean="0"/>
          </a:p>
          <a:p>
            <a:r>
              <a:rPr lang="en-IN" dirty="0" err="1" smtClean="0"/>
              <a:t>dtype</a:t>
            </a:r>
            <a:r>
              <a:rPr lang="en-IN" dirty="0"/>
              <a:t>: int64 </a:t>
            </a:r>
          </a:p>
        </p:txBody>
      </p:sp>
    </p:spTree>
    <p:extLst>
      <p:ext uri="{BB962C8B-B14F-4D97-AF65-F5344CB8AC3E}">
        <p14:creationId xmlns:p14="http://schemas.microsoft.com/office/powerpoint/2010/main" val="3510756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875"/>
          </a:xfrm>
        </p:spPr>
        <p:txBody>
          <a:bodyPr/>
          <a:lstStyle/>
          <a:p>
            <a:pPr algn="ctr"/>
            <a:r>
              <a:rPr lang="en-IN" dirty="0" err="1"/>
              <a:t>DataFrame</a:t>
            </a:r>
            <a:endParaRPr lang="en-IN" dirty="0"/>
          </a:p>
        </p:txBody>
      </p:sp>
      <p:sp>
        <p:nvSpPr>
          <p:cNvPr id="3" name="Content Placeholder 2"/>
          <p:cNvSpPr>
            <a:spLocks noGrp="1"/>
          </p:cNvSpPr>
          <p:nvPr>
            <p:ph idx="1"/>
          </p:nvPr>
        </p:nvSpPr>
        <p:spPr>
          <a:xfrm>
            <a:off x="838200" y="1409700"/>
            <a:ext cx="10515600" cy="4767263"/>
          </a:xfrm>
        </p:spPr>
        <p:txBody>
          <a:bodyPr/>
          <a:lstStyle/>
          <a:p>
            <a:r>
              <a:rPr lang="en-US" dirty="0"/>
              <a:t>A </a:t>
            </a:r>
            <a:r>
              <a:rPr lang="en-US" dirty="0" err="1"/>
              <a:t>DataFrame</a:t>
            </a:r>
            <a:r>
              <a:rPr lang="en-US" dirty="0"/>
              <a:t> represents a rectangular table of data and contains an ordered collection of columns, each of which can be a different value type (numeric, string, </a:t>
            </a:r>
            <a:r>
              <a:rPr lang="en-US" dirty="0" err="1"/>
              <a:t>boolean</a:t>
            </a:r>
            <a:r>
              <a:rPr lang="en-US" dirty="0"/>
              <a:t>, etc.). </a:t>
            </a:r>
            <a:endParaRPr lang="en-US" dirty="0" smtClean="0"/>
          </a:p>
          <a:p>
            <a:r>
              <a:rPr lang="en-US" dirty="0" smtClean="0"/>
              <a:t>The </a:t>
            </a:r>
            <a:r>
              <a:rPr lang="en-US" dirty="0" err="1"/>
              <a:t>DataFrame</a:t>
            </a:r>
            <a:r>
              <a:rPr lang="en-US" dirty="0"/>
              <a:t> has both a row and column index; it can be thought of as a </a:t>
            </a:r>
            <a:r>
              <a:rPr lang="en-US" dirty="0" err="1"/>
              <a:t>dict</a:t>
            </a:r>
            <a:r>
              <a:rPr lang="en-US" dirty="0"/>
              <a:t> of Series all sharing the same index. </a:t>
            </a:r>
            <a:endParaRPr lang="en-US" dirty="0" smtClean="0"/>
          </a:p>
          <a:p>
            <a:r>
              <a:rPr lang="en-US" dirty="0" smtClean="0"/>
              <a:t>Under </a:t>
            </a:r>
            <a:r>
              <a:rPr lang="en-US" dirty="0"/>
              <a:t>the hood, the data is stored as one or more two-dimensional blocks rather than a list, </a:t>
            </a:r>
            <a:r>
              <a:rPr lang="en-US" dirty="0" err="1"/>
              <a:t>dict</a:t>
            </a:r>
            <a:r>
              <a:rPr lang="en-US" dirty="0"/>
              <a:t>, or some other collection of one-dimensional arrays</a:t>
            </a:r>
            <a:endParaRPr lang="en-IN" dirty="0"/>
          </a:p>
        </p:txBody>
      </p:sp>
    </p:spTree>
    <p:extLst>
      <p:ext uri="{BB962C8B-B14F-4D97-AF65-F5344CB8AC3E}">
        <p14:creationId xmlns:p14="http://schemas.microsoft.com/office/powerpoint/2010/main" val="3883333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IN" dirty="0" err="1"/>
              <a:t>DataFrame</a:t>
            </a:r>
            <a:endParaRPr lang="en-IN" dirty="0"/>
          </a:p>
        </p:txBody>
      </p:sp>
      <p:sp>
        <p:nvSpPr>
          <p:cNvPr id="3" name="Content Placeholder 2"/>
          <p:cNvSpPr>
            <a:spLocks noGrp="1"/>
          </p:cNvSpPr>
          <p:nvPr>
            <p:ph idx="1"/>
          </p:nvPr>
        </p:nvSpPr>
        <p:spPr>
          <a:xfrm>
            <a:off x="838200" y="1117600"/>
            <a:ext cx="10515600" cy="5059363"/>
          </a:xfrm>
        </p:spPr>
        <p:txBody>
          <a:bodyPr>
            <a:normAutofit fontScale="77500" lnSpcReduction="20000"/>
          </a:bodyPr>
          <a:lstStyle/>
          <a:p>
            <a:r>
              <a:rPr lang="en-US" dirty="0"/>
              <a:t>There are many ways to construct a </a:t>
            </a:r>
            <a:r>
              <a:rPr lang="en-US" dirty="0" err="1"/>
              <a:t>DataFrame</a:t>
            </a:r>
            <a:r>
              <a:rPr lang="en-US" dirty="0"/>
              <a:t>, though one of the most common is from a </a:t>
            </a:r>
            <a:r>
              <a:rPr lang="en-US" dirty="0" err="1"/>
              <a:t>dict</a:t>
            </a:r>
            <a:r>
              <a:rPr lang="en-US" dirty="0"/>
              <a:t> of equal-length lists or </a:t>
            </a:r>
            <a:r>
              <a:rPr lang="en-US" dirty="0" err="1"/>
              <a:t>NumPy</a:t>
            </a:r>
            <a:r>
              <a:rPr lang="en-US" dirty="0"/>
              <a:t> arrays:</a:t>
            </a:r>
          </a:p>
          <a:p>
            <a:r>
              <a:rPr lang="en-US" dirty="0"/>
              <a:t>data = {'state': ['Ohio', 'Ohio', 'Ohio', 'Nevada', 'Nevada', 'Nevada'],        'year': [2000, 2001, 2002, 2001, 2002, 2003],        'pop': [1.5, 1.7, 3.6, 2.4, 2.9, 3.2]} </a:t>
            </a:r>
            <a:endParaRPr lang="en-US" dirty="0" smtClean="0"/>
          </a:p>
          <a:p>
            <a:r>
              <a:rPr lang="en-US" dirty="0" smtClean="0"/>
              <a:t>frame </a:t>
            </a:r>
            <a:r>
              <a:rPr lang="en-US" dirty="0"/>
              <a:t>= </a:t>
            </a:r>
            <a:r>
              <a:rPr lang="en-US" dirty="0" err="1"/>
              <a:t>pd.DataFrame</a:t>
            </a:r>
            <a:r>
              <a:rPr lang="en-US" dirty="0"/>
              <a:t>(data) </a:t>
            </a:r>
            <a:endParaRPr lang="en-US" dirty="0" smtClean="0"/>
          </a:p>
          <a:p>
            <a:r>
              <a:rPr lang="en-US" dirty="0"/>
              <a:t>The resulting </a:t>
            </a:r>
            <a:r>
              <a:rPr lang="en-US" dirty="0" err="1"/>
              <a:t>DataFrame</a:t>
            </a:r>
            <a:r>
              <a:rPr lang="en-US" dirty="0"/>
              <a:t> will have its index assigned automatically as with Series, and the columns are placed in sorted order:</a:t>
            </a:r>
          </a:p>
          <a:p>
            <a:r>
              <a:rPr lang="en-US" dirty="0"/>
              <a:t>In [45]: frame </a:t>
            </a:r>
            <a:endParaRPr lang="en-US" dirty="0" smtClean="0"/>
          </a:p>
          <a:p>
            <a:r>
              <a:rPr lang="en-US" dirty="0" smtClean="0"/>
              <a:t>     pop   </a:t>
            </a:r>
            <a:r>
              <a:rPr lang="en-US" dirty="0"/>
              <a:t>state  year </a:t>
            </a:r>
            <a:endParaRPr lang="en-US" dirty="0" smtClean="0"/>
          </a:p>
          <a:p>
            <a:r>
              <a:rPr lang="en-US" dirty="0" smtClean="0"/>
              <a:t>0  </a:t>
            </a:r>
            <a:r>
              <a:rPr lang="en-US" dirty="0"/>
              <a:t>1.5    Ohio </a:t>
            </a:r>
            <a:r>
              <a:rPr lang="en-US" dirty="0" smtClean="0"/>
              <a:t>     2000 </a:t>
            </a:r>
          </a:p>
          <a:p>
            <a:r>
              <a:rPr lang="en-US" dirty="0" smtClean="0"/>
              <a:t>1  </a:t>
            </a:r>
            <a:r>
              <a:rPr lang="en-US" dirty="0"/>
              <a:t>1.7    Ohio  </a:t>
            </a:r>
            <a:r>
              <a:rPr lang="en-US" dirty="0" smtClean="0"/>
              <a:t>     2001</a:t>
            </a:r>
          </a:p>
          <a:p>
            <a:r>
              <a:rPr lang="en-US" dirty="0" smtClean="0"/>
              <a:t>2  </a:t>
            </a:r>
            <a:r>
              <a:rPr lang="en-US" dirty="0"/>
              <a:t>3.6    Ohio  </a:t>
            </a:r>
            <a:r>
              <a:rPr lang="en-US" dirty="0" smtClean="0"/>
              <a:t>     2002 </a:t>
            </a:r>
          </a:p>
          <a:p>
            <a:r>
              <a:rPr lang="en-US" dirty="0" smtClean="0"/>
              <a:t>3  </a:t>
            </a:r>
            <a:r>
              <a:rPr lang="en-US" dirty="0"/>
              <a:t>2.4  </a:t>
            </a:r>
            <a:r>
              <a:rPr lang="en-US" dirty="0" smtClean="0"/>
              <a:t>  Nevada  </a:t>
            </a:r>
            <a:r>
              <a:rPr lang="en-US" dirty="0"/>
              <a:t>2001 </a:t>
            </a:r>
            <a:endParaRPr lang="en-US" dirty="0" smtClean="0"/>
          </a:p>
          <a:p>
            <a:r>
              <a:rPr lang="en-US" dirty="0" smtClean="0"/>
              <a:t>4  </a:t>
            </a:r>
            <a:r>
              <a:rPr lang="en-US" dirty="0"/>
              <a:t>2.9  </a:t>
            </a:r>
            <a:r>
              <a:rPr lang="en-US" dirty="0" smtClean="0"/>
              <a:t>  Nevada  </a:t>
            </a:r>
            <a:r>
              <a:rPr lang="en-US" dirty="0"/>
              <a:t>2002 </a:t>
            </a:r>
            <a:endParaRPr lang="en-US" dirty="0" smtClean="0"/>
          </a:p>
          <a:p>
            <a:r>
              <a:rPr lang="en-US" dirty="0" smtClean="0"/>
              <a:t>5  </a:t>
            </a:r>
            <a:r>
              <a:rPr lang="en-US" dirty="0"/>
              <a:t>3.2 </a:t>
            </a:r>
            <a:r>
              <a:rPr lang="en-US" dirty="0" smtClean="0"/>
              <a:t>   </a:t>
            </a:r>
            <a:r>
              <a:rPr lang="en-US" dirty="0"/>
              <a:t>Nevada  2003 </a:t>
            </a:r>
            <a:endParaRPr lang="en-IN" dirty="0"/>
          </a:p>
        </p:txBody>
      </p:sp>
    </p:spTree>
    <p:extLst>
      <p:ext uri="{BB962C8B-B14F-4D97-AF65-F5344CB8AC3E}">
        <p14:creationId xmlns:p14="http://schemas.microsoft.com/office/powerpoint/2010/main" val="4172948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IN" dirty="0" err="1"/>
              <a:t>DataFrame</a:t>
            </a:r>
            <a:endParaRPr lang="en-IN" dirty="0"/>
          </a:p>
        </p:txBody>
      </p:sp>
      <p:sp>
        <p:nvSpPr>
          <p:cNvPr id="3" name="Content Placeholder 2"/>
          <p:cNvSpPr>
            <a:spLocks noGrp="1"/>
          </p:cNvSpPr>
          <p:nvPr>
            <p:ph idx="1"/>
          </p:nvPr>
        </p:nvSpPr>
        <p:spPr>
          <a:xfrm>
            <a:off x="838200" y="1155700"/>
            <a:ext cx="10515600" cy="5021263"/>
          </a:xfrm>
        </p:spPr>
        <p:txBody>
          <a:bodyPr>
            <a:normAutofit fontScale="70000" lnSpcReduction="20000"/>
          </a:bodyPr>
          <a:lstStyle/>
          <a:p>
            <a:r>
              <a:rPr lang="en-US" dirty="0" smtClean="0"/>
              <a:t>For </a:t>
            </a:r>
            <a:r>
              <a:rPr lang="en-US" dirty="0"/>
              <a:t>large </a:t>
            </a:r>
            <a:r>
              <a:rPr lang="en-US" dirty="0" err="1"/>
              <a:t>DataFrames</a:t>
            </a:r>
            <a:r>
              <a:rPr lang="en-US" dirty="0"/>
              <a:t>, the head method selects only the first five rows:</a:t>
            </a:r>
          </a:p>
          <a:p>
            <a:r>
              <a:rPr lang="en-US" dirty="0" err="1" smtClean="0"/>
              <a:t>frame.head</a:t>
            </a:r>
            <a:r>
              <a:rPr lang="en-US" dirty="0"/>
              <a:t>() </a:t>
            </a:r>
            <a:endParaRPr lang="en-US" dirty="0" smtClean="0"/>
          </a:p>
          <a:p>
            <a:r>
              <a:rPr lang="en-US" dirty="0"/>
              <a:t>If you specify a sequence of columns, the </a:t>
            </a:r>
            <a:r>
              <a:rPr lang="en-US" dirty="0" err="1"/>
              <a:t>DataFrame’s</a:t>
            </a:r>
            <a:r>
              <a:rPr lang="en-US" dirty="0"/>
              <a:t> columns will be arranged in that order:</a:t>
            </a:r>
          </a:p>
          <a:p>
            <a:r>
              <a:rPr lang="en-US" dirty="0" err="1" smtClean="0"/>
              <a:t>pd.DataFrame</a:t>
            </a:r>
            <a:r>
              <a:rPr lang="en-US" dirty="0" smtClean="0"/>
              <a:t>(data</a:t>
            </a:r>
            <a:r>
              <a:rPr lang="en-US" dirty="0"/>
              <a:t>, columns=['year', 'state', 'pop']) </a:t>
            </a:r>
            <a:endParaRPr lang="en-US" dirty="0" smtClean="0"/>
          </a:p>
          <a:p>
            <a:r>
              <a:rPr lang="en-US" dirty="0" smtClean="0"/>
              <a:t>     year   </a:t>
            </a:r>
            <a:r>
              <a:rPr lang="en-US" dirty="0"/>
              <a:t>state  pop </a:t>
            </a:r>
            <a:endParaRPr lang="en-US" dirty="0" smtClean="0"/>
          </a:p>
          <a:p>
            <a:r>
              <a:rPr lang="en-US" dirty="0" smtClean="0"/>
              <a:t>0  </a:t>
            </a:r>
            <a:r>
              <a:rPr lang="en-US" dirty="0"/>
              <a:t>2000    Ohio  </a:t>
            </a:r>
            <a:r>
              <a:rPr lang="en-US" dirty="0" smtClean="0"/>
              <a:t>1.5</a:t>
            </a:r>
          </a:p>
          <a:p>
            <a:r>
              <a:rPr lang="en-US" dirty="0" smtClean="0"/>
              <a:t>1  </a:t>
            </a:r>
            <a:r>
              <a:rPr lang="en-US" dirty="0"/>
              <a:t>2001    Ohio  1.7 </a:t>
            </a:r>
            <a:endParaRPr lang="en-US" dirty="0" smtClean="0"/>
          </a:p>
          <a:p>
            <a:r>
              <a:rPr lang="en-US" dirty="0" smtClean="0"/>
              <a:t>2  </a:t>
            </a:r>
            <a:r>
              <a:rPr lang="en-US" dirty="0"/>
              <a:t>2002    Ohio  3.6 </a:t>
            </a:r>
            <a:endParaRPr lang="en-US" dirty="0" smtClean="0"/>
          </a:p>
          <a:p>
            <a:r>
              <a:rPr lang="en-US" dirty="0" smtClean="0"/>
              <a:t>3  </a:t>
            </a:r>
            <a:r>
              <a:rPr lang="en-US" dirty="0"/>
              <a:t>2001  Nevada  2.4 </a:t>
            </a:r>
            <a:endParaRPr lang="en-US" dirty="0" smtClean="0"/>
          </a:p>
          <a:p>
            <a:r>
              <a:rPr lang="en-US" dirty="0" smtClean="0"/>
              <a:t>4  </a:t>
            </a:r>
            <a:r>
              <a:rPr lang="en-US" dirty="0"/>
              <a:t>2002  Nevada  2.9 </a:t>
            </a:r>
            <a:endParaRPr lang="en-US" dirty="0" smtClean="0"/>
          </a:p>
          <a:p>
            <a:r>
              <a:rPr lang="en-US" dirty="0" smtClean="0"/>
              <a:t>5  </a:t>
            </a:r>
            <a:r>
              <a:rPr lang="en-US" dirty="0"/>
              <a:t>2003  Nevada  </a:t>
            </a:r>
            <a:r>
              <a:rPr lang="en-US" dirty="0" smtClean="0"/>
              <a:t>3.2</a:t>
            </a:r>
          </a:p>
          <a:p>
            <a:r>
              <a:rPr lang="en-US" dirty="0"/>
              <a:t>If you specify a sequence of columns, the </a:t>
            </a:r>
            <a:r>
              <a:rPr lang="en-US" dirty="0" err="1"/>
              <a:t>DataFrame’s</a:t>
            </a:r>
            <a:r>
              <a:rPr lang="en-US" dirty="0"/>
              <a:t> columns will be arranged in that order:</a:t>
            </a:r>
          </a:p>
          <a:p>
            <a:r>
              <a:rPr lang="en-US" dirty="0"/>
              <a:t>In [47]: </a:t>
            </a:r>
            <a:r>
              <a:rPr lang="en-US" dirty="0" err="1"/>
              <a:t>pd.DataFrame</a:t>
            </a:r>
            <a:r>
              <a:rPr lang="en-US" dirty="0"/>
              <a:t>(data, columns=['year', 'state', 'pop']) </a:t>
            </a:r>
            <a:endParaRPr lang="en-IN" dirty="0"/>
          </a:p>
          <a:p>
            <a:endParaRPr lang="en-US" dirty="0" smtClean="0"/>
          </a:p>
        </p:txBody>
      </p:sp>
    </p:spTree>
    <p:extLst>
      <p:ext uri="{BB962C8B-B14F-4D97-AF65-F5344CB8AC3E}">
        <p14:creationId xmlns:p14="http://schemas.microsoft.com/office/powerpoint/2010/main" val="334000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0375"/>
          </a:xfrm>
        </p:spPr>
        <p:txBody>
          <a:bodyPr>
            <a:normAutofit fontScale="90000"/>
          </a:bodyPr>
          <a:lstStyle/>
          <a:p>
            <a:pPr algn="ctr"/>
            <a:r>
              <a:rPr lang="en-IN" dirty="0" err="1"/>
              <a:t>DataFrame</a:t>
            </a:r>
            <a:endParaRPr lang="en-IN" dirty="0"/>
          </a:p>
        </p:txBody>
      </p:sp>
      <p:sp>
        <p:nvSpPr>
          <p:cNvPr id="3" name="Content Placeholder 2"/>
          <p:cNvSpPr>
            <a:spLocks noGrp="1"/>
          </p:cNvSpPr>
          <p:nvPr>
            <p:ph idx="1"/>
          </p:nvPr>
        </p:nvSpPr>
        <p:spPr>
          <a:xfrm>
            <a:off x="838200" y="1143000"/>
            <a:ext cx="10515600" cy="5033963"/>
          </a:xfrm>
        </p:spPr>
        <p:txBody>
          <a:bodyPr>
            <a:normAutofit/>
          </a:bodyPr>
          <a:lstStyle/>
          <a:p>
            <a:r>
              <a:rPr lang="en-US" dirty="0"/>
              <a:t>If you pass a column that isn’t contained in the </a:t>
            </a:r>
            <a:r>
              <a:rPr lang="en-US" dirty="0" err="1"/>
              <a:t>dict</a:t>
            </a:r>
            <a:r>
              <a:rPr lang="en-US" dirty="0"/>
              <a:t>, it will appear with missing values in the result:</a:t>
            </a:r>
          </a:p>
          <a:p>
            <a:r>
              <a:rPr lang="en-US" dirty="0" smtClean="0"/>
              <a:t>frame2 </a:t>
            </a:r>
            <a:r>
              <a:rPr lang="en-US" dirty="0"/>
              <a:t>= </a:t>
            </a:r>
            <a:r>
              <a:rPr lang="en-US" dirty="0" err="1"/>
              <a:t>pd.DataFrame</a:t>
            </a:r>
            <a:r>
              <a:rPr lang="en-US" dirty="0"/>
              <a:t>(data, columns=['year', 'state', 'pop', 'debt'],   </a:t>
            </a:r>
            <a:r>
              <a:rPr lang="en-US" dirty="0" smtClean="0"/>
              <a:t>                     </a:t>
            </a:r>
          </a:p>
          <a:p>
            <a:pPr marL="0" indent="0">
              <a:buNone/>
            </a:pPr>
            <a:r>
              <a:rPr lang="en-US" dirty="0" smtClean="0"/>
              <a:t>  </a:t>
            </a:r>
            <a:r>
              <a:rPr lang="en-US" dirty="0"/>
              <a:t>index=['one', 'two', 'three', 'four',   ....:                              'five', 'six</a:t>
            </a:r>
            <a:r>
              <a:rPr lang="en-US" dirty="0" smtClean="0"/>
              <a:t>'])</a:t>
            </a:r>
          </a:p>
          <a:p>
            <a:r>
              <a:rPr lang="en-US" dirty="0"/>
              <a:t> frame2 </a:t>
            </a:r>
            <a:endParaRPr lang="en-US" dirty="0" smtClean="0"/>
          </a:p>
          <a:p>
            <a:r>
              <a:rPr lang="en-US" dirty="0" smtClean="0"/>
              <a:t>          year   </a:t>
            </a:r>
            <a:r>
              <a:rPr lang="en-US" dirty="0"/>
              <a:t>state  pop debt </a:t>
            </a:r>
            <a:endParaRPr lang="en-US" dirty="0" smtClean="0"/>
          </a:p>
          <a:p>
            <a:r>
              <a:rPr lang="en-US" dirty="0" smtClean="0"/>
              <a:t>one    </a:t>
            </a:r>
            <a:r>
              <a:rPr lang="en-US" dirty="0"/>
              <a:t>2000    Ohio  1.5  </a:t>
            </a:r>
            <a:r>
              <a:rPr lang="en-US" dirty="0" err="1"/>
              <a:t>NaN</a:t>
            </a:r>
            <a:r>
              <a:rPr lang="en-US" dirty="0"/>
              <a:t> </a:t>
            </a:r>
            <a:endParaRPr lang="en-US" dirty="0" smtClean="0"/>
          </a:p>
          <a:p>
            <a:r>
              <a:rPr lang="en-US" dirty="0" smtClean="0"/>
              <a:t>two    </a:t>
            </a:r>
            <a:r>
              <a:rPr lang="en-US" dirty="0"/>
              <a:t>2001    Ohio  1.7  </a:t>
            </a:r>
            <a:r>
              <a:rPr lang="en-US" dirty="0" err="1"/>
              <a:t>NaN</a:t>
            </a:r>
            <a:r>
              <a:rPr lang="en-US" dirty="0"/>
              <a:t> </a:t>
            </a:r>
            <a:endParaRPr lang="en-US" dirty="0" smtClean="0"/>
          </a:p>
          <a:p>
            <a:r>
              <a:rPr lang="en-US" dirty="0" smtClean="0"/>
              <a:t>…….</a:t>
            </a:r>
          </a:p>
          <a:p>
            <a:r>
              <a:rPr lang="en-US" dirty="0" smtClean="0"/>
              <a:t> six    </a:t>
            </a:r>
            <a:r>
              <a:rPr lang="en-US" dirty="0"/>
              <a:t>2003  Nevada  3.2  </a:t>
            </a:r>
            <a:r>
              <a:rPr lang="en-US" dirty="0" err="1"/>
              <a:t>NaN</a:t>
            </a:r>
            <a:endParaRPr lang="en-US" dirty="0"/>
          </a:p>
          <a:p>
            <a:endParaRPr lang="en-US" dirty="0"/>
          </a:p>
          <a:p>
            <a:endParaRPr lang="en-IN" dirty="0"/>
          </a:p>
        </p:txBody>
      </p:sp>
    </p:spTree>
    <p:extLst>
      <p:ext uri="{BB962C8B-B14F-4D97-AF65-F5344CB8AC3E}">
        <p14:creationId xmlns:p14="http://schemas.microsoft.com/office/powerpoint/2010/main" val="2058081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pPr algn="ctr"/>
            <a:r>
              <a:rPr lang="en-IN" dirty="0" smtClean="0"/>
              <a:t>Retrieving Columns in a </a:t>
            </a:r>
            <a:r>
              <a:rPr lang="en-IN" dirty="0" err="1" smtClean="0"/>
              <a:t>Dataframe</a:t>
            </a:r>
            <a:endParaRPr lang="en-IN" dirty="0"/>
          </a:p>
        </p:txBody>
      </p:sp>
      <p:sp>
        <p:nvSpPr>
          <p:cNvPr id="3" name="Content Placeholder 2"/>
          <p:cNvSpPr>
            <a:spLocks noGrp="1"/>
          </p:cNvSpPr>
          <p:nvPr>
            <p:ph idx="1"/>
          </p:nvPr>
        </p:nvSpPr>
        <p:spPr>
          <a:xfrm>
            <a:off x="838200" y="1384300"/>
            <a:ext cx="10515600" cy="4792663"/>
          </a:xfrm>
        </p:spPr>
        <p:txBody>
          <a:bodyPr/>
          <a:lstStyle/>
          <a:p>
            <a:r>
              <a:rPr lang="en-US" dirty="0"/>
              <a:t>A column in a </a:t>
            </a:r>
            <a:r>
              <a:rPr lang="en-US" dirty="0" err="1"/>
              <a:t>DataFrame</a:t>
            </a:r>
            <a:r>
              <a:rPr lang="en-US" dirty="0"/>
              <a:t> </a:t>
            </a:r>
            <a:r>
              <a:rPr lang="en-US" dirty="0" smtClean="0"/>
              <a:t>can </a:t>
            </a:r>
            <a:r>
              <a:rPr lang="en-US" dirty="0"/>
              <a:t>be retrieved as a Series either by </a:t>
            </a:r>
            <a:r>
              <a:rPr lang="en-US" dirty="0" err="1"/>
              <a:t>dict</a:t>
            </a:r>
            <a:r>
              <a:rPr lang="en-US" dirty="0"/>
              <a:t>-like notation or by attribute:</a:t>
            </a:r>
          </a:p>
          <a:p>
            <a:r>
              <a:rPr lang="en-US" dirty="0" smtClean="0"/>
              <a:t>frame2</a:t>
            </a:r>
            <a:r>
              <a:rPr lang="en-US" dirty="0"/>
              <a:t>['state'] </a:t>
            </a:r>
            <a:endParaRPr lang="en-US" dirty="0" smtClean="0"/>
          </a:p>
          <a:p>
            <a:r>
              <a:rPr lang="en-IN" dirty="0" smtClean="0"/>
              <a:t>frame2.year </a:t>
            </a:r>
          </a:p>
          <a:p>
            <a:r>
              <a:rPr lang="en-IN" dirty="0"/>
              <a:t> frame2.loc['three'] </a:t>
            </a:r>
            <a:endParaRPr lang="en-IN" dirty="0" smtClean="0"/>
          </a:p>
          <a:p>
            <a:r>
              <a:rPr lang="en-US" dirty="0"/>
              <a:t>Columns can be modified by assignment. For example, the empty 'debt' column could be assigned a scalar value or an array of values:</a:t>
            </a:r>
          </a:p>
          <a:p>
            <a:r>
              <a:rPr lang="en-US" dirty="0" smtClean="0"/>
              <a:t> frame2</a:t>
            </a:r>
            <a:r>
              <a:rPr lang="en-US" dirty="0"/>
              <a:t>['debt'] = </a:t>
            </a:r>
            <a:r>
              <a:rPr lang="en-US" dirty="0" smtClean="0"/>
              <a:t>16.5</a:t>
            </a:r>
          </a:p>
          <a:p>
            <a:r>
              <a:rPr lang="en-US" dirty="0"/>
              <a:t> frame2['debt'] = </a:t>
            </a:r>
            <a:r>
              <a:rPr lang="en-US" dirty="0" err="1"/>
              <a:t>np.arange</a:t>
            </a:r>
            <a:r>
              <a:rPr lang="en-US" dirty="0"/>
              <a:t>(6.)</a:t>
            </a:r>
          </a:p>
          <a:p>
            <a:endParaRPr lang="en-US" dirty="0"/>
          </a:p>
          <a:p>
            <a:endParaRPr lang="en-IN" dirty="0"/>
          </a:p>
        </p:txBody>
      </p:sp>
    </p:spTree>
    <p:extLst>
      <p:ext uri="{BB962C8B-B14F-4D97-AF65-F5344CB8AC3E}">
        <p14:creationId xmlns:p14="http://schemas.microsoft.com/office/powerpoint/2010/main" val="1357702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pPr algn="ctr"/>
            <a:r>
              <a:rPr lang="en-IN" dirty="0" smtClean="0"/>
              <a:t>Assignment in a </a:t>
            </a:r>
            <a:r>
              <a:rPr lang="en-IN" dirty="0" err="1" smtClean="0"/>
              <a:t>dataframe</a:t>
            </a:r>
            <a:endParaRPr lang="en-IN" dirty="0"/>
          </a:p>
        </p:txBody>
      </p:sp>
      <p:sp>
        <p:nvSpPr>
          <p:cNvPr id="3" name="Content Placeholder 2"/>
          <p:cNvSpPr>
            <a:spLocks noGrp="1"/>
          </p:cNvSpPr>
          <p:nvPr>
            <p:ph idx="1"/>
          </p:nvPr>
        </p:nvSpPr>
        <p:spPr>
          <a:xfrm>
            <a:off x="838200" y="1422400"/>
            <a:ext cx="10515600" cy="4754563"/>
          </a:xfrm>
        </p:spPr>
        <p:txBody>
          <a:bodyPr>
            <a:normAutofit fontScale="92500" lnSpcReduction="10000"/>
          </a:bodyPr>
          <a:lstStyle/>
          <a:p>
            <a:r>
              <a:rPr lang="en-US" dirty="0"/>
              <a:t>When you are assigning lists or arrays to a column, the value’s length must match the length of the </a:t>
            </a:r>
            <a:r>
              <a:rPr lang="en-US" dirty="0" err="1"/>
              <a:t>DataFrame</a:t>
            </a:r>
            <a:r>
              <a:rPr lang="en-US" dirty="0"/>
              <a:t>. </a:t>
            </a:r>
            <a:endParaRPr lang="en-US" dirty="0" smtClean="0"/>
          </a:p>
          <a:p>
            <a:r>
              <a:rPr lang="en-US" dirty="0" smtClean="0"/>
              <a:t>If </a:t>
            </a:r>
            <a:r>
              <a:rPr lang="en-US" dirty="0"/>
              <a:t>you assign a Series, its labels will be realigned exactly to the </a:t>
            </a:r>
            <a:r>
              <a:rPr lang="en-US" dirty="0" err="1"/>
              <a:t>DataFrame’s</a:t>
            </a:r>
            <a:r>
              <a:rPr lang="en-US" dirty="0"/>
              <a:t> index, inserting missing values in any </a:t>
            </a:r>
            <a:r>
              <a:rPr lang="en-US" dirty="0" smtClean="0"/>
              <a:t>holes. Frame 2 is</a:t>
            </a:r>
            <a:endParaRPr lang="en-US" dirty="0"/>
          </a:p>
          <a:p>
            <a:r>
              <a:rPr lang="en-US" dirty="0" smtClean="0"/>
              <a:t>          year   </a:t>
            </a:r>
            <a:r>
              <a:rPr lang="en-US" dirty="0"/>
              <a:t>state  pop  debt </a:t>
            </a:r>
            <a:endParaRPr lang="en-US" dirty="0" smtClean="0"/>
          </a:p>
          <a:p>
            <a:r>
              <a:rPr lang="en-US" dirty="0" smtClean="0"/>
              <a:t>one    </a:t>
            </a:r>
            <a:r>
              <a:rPr lang="en-US" dirty="0"/>
              <a:t>2000    Ohio  1.5  16.5 </a:t>
            </a:r>
            <a:endParaRPr lang="en-US" dirty="0" smtClean="0"/>
          </a:p>
          <a:p>
            <a:r>
              <a:rPr lang="en-US" dirty="0" smtClean="0"/>
              <a:t>two    </a:t>
            </a:r>
            <a:r>
              <a:rPr lang="en-US" dirty="0"/>
              <a:t>2001    Ohio  1.7  16.5 </a:t>
            </a:r>
            <a:endParaRPr lang="en-US" dirty="0" smtClean="0"/>
          </a:p>
          <a:p>
            <a:r>
              <a:rPr lang="en-US" dirty="0" smtClean="0"/>
              <a:t>three  </a:t>
            </a:r>
            <a:r>
              <a:rPr lang="en-US" dirty="0"/>
              <a:t>2002    Ohio  3.6  16.5 </a:t>
            </a:r>
            <a:endParaRPr lang="en-US" dirty="0" smtClean="0"/>
          </a:p>
          <a:p>
            <a:r>
              <a:rPr lang="en-US" dirty="0" smtClean="0"/>
              <a:t>four   </a:t>
            </a:r>
            <a:r>
              <a:rPr lang="en-US" dirty="0"/>
              <a:t>2001  Nevada  2.4  </a:t>
            </a:r>
            <a:r>
              <a:rPr lang="en-US" dirty="0" smtClean="0"/>
              <a:t>16.5</a:t>
            </a:r>
          </a:p>
          <a:p>
            <a:r>
              <a:rPr lang="en-US" dirty="0" smtClean="0"/>
              <a:t> </a:t>
            </a:r>
            <a:r>
              <a:rPr lang="en-US" dirty="0"/>
              <a:t>five   2002  Nevada  2.9  16.5 </a:t>
            </a:r>
            <a:endParaRPr lang="en-US" dirty="0" smtClean="0"/>
          </a:p>
          <a:p>
            <a:r>
              <a:rPr lang="en-US" dirty="0" smtClean="0"/>
              <a:t>six    </a:t>
            </a:r>
            <a:r>
              <a:rPr lang="en-US" dirty="0"/>
              <a:t>2003  Nevada  3.2  </a:t>
            </a:r>
            <a:r>
              <a:rPr lang="en-US" dirty="0" smtClean="0"/>
              <a:t>16.5</a:t>
            </a:r>
          </a:p>
          <a:p>
            <a:endParaRPr lang="en-US" dirty="0"/>
          </a:p>
          <a:p>
            <a:endParaRPr lang="en-IN" dirty="0"/>
          </a:p>
        </p:txBody>
      </p:sp>
    </p:spTree>
    <p:extLst>
      <p:ext uri="{BB962C8B-B14F-4D97-AF65-F5344CB8AC3E}">
        <p14:creationId xmlns:p14="http://schemas.microsoft.com/office/powerpoint/2010/main" val="3801397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pPr algn="ctr"/>
            <a:r>
              <a:rPr lang="en-IN" dirty="0" err="1" smtClean="0"/>
              <a:t>Assigninment</a:t>
            </a:r>
            <a:r>
              <a:rPr lang="en-IN" dirty="0" smtClean="0"/>
              <a:t> in a </a:t>
            </a:r>
            <a:r>
              <a:rPr lang="en-IN" dirty="0" err="1" smtClean="0"/>
              <a:t>DataFrame</a:t>
            </a:r>
            <a:endParaRPr lang="en-IN" dirty="0"/>
          </a:p>
        </p:txBody>
      </p:sp>
      <p:sp>
        <p:nvSpPr>
          <p:cNvPr id="3" name="Content Placeholder 2"/>
          <p:cNvSpPr>
            <a:spLocks noGrp="1"/>
          </p:cNvSpPr>
          <p:nvPr>
            <p:ph idx="1"/>
          </p:nvPr>
        </p:nvSpPr>
        <p:spPr>
          <a:xfrm>
            <a:off x="838200" y="1231900"/>
            <a:ext cx="10515600" cy="4945063"/>
          </a:xfrm>
        </p:spPr>
        <p:txBody>
          <a:bodyPr>
            <a:normAutofit lnSpcReduction="10000"/>
          </a:bodyPr>
          <a:lstStyle/>
          <a:p>
            <a:r>
              <a:rPr lang="en-US" dirty="0" smtClean="0"/>
              <a:t>Val=</a:t>
            </a:r>
            <a:r>
              <a:rPr lang="en-US" dirty="0" err="1" smtClean="0"/>
              <a:t>pd.Series</a:t>
            </a:r>
            <a:r>
              <a:rPr lang="en-US" dirty="0"/>
              <a:t>([-1.2, -1.5, -1.7], index=['two', 'four', 'five'])</a:t>
            </a:r>
          </a:p>
          <a:p>
            <a:r>
              <a:rPr lang="en-US" dirty="0" smtClean="0"/>
              <a:t>frame2</a:t>
            </a:r>
            <a:r>
              <a:rPr lang="en-US" dirty="0"/>
              <a:t>['debt'] = </a:t>
            </a:r>
            <a:r>
              <a:rPr lang="en-US" dirty="0" err="1"/>
              <a:t>val</a:t>
            </a:r>
            <a:endParaRPr lang="en-US" dirty="0"/>
          </a:p>
          <a:p>
            <a:r>
              <a:rPr lang="en-IN" dirty="0" smtClean="0"/>
              <a:t>Shows</a:t>
            </a:r>
          </a:p>
          <a:p>
            <a:r>
              <a:rPr lang="en-US" dirty="0" smtClean="0"/>
              <a:t>          year   </a:t>
            </a:r>
            <a:r>
              <a:rPr lang="en-US" dirty="0"/>
              <a:t>state  pop  </a:t>
            </a:r>
            <a:r>
              <a:rPr lang="en-US" dirty="0" smtClean="0"/>
              <a:t>debt</a:t>
            </a:r>
          </a:p>
          <a:p>
            <a:r>
              <a:rPr lang="en-US" dirty="0" smtClean="0"/>
              <a:t> </a:t>
            </a:r>
            <a:r>
              <a:rPr lang="en-US" dirty="0"/>
              <a:t>one    2000    Ohio  1.5   </a:t>
            </a:r>
            <a:r>
              <a:rPr lang="en-US" dirty="0" err="1"/>
              <a:t>NaN</a:t>
            </a:r>
            <a:r>
              <a:rPr lang="en-US" dirty="0"/>
              <a:t> </a:t>
            </a:r>
            <a:endParaRPr lang="en-US" dirty="0" smtClean="0"/>
          </a:p>
          <a:p>
            <a:r>
              <a:rPr lang="en-US" dirty="0" smtClean="0"/>
              <a:t>two    </a:t>
            </a:r>
            <a:r>
              <a:rPr lang="en-US" dirty="0"/>
              <a:t>2001    Ohio  1.7  -1.2 </a:t>
            </a:r>
            <a:endParaRPr lang="en-US" dirty="0" smtClean="0"/>
          </a:p>
          <a:p>
            <a:r>
              <a:rPr lang="en-US" dirty="0" smtClean="0"/>
              <a:t>three  </a:t>
            </a:r>
            <a:r>
              <a:rPr lang="en-US" dirty="0"/>
              <a:t>2002    Ohio  3.6   </a:t>
            </a:r>
            <a:r>
              <a:rPr lang="en-US" dirty="0" err="1"/>
              <a:t>NaN</a:t>
            </a:r>
            <a:r>
              <a:rPr lang="en-US" dirty="0"/>
              <a:t> </a:t>
            </a:r>
            <a:endParaRPr lang="en-US" dirty="0" smtClean="0"/>
          </a:p>
          <a:p>
            <a:r>
              <a:rPr lang="en-US" dirty="0" smtClean="0"/>
              <a:t>four   </a:t>
            </a:r>
            <a:r>
              <a:rPr lang="en-US" dirty="0"/>
              <a:t>2001  Nevada  2.4  -</a:t>
            </a:r>
            <a:r>
              <a:rPr lang="en-US" dirty="0" smtClean="0"/>
              <a:t>1.5</a:t>
            </a:r>
          </a:p>
          <a:p>
            <a:r>
              <a:rPr lang="en-US" dirty="0" smtClean="0"/>
              <a:t> </a:t>
            </a:r>
            <a:r>
              <a:rPr lang="en-US" dirty="0"/>
              <a:t>five   2002  Nevada  2.9  -1.7 </a:t>
            </a:r>
            <a:endParaRPr lang="en-US" dirty="0" smtClean="0"/>
          </a:p>
          <a:p>
            <a:r>
              <a:rPr lang="en-US" dirty="0" smtClean="0"/>
              <a:t>six    </a:t>
            </a:r>
            <a:r>
              <a:rPr lang="en-US" dirty="0"/>
              <a:t>2003  Nevada  3.2   </a:t>
            </a:r>
            <a:r>
              <a:rPr lang="en-US" dirty="0" err="1"/>
              <a:t>NaN</a:t>
            </a:r>
            <a:endParaRPr lang="en-US" dirty="0"/>
          </a:p>
          <a:p>
            <a:endParaRPr lang="en-IN" dirty="0"/>
          </a:p>
        </p:txBody>
      </p:sp>
    </p:spTree>
    <p:extLst>
      <p:ext uri="{BB962C8B-B14F-4D97-AF65-F5344CB8AC3E}">
        <p14:creationId xmlns:p14="http://schemas.microsoft.com/office/powerpoint/2010/main" val="371878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err="1" smtClean="0"/>
              <a:t>NumPy</a:t>
            </a:r>
            <a:r>
              <a:rPr lang="en-US" i="1" dirty="0" smtClean="0"/>
              <a:t>:</a:t>
            </a:r>
          </a:p>
          <a:p>
            <a:pPr lvl="1">
              <a:buFont typeface="Wingdings" panose="05000000000000000000" pitchFamily="2" charset="2"/>
              <a:buChar char="§"/>
            </a:pPr>
            <a:r>
              <a:rPr lang="en-US" dirty="0" smtClean="0"/>
              <a:t>introduces objects for multidimensional arrays and matrices, as well as functions that allow to easily perform advanced mathematical and statistical operations on those objects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t>
            </a:r>
            <a:r>
              <a:rPr lang="en-US" dirty="0" smtClean="0"/>
              <a:t>rovides vectorization of mathematical operations on arrays and matrices which significantly improves the performance</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many other python libraries are built on </a:t>
            </a:r>
            <a:r>
              <a:rPr lang="en-US" dirty="0" err="1" smtClean="0"/>
              <a:t>NumPy</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a:t>
            </a:fld>
            <a:endParaRPr lang="en-US"/>
          </a:p>
        </p:txBody>
      </p:sp>
      <p:pic>
        <p:nvPicPr>
          <p:cNvPr id="2050" name="Picture 2" descr="Num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823" y="127698"/>
            <a:ext cx="1714500" cy="581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807631"/>
            <a:ext cx="4456176" cy="369332"/>
          </a:xfrm>
          <a:prstGeom prst="rect">
            <a:avLst/>
          </a:prstGeom>
          <a:noFill/>
        </p:spPr>
        <p:txBody>
          <a:bodyPr wrap="square" rtlCol="0">
            <a:spAutoFit/>
          </a:bodyPr>
          <a:lstStyle/>
          <a:p>
            <a:r>
              <a:rPr lang="en-US" b="1" dirty="0" smtClean="0"/>
              <a:t>Link:</a:t>
            </a:r>
            <a:r>
              <a:rPr lang="en-US" dirty="0" smtClean="0"/>
              <a:t> </a:t>
            </a:r>
            <a:r>
              <a:rPr lang="en-US" dirty="0" smtClean="0">
                <a:hlinkClick r:id="rId3"/>
              </a:rPr>
              <a:t>http://www.numpy.org/</a:t>
            </a:r>
            <a:endParaRPr lang="en-US" dirty="0"/>
          </a:p>
        </p:txBody>
      </p:sp>
    </p:spTree>
    <p:extLst>
      <p:ext uri="{BB962C8B-B14F-4D97-AF65-F5344CB8AC3E}">
        <p14:creationId xmlns:p14="http://schemas.microsoft.com/office/powerpoint/2010/main" val="2416711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IN" dirty="0" smtClean="0"/>
              <a:t>Adding a new column in </a:t>
            </a:r>
            <a:r>
              <a:rPr lang="en-IN" dirty="0" err="1" smtClean="0"/>
              <a:t>df</a:t>
            </a:r>
            <a:endParaRPr lang="en-IN" dirty="0"/>
          </a:p>
        </p:txBody>
      </p:sp>
      <p:sp>
        <p:nvSpPr>
          <p:cNvPr id="3" name="Content Placeholder 2"/>
          <p:cNvSpPr>
            <a:spLocks noGrp="1"/>
          </p:cNvSpPr>
          <p:nvPr>
            <p:ph idx="1"/>
          </p:nvPr>
        </p:nvSpPr>
        <p:spPr>
          <a:xfrm>
            <a:off x="838200" y="1168400"/>
            <a:ext cx="10515600" cy="5008563"/>
          </a:xfrm>
        </p:spPr>
        <p:txBody>
          <a:bodyPr>
            <a:normAutofit fontScale="92500" lnSpcReduction="20000"/>
          </a:bodyPr>
          <a:lstStyle/>
          <a:p>
            <a:r>
              <a:rPr lang="en-US" dirty="0"/>
              <a:t>As an example of del, </a:t>
            </a:r>
            <a:r>
              <a:rPr lang="en-US" dirty="0" smtClean="0"/>
              <a:t>first </a:t>
            </a:r>
            <a:r>
              <a:rPr lang="en-US" dirty="0"/>
              <a:t>add a new column of </a:t>
            </a:r>
            <a:r>
              <a:rPr lang="en-US" dirty="0" err="1"/>
              <a:t>boolean</a:t>
            </a:r>
            <a:r>
              <a:rPr lang="en-US" dirty="0"/>
              <a:t> values where the state column equals 'Ohio':</a:t>
            </a:r>
          </a:p>
          <a:p>
            <a:r>
              <a:rPr lang="en-US" dirty="0" smtClean="0"/>
              <a:t>frame2</a:t>
            </a:r>
            <a:r>
              <a:rPr lang="en-US" dirty="0"/>
              <a:t>['eastern'] = frame2.state == 'Ohio'</a:t>
            </a:r>
          </a:p>
          <a:p>
            <a:r>
              <a:rPr lang="en-US" dirty="0" smtClean="0"/>
              <a:t>frame2 </a:t>
            </a:r>
          </a:p>
          <a:p>
            <a:r>
              <a:rPr lang="en-US" dirty="0" smtClean="0"/>
              <a:t>         year      </a:t>
            </a:r>
            <a:r>
              <a:rPr lang="en-US" dirty="0"/>
              <a:t>state  </a:t>
            </a:r>
            <a:r>
              <a:rPr lang="en-US" dirty="0" smtClean="0"/>
              <a:t>		pop  		debt  	eastern </a:t>
            </a:r>
          </a:p>
          <a:p>
            <a:pPr marL="0" indent="0">
              <a:buNone/>
            </a:pPr>
            <a:r>
              <a:rPr lang="en-US" dirty="0" smtClean="0"/>
              <a:t>one     2000    </a:t>
            </a:r>
            <a:r>
              <a:rPr lang="en-US" dirty="0"/>
              <a:t>Ohio  </a:t>
            </a:r>
            <a:r>
              <a:rPr lang="en-US" dirty="0" smtClean="0"/>
              <a:t>		1.5   		</a:t>
            </a:r>
            <a:r>
              <a:rPr lang="en-US" dirty="0" err="1" smtClean="0"/>
              <a:t>NaN</a:t>
            </a:r>
            <a:r>
              <a:rPr lang="en-US" dirty="0" smtClean="0"/>
              <a:t>       True </a:t>
            </a:r>
          </a:p>
          <a:p>
            <a:pPr marL="0" indent="0">
              <a:buNone/>
            </a:pPr>
            <a:r>
              <a:rPr lang="en-US" dirty="0" smtClean="0"/>
              <a:t>two     </a:t>
            </a:r>
            <a:r>
              <a:rPr lang="en-US" dirty="0"/>
              <a:t>2001    Ohio  </a:t>
            </a:r>
            <a:r>
              <a:rPr lang="en-US" dirty="0" smtClean="0"/>
              <a:t>		1.7  		-</a:t>
            </a:r>
            <a:r>
              <a:rPr lang="en-US" dirty="0"/>
              <a:t>1.2   </a:t>
            </a:r>
            <a:r>
              <a:rPr lang="en-US" dirty="0" smtClean="0"/>
              <a:t>     </a:t>
            </a:r>
            <a:r>
              <a:rPr lang="en-US" dirty="0"/>
              <a:t>True </a:t>
            </a:r>
            <a:endParaRPr lang="en-US" dirty="0" smtClean="0"/>
          </a:p>
          <a:p>
            <a:pPr marL="0" indent="0">
              <a:buNone/>
            </a:pPr>
            <a:r>
              <a:rPr lang="en-US" dirty="0" smtClean="0"/>
              <a:t>three  </a:t>
            </a:r>
            <a:r>
              <a:rPr lang="en-US" dirty="0"/>
              <a:t>2002    Ohio  </a:t>
            </a:r>
            <a:r>
              <a:rPr lang="en-US" dirty="0" smtClean="0"/>
              <a:t>		3.6   		</a:t>
            </a:r>
            <a:r>
              <a:rPr lang="en-US" dirty="0" err="1" smtClean="0"/>
              <a:t>NaN</a:t>
            </a:r>
            <a:r>
              <a:rPr lang="en-US" dirty="0" smtClean="0"/>
              <a:t>       </a:t>
            </a:r>
            <a:r>
              <a:rPr lang="en-US" dirty="0"/>
              <a:t>True </a:t>
            </a:r>
            <a:endParaRPr lang="en-US" dirty="0" smtClean="0"/>
          </a:p>
          <a:p>
            <a:pPr marL="0" indent="0">
              <a:buNone/>
            </a:pPr>
            <a:r>
              <a:rPr lang="en-US" dirty="0" smtClean="0"/>
              <a:t>four    </a:t>
            </a:r>
            <a:r>
              <a:rPr lang="en-US" dirty="0"/>
              <a:t>2001  </a:t>
            </a:r>
            <a:r>
              <a:rPr lang="en-US" dirty="0" smtClean="0"/>
              <a:t>   Nevada  	2.4  		-</a:t>
            </a:r>
            <a:r>
              <a:rPr lang="en-US" dirty="0"/>
              <a:t>1.5 </a:t>
            </a:r>
            <a:r>
              <a:rPr lang="en-US" dirty="0" smtClean="0"/>
              <a:t>       False </a:t>
            </a:r>
          </a:p>
          <a:p>
            <a:pPr marL="0" indent="0">
              <a:buNone/>
            </a:pPr>
            <a:r>
              <a:rPr lang="en-US" dirty="0" smtClean="0"/>
              <a:t>Five    </a:t>
            </a:r>
            <a:r>
              <a:rPr lang="en-US" dirty="0"/>
              <a:t>2002  </a:t>
            </a:r>
            <a:r>
              <a:rPr lang="en-US" dirty="0" smtClean="0"/>
              <a:t>   Nevada  	2.9  		-</a:t>
            </a:r>
            <a:r>
              <a:rPr lang="en-US" dirty="0"/>
              <a:t>1.7    </a:t>
            </a:r>
            <a:r>
              <a:rPr lang="en-US" dirty="0" smtClean="0"/>
              <a:t>    False </a:t>
            </a:r>
          </a:p>
          <a:p>
            <a:pPr marL="0" indent="0">
              <a:buNone/>
            </a:pPr>
            <a:r>
              <a:rPr lang="en-US" dirty="0" smtClean="0"/>
              <a:t>six      2003     Nevada  	3.2   		</a:t>
            </a:r>
            <a:r>
              <a:rPr lang="en-US" dirty="0" err="1" smtClean="0"/>
              <a:t>NaN</a:t>
            </a:r>
            <a:r>
              <a:rPr lang="en-US" dirty="0" smtClean="0"/>
              <a:t>       False</a:t>
            </a:r>
            <a:endParaRPr lang="en-US" dirty="0"/>
          </a:p>
          <a:p>
            <a:r>
              <a:rPr lang="en-US" dirty="0"/>
              <a:t>New columns cannot be created with the frame2.eastern syntax.</a:t>
            </a:r>
          </a:p>
          <a:p>
            <a:endParaRPr lang="en-IN" dirty="0"/>
          </a:p>
        </p:txBody>
      </p:sp>
    </p:spTree>
    <p:extLst>
      <p:ext uri="{BB962C8B-B14F-4D97-AF65-F5344CB8AC3E}">
        <p14:creationId xmlns:p14="http://schemas.microsoft.com/office/powerpoint/2010/main" val="2858666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pPr algn="ctr"/>
            <a:r>
              <a:rPr lang="en-IN" dirty="0" smtClean="0"/>
              <a:t>Deleting a column</a:t>
            </a:r>
            <a:endParaRPr lang="en-IN" dirty="0"/>
          </a:p>
        </p:txBody>
      </p:sp>
      <p:sp>
        <p:nvSpPr>
          <p:cNvPr id="3" name="Content Placeholder 2"/>
          <p:cNvSpPr>
            <a:spLocks noGrp="1"/>
          </p:cNvSpPr>
          <p:nvPr>
            <p:ph idx="1"/>
          </p:nvPr>
        </p:nvSpPr>
        <p:spPr>
          <a:xfrm>
            <a:off x="838200" y="1244600"/>
            <a:ext cx="10515600" cy="4932363"/>
          </a:xfrm>
        </p:spPr>
        <p:txBody>
          <a:bodyPr/>
          <a:lstStyle/>
          <a:p>
            <a:r>
              <a:rPr lang="en-US" dirty="0"/>
              <a:t>The del method can then be used to remove this column:</a:t>
            </a:r>
          </a:p>
          <a:p>
            <a:r>
              <a:rPr lang="en-US" dirty="0" smtClean="0"/>
              <a:t>del </a:t>
            </a:r>
            <a:r>
              <a:rPr lang="en-US" dirty="0"/>
              <a:t>frame2['eastern']</a:t>
            </a:r>
          </a:p>
          <a:p>
            <a:r>
              <a:rPr lang="en-US" dirty="0" smtClean="0"/>
              <a:t>frame2.columns </a:t>
            </a:r>
          </a:p>
          <a:p>
            <a:r>
              <a:rPr lang="en-US" dirty="0" smtClean="0"/>
              <a:t>Index</a:t>
            </a:r>
            <a:r>
              <a:rPr lang="en-US" dirty="0"/>
              <a:t>(['year', 'state', 'pop', 'debt'], </a:t>
            </a:r>
            <a:r>
              <a:rPr lang="en-US" dirty="0" err="1"/>
              <a:t>dtype</a:t>
            </a:r>
            <a:r>
              <a:rPr lang="en-US" dirty="0"/>
              <a:t>='object')</a:t>
            </a:r>
          </a:p>
          <a:p>
            <a:r>
              <a:rPr lang="en-US" dirty="0"/>
              <a:t>The column returned from indexing a </a:t>
            </a:r>
            <a:r>
              <a:rPr lang="en-US" dirty="0" err="1"/>
              <a:t>DataFrame</a:t>
            </a:r>
            <a:r>
              <a:rPr lang="en-US" dirty="0"/>
              <a:t> is a view on the underlying data, not a copy. </a:t>
            </a:r>
            <a:endParaRPr lang="en-US" dirty="0" smtClean="0"/>
          </a:p>
          <a:p>
            <a:r>
              <a:rPr lang="en-US" dirty="0" smtClean="0"/>
              <a:t>Thus</a:t>
            </a:r>
            <a:r>
              <a:rPr lang="en-US" dirty="0"/>
              <a:t>, any in-place modifications to the Series will be reflected in the </a:t>
            </a:r>
            <a:r>
              <a:rPr lang="en-US" dirty="0" err="1"/>
              <a:t>DataFrame</a:t>
            </a:r>
            <a:r>
              <a:rPr lang="en-US" dirty="0"/>
              <a:t>. </a:t>
            </a:r>
            <a:endParaRPr lang="en-US" dirty="0" smtClean="0"/>
          </a:p>
          <a:p>
            <a:r>
              <a:rPr lang="en-US" dirty="0" smtClean="0"/>
              <a:t>The </a:t>
            </a:r>
            <a:r>
              <a:rPr lang="en-US" dirty="0"/>
              <a:t>column can be explicitly copied with the </a:t>
            </a:r>
            <a:r>
              <a:rPr lang="en-US" dirty="0" err="1"/>
              <a:t>Series’s</a:t>
            </a:r>
            <a:r>
              <a:rPr lang="en-US" dirty="0"/>
              <a:t> copy method.</a:t>
            </a:r>
            <a:endParaRPr lang="en-IN" dirty="0"/>
          </a:p>
        </p:txBody>
      </p:sp>
    </p:spTree>
    <p:extLst>
      <p:ext uri="{BB962C8B-B14F-4D97-AF65-F5344CB8AC3E}">
        <p14:creationId xmlns:p14="http://schemas.microsoft.com/office/powerpoint/2010/main" val="1653395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fontScale="90000"/>
          </a:bodyPr>
          <a:lstStyle/>
          <a:p>
            <a:pPr algn="ctr"/>
            <a:r>
              <a:rPr lang="en-IN" dirty="0" smtClean="0"/>
              <a:t>Nesting of dictionaries</a:t>
            </a:r>
            <a:endParaRPr lang="en-IN" dirty="0"/>
          </a:p>
        </p:txBody>
      </p:sp>
      <p:sp>
        <p:nvSpPr>
          <p:cNvPr id="3" name="Content Placeholder 2"/>
          <p:cNvSpPr>
            <a:spLocks noGrp="1"/>
          </p:cNvSpPr>
          <p:nvPr>
            <p:ph idx="1"/>
          </p:nvPr>
        </p:nvSpPr>
        <p:spPr>
          <a:xfrm>
            <a:off x="838200" y="1257300"/>
            <a:ext cx="10515600" cy="5740400"/>
          </a:xfrm>
        </p:spPr>
        <p:txBody>
          <a:bodyPr>
            <a:normAutofit fontScale="92500" lnSpcReduction="20000"/>
          </a:bodyPr>
          <a:lstStyle/>
          <a:p>
            <a:r>
              <a:rPr lang="en-US" dirty="0"/>
              <a:t>Another common form of data is a nested </a:t>
            </a:r>
            <a:r>
              <a:rPr lang="en-US" dirty="0" err="1"/>
              <a:t>dict</a:t>
            </a:r>
            <a:r>
              <a:rPr lang="en-US" dirty="0"/>
              <a:t> of </a:t>
            </a:r>
            <a:r>
              <a:rPr lang="en-US" dirty="0" err="1"/>
              <a:t>dicts</a:t>
            </a:r>
            <a:r>
              <a:rPr lang="en-US" dirty="0"/>
              <a:t>:</a:t>
            </a:r>
          </a:p>
          <a:p>
            <a:r>
              <a:rPr lang="en-US" dirty="0" smtClean="0"/>
              <a:t>pop </a:t>
            </a:r>
            <a:r>
              <a:rPr lang="en-US" dirty="0"/>
              <a:t>= {'Nevada': {2001: 2.4, 2002: 2.9</a:t>
            </a:r>
            <a:r>
              <a:rPr lang="en-US" dirty="0" smtClean="0"/>
              <a:t>},</a:t>
            </a:r>
          </a:p>
          <a:p>
            <a:pPr marL="0" indent="0">
              <a:buNone/>
            </a:pPr>
            <a:r>
              <a:rPr lang="en-US" dirty="0"/>
              <a:t> </a:t>
            </a:r>
            <a:r>
              <a:rPr lang="en-US" dirty="0" smtClean="0"/>
              <a:t>             </a:t>
            </a:r>
            <a:r>
              <a:rPr lang="en-US" dirty="0"/>
              <a:t>....:        'Ohio': {2000: 1.5, 2001: 1.7, 2002: 3.6}} </a:t>
            </a:r>
            <a:endParaRPr lang="en-US" dirty="0" smtClean="0"/>
          </a:p>
          <a:p>
            <a:pPr marL="0" indent="0">
              <a:buNone/>
            </a:pPr>
            <a:r>
              <a:rPr lang="en-US" dirty="0" smtClean="0"/>
              <a:t>Instead of what we have already done</a:t>
            </a:r>
          </a:p>
          <a:p>
            <a:r>
              <a:rPr lang="en-US" dirty="0"/>
              <a:t>data = {'state': ['Ohio', 'Ohio', 'Ohio', 'Nevada', 'Nevada', 'Nevada'],        'year': [2000, 2001, 2002, 2001, 2002, 2003],        'pop': [1.5, 1.7, 3.6, 2.4, 2.9, 3.2]}</a:t>
            </a:r>
            <a:endParaRPr lang="en-US" dirty="0" smtClean="0"/>
          </a:p>
          <a:p>
            <a:r>
              <a:rPr lang="en-US" dirty="0" smtClean="0"/>
              <a:t>If </a:t>
            </a:r>
            <a:r>
              <a:rPr lang="en-US" dirty="0"/>
              <a:t>the nested </a:t>
            </a:r>
            <a:r>
              <a:rPr lang="en-US" dirty="0" err="1"/>
              <a:t>dict</a:t>
            </a:r>
            <a:r>
              <a:rPr lang="en-US" dirty="0"/>
              <a:t> is passed to the </a:t>
            </a:r>
            <a:r>
              <a:rPr lang="en-US" dirty="0" err="1"/>
              <a:t>DataFrame</a:t>
            </a:r>
            <a:r>
              <a:rPr lang="en-US" dirty="0"/>
              <a:t>, pandas will interpret the outer </a:t>
            </a:r>
            <a:r>
              <a:rPr lang="en-US" dirty="0" err="1"/>
              <a:t>dict</a:t>
            </a:r>
            <a:r>
              <a:rPr lang="en-US" dirty="0"/>
              <a:t> keys as the columns and the inner keys as the row indices:</a:t>
            </a:r>
          </a:p>
          <a:p>
            <a:r>
              <a:rPr lang="en-IN" dirty="0" smtClean="0"/>
              <a:t>frame3 </a:t>
            </a:r>
            <a:r>
              <a:rPr lang="en-IN" dirty="0"/>
              <a:t>= </a:t>
            </a:r>
            <a:r>
              <a:rPr lang="en-IN" dirty="0" err="1"/>
              <a:t>pd.DataFrame</a:t>
            </a:r>
            <a:r>
              <a:rPr lang="en-IN" dirty="0"/>
              <a:t>(pop)</a:t>
            </a:r>
          </a:p>
          <a:p>
            <a:r>
              <a:rPr lang="en-IN" dirty="0" smtClean="0"/>
              <a:t>frame3 </a:t>
            </a:r>
          </a:p>
          <a:p>
            <a:pPr marL="0" indent="0">
              <a:buNone/>
            </a:pPr>
            <a:r>
              <a:rPr lang="en-IN" dirty="0" smtClean="0"/>
              <a:t>              </a:t>
            </a:r>
            <a:r>
              <a:rPr lang="en-IN" dirty="0"/>
              <a:t>Nevada  Ohio </a:t>
            </a:r>
            <a:endParaRPr lang="en-IN" dirty="0" smtClean="0"/>
          </a:p>
          <a:p>
            <a:pPr marL="514350" indent="-514350">
              <a:buAutoNum type="arabicPlain" startAt="2000"/>
            </a:pPr>
            <a:r>
              <a:rPr lang="en-IN" dirty="0" smtClean="0"/>
              <a:t>     </a:t>
            </a:r>
            <a:r>
              <a:rPr lang="en-IN" dirty="0" err="1" smtClean="0"/>
              <a:t>NaN</a:t>
            </a:r>
            <a:r>
              <a:rPr lang="en-IN" dirty="0" smtClean="0"/>
              <a:t>   1.5</a:t>
            </a:r>
          </a:p>
          <a:p>
            <a:pPr marL="514350" indent="-514350">
              <a:buAutoNum type="arabicPlain" startAt="2000"/>
            </a:pPr>
            <a:r>
              <a:rPr lang="en-IN" dirty="0" smtClean="0"/>
              <a:t>     2.4     </a:t>
            </a:r>
            <a:r>
              <a:rPr lang="en-IN" dirty="0"/>
              <a:t>1.7 </a:t>
            </a:r>
            <a:endParaRPr lang="en-IN" dirty="0" smtClean="0"/>
          </a:p>
          <a:p>
            <a:pPr marL="514350" indent="-514350">
              <a:buAutoNum type="arabicPlain" startAt="2000"/>
            </a:pPr>
            <a:r>
              <a:rPr lang="en-IN" dirty="0" smtClean="0"/>
              <a:t>     </a:t>
            </a:r>
            <a:r>
              <a:rPr lang="en-IN" dirty="0"/>
              <a:t>2.9   3.6 </a:t>
            </a:r>
            <a:endParaRPr lang="en-IN" dirty="0" smtClean="0"/>
          </a:p>
          <a:p>
            <a:pPr marL="514350" indent="-514350">
              <a:buAutoNum type="arabicPlain" startAt="2000"/>
            </a:pPr>
            <a:endParaRPr lang="en-IN" dirty="0"/>
          </a:p>
        </p:txBody>
      </p:sp>
    </p:spTree>
    <p:extLst>
      <p:ext uri="{BB962C8B-B14F-4D97-AF65-F5344CB8AC3E}">
        <p14:creationId xmlns:p14="http://schemas.microsoft.com/office/powerpoint/2010/main" val="2534968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pPr algn="ctr"/>
            <a:r>
              <a:rPr lang="en-IN" dirty="0" smtClean="0"/>
              <a:t>Transposing </a:t>
            </a:r>
            <a:r>
              <a:rPr lang="en-IN" dirty="0" err="1" smtClean="0"/>
              <a:t>Dataframes</a:t>
            </a:r>
            <a:endParaRPr lang="en-IN" dirty="0"/>
          </a:p>
        </p:txBody>
      </p:sp>
      <p:sp>
        <p:nvSpPr>
          <p:cNvPr id="3" name="Content Placeholder 2"/>
          <p:cNvSpPr>
            <a:spLocks noGrp="1"/>
          </p:cNvSpPr>
          <p:nvPr>
            <p:ph idx="1"/>
          </p:nvPr>
        </p:nvSpPr>
        <p:spPr>
          <a:xfrm>
            <a:off x="838200" y="1384300"/>
            <a:ext cx="10515600" cy="4792663"/>
          </a:xfrm>
        </p:spPr>
        <p:txBody>
          <a:bodyPr>
            <a:normAutofit fontScale="85000" lnSpcReduction="20000"/>
          </a:bodyPr>
          <a:lstStyle/>
          <a:p>
            <a:r>
              <a:rPr lang="en-US" dirty="0"/>
              <a:t>You can transpose the </a:t>
            </a:r>
            <a:r>
              <a:rPr lang="en-US" dirty="0" err="1"/>
              <a:t>DataFrame</a:t>
            </a:r>
            <a:r>
              <a:rPr lang="en-US" dirty="0"/>
              <a:t> (swap rows and columns) with similar syntax to a </a:t>
            </a:r>
            <a:r>
              <a:rPr lang="en-US" dirty="0" err="1"/>
              <a:t>NumPy</a:t>
            </a:r>
            <a:r>
              <a:rPr lang="en-US" dirty="0"/>
              <a:t> array:</a:t>
            </a:r>
          </a:p>
          <a:p>
            <a:r>
              <a:rPr lang="en-US" dirty="0"/>
              <a:t>In [68]: frame3.T </a:t>
            </a:r>
            <a:endParaRPr lang="en-US" dirty="0" smtClean="0"/>
          </a:p>
          <a:p>
            <a:r>
              <a:rPr lang="en-US" dirty="0" smtClean="0"/>
              <a:t>               </a:t>
            </a:r>
            <a:r>
              <a:rPr lang="en-US" dirty="0"/>
              <a:t>2000  2001  2002 </a:t>
            </a:r>
            <a:endParaRPr lang="en-US" dirty="0" smtClean="0"/>
          </a:p>
          <a:p>
            <a:r>
              <a:rPr lang="en-US" dirty="0" smtClean="0"/>
              <a:t>Nevada   </a:t>
            </a:r>
            <a:r>
              <a:rPr lang="en-US" dirty="0" err="1"/>
              <a:t>NaN</a:t>
            </a:r>
            <a:r>
              <a:rPr lang="en-US" dirty="0"/>
              <a:t>   2.4   </a:t>
            </a:r>
            <a:r>
              <a:rPr lang="en-US" dirty="0" smtClean="0"/>
              <a:t>  2.9 </a:t>
            </a:r>
          </a:p>
          <a:p>
            <a:r>
              <a:rPr lang="en-US" dirty="0" smtClean="0"/>
              <a:t>Ohio        </a:t>
            </a:r>
            <a:r>
              <a:rPr lang="en-US" dirty="0"/>
              <a:t>1.5   </a:t>
            </a:r>
            <a:r>
              <a:rPr lang="en-US" dirty="0" smtClean="0"/>
              <a:t>  1.7     </a:t>
            </a:r>
            <a:r>
              <a:rPr lang="en-US" dirty="0"/>
              <a:t>3.6 </a:t>
            </a:r>
            <a:endParaRPr lang="en-US" dirty="0" smtClean="0"/>
          </a:p>
          <a:p>
            <a:r>
              <a:rPr lang="en-US" dirty="0" smtClean="0"/>
              <a:t>The </a:t>
            </a:r>
            <a:r>
              <a:rPr lang="en-US" dirty="0"/>
              <a:t>keys in the inner </a:t>
            </a:r>
            <a:r>
              <a:rPr lang="en-US" dirty="0" err="1"/>
              <a:t>dicts</a:t>
            </a:r>
            <a:r>
              <a:rPr lang="en-US" dirty="0"/>
              <a:t> are combined and sorted to form the index in the result. This isn’t true if an explicit index is specified:</a:t>
            </a:r>
          </a:p>
          <a:p>
            <a:r>
              <a:rPr lang="en-US" dirty="0"/>
              <a:t>In [69]: </a:t>
            </a:r>
            <a:r>
              <a:rPr lang="en-US" dirty="0" err="1"/>
              <a:t>pd.DataFrame</a:t>
            </a:r>
            <a:r>
              <a:rPr lang="en-US" dirty="0"/>
              <a:t>(pop, index=[2001, 2002, 2003]) </a:t>
            </a:r>
            <a:endParaRPr lang="en-US" dirty="0" smtClean="0"/>
          </a:p>
          <a:p>
            <a:r>
              <a:rPr lang="en-US" dirty="0" smtClean="0"/>
              <a:t>              Nevada  </a:t>
            </a:r>
            <a:r>
              <a:rPr lang="en-US" dirty="0"/>
              <a:t>Ohio </a:t>
            </a:r>
            <a:endParaRPr lang="en-US" dirty="0" smtClean="0"/>
          </a:p>
          <a:p>
            <a:r>
              <a:rPr lang="en-US" dirty="0" smtClean="0"/>
              <a:t>2001     </a:t>
            </a:r>
            <a:r>
              <a:rPr lang="en-US" dirty="0"/>
              <a:t>2.4  </a:t>
            </a:r>
            <a:r>
              <a:rPr lang="en-US" dirty="0" smtClean="0"/>
              <a:t>         </a:t>
            </a:r>
            <a:r>
              <a:rPr lang="en-US" dirty="0"/>
              <a:t>1.7 </a:t>
            </a:r>
            <a:endParaRPr lang="en-US" dirty="0" smtClean="0"/>
          </a:p>
          <a:p>
            <a:r>
              <a:rPr lang="en-US" dirty="0" smtClean="0"/>
              <a:t>2002     </a:t>
            </a:r>
            <a:r>
              <a:rPr lang="en-US" dirty="0"/>
              <a:t>2.9  </a:t>
            </a:r>
            <a:r>
              <a:rPr lang="en-US" dirty="0" smtClean="0"/>
              <a:t>         </a:t>
            </a:r>
            <a:r>
              <a:rPr lang="en-US" dirty="0"/>
              <a:t>3.6 </a:t>
            </a:r>
            <a:endParaRPr lang="en-US" dirty="0" smtClean="0"/>
          </a:p>
          <a:p>
            <a:r>
              <a:rPr lang="en-US" dirty="0" smtClean="0"/>
              <a:t>2003     </a:t>
            </a:r>
            <a:r>
              <a:rPr lang="en-US" dirty="0" err="1"/>
              <a:t>NaN</a:t>
            </a:r>
            <a:r>
              <a:rPr lang="en-US" dirty="0"/>
              <a:t>   </a:t>
            </a:r>
            <a:r>
              <a:rPr lang="en-US" dirty="0" err="1"/>
              <a:t>NaN</a:t>
            </a:r>
            <a:r>
              <a:rPr lang="en-US" dirty="0"/>
              <a:t> </a:t>
            </a:r>
            <a:endParaRPr lang="en-IN" dirty="0"/>
          </a:p>
        </p:txBody>
      </p:sp>
    </p:spTree>
    <p:extLst>
      <p:ext uri="{BB962C8B-B14F-4D97-AF65-F5344CB8AC3E}">
        <p14:creationId xmlns:p14="http://schemas.microsoft.com/office/powerpoint/2010/main" val="1391032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175"/>
          </a:xfrm>
        </p:spPr>
        <p:txBody>
          <a:bodyPr>
            <a:normAutofit fontScale="90000"/>
          </a:bodyPr>
          <a:lstStyle/>
          <a:p>
            <a:pPr algn="ctr"/>
            <a:r>
              <a:rPr lang="en-IN" dirty="0"/>
              <a:t>Pandas</a:t>
            </a:r>
          </a:p>
        </p:txBody>
      </p:sp>
      <p:sp>
        <p:nvSpPr>
          <p:cNvPr id="3" name="Content Placeholder 2"/>
          <p:cNvSpPr>
            <a:spLocks noGrp="1"/>
          </p:cNvSpPr>
          <p:nvPr>
            <p:ph idx="1"/>
          </p:nvPr>
        </p:nvSpPr>
        <p:spPr>
          <a:xfrm>
            <a:off x="838200" y="1155700"/>
            <a:ext cx="10515600" cy="5021263"/>
          </a:xfrm>
        </p:spPr>
        <p:txBody>
          <a:bodyPr>
            <a:normAutofit fontScale="85000" lnSpcReduction="20000"/>
          </a:bodyPr>
          <a:lstStyle/>
          <a:p>
            <a:r>
              <a:rPr lang="en-US" b="1" dirty="0"/>
              <a:t>Important things you should know about Numpy and Pandas</a:t>
            </a:r>
          </a:p>
          <a:p>
            <a:r>
              <a:rPr lang="en-US" dirty="0"/>
              <a:t>The data manipulation capabilities of pandas are built on top of the </a:t>
            </a:r>
            <a:r>
              <a:rPr lang="en-US" dirty="0" err="1"/>
              <a:t>numpy</a:t>
            </a:r>
            <a:r>
              <a:rPr lang="en-US" dirty="0"/>
              <a:t> library. In a way, </a:t>
            </a:r>
            <a:r>
              <a:rPr lang="en-US" dirty="0" err="1"/>
              <a:t>numpy</a:t>
            </a:r>
            <a:r>
              <a:rPr lang="en-US" dirty="0"/>
              <a:t> is a dependency of the pandas library.</a:t>
            </a:r>
          </a:p>
          <a:p>
            <a:r>
              <a:rPr lang="en-US" dirty="0"/>
              <a:t>Pandas is best at handling tabular data sets comprising different variable types (integer, float, double, etc.). In addition, the pandas library can also be used to perform even the most naive of tasks such as loading data or doing feature engineering on time series data.</a:t>
            </a:r>
          </a:p>
          <a:p>
            <a:r>
              <a:rPr lang="en-US" dirty="0"/>
              <a:t>Numpy is most suitable for performing basic numerical computations such as mean, median, range, etc. Alongside, it also supports the creation of multi-dimensional arrays.</a:t>
            </a:r>
          </a:p>
          <a:p>
            <a:r>
              <a:rPr lang="en-US" dirty="0"/>
              <a:t>Numpy library can also be used to integrate C/C++ and Fortran code.</a:t>
            </a:r>
          </a:p>
          <a:p>
            <a:r>
              <a:rPr lang="en-US" dirty="0"/>
              <a:t>Remember, python is a zero indexing language unlike R where indexing starts at one.</a:t>
            </a:r>
          </a:p>
          <a:p>
            <a:r>
              <a:rPr lang="en-US" dirty="0"/>
              <a:t>The best part of learning pandas and </a:t>
            </a:r>
            <a:r>
              <a:rPr lang="en-US" dirty="0" err="1"/>
              <a:t>numpy</a:t>
            </a:r>
            <a:r>
              <a:rPr lang="en-US" dirty="0"/>
              <a:t> is the strong active community support you'll get from around the world.</a:t>
            </a:r>
          </a:p>
          <a:p>
            <a:endParaRPr lang="en-IN" dirty="0"/>
          </a:p>
        </p:txBody>
      </p:sp>
    </p:spTree>
    <p:extLst>
      <p:ext uri="{BB962C8B-B14F-4D97-AF65-F5344CB8AC3E}">
        <p14:creationId xmlns:p14="http://schemas.microsoft.com/office/powerpoint/2010/main" val="154097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Reading data using pandas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35</a:t>
            </a:fld>
            <a:endParaRPr lang="en-US"/>
          </a:p>
        </p:txBody>
      </p:sp>
      <p:sp>
        <p:nvSpPr>
          <p:cNvPr id="7" name="TextBox 6"/>
          <p:cNvSpPr txBox="1"/>
          <p:nvPr/>
        </p:nvSpPr>
        <p:spPr>
          <a:xfrm>
            <a:off x="1648913" y="1865480"/>
            <a:ext cx="10268267" cy="615553"/>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#Read csv </a:t>
            </a:r>
            <a:r>
              <a:rPr lang="en-US" i="1" dirty="0" smtClean="0">
                <a:solidFill>
                  <a:schemeClr val="accent1">
                    <a:lumMod val="75000"/>
                  </a:schemeClr>
                </a:solidFill>
                <a:latin typeface="Courier New" panose="02070309020205020404" pitchFamily="49" charset="0"/>
                <a:cs typeface="Courier New" panose="02070309020205020404" pitchFamily="49" charset="0"/>
              </a:rPr>
              <a:t>file</a:t>
            </a:r>
          </a:p>
          <a:p>
            <a:r>
              <a:rPr lang="en-US" sz="1600" dirty="0" err="1">
                <a:solidFill>
                  <a:schemeClr val="bg2">
                    <a:lumMod val="25000"/>
                  </a:schemeClr>
                </a:solidFill>
                <a:latin typeface="Courier New" panose="02070309020205020404" pitchFamily="49" charset="0"/>
                <a:cs typeface="Courier New" panose="02070309020205020404" pitchFamily="49" charset="0"/>
              </a:rPr>
              <a:t>d</a:t>
            </a:r>
            <a:r>
              <a:rPr lang="en-US" sz="1600" dirty="0" err="1" smtClean="0">
                <a:solidFill>
                  <a:schemeClr val="bg2">
                    <a:lumMod val="25000"/>
                  </a:schemeClr>
                </a:solidFill>
                <a:latin typeface="Courier New" panose="02070309020205020404" pitchFamily="49" charset="0"/>
                <a:cs typeface="Courier New" panose="02070309020205020404" pitchFamily="49" charset="0"/>
              </a:rPr>
              <a:t>f</a:t>
            </a:r>
            <a:r>
              <a:rPr lang="en-US" sz="1600" dirty="0" smtClean="0">
                <a:solidFill>
                  <a:schemeClr val="bg2">
                    <a:lumMod val="25000"/>
                  </a:schemeClr>
                </a:solidFill>
                <a:latin typeface="Courier New" panose="02070309020205020404" pitchFamily="49" charset="0"/>
                <a:cs typeface="Courier New" panose="02070309020205020404" pitchFamily="49" charset="0"/>
              </a:rPr>
              <a:t> = </a:t>
            </a:r>
            <a:r>
              <a:rPr lang="en-US" sz="1600" dirty="0" err="1" smtClean="0">
                <a:solidFill>
                  <a:schemeClr val="bg2">
                    <a:lumMod val="25000"/>
                  </a:schemeClr>
                </a:solidFill>
                <a:latin typeface="Courier New" panose="02070309020205020404" pitchFamily="49" charset="0"/>
                <a:cs typeface="Courier New" panose="02070309020205020404" pitchFamily="49" charset="0"/>
              </a:rPr>
              <a:t>pd.read_csv</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chemeClr val="accent2">
                    <a:lumMod val="50000"/>
                  </a:schemeClr>
                </a:solidFill>
                <a:latin typeface="Courier New" panose="02070309020205020404" pitchFamily="49" charset="0"/>
                <a:cs typeface="Courier New" panose="02070309020205020404" pitchFamily="49" charset="0"/>
              </a:rPr>
              <a:t>"http://</a:t>
            </a:r>
            <a:r>
              <a:rPr lang="en-US" sz="1600" dirty="0" smtClean="0">
                <a:solidFill>
                  <a:schemeClr val="accent2">
                    <a:lumMod val="50000"/>
                  </a:schemeClr>
                </a:solidFill>
                <a:latin typeface="Courier New" panose="02070309020205020404" pitchFamily="49" charset="0"/>
                <a:cs typeface="Courier New" panose="02070309020205020404" pitchFamily="49" charset="0"/>
              </a:rPr>
              <a:t>rcs.bu.edu/examples/python/</a:t>
            </a:r>
            <a:r>
              <a:rPr lang="en-US" sz="1600" dirty="0" err="1" smtClean="0">
                <a:solidFill>
                  <a:schemeClr val="accent2">
                    <a:lumMod val="50000"/>
                  </a:schemeClr>
                </a:solidFill>
                <a:latin typeface="Courier New" panose="02070309020205020404" pitchFamily="49" charset="0"/>
                <a:cs typeface="Courier New" panose="02070309020205020404" pitchFamily="49" charset="0"/>
              </a:rPr>
              <a:t>data_analysis</a:t>
            </a:r>
            <a:r>
              <a:rPr lang="en-US" sz="1600" dirty="0" smtClean="0">
                <a:solidFill>
                  <a:schemeClr val="accent2">
                    <a:lumMod val="50000"/>
                  </a:schemeClr>
                </a:solidFill>
                <a:latin typeface="Courier New" panose="02070309020205020404" pitchFamily="49" charset="0"/>
                <a:cs typeface="Courier New" panose="02070309020205020404" pitchFamily="49" charset="0"/>
              </a:rPr>
              <a:t>/Salaries.csv</a:t>
            </a:r>
            <a:r>
              <a:rPr lang="en-US" sz="1600" dirty="0">
                <a:solidFill>
                  <a:schemeClr val="accent2">
                    <a:lumMod val="50000"/>
                  </a:schemeClr>
                </a:solidFill>
                <a:latin typeface="Courier New" panose="02070309020205020404" pitchFamily="49" charset="0"/>
                <a:cs typeface="Courier New" panose="02070309020205020404" pitchFamily="49" charset="0"/>
              </a:rPr>
              <a:t>"</a:t>
            </a:r>
            <a:r>
              <a:rPr lang="en-US" sz="1600" dirty="0">
                <a:solidFill>
                  <a:schemeClr val="bg2">
                    <a:lumMod val="25000"/>
                  </a:schemeClr>
                </a:solidFill>
                <a:latin typeface="Courier New" panose="02070309020205020404" pitchFamily="49" charset="0"/>
                <a:cs typeface="Courier New" panose="02070309020205020404" pitchFamily="49" charset="0"/>
              </a:rPr>
              <a:t>)</a:t>
            </a:r>
          </a:p>
        </p:txBody>
      </p:sp>
      <p:sp>
        <p:nvSpPr>
          <p:cNvPr id="3" name="TextBox 2"/>
          <p:cNvSpPr txBox="1"/>
          <p:nvPr/>
        </p:nvSpPr>
        <p:spPr>
          <a:xfrm>
            <a:off x="669560" y="3538091"/>
            <a:ext cx="11412511" cy="2585323"/>
          </a:xfrm>
          <a:prstGeom prst="rect">
            <a:avLst/>
          </a:prstGeom>
          <a:noFill/>
        </p:spPr>
        <p:txBody>
          <a:bodyPr wrap="square" rtlCol="0">
            <a:spAutoFit/>
          </a:bodyPr>
          <a:lstStyle/>
          <a:p>
            <a:r>
              <a:rPr lang="en-US" dirty="0" smtClean="0"/>
              <a:t>There is a number of pandas commands to read other data formats:</a:t>
            </a:r>
          </a:p>
          <a:p>
            <a:endParaRPr lang="en-US" dirty="0"/>
          </a:p>
          <a:p>
            <a:pPr>
              <a:lnSpc>
                <a:spcPct val="150000"/>
              </a:lnSpc>
            </a:pPr>
            <a:r>
              <a:rPr lang="en-US" dirty="0" err="1" smtClean="0">
                <a:latin typeface="Courier New" panose="02070309020205020404" pitchFamily="49" charset="0"/>
                <a:cs typeface="Courier New" panose="02070309020205020404" pitchFamily="49" charset="0"/>
              </a:rPr>
              <a:t>pd.read_excel</a:t>
            </a:r>
            <a:r>
              <a:rPr lang="en-US" dirty="0" smtClean="0">
                <a:latin typeface="Courier New" panose="02070309020205020404" pitchFamily="49" charset="0"/>
                <a:cs typeface="Courier New" panose="02070309020205020404" pitchFamily="49" charset="0"/>
              </a:rPr>
              <a:t>('myfile.</a:t>
            </a:r>
            <a:r>
              <a:rPr lang="en-US" dirty="0" err="1" smtClean="0">
                <a:latin typeface="Courier New" panose="02070309020205020404" pitchFamily="49" charset="0"/>
                <a:cs typeface="Courier New" panose="02070309020205020404" pitchFamily="49" charset="0"/>
              </a:rPr>
              <a:t>xlsx</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sheet_name</a:t>
            </a:r>
            <a:r>
              <a:rPr lang="en-US" dirty="0" smtClean="0">
                <a:latin typeface="Courier New" panose="02070309020205020404" pitchFamily="49" charset="0"/>
                <a:cs typeface="Courier New" panose="02070309020205020404" pitchFamily="49" charset="0"/>
              </a:rPr>
              <a:t>='Sheet1', </a:t>
            </a:r>
            <a:r>
              <a:rPr lang="en-US" dirty="0" err="1" smtClean="0">
                <a:latin typeface="Courier New" panose="02070309020205020404" pitchFamily="49" charset="0"/>
                <a:cs typeface="Courier New" panose="02070309020205020404" pitchFamily="49" charset="0"/>
              </a:rPr>
              <a:t>index_col</a:t>
            </a:r>
            <a:r>
              <a:rPr lang="en-US" dirty="0" smtClean="0">
                <a:latin typeface="Courier New" panose="02070309020205020404" pitchFamily="49" charset="0"/>
                <a:cs typeface="Courier New" panose="02070309020205020404" pitchFamily="49" charset="0"/>
              </a:rPr>
              <a:t>=None, </a:t>
            </a:r>
            <a:r>
              <a:rPr lang="en-US" dirty="0" err="1" smtClean="0">
                <a:latin typeface="Courier New" panose="02070309020205020404" pitchFamily="49" charset="0"/>
                <a:cs typeface="Courier New" panose="02070309020205020404" pitchFamily="49" charset="0"/>
              </a:rPr>
              <a:t>na_values</a:t>
            </a:r>
            <a:r>
              <a:rPr lang="en-US" dirty="0" smtClean="0">
                <a:latin typeface="Courier New" panose="02070309020205020404" pitchFamily="49" charset="0"/>
                <a:cs typeface="Courier New" panose="02070309020205020404" pitchFamily="49" charset="0"/>
              </a:rPr>
              <a:t>=['NA'])</a:t>
            </a:r>
          </a:p>
          <a:p>
            <a:pPr>
              <a:lnSpc>
                <a:spcPct val="150000"/>
              </a:lnSpc>
            </a:pPr>
            <a:r>
              <a:rPr lang="en-US" dirty="0" err="1" smtClean="0">
                <a:latin typeface="Courier New" panose="02070309020205020404" pitchFamily="49" charset="0"/>
                <a:cs typeface="Courier New" panose="02070309020205020404" pitchFamily="49" charset="0"/>
              </a:rPr>
              <a:t>pd.read_stata</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myfile.dta</a:t>
            </a:r>
            <a:r>
              <a:rPr lang="en-US" dirty="0" smtClean="0">
                <a:latin typeface="Courier New" panose="02070309020205020404" pitchFamily="49" charset="0"/>
                <a:cs typeface="Courier New" panose="02070309020205020404" pitchFamily="49" charset="0"/>
              </a:rPr>
              <a:t>')</a:t>
            </a:r>
          </a:p>
          <a:p>
            <a:pPr>
              <a:lnSpc>
                <a:spcPct val="150000"/>
              </a:lnSpc>
            </a:pPr>
            <a:r>
              <a:rPr lang="en-US" dirty="0" err="1" smtClean="0">
                <a:latin typeface="Courier New" panose="02070309020205020404" pitchFamily="49" charset="0"/>
                <a:cs typeface="Courier New" panose="02070309020205020404" pitchFamily="49" charset="0"/>
              </a:rPr>
              <a:t>pd.read_sas</a:t>
            </a:r>
            <a:r>
              <a:rPr lang="en-US" dirty="0" smtClean="0">
                <a:latin typeface="Courier New" panose="02070309020205020404" pitchFamily="49" charset="0"/>
                <a:cs typeface="Courier New" panose="02070309020205020404" pitchFamily="49" charset="0"/>
              </a:rPr>
              <a:t>('myfile.sas7bdat')</a:t>
            </a:r>
          </a:p>
          <a:p>
            <a:pPr>
              <a:lnSpc>
                <a:spcPct val="150000"/>
              </a:lnSpc>
            </a:pPr>
            <a:r>
              <a:rPr lang="en-US" dirty="0" err="1">
                <a:latin typeface="Courier New" panose="02070309020205020404" pitchFamily="49" charset="0"/>
                <a:cs typeface="Courier New" panose="02070309020205020404" pitchFamily="49" charset="0"/>
              </a:rPr>
              <a:t>pd.read_hdf</a:t>
            </a:r>
            <a:r>
              <a:rPr lang="en-US" dirty="0">
                <a:latin typeface="Courier New" panose="02070309020205020404" pitchFamily="49" charset="0"/>
                <a:cs typeface="Courier New" panose="02070309020205020404" pitchFamily="49" charset="0"/>
              </a:rPr>
              <a:t>('myfile.h5','df')</a:t>
            </a:r>
          </a:p>
          <a:p>
            <a:endParaRPr lang="en-US" dirty="0"/>
          </a:p>
        </p:txBody>
      </p:sp>
      <p:sp>
        <p:nvSpPr>
          <p:cNvPr id="5" name="TextBox 4"/>
          <p:cNvSpPr txBox="1"/>
          <p:nvPr/>
        </p:nvSpPr>
        <p:spPr>
          <a:xfrm>
            <a:off x="1543986" y="2574376"/>
            <a:ext cx="9543738" cy="369332"/>
          </a:xfrm>
          <a:prstGeom prst="rect">
            <a:avLst/>
          </a:prstGeom>
          <a:noFill/>
        </p:spPr>
        <p:txBody>
          <a:bodyPr wrap="square" rtlCol="0">
            <a:spAutoFit/>
          </a:bodyPr>
          <a:lstStyle/>
          <a:p>
            <a:r>
              <a:rPr lang="en-US" b="1" i="1" dirty="0" smtClean="0">
                <a:solidFill>
                  <a:schemeClr val="accent6">
                    <a:lumMod val="75000"/>
                  </a:schemeClr>
                </a:solidFill>
              </a:rPr>
              <a:t>Note: </a:t>
            </a:r>
            <a:r>
              <a:rPr lang="en-US" dirty="0" smtClean="0">
                <a:solidFill>
                  <a:schemeClr val="accent6">
                    <a:lumMod val="75000"/>
                  </a:schemeClr>
                </a:solidFill>
              </a:rPr>
              <a:t>The above command has many optional arguments to fine-tune the data import process.</a:t>
            </a:r>
            <a:endParaRPr lang="en-US" dirty="0">
              <a:solidFill>
                <a:schemeClr val="accent6">
                  <a:lumMod val="75000"/>
                </a:schemeClr>
              </a:solidFill>
            </a:endParaRPr>
          </a:p>
        </p:txBody>
      </p:sp>
    </p:spTree>
    <p:extLst>
      <p:ext uri="{BB962C8B-B14F-4D97-AF65-F5344CB8AC3E}">
        <p14:creationId xmlns:p14="http://schemas.microsoft.com/office/powerpoint/2010/main" val="2406120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data types</a:t>
            </a:r>
            <a:endParaRPr lang="en-US" dirty="0"/>
          </a:p>
        </p:txBody>
      </p:sp>
      <p:graphicFrame>
        <p:nvGraphicFramePr>
          <p:cNvPr id="5" name="Content Placeholder 4"/>
          <p:cNvGraphicFramePr>
            <a:graphicFrameLocks noGrp="1"/>
          </p:cNvGraphicFramePr>
          <p:nvPr>
            <p:ph idx="1"/>
            <p:extLst/>
          </p:nvPr>
        </p:nvGraphicFramePr>
        <p:xfrm>
          <a:off x="838200" y="1690688"/>
          <a:ext cx="9153729" cy="4432090"/>
        </p:xfrm>
        <a:graphic>
          <a:graphicData uri="http://schemas.openxmlformats.org/drawingml/2006/table">
            <a:tbl>
              <a:tblPr/>
              <a:tblGrid>
                <a:gridCol w="3051243">
                  <a:extLst>
                    <a:ext uri="{9D8B030D-6E8A-4147-A177-3AD203B41FA5}">
                      <a16:colId xmlns:a16="http://schemas.microsoft.com/office/drawing/2014/main" val="20000"/>
                    </a:ext>
                  </a:extLst>
                </a:gridCol>
                <a:gridCol w="3051243">
                  <a:extLst>
                    <a:ext uri="{9D8B030D-6E8A-4147-A177-3AD203B41FA5}">
                      <a16:colId xmlns:a16="http://schemas.microsoft.com/office/drawing/2014/main" val="20001"/>
                    </a:ext>
                  </a:extLst>
                </a:gridCol>
                <a:gridCol w="3051243">
                  <a:extLst>
                    <a:ext uri="{9D8B030D-6E8A-4147-A177-3AD203B41FA5}">
                      <a16:colId xmlns:a16="http://schemas.microsoft.com/office/drawing/2014/main" val="20002"/>
                    </a:ext>
                  </a:extLst>
                </a:gridCol>
              </a:tblGrid>
              <a:tr h="344923">
                <a:tc>
                  <a:txBody>
                    <a:bodyPr/>
                    <a:lstStyle/>
                    <a:p>
                      <a:pPr algn="l" fontAlgn="b"/>
                      <a:r>
                        <a:rPr lang="en-US" sz="1600" b="1" dirty="0">
                          <a:effectLst/>
                        </a:rPr>
                        <a:t>Pandas Type</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Native Python Type</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dirty="0">
                          <a:effectLst/>
                        </a:rPr>
                        <a:t>Description</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61302">
                <a:tc>
                  <a:txBody>
                    <a:bodyPr/>
                    <a:lstStyle/>
                    <a:p>
                      <a:pPr fontAlgn="t"/>
                      <a:r>
                        <a:rPr lang="en-US" sz="1600" dirty="0">
                          <a:effectLst/>
                        </a:rPr>
                        <a:t>object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rPr>
                        <a:t>string</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The most general dtype. Will be assigned to your column if column has mixed types (numbers and strings).</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22509">
                <a:tc>
                  <a:txBody>
                    <a:bodyPr/>
                    <a:lstStyle/>
                    <a:p>
                      <a:pPr fontAlgn="t"/>
                      <a:r>
                        <a:rPr lang="en-US" sz="1600" dirty="0">
                          <a:effectLst/>
                        </a:rPr>
                        <a:t>int64</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int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Numeric characters. 64 refers to the memory allocated to hold this character.</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00095">
                <a:tc>
                  <a:txBody>
                    <a:bodyPr/>
                    <a:lstStyle/>
                    <a:p>
                      <a:pPr fontAlgn="t"/>
                      <a:r>
                        <a:rPr lang="en-US" sz="1600">
                          <a:effectLst/>
                        </a:rPr>
                        <a:t>float64</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float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Numeric characters with decimals. If a column contains numbers and NaNs(see below), pandas will default to float64, in case your missing value has a decimal.</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822509">
                <a:tc>
                  <a:txBody>
                    <a:bodyPr/>
                    <a:lstStyle/>
                    <a:p>
                      <a:pPr fontAlgn="t"/>
                      <a:r>
                        <a:rPr lang="en-US" sz="1600" dirty="0">
                          <a:effectLst/>
                        </a:rPr>
                        <a:t>datetime64, </a:t>
                      </a:r>
                      <a:r>
                        <a:rPr lang="en-US" sz="1600" dirty="0" err="1">
                          <a:effectLst/>
                        </a:rPr>
                        <a:t>timedelta</a:t>
                      </a:r>
                      <a:r>
                        <a:rPr lang="en-US" sz="1600" dirty="0">
                          <a:effectLst/>
                        </a:rPr>
                        <a:t>[ns]</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rPr>
                        <a:t>N/A (but see the </a:t>
                      </a:r>
                      <a:r>
                        <a:rPr lang="en-US" sz="1600" u="none" strike="noStrike" dirty="0" err="1">
                          <a:solidFill>
                            <a:srgbClr val="337AB7"/>
                          </a:solidFill>
                          <a:effectLst/>
                          <a:hlinkClick r:id="rId2"/>
                        </a:rPr>
                        <a:t>datetime</a:t>
                      </a:r>
                      <a:r>
                        <a:rPr lang="en-US" sz="1600" dirty="0">
                          <a:effectLst/>
                        </a:rPr>
                        <a:t> module in Python’s standard library)</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rPr>
                        <a:t>Values meant to hold time data. Look into these for time series experiments.</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841CA95-E0BC-48B5-948A-ECC494EB4D84}" type="slidenum">
              <a:rPr lang="en-US" smtClean="0"/>
              <a:t>36</a:t>
            </a:fld>
            <a:endParaRPr lang="en-US"/>
          </a:p>
        </p:txBody>
      </p:sp>
    </p:spTree>
    <p:extLst>
      <p:ext uri="{BB962C8B-B14F-4D97-AF65-F5344CB8AC3E}">
        <p14:creationId xmlns:p14="http://schemas.microsoft.com/office/powerpoint/2010/main" val="2215641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[4]:</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Data Frame data types</a:t>
            </a:r>
          </a:p>
        </p:txBody>
      </p:sp>
      <p:sp>
        <p:nvSpPr>
          <p:cNvPr id="4" name="Slide Number Placeholder 3"/>
          <p:cNvSpPr>
            <a:spLocks noGrp="1"/>
          </p:cNvSpPr>
          <p:nvPr>
            <p:ph type="sldNum" sz="quarter" idx="12"/>
          </p:nvPr>
        </p:nvSpPr>
        <p:spPr/>
        <p:txBody>
          <a:bodyPr/>
          <a:lstStyle/>
          <a:p>
            <a:fld id="{B841CA95-E0BC-48B5-948A-ECC494EB4D84}" type="slidenum">
              <a:rPr lang="en-US" smtClean="0"/>
              <a:t>37</a:t>
            </a:fld>
            <a:endParaRPr lang="en-US"/>
          </a:p>
        </p:txBody>
      </p:sp>
      <p:sp>
        <p:nvSpPr>
          <p:cNvPr id="7" name="TextBox 6"/>
          <p:cNvSpPr txBox="1"/>
          <p:nvPr/>
        </p:nvSpPr>
        <p:spPr>
          <a:xfrm>
            <a:off x="1648913" y="1865480"/>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#Check a particular column type</a:t>
            </a:r>
          </a:p>
          <a:p>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solidFill>
                  <a:schemeClr val="accent6">
                    <a:lumMod val="75000"/>
                  </a:schemeClr>
                </a:solidFill>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'salary'</a:t>
            </a:r>
            <a:r>
              <a:rPr lang="en-US" dirty="0" smtClean="0">
                <a:solidFill>
                  <a:schemeClr val="accent6">
                    <a:lumMod val="75000"/>
                  </a:schemeClr>
                </a:solidFill>
                <a:latin typeface="Courier New" panose="02070309020205020404" pitchFamily="49" charset="0"/>
                <a:cs typeface="Courier New" panose="02070309020205020404" pitchFamily="49" charset="0"/>
              </a:rPr>
              <a:t>]</a:t>
            </a:r>
            <a:r>
              <a:rPr lang="en-US" dirty="0" smtClean="0">
                <a:solidFill>
                  <a:schemeClr val="bg2">
                    <a:lumMod val="25000"/>
                  </a:schemeClr>
                </a:solidFill>
                <a:latin typeface="Courier New" panose="02070309020205020404" pitchFamily="49" charset="0"/>
                <a:cs typeface="Courier New" panose="02070309020205020404" pitchFamily="49" charset="0"/>
              </a:rPr>
              <a:t>.</a:t>
            </a:r>
            <a:r>
              <a:rPr lang="en-US" dirty="0" err="1" smtClean="0">
                <a:solidFill>
                  <a:schemeClr val="bg2">
                    <a:lumMod val="25000"/>
                  </a:schemeClr>
                </a:solidFill>
                <a:latin typeface="Courier New" panose="02070309020205020404" pitchFamily="49" charset="0"/>
                <a:cs typeface="Courier New" panose="02070309020205020404" pitchFamily="49" charset="0"/>
              </a:rPr>
              <a:t>dtype</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200520" y="2607492"/>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Out[4]: </a:t>
            </a:r>
            <a:r>
              <a:rPr lang="en-US" sz="1600" dirty="0" err="1" smtClean="0">
                <a:solidFill>
                  <a:schemeClr val="bg2">
                    <a:lumMod val="25000"/>
                  </a:schemeClr>
                </a:solidFill>
                <a:latin typeface="Courier New" panose="02070309020205020404" pitchFamily="49" charset="0"/>
                <a:cs typeface="Courier New" panose="02070309020205020404" pitchFamily="49" charset="0"/>
              </a:rPr>
              <a:t>dtype</a:t>
            </a:r>
            <a:r>
              <a:rPr lang="en-US" sz="1600" dirty="0" smtClean="0">
                <a:solidFill>
                  <a:schemeClr val="bg2">
                    <a:lumMod val="25000"/>
                  </a:schemeClr>
                </a:solidFill>
                <a:latin typeface="Courier New" panose="02070309020205020404" pitchFamily="49" charset="0"/>
                <a:cs typeface="Courier New" panose="02070309020205020404" pitchFamily="49" charset="0"/>
              </a:rPr>
              <a:t>('int64')</a:t>
            </a:r>
            <a:endParaRPr lang="en-US" sz="1600" dirty="0">
              <a:solidFill>
                <a:schemeClr val="bg2">
                  <a:lumMod val="2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200527" y="3386978"/>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[5]:</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1646417" y="3386978"/>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#Check types for all the columns</a:t>
            </a:r>
          </a:p>
          <a:p>
            <a:r>
              <a:rPr lang="en-US" dirty="0" err="1" smtClean="0">
                <a:solidFill>
                  <a:schemeClr val="bg2">
                    <a:lumMod val="25000"/>
                  </a:schemeClr>
                </a:solidFill>
                <a:latin typeface="Courier New" panose="02070309020205020404" pitchFamily="49" charset="0"/>
                <a:cs typeface="Courier New" panose="02070309020205020404" pitchFamily="49" charset="0"/>
              </a:rPr>
              <a:t>df.dtypes</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12" name="TextBox 11"/>
          <p:cNvSpPr txBox="1"/>
          <p:nvPr/>
        </p:nvSpPr>
        <p:spPr>
          <a:xfrm>
            <a:off x="198024" y="4318865"/>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Out[4]:</a:t>
            </a:r>
            <a:endParaRPr lang="en-US" sz="1600" dirty="0">
              <a:solidFill>
                <a:schemeClr val="bg2">
                  <a:lumMod val="2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1648913" y="4360681"/>
            <a:ext cx="3227887" cy="2031325"/>
          </a:xfrm>
          <a:prstGeom prst="rect">
            <a:avLst/>
          </a:prstGeom>
          <a:noFill/>
        </p:spPr>
        <p:txBody>
          <a:bodyPr wrap="square" rtlCol="0">
            <a:spAutoFit/>
          </a:bodyPr>
          <a:lstStyle/>
          <a:p>
            <a:r>
              <a:rPr lang="en-US" dirty="0" smtClean="0"/>
              <a:t>rank             </a:t>
            </a:r>
          </a:p>
          <a:p>
            <a:r>
              <a:rPr lang="en-US" dirty="0" smtClean="0"/>
              <a:t>discipline  </a:t>
            </a:r>
            <a:endParaRPr lang="en-US" dirty="0"/>
          </a:p>
          <a:p>
            <a:r>
              <a:rPr lang="en-US" dirty="0" err="1" smtClean="0"/>
              <a:t>phd</a:t>
            </a:r>
            <a:r>
              <a:rPr lang="en-US" dirty="0" smtClean="0"/>
              <a:t> </a:t>
            </a:r>
            <a:endParaRPr lang="en-US" dirty="0"/>
          </a:p>
          <a:p>
            <a:r>
              <a:rPr lang="en-US" dirty="0" smtClean="0"/>
              <a:t>service      </a:t>
            </a:r>
            <a:endParaRPr lang="en-US" dirty="0"/>
          </a:p>
          <a:p>
            <a:r>
              <a:rPr lang="en-US" dirty="0"/>
              <a:t>sex              </a:t>
            </a:r>
          </a:p>
          <a:p>
            <a:r>
              <a:rPr lang="en-US" dirty="0"/>
              <a:t>salary         </a:t>
            </a:r>
          </a:p>
          <a:p>
            <a:r>
              <a:rPr lang="en-US" dirty="0" err="1"/>
              <a:t>dtype</a:t>
            </a:r>
            <a:r>
              <a:rPr lang="en-US" dirty="0"/>
              <a:t>: object</a:t>
            </a:r>
          </a:p>
        </p:txBody>
      </p:sp>
      <p:sp>
        <p:nvSpPr>
          <p:cNvPr id="13" name="TextBox 12"/>
          <p:cNvSpPr txBox="1"/>
          <p:nvPr/>
        </p:nvSpPr>
        <p:spPr>
          <a:xfrm>
            <a:off x="3220380" y="4358185"/>
            <a:ext cx="3227887" cy="1754326"/>
          </a:xfrm>
          <a:prstGeom prst="rect">
            <a:avLst/>
          </a:prstGeom>
          <a:noFill/>
        </p:spPr>
        <p:txBody>
          <a:bodyPr wrap="square" rtlCol="0">
            <a:spAutoFit/>
          </a:bodyPr>
          <a:lstStyle/>
          <a:p>
            <a:r>
              <a:rPr lang="en-US" dirty="0" smtClean="0"/>
              <a:t>object</a:t>
            </a:r>
            <a:endParaRPr lang="en-US" dirty="0"/>
          </a:p>
          <a:p>
            <a:r>
              <a:rPr lang="en-US" dirty="0" smtClean="0"/>
              <a:t>object</a:t>
            </a:r>
            <a:endParaRPr lang="en-US" dirty="0"/>
          </a:p>
          <a:p>
            <a:r>
              <a:rPr lang="en-US" dirty="0" smtClean="0"/>
              <a:t>int64</a:t>
            </a:r>
            <a:endParaRPr lang="en-US" dirty="0"/>
          </a:p>
          <a:p>
            <a:r>
              <a:rPr lang="en-US" dirty="0" smtClean="0"/>
              <a:t>int64</a:t>
            </a:r>
            <a:endParaRPr lang="en-US" dirty="0"/>
          </a:p>
          <a:p>
            <a:r>
              <a:rPr lang="en-US" dirty="0" smtClean="0"/>
              <a:t>object</a:t>
            </a:r>
            <a:endParaRPr lang="en-US" dirty="0"/>
          </a:p>
          <a:p>
            <a:r>
              <a:rPr lang="en-US" dirty="0" smtClean="0"/>
              <a:t>int64</a:t>
            </a:r>
            <a:endParaRPr lang="en-US" dirty="0"/>
          </a:p>
        </p:txBody>
      </p:sp>
    </p:spTree>
    <p:extLst>
      <p:ext uri="{BB962C8B-B14F-4D97-AF65-F5344CB8AC3E}">
        <p14:creationId xmlns:p14="http://schemas.microsoft.com/office/powerpoint/2010/main" val="3586820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Frames methods</a:t>
            </a:r>
            <a:endParaRPr lang="en-US" dirty="0"/>
          </a:p>
        </p:txBody>
      </p:sp>
      <p:sp>
        <p:nvSpPr>
          <p:cNvPr id="5" name="Slide Number Placeholder 4"/>
          <p:cNvSpPr>
            <a:spLocks noGrp="1"/>
          </p:cNvSpPr>
          <p:nvPr>
            <p:ph type="sldNum" sz="quarter" idx="12"/>
          </p:nvPr>
        </p:nvSpPr>
        <p:spPr/>
        <p:txBody>
          <a:bodyPr/>
          <a:lstStyle/>
          <a:p>
            <a:fld id="{B841CA95-E0BC-48B5-948A-ECC494EB4D84}" type="slidenum">
              <a:rPr lang="en-US" smtClean="0"/>
              <a:t>38</a:t>
            </a:fld>
            <a:endParaRPr lang="en-US"/>
          </a:p>
        </p:txBody>
      </p:sp>
      <p:graphicFrame>
        <p:nvGraphicFramePr>
          <p:cNvPr id="7" name="Table 6"/>
          <p:cNvGraphicFramePr>
            <a:graphicFrameLocks noGrp="1"/>
          </p:cNvGraphicFramePr>
          <p:nvPr>
            <p:extLst/>
          </p:nvPr>
        </p:nvGraphicFramePr>
        <p:xfrm>
          <a:off x="927725" y="2418414"/>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df.method</a:t>
                      </a:r>
                      <a:r>
                        <a:rPr lang="en-US"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description</a:t>
                      </a:r>
                    </a:p>
                  </a:txBody>
                  <a:tcPr/>
                </a:tc>
                <a:extLst>
                  <a:ext uri="{0D108BD9-81ED-4DB2-BD59-A6C34878D82A}">
                    <a16:rowId xmlns:a16="http://schemas.microsoft.com/office/drawing/2014/main" val="10000"/>
                  </a:ext>
                </a:extLst>
              </a:tr>
              <a:tr h="483804">
                <a:tc>
                  <a:txBody>
                    <a:bodyPr/>
                    <a:lstStyle/>
                    <a:p>
                      <a:r>
                        <a:rPr lang="en-US" dirty="0" smtClean="0"/>
                        <a:t>head( [n] ), tail( [n] )</a:t>
                      </a:r>
                      <a:endParaRPr lang="en-US" dirty="0"/>
                    </a:p>
                  </a:txBody>
                  <a:tcPr/>
                </a:tc>
                <a:tc>
                  <a:txBody>
                    <a:bodyPr/>
                    <a:lstStyle/>
                    <a:p>
                      <a:r>
                        <a:rPr lang="en-US" dirty="0" smtClean="0"/>
                        <a:t>first/last</a:t>
                      </a:r>
                      <a:r>
                        <a:rPr lang="en-US" baseline="0" dirty="0" smtClean="0"/>
                        <a:t> n rows</a:t>
                      </a:r>
                      <a:endParaRPr lang="en-US" dirty="0"/>
                    </a:p>
                  </a:txBody>
                  <a:tcPr/>
                </a:tc>
                <a:extLst>
                  <a:ext uri="{0D108BD9-81ED-4DB2-BD59-A6C34878D82A}">
                    <a16:rowId xmlns:a16="http://schemas.microsoft.com/office/drawing/2014/main" val="10001"/>
                  </a:ext>
                </a:extLst>
              </a:tr>
              <a:tr h="483804">
                <a:tc>
                  <a:txBody>
                    <a:bodyPr/>
                    <a:lstStyle/>
                    <a:p>
                      <a:r>
                        <a:rPr lang="en-US" dirty="0" smtClean="0"/>
                        <a:t>describe()</a:t>
                      </a:r>
                      <a:endParaRPr lang="en-US" dirty="0"/>
                    </a:p>
                  </a:txBody>
                  <a:tcPr/>
                </a:tc>
                <a:tc>
                  <a:txBody>
                    <a:bodyPr/>
                    <a:lstStyle/>
                    <a:p>
                      <a:r>
                        <a:rPr lang="en-US" dirty="0" smtClean="0"/>
                        <a:t>generate descriptive statistics (for numeric columns only)</a:t>
                      </a:r>
                      <a:endParaRPr lang="en-US" dirty="0"/>
                    </a:p>
                  </a:txBody>
                  <a:tcPr/>
                </a:tc>
                <a:extLst>
                  <a:ext uri="{0D108BD9-81ED-4DB2-BD59-A6C34878D82A}">
                    <a16:rowId xmlns:a16="http://schemas.microsoft.com/office/drawing/2014/main" val="10002"/>
                  </a:ext>
                </a:extLst>
              </a:tr>
              <a:tr h="531003">
                <a:tc>
                  <a:txBody>
                    <a:bodyPr/>
                    <a:lstStyle/>
                    <a:p>
                      <a:r>
                        <a:rPr lang="en-US" dirty="0" smtClean="0"/>
                        <a:t>max(), min()</a:t>
                      </a:r>
                      <a:endParaRPr lang="en-US" dirty="0"/>
                    </a:p>
                  </a:txBody>
                  <a:tcPr/>
                </a:tc>
                <a:tc>
                  <a:txBody>
                    <a:bodyPr/>
                    <a:lstStyle/>
                    <a:p>
                      <a:r>
                        <a:rPr lang="en-US" dirty="0" smtClean="0"/>
                        <a:t>return max/min</a:t>
                      </a:r>
                      <a:r>
                        <a:rPr lang="en-US" baseline="0" dirty="0" smtClean="0"/>
                        <a:t> values for all numeric columns</a:t>
                      </a:r>
                      <a:endParaRPr lang="en-US" dirty="0"/>
                    </a:p>
                  </a:txBody>
                  <a:tcPr/>
                </a:tc>
                <a:extLst>
                  <a:ext uri="{0D108BD9-81ED-4DB2-BD59-A6C34878D82A}">
                    <a16:rowId xmlns:a16="http://schemas.microsoft.com/office/drawing/2014/main" val="10003"/>
                  </a:ext>
                </a:extLst>
              </a:tr>
              <a:tr h="542803">
                <a:tc>
                  <a:txBody>
                    <a:bodyPr/>
                    <a:lstStyle/>
                    <a:p>
                      <a:r>
                        <a:rPr lang="en-US" dirty="0" smtClean="0"/>
                        <a:t>mean(), median()</a:t>
                      </a:r>
                      <a:endParaRPr lang="en-US" dirty="0"/>
                    </a:p>
                  </a:txBody>
                  <a:tcPr/>
                </a:tc>
                <a:tc>
                  <a:txBody>
                    <a:bodyPr/>
                    <a:lstStyle/>
                    <a:p>
                      <a:r>
                        <a:rPr lang="en-US" dirty="0" smtClean="0"/>
                        <a:t>return mean/median</a:t>
                      </a:r>
                      <a:r>
                        <a:rPr lang="en-US" baseline="0" dirty="0" smtClean="0"/>
                        <a:t> values for all numeric columns</a:t>
                      </a:r>
                      <a:endParaRPr lang="en-US" dirty="0"/>
                    </a:p>
                  </a:txBody>
                  <a:tcPr/>
                </a:tc>
                <a:extLst>
                  <a:ext uri="{0D108BD9-81ED-4DB2-BD59-A6C34878D82A}">
                    <a16:rowId xmlns:a16="http://schemas.microsoft.com/office/drawing/2014/main" val="10004"/>
                  </a:ext>
                </a:extLst>
              </a:tr>
              <a:tr h="542803">
                <a:tc>
                  <a:txBody>
                    <a:bodyPr/>
                    <a:lstStyle/>
                    <a:p>
                      <a:r>
                        <a:rPr lang="en-US" dirty="0" err="1" smtClean="0"/>
                        <a:t>std</a:t>
                      </a:r>
                      <a:r>
                        <a:rPr lang="en-US" dirty="0" smtClean="0"/>
                        <a:t>()</a:t>
                      </a:r>
                      <a:endParaRPr lang="en-US" dirty="0"/>
                    </a:p>
                  </a:txBody>
                  <a:tcPr/>
                </a:tc>
                <a:tc>
                  <a:txBody>
                    <a:bodyPr/>
                    <a:lstStyle/>
                    <a:p>
                      <a:r>
                        <a:rPr lang="en-US" dirty="0" smtClean="0"/>
                        <a:t>standard deviation</a:t>
                      </a:r>
                      <a:endParaRPr lang="en-US" dirty="0"/>
                    </a:p>
                  </a:txBody>
                  <a:tcPr/>
                </a:tc>
                <a:extLst>
                  <a:ext uri="{0D108BD9-81ED-4DB2-BD59-A6C34878D82A}">
                    <a16:rowId xmlns:a16="http://schemas.microsoft.com/office/drawing/2014/main" val="10005"/>
                  </a:ext>
                </a:extLst>
              </a:tr>
              <a:tr h="501503">
                <a:tc>
                  <a:txBody>
                    <a:bodyPr/>
                    <a:lstStyle/>
                    <a:p>
                      <a:r>
                        <a:rPr lang="en-US" dirty="0" smtClean="0"/>
                        <a:t>sample([n])</a:t>
                      </a:r>
                      <a:endParaRPr lang="en-US" dirty="0"/>
                    </a:p>
                  </a:txBody>
                  <a:tcPr/>
                </a:tc>
                <a:tc>
                  <a:txBody>
                    <a:bodyPr/>
                    <a:lstStyle/>
                    <a:p>
                      <a:r>
                        <a:rPr lang="en-US" dirty="0" smtClean="0"/>
                        <a:t>returns a random sample of the</a:t>
                      </a:r>
                      <a:r>
                        <a:rPr lang="en-US" baseline="0" dirty="0" smtClean="0"/>
                        <a:t> data frame</a:t>
                      </a:r>
                      <a:endParaRPr lang="en-US" dirty="0"/>
                    </a:p>
                  </a:txBody>
                  <a:tcPr/>
                </a:tc>
                <a:extLst>
                  <a:ext uri="{0D108BD9-81ED-4DB2-BD59-A6C34878D82A}">
                    <a16:rowId xmlns:a16="http://schemas.microsoft.com/office/drawing/2014/main" val="10006"/>
                  </a:ext>
                </a:extLst>
              </a:tr>
              <a:tr h="501503">
                <a:tc>
                  <a:txBody>
                    <a:bodyPr/>
                    <a:lstStyle/>
                    <a:p>
                      <a:r>
                        <a:rPr lang="en-US" dirty="0" err="1" smtClean="0"/>
                        <a:t>dropna</a:t>
                      </a:r>
                      <a:r>
                        <a:rPr lang="en-US" dirty="0" smtClean="0"/>
                        <a:t>()</a:t>
                      </a:r>
                      <a:endParaRPr lang="en-US" dirty="0"/>
                    </a:p>
                  </a:txBody>
                  <a:tcPr/>
                </a:tc>
                <a:tc>
                  <a:txBody>
                    <a:bodyPr/>
                    <a:lstStyle/>
                    <a:p>
                      <a:r>
                        <a:rPr lang="en-US" dirty="0" smtClean="0"/>
                        <a:t>drop all the records with missing values</a:t>
                      </a:r>
                      <a:endParaRPr lang="en-US" dirty="0"/>
                    </a:p>
                  </a:txBody>
                  <a:tcPr/>
                </a:tc>
                <a:extLst>
                  <a:ext uri="{0D108BD9-81ED-4DB2-BD59-A6C34878D82A}">
                    <a16:rowId xmlns:a16="http://schemas.microsoft.com/office/drawing/2014/main" val="10007"/>
                  </a:ext>
                </a:extLst>
              </a:tr>
            </a:tbl>
          </a:graphicData>
        </a:graphic>
      </p:graphicFrame>
      <p:sp>
        <p:nvSpPr>
          <p:cNvPr id="8" name="TextBox 7"/>
          <p:cNvSpPr txBox="1"/>
          <p:nvPr/>
        </p:nvSpPr>
        <p:spPr>
          <a:xfrm>
            <a:off x="838200" y="1610741"/>
            <a:ext cx="7485089" cy="646331"/>
          </a:xfrm>
          <a:prstGeom prst="rect">
            <a:avLst/>
          </a:prstGeom>
          <a:noFill/>
        </p:spPr>
        <p:txBody>
          <a:bodyPr wrap="square" rtlCol="0">
            <a:spAutoFit/>
          </a:bodyPr>
          <a:lstStyle/>
          <a:p>
            <a:r>
              <a:rPr lang="en-US" dirty="0" smtClean="0"/>
              <a:t>Unlike attributes, python methods have </a:t>
            </a:r>
            <a:r>
              <a:rPr lang="en-US" i="1" dirty="0" smtClean="0"/>
              <a:t>parenthesis.</a:t>
            </a:r>
          </a:p>
          <a:p>
            <a:r>
              <a:rPr lang="en-US" dirty="0" smtClean="0"/>
              <a:t>All attributes and methods can be listed with a </a:t>
            </a:r>
            <a:r>
              <a:rPr lang="en-US" i="1" dirty="0" err="1" smtClean="0"/>
              <a:t>dir</a:t>
            </a:r>
            <a:r>
              <a:rPr lang="en-US" i="1" dirty="0" smtClean="0"/>
              <a:t>() </a:t>
            </a:r>
            <a:r>
              <a:rPr lang="en-US" dirty="0" smtClean="0"/>
              <a:t>function: </a:t>
            </a:r>
            <a:r>
              <a:rPr lang="en-US" b="1" dirty="0" err="1" smtClean="0">
                <a:solidFill>
                  <a:schemeClr val="accent1">
                    <a:lumMod val="50000"/>
                  </a:schemeClr>
                </a:solidFill>
                <a:latin typeface="Courier New" panose="02070309020205020404" pitchFamily="49" charset="0"/>
                <a:cs typeface="Courier New" panose="02070309020205020404" pitchFamily="49" charset="0"/>
              </a:rPr>
              <a:t>dir</a:t>
            </a:r>
            <a:r>
              <a:rPr lang="en-US" b="1" dirty="0" smtClean="0">
                <a:solidFill>
                  <a:schemeClr val="accent1">
                    <a:lumMod val="50000"/>
                  </a:schemeClr>
                </a:solidFill>
                <a:latin typeface="Courier New" panose="02070309020205020404" pitchFamily="49" charset="0"/>
                <a:cs typeface="Courier New" panose="02070309020205020404" pitchFamily="49" charset="0"/>
              </a:rPr>
              <a:t>(</a:t>
            </a:r>
            <a:r>
              <a:rPr lang="en-US" b="1" dirty="0" err="1" smtClean="0">
                <a:solidFill>
                  <a:schemeClr val="accent1">
                    <a:lumMod val="50000"/>
                  </a:schemeClr>
                </a:solidFill>
                <a:latin typeface="Courier New" panose="02070309020205020404" pitchFamily="49" charset="0"/>
                <a:cs typeface="Courier New" panose="02070309020205020404" pitchFamily="49" charset="0"/>
              </a:rPr>
              <a:t>df</a:t>
            </a:r>
            <a:r>
              <a:rPr lang="en-US" b="1" dirty="0" smtClean="0">
                <a:solidFill>
                  <a:schemeClr val="accent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5813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a:t>
            </a:r>
            <a:r>
              <a:rPr lang="en-US" i="1" dirty="0" err="1" smtClean="0"/>
              <a:t>groupby</a:t>
            </a:r>
            <a:r>
              <a:rPr lang="en-US" dirty="0" smtClean="0"/>
              <a:t> method</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39</a:t>
            </a:fld>
            <a:endParaRPr lang="en-US"/>
          </a:p>
        </p:txBody>
      </p:sp>
      <p:sp>
        <p:nvSpPr>
          <p:cNvPr id="12" name="TextBox 11"/>
          <p:cNvSpPr txBox="1"/>
          <p:nvPr/>
        </p:nvSpPr>
        <p:spPr>
          <a:xfrm>
            <a:off x="1004341" y="2013679"/>
            <a:ext cx="10418164" cy="866071"/>
          </a:xfrm>
          <a:prstGeom prst="rect">
            <a:avLst/>
          </a:prstGeom>
          <a:noFill/>
        </p:spPr>
        <p:txBody>
          <a:bodyPr wrap="square" rtlCol="0">
            <a:spAutoFit/>
          </a:bodyPr>
          <a:lstStyle/>
          <a:p>
            <a:pPr>
              <a:lnSpc>
                <a:spcPct val="250000"/>
              </a:lnSpc>
            </a:pPr>
            <a:r>
              <a:rPr lang="en-US" sz="2400" dirty="0" smtClean="0"/>
              <a:t>Once </a:t>
            </a:r>
            <a:r>
              <a:rPr lang="en-US" sz="2400" dirty="0" err="1" smtClean="0"/>
              <a:t>groupby</a:t>
            </a:r>
            <a:r>
              <a:rPr lang="en-US" sz="2400" dirty="0" smtClean="0"/>
              <a:t> object is create we can calculate various statistics for each group:</a:t>
            </a:r>
          </a:p>
        </p:txBody>
      </p:sp>
      <p:sp>
        <p:nvSpPr>
          <p:cNvPr id="13" name="TextBox 12"/>
          <p:cNvSpPr txBox="1"/>
          <p:nvPr/>
        </p:nvSpPr>
        <p:spPr>
          <a:xfrm>
            <a:off x="203023" y="3244085"/>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3244085"/>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smtClean="0">
                <a:solidFill>
                  <a:schemeClr val="bg2">
                    <a:lumMod val="25000"/>
                  </a:schemeClr>
                </a:solidFill>
                <a:latin typeface="Courier New" panose="02070309020205020404" pitchFamily="49" charset="0"/>
                <a:cs typeface="Courier New" panose="02070309020205020404" pitchFamily="49" charset="0"/>
              </a:rPr>
              <a:t>df.groupby</a:t>
            </a:r>
            <a:r>
              <a:rPr lang="en-US" dirty="0" smtClean="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'rank'</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'salary'</a:t>
            </a:r>
            <a:r>
              <a:rPr lang="en-US" dirty="0" smtClean="0">
                <a:latin typeface="Courier New" panose="02070309020205020404" pitchFamily="49" charset="0"/>
                <a:cs typeface="Courier New" panose="02070309020205020404" pitchFamily="49" charset="0"/>
              </a:rPr>
              <a:t>]].mean()</a:t>
            </a:r>
            <a:endParaRPr lang="en-US" dirty="0">
              <a:latin typeface="Courier New" panose="02070309020205020404" pitchFamily="49" charset="0"/>
              <a:cs typeface="Courier New" panose="02070309020205020404" pitchFamily="49" charset="0"/>
            </a:endParaRPr>
          </a:p>
        </p:txBody>
      </p:sp>
      <p:sp>
        <p:nvSpPr>
          <p:cNvPr id="3" name="Rectangle 2"/>
          <p:cNvSpPr/>
          <p:nvPr/>
        </p:nvSpPr>
        <p:spPr>
          <a:xfrm>
            <a:off x="1648913" y="5935512"/>
            <a:ext cx="10217739" cy="646331"/>
          </a:xfrm>
          <a:prstGeom prst="rect">
            <a:avLst/>
          </a:prstGeom>
        </p:spPr>
        <p:txBody>
          <a:bodyPr wrap="square">
            <a:spAutoFit/>
          </a:bodyPr>
          <a:lstStyle/>
          <a:p>
            <a:r>
              <a:rPr lang="en-US" i="1" dirty="0">
                <a:solidFill>
                  <a:schemeClr val="tx1">
                    <a:lumMod val="50000"/>
                    <a:lumOff val="50000"/>
                  </a:schemeClr>
                </a:solidFill>
              </a:rPr>
              <a:t>Note:</a:t>
            </a:r>
            <a:r>
              <a:rPr lang="en-US" dirty="0">
                <a:solidFill>
                  <a:schemeClr val="tx1">
                    <a:lumMod val="50000"/>
                    <a:lumOff val="50000"/>
                  </a:schemeClr>
                </a:solidFill>
              </a:rPr>
              <a:t> </a:t>
            </a:r>
            <a:r>
              <a:rPr lang="en-US" dirty="0" smtClean="0">
                <a:solidFill>
                  <a:schemeClr val="tx1">
                    <a:lumMod val="50000"/>
                    <a:lumOff val="50000"/>
                  </a:schemeClr>
                </a:solidFill>
              </a:rPr>
              <a:t>If single brackets are used to specify the column (e.g. salary), then the output is Pandas Series object. When double brackets are used the output is a Data Frame</a:t>
            </a:r>
            <a:endParaRPr lang="en-US" dirty="0">
              <a:solidFill>
                <a:schemeClr val="tx1">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4058122"/>
            <a:ext cx="1928027" cy="1432684"/>
          </a:xfrm>
          <a:prstGeom prst="rect">
            <a:avLst/>
          </a:prstGeom>
        </p:spPr>
      </p:pic>
    </p:spTree>
    <p:extLst>
      <p:ext uri="{BB962C8B-B14F-4D97-AF65-F5344CB8AC3E}">
        <p14:creationId xmlns:p14="http://schemas.microsoft.com/office/powerpoint/2010/main" val="1790568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err="1" smtClean="0"/>
              <a:t>SciPy</a:t>
            </a:r>
            <a:r>
              <a:rPr lang="en-US" i="1" dirty="0" smtClean="0"/>
              <a:t>:</a:t>
            </a:r>
          </a:p>
          <a:p>
            <a:pPr lvl="1">
              <a:buFont typeface="Wingdings" panose="05000000000000000000" pitchFamily="2" charset="2"/>
              <a:buChar char="§"/>
            </a:pPr>
            <a:r>
              <a:rPr lang="en-US" dirty="0" smtClean="0"/>
              <a:t>collection of algorithms for linear algebra, differential equations, numerical integration, optimization, statistics and more</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part of </a:t>
            </a:r>
            <a:r>
              <a:rPr lang="en-US" dirty="0" err="1" smtClean="0"/>
              <a:t>SciPy</a:t>
            </a:r>
            <a:r>
              <a:rPr lang="en-US" dirty="0" smtClean="0"/>
              <a:t> Stack</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built on </a:t>
            </a:r>
            <a:r>
              <a:rPr lang="en-US" dirty="0" err="1" smtClean="0"/>
              <a:t>NumPy</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38" r="41257"/>
          <a:stretch/>
        </p:blipFill>
        <p:spPr>
          <a:xfrm>
            <a:off x="10137648" y="130874"/>
            <a:ext cx="1789176" cy="525232"/>
          </a:xfrm>
          <a:prstGeom prst="rect">
            <a:avLst/>
          </a:prstGeom>
        </p:spPr>
      </p:pic>
      <p:sp>
        <p:nvSpPr>
          <p:cNvPr id="7" name="TextBox 6"/>
          <p:cNvSpPr txBox="1"/>
          <p:nvPr/>
        </p:nvSpPr>
        <p:spPr>
          <a:xfrm>
            <a:off x="838200" y="5807631"/>
            <a:ext cx="5654040" cy="369332"/>
          </a:xfrm>
          <a:prstGeom prst="rect">
            <a:avLst/>
          </a:prstGeom>
          <a:noFill/>
        </p:spPr>
        <p:txBody>
          <a:bodyPr wrap="square" rtlCol="0">
            <a:spAutoFit/>
          </a:bodyPr>
          <a:lstStyle/>
          <a:p>
            <a:r>
              <a:rPr lang="en-US" b="1" dirty="0" smtClean="0"/>
              <a:t>Link:</a:t>
            </a:r>
            <a:r>
              <a:rPr lang="en-US" dirty="0" smtClean="0"/>
              <a:t> </a:t>
            </a:r>
            <a:r>
              <a:rPr lang="en-US" dirty="0" smtClean="0">
                <a:hlinkClick r:id="rId3"/>
              </a:rPr>
              <a:t>https://www.scipy.org/scipylib/</a:t>
            </a:r>
            <a:endParaRPr lang="en-US" dirty="0"/>
          </a:p>
        </p:txBody>
      </p:sp>
    </p:spTree>
    <p:extLst>
      <p:ext uri="{BB962C8B-B14F-4D97-AF65-F5344CB8AC3E}">
        <p14:creationId xmlns:p14="http://schemas.microsoft.com/office/powerpoint/2010/main" val="3979139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a:t>
            </a:r>
            <a:r>
              <a:rPr lang="en-US" i="1" dirty="0" err="1" smtClean="0"/>
              <a:t>groupby</a:t>
            </a:r>
            <a:r>
              <a:rPr lang="en-US" dirty="0" smtClean="0"/>
              <a:t> method</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40</a:t>
            </a:fld>
            <a:endParaRPr lang="en-US"/>
          </a:p>
        </p:txBody>
      </p:sp>
      <p:sp>
        <p:nvSpPr>
          <p:cNvPr id="12" name="TextBox 11"/>
          <p:cNvSpPr txBox="1"/>
          <p:nvPr/>
        </p:nvSpPr>
        <p:spPr>
          <a:xfrm>
            <a:off x="1004341" y="2013679"/>
            <a:ext cx="10418164" cy="3416320"/>
          </a:xfrm>
          <a:prstGeom prst="rect">
            <a:avLst/>
          </a:prstGeom>
          <a:noFill/>
        </p:spPr>
        <p:txBody>
          <a:bodyPr wrap="square" rtlCol="0">
            <a:spAutoFit/>
          </a:bodyPr>
          <a:lstStyle/>
          <a:p>
            <a:pPr>
              <a:lnSpc>
                <a:spcPct val="250000"/>
              </a:lnSpc>
            </a:pPr>
            <a:r>
              <a:rPr lang="en-US" sz="2400" i="1" dirty="0" err="1" smtClean="0"/>
              <a:t>groupby</a:t>
            </a:r>
            <a:r>
              <a:rPr lang="en-US" sz="2400" dirty="0" smtClean="0"/>
              <a:t> performance notes:</a:t>
            </a:r>
          </a:p>
          <a:p>
            <a:pPr lvl="1"/>
            <a:r>
              <a:rPr lang="en-US" sz="2400" dirty="0" smtClean="0"/>
              <a:t>- no grouping/splitting occurs until it's needed. Creating the </a:t>
            </a:r>
            <a:r>
              <a:rPr lang="en-US" sz="2400" i="1" dirty="0" err="1" smtClean="0"/>
              <a:t>groupby</a:t>
            </a:r>
            <a:r>
              <a:rPr lang="en-US" sz="2400" dirty="0" smtClean="0"/>
              <a:t> object only verifies that you have passed a valid mapping</a:t>
            </a:r>
          </a:p>
          <a:p>
            <a:pPr lvl="1"/>
            <a:r>
              <a:rPr lang="en-US" sz="2400" dirty="0" smtClean="0"/>
              <a:t>- by default the group keys are sorted during the </a:t>
            </a:r>
            <a:r>
              <a:rPr lang="en-US" sz="2400" i="1" dirty="0" err="1" smtClean="0"/>
              <a:t>groupby</a:t>
            </a:r>
            <a:r>
              <a:rPr lang="en-US" sz="2400" dirty="0" smtClean="0"/>
              <a:t> operation. You may want to pass sort=False for potential speedup:</a:t>
            </a:r>
          </a:p>
          <a:p>
            <a:pPr>
              <a:lnSpc>
                <a:spcPct val="250000"/>
              </a:lnSpc>
            </a:pPr>
            <a:endParaRPr lang="en-US" sz="2400" dirty="0" smtClean="0"/>
          </a:p>
        </p:txBody>
      </p:sp>
      <p:sp>
        <p:nvSpPr>
          <p:cNvPr id="13" name="TextBox 12"/>
          <p:cNvSpPr txBox="1"/>
          <p:nvPr/>
        </p:nvSpPr>
        <p:spPr>
          <a:xfrm>
            <a:off x="203023" y="4867404"/>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4867404"/>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smtClean="0">
                <a:solidFill>
                  <a:schemeClr val="bg2">
                    <a:lumMod val="25000"/>
                  </a:schemeClr>
                </a:solidFill>
                <a:latin typeface="Courier New" panose="02070309020205020404" pitchFamily="49" charset="0"/>
                <a:cs typeface="Courier New" panose="02070309020205020404" pitchFamily="49" charset="0"/>
              </a:rPr>
              <a:t>df.groupby</a:t>
            </a:r>
            <a:r>
              <a:rPr lang="en-US" dirty="0" smtClean="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'rank']</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sort=</a:t>
            </a:r>
            <a:r>
              <a:rPr lang="en-US" dirty="0" smtClean="0">
                <a:solidFill>
                  <a:schemeClr val="accent6">
                    <a:lumMod val="75000"/>
                  </a:schemeClr>
                </a:solidFill>
                <a:latin typeface="Courier New" panose="02070309020205020404" pitchFamily="49" charset="0"/>
                <a:cs typeface="Courier New" panose="02070309020205020404" pitchFamily="49" charset="0"/>
              </a:rPr>
              <a:t>False</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'salary'</a:t>
            </a:r>
            <a:r>
              <a:rPr lang="en-US" dirty="0" smtClean="0">
                <a:latin typeface="Courier New" panose="02070309020205020404" pitchFamily="49" charset="0"/>
                <a:cs typeface="Courier New" panose="02070309020205020404" pitchFamily="49" charset="0"/>
              </a:rPr>
              <a:t>]].mean()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5568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filtering</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41</a:t>
            </a:fld>
            <a:endParaRPr lang="en-US"/>
          </a:p>
        </p:txBody>
      </p:sp>
      <p:sp>
        <p:nvSpPr>
          <p:cNvPr id="12" name="TextBox 11"/>
          <p:cNvSpPr txBox="1"/>
          <p:nvPr/>
        </p:nvSpPr>
        <p:spPr>
          <a:xfrm>
            <a:off x="1004341" y="2013679"/>
            <a:ext cx="10418164" cy="2123658"/>
          </a:xfrm>
          <a:prstGeom prst="rect">
            <a:avLst/>
          </a:prstGeom>
          <a:noFill/>
        </p:spPr>
        <p:txBody>
          <a:bodyPr wrap="square" rtlCol="0">
            <a:spAutoFit/>
          </a:bodyPr>
          <a:lstStyle/>
          <a:p>
            <a:r>
              <a:rPr lang="en-US" sz="2400" dirty="0" smtClean="0"/>
              <a:t>To subset the data we can apply Boolean indexing. This indexing is commonly known as a filter.  For example if we want to subset the rows in which the salary value is greater than $120K: </a:t>
            </a:r>
          </a:p>
          <a:p>
            <a:pPr>
              <a:lnSpc>
                <a:spcPct val="250000"/>
              </a:lnSpc>
            </a:pPr>
            <a:endParaRPr lang="en-US" sz="2400" dirty="0" smtClean="0"/>
          </a:p>
        </p:txBody>
      </p:sp>
      <p:sp>
        <p:nvSpPr>
          <p:cNvPr id="13" name="TextBox 12"/>
          <p:cNvSpPr txBox="1"/>
          <p:nvPr/>
        </p:nvSpPr>
        <p:spPr>
          <a:xfrm>
            <a:off x="203023" y="3423063"/>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3423063"/>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smtClean="0">
                <a:solidFill>
                  <a:schemeClr val="bg2">
                    <a:lumMod val="25000"/>
                  </a:schemeClr>
                </a:solidFill>
                <a:latin typeface="Courier New" panose="02070309020205020404" pitchFamily="49" charset="0"/>
                <a:cs typeface="Courier New" panose="02070309020205020404" pitchFamily="49" charset="0"/>
              </a:rPr>
              <a:t>df_sub</a:t>
            </a:r>
            <a:r>
              <a:rPr lang="en-US" dirty="0" smtClean="0">
                <a:solidFill>
                  <a:schemeClr val="bg2">
                    <a:lumMod val="25000"/>
                  </a:schemeClr>
                </a:solidFill>
                <a:latin typeface="Courier New" panose="02070309020205020404" pitchFamily="49" charset="0"/>
                <a:cs typeface="Courier New" panose="02070309020205020404" pitchFamily="49" charset="0"/>
              </a:rPr>
              <a:t> = </a:t>
            </a:r>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chemeClr val="bg2">
                    <a:lumMod val="25000"/>
                  </a:schemeClr>
                </a:solidFill>
                <a:latin typeface="Courier New" panose="02070309020205020404" pitchFamily="49" charset="0"/>
                <a:cs typeface="Courier New" panose="02070309020205020404" pitchFamily="49" charset="0"/>
              </a:rPr>
              <a:t> </a:t>
            </a:r>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'salary'] </a:t>
            </a:r>
            <a:r>
              <a:rPr lang="en-US" dirty="0" smtClean="0">
                <a:latin typeface="Courier New" panose="02070309020205020404" pitchFamily="49" charset="0"/>
                <a:cs typeface="Courier New" panose="02070309020205020404" pitchFamily="49" charset="0"/>
              </a:rPr>
              <a:t>&gt; 120000 ]</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230731" y="5882251"/>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676621" y="5882251"/>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only those rows that contain female professors:</a:t>
            </a:r>
          </a:p>
          <a:p>
            <a:r>
              <a:rPr lang="en-US" dirty="0" err="1" smtClean="0">
                <a:solidFill>
                  <a:schemeClr val="bg2">
                    <a:lumMod val="25000"/>
                  </a:schemeClr>
                </a:solidFill>
                <a:latin typeface="Courier New" panose="02070309020205020404" pitchFamily="49" charset="0"/>
                <a:cs typeface="Courier New" panose="02070309020205020404" pitchFamily="49" charset="0"/>
              </a:rPr>
              <a:t>df_f</a:t>
            </a:r>
            <a:r>
              <a:rPr lang="en-US" dirty="0" smtClean="0">
                <a:solidFill>
                  <a:schemeClr val="bg2">
                    <a:lumMod val="25000"/>
                  </a:schemeClr>
                </a:solidFill>
                <a:latin typeface="Courier New" panose="02070309020205020404" pitchFamily="49" charset="0"/>
                <a:cs typeface="Courier New" panose="02070309020205020404" pitchFamily="49" charset="0"/>
              </a:rPr>
              <a:t> = </a:t>
            </a:r>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chemeClr val="bg2">
                    <a:lumMod val="25000"/>
                  </a:schemeClr>
                </a:solidFill>
                <a:latin typeface="Courier New" panose="02070309020205020404" pitchFamily="49" charset="0"/>
                <a:cs typeface="Courier New" panose="02070309020205020404" pitchFamily="49" charset="0"/>
              </a:rPr>
              <a:t> </a:t>
            </a:r>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solidFill>
                  <a:schemeClr val="bg2">
                    <a:lumMod val="25000"/>
                  </a:schemeClr>
                </a:solidFill>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'sex'] </a:t>
            </a:r>
            <a:r>
              <a:rPr lang="en-US" dirty="0" smtClean="0">
                <a:latin typeface="Courier New" panose="02070309020205020404" pitchFamily="49" charset="0"/>
                <a:cs typeface="Courier New" panose="02070309020205020404" pitchFamily="49" charset="0"/>
              </a:rPr>
              <a:t>== </a:t>
            </a:r>
            <a:r>
              <a:rPr lang="en-US" dirty="0" smtClean="0">
                <a:solidFill>
                  <a:srgbClr val="C00000"/>
                </a:solidFill>
                <a:latin typeface="Courier New" panose="02070309020205020404" pitchFamily="49" charset="0"/>
                <a:cs typeface="Courier New" panose="02070309020205020404" pitchFamily="49" charset="0"/>
              </a:rPr>
              <a:t>'Female'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1011267" y="4296216"/>
            <a:ext cx="10418164" cy="1569660"/>
          </a:xfrm>
          <a:prstGeom prst="rect">
            <a:avLst/>
          </a:prstGeom>
          <a:noFill/>
        </p:spPr>
        <p:txBody>
          <a:bodyPr wrap="square" rtlCol="0">
            <a:spAutoFit/>
          </a:bodyPr>
          <a:lstStyle/>
          <a:p>
            <a:r>
              <a:rPr lang="en-US" sz="2400" dirty="0" smtClean="0"/>
              <a:t>Any Boolean operator can be used to subset the data:</a:t>
            </a:r>
            <a:r>
              <a:rPr lang="en-US" sz="2400" dirty="0"/>
              <a:t> </a:t>
            </a:r>
          </a:p>
          <a:p>
            <a:r>
              <a:rPr lang="en-US" sz="2400" dirty="0"/>
              <a:t>&gt;   greater; </a:t>
            </a:r>
            <a:r>
              <a:rPr lang="en-US" sz="2400" dirty="0" smtClean="0"/>
              <a:t>    </a:t>
            </a:r>
            <a:r>
              <a:rPr lang="en-US" sz="2400" dirty="0"/>
              <a:t>&gt;= greater </a:t>
            </a:r>
            <a:r>
              <a:rPr lang="en-US" sz="2400" dirty="0" smtClean="0"/>
              <a:t>or equal;</a:t>
            </a:r>
          </a:p>
          <a:p>
            <a:r>
              <a:rPr lang="en-US" sz="2400" dirty="0" smtClean="0"/>
              <a:t>&lt;   less;           &lt;= less or equal;</a:t>
            </a:r>
          </a:p>
          <a:p>
            <a:r>
              <a:rPr lang="en-US" sz="2400" dirty="0" smtClean="0"/>
              <a:t>== equal;        != not equal;  </a:t>
            </a:r>
          </a:p>
        </p:txBody>
      </p:sp>
    </p:spTree>
    <p:extLst>
      <p:ext uri="{BB962C8B-B14F-4D97-AF65-F5344CB8AC3E}">
        <p14:creationId xmlns:p14="http://schemas.microsoft.com/office/powerpoint/2010/main" val="2067555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Slicing</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42</a:t>
            </a:fld>
            <a:endParaRPr lang="en-US"/>
          </a:p>
        </p:txBody>
      </p:sp>
      <p:sp>
        <p:nvSpPr>
          <p:cNvPr id="12" name="TextBox 11"/>
          <p:cNvSpPr txBox="1"/>
          <p:nvPr/>
        </p:nvSpPr>
        <p:spPr>
          <a:xfrm>
            <a:off x="991089" y="2009262"/>
            <a:ext cx="10418164" cy="2677656"/>
          </a:xfrm>
          <a:prstGeom prst="rect">
            <a:avLst/>
          </a:prstGeom>
          <a:noFill/>
        </p:spPr>
        <p:txBody>
          <a:bodyPr wrap="square" rtlCol="0">
            <a:spAutoFit/>
          </a:bodyPr>
          <a:lstStyle/>
          <a:p>
            <a:r>
              <a:rPr lang="en-US" sz="2400" dirty="0" smtClean="0"/>
              <a:t>There are a number of ways to subset the Data Frame:</a:t>
            </a:r>
          </a:p>
          <a:p>
            <a:pPr marL="800100" lvl="1" indent="-342900">
              <a:buFont typeface="Arial" panose="020B0604020202020204" pitchFamily="34" charset="0"/>
              <a:buChar char="•"/>
            </a:pPr>
            <a:r>
              <a:rPr lang="en-US" sz="2400" dirty="0" smtClean="0"/>
              <a:t>one or more columns</a:t>
            </a:r>
          </a:p>
          <a:p>
            <a:pPr marL="800100" lvl="1" indent="-342900">
              <a:buFont typeface="Arial" panose="020B0604020202020204" pitchFamily="34" charset="0"/>
              <a:buChar char="•"/>
            </a:pPr>
            <a:r>
              <a:rPr lang="en-US" sz="2400" dirty="0" smtClean="0"/>
              <a:t>one or more rows</a:t>
            </a:r>
          </a:p>
          <a:p>
            <a:pPr marL="800100" lvl="1" indent="-342900">
              <a:buFont typeface="Arial" panose="020B0604020202020204" pitchFamily="34" charset="0"/>
              <a:buChar char="•"/>
            </a:pPr>
            <a:r>
              <a:rPr lang="en-US" sz="2400" dirty="0" smtClean="0"/>
              <a:t>a subset of rows and columns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smtClean="0"/>
          </a:p>
          <a:p>
            <a:pPr lvl="1"/>
            <a:r>
              <a:rPr lang="en-US" sz="2400" dirty="0" smtClean="0"/>
              <a:t>Rows and columns can be selected by their position or label </a:t>
            </a:r>
            <a:endParaRPr lang="en-US" sz="2400" dirty="0"/>
          </a:p>
        </p:txBody>
      </p:sp>
    </p:spTree>
    <p:extLst>
      <p:ext uri="{BB962C8B-B14F-4D97-AF65-F5344CB8AC3E}">
        <p14:creationId xmlns:p14="http://schemas.microsoft.com/office/powerpoint/2010/main" val="2657704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Slicing</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43</a:t>
            </a:fld>
            <a:endParaRPr lang="en-US"/>
          </a:p>
        </p:txBody>
      </p:sp>
      <p:sp>
        <p:nvSpPr>
          <p:cNvPr id="12" name="TextBox 11"/>
          <p:cNvSpPr txBox="1"/>
          <p:nvPr/>
        </p:nvSpPr>
        <p:spPr>
          <a:xfrm>
            <a:off x="991089" y="2009262"/>
            <a:ext cx="10418164" cy="830997"/>
          </a:xfrm>
          <a:prstGeom prst="rect">
            <a:avLst/>
          </a:prstGeom>
          <a:noFill/>
        </p:spPr>
        <p:txBody>
          <a:bodyPr wrap="square" rtlCol="0">
            <a:spAutoFit/>
          </a:bodyPr>
          <a:lstStyle/>
          <a:p>
            <a:r>
              <a:rPr lang="en-US" sz="2400" dirty="0" smtClean="0"/>
              <a:t>When selecting one column, it is possible to use single set of brackets, but the resulting object will be  a Series (not a </a:t>
            </a:r>
            <a:r>
              <a:rPr lang="en-US" sz="2400" dirty="0" err="1" smtClean="0"/>
              <a:t>DataFrame</a:t>
            </a:r>
            <a:r>
              <a:rPr lang="en-US" sz="2400" dirty="0" smtClean="0"/>
              <a:t>):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'salary'</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984466" y="4078807"/>
            <a:ext cx="10418164" cy="830997"/>
          </a:xfrm>
          <a:prstGeom prst="rect">
            <a:avLst/>
          </a:prstGeom>
          <a:noFill/>
        </p:spPr>
        <p:txBody>
          <a:bodyPr wrap="square" rtlCol="0">
            <a:spAutoFit/>
          </a:bodyPr>
          <a:lstStyle/>
          <a:p>
            <a:r>
              <a:rPr lang="en-US" sz="2400" dirty="0" smtClean="0"/>
              <a:t>When we need to select more than one column and/or make the output to be a </a:t>
            </a:r>
            <a:r>
              <a:rPr lang="en-US" sz="2400" dirty="0" err="1" smtClean="0"/>
              <a:t>DataFrame</a:t>
            </a:r>
            <a:r>
              <a:rPr lang="en-US" sz="2400" dirty="0" smtClean="0"/>
              <a:t>, we should use double brackets:</a:t>
            </a:r>
          </a:p>
        </p:txBody>
      </p:sp>
      <p:sp>
        <p:nvSpPr>
          <p:cNvPr id="8" name="TextBox 7"/>
          <p:cNvSpPr txBox="1"/>
          <p:nvPr/>
        </p:nvSpPr>
        <p:spPr>
          <a:xfrm>
            <a:off x="196400" y="4988881"/>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9" name="TextBox 8"/>
          <p:cNvSpPr txBox="1"/>
          <p:nvPr/>
        </p:nvSpPr>
        <p:spPr>
          <a:xfrm>
            <a:off x="1642290" y="4988881"/>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a:t>
            </a:r>
            <a:r>
              <a:rPr lang="en-US" dirty="0" err="1" smtClean="0">
                <a:solidFill>
                  <a:srgbClr val="C00000"/>
                </a:solidFill>
                <a:latin typeface="Courier New" panose="02070309020205020404" pitchFamily="49" charset="0"/>
                <a:cs typeface="Courier New" panose="02070309020205020404" pitchFamily="49" charset="0"/>
              </a:rPr>
              <a:t>rank'</a:t>
            </a:r>
            <a:r>
              <a:rPr lang="en-US" dirty="0" err="1" smtClean="0">
                <a:latin typeface="Courier New" panose="02070309020205020404" pitchFamily="49" charset="0"/>
                <a:cs typeface="Courier New" panose="02070309020205020404" pitchFamily="49" charset="0"/>
              </a:rPr>
              <a:t>,</a:t>
            </a:r>
            <a:r>
              <a:rPr lang="en-US" dirty="0" err="1" smtClean="0">
                <a:solidFill>
                  <a:srgbClr val="C00000"/>
                </a:solidFill>
                <a:latin typeface="Courier New" panose="02070309020205020404" pitchFamily="49" charset="0"/>
                <a:cs typeface="Courier New" panose="02070309020205020404" pitchFamily="49" charset="0"/>
              </a:rPr>
              <a:t>'salary</a:t>
            </a:r>
            <a:r>
              <a:rPr lang="en-US" dirty="0" smtClean="0">
                <a:solidFill>
                  <a:srgbClr val="C0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9487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Selecting rows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44</a:t>
            </a:fld>
            <a:endParaRPr lang="en-US"/>
          </a:p>
        </p:txBody>
      </p:sp>
      <p:sp>
        <p:nvSpPr>
          <p:cNvPr id="12" name="TextBox 11"/>
          <p:cNvSpPr txBox="1"/>
          <p:nvPr/>
        </p:nvSpPr>
        <p:spPr>
          <a:xfrm>
            <a:off x="991089" y="2009262"/>
            <a:ext cx="10418164" cy="461665"/>
          </a:xfrm>
          <a:prstGeom prst="rect">
            <a:avLst/>
          </a:prstGeom>
          <a:noFill/>
        </p:spPr>
        <p:txBody>
          <a:bodyPr wrap="square" rtlCol="0">
            <a:spAutoFit/>
          </a:bodyPr>
          <a:lstStyle/>
          <a:p>
            <a:r>
              <a:rPr lang="en-US" sz="2400" dirty="0" smtClean="0"/>
              <a:t>If we need to select a range of rows, we can specify the range using ":"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rows by their position:</a:t>
            </a:r>
          </a:p>
          <a:p>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10:20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984466" y="4078807"/>
            <a:ext cx="10418164" cy="1200329"/>
          </a:xfrm>
          <a:prstGeom prst="rect">
            <a:avLst/>
          </a:prstGeom>
          <a:noFill/>
        </p:spPr>
        <p:txBody>
          <a:bodyPr wrap="square" rtlCol="0">
            <a:spAutoFit/>
          </a:bodyPr>
          <a:lstStyle/>
          <a:p>
            <a:r>
              <a:rPr lang="en-US" sz="2400" dirty="0" smtClean="0"/>
              <a:t>Notice that the first row has a position 0, and the last value in the range is omitted:</a:t>
            </a:r>
          </a:p>
          <a:p>
            <a:r>
              <a:rPr lang="en-US" sz="2400" dirty="0" smtClean="0"/>
              <a:t>So for 0:10 range the first 10 rows are returned with the positions starting with 0 and ending with 9</a:t>
            </a:r>
          </a:p>
        </p:txBody>
      </p:sp>
    </p:spTree>
    <p:extLst>
      <p:ext uri="{BB962C8B-B14F-4D97-AF65-F5344CB8AC3E}">
        <p14:creationId xmlns:p14="http://schemas.microsoft.com/office/powerpoint/2010/main" val="28143692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method </a:t>
            </a:r>
            <a:r>
              <a:rPr lang="en-US" dirty="0" err="1" smtClean="0"/>
              <a:t>loc</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45</a:t>
            </a:fld>
            <a:endParaRPr lang="en-US"/>
          </a:p>
        </p:txBody>
      </p:sp>
      <p:sp>
        <p:nvSpPr>
          <p:cNvPr id="12" name="TextBox 11"/>
          <p:cNvSpPr txBox="1"/>
          <p:nvPr/>
        </p:nvSpPr>
        <p:spPr>
          <a:xfrm>
            <a:off x="991089" y="2009262"/>
            <a:ext cx="10418164" cy="461665"/>
          </a:xfrm>
          <a:prstGeom prst="rect">
            <a:avLst/>
          </a:prstGeom>
          <a:noFill/>
        </p:spPr>
        <p:txBody>
          <a:bodyPr wrap="square" rtlCol="0">
            <a:spAutoFit/>
          </a:bodyPr>
          <a:lstStyle/>
          <a:p>
            <a:r>
              <a:rPr lang="en-US" sz="2400" dirty="0" smtClean="0"/>
              <a:t>If we need to select a range of rows, using their labels we can use method </a:t>
            </a:r>
            <a:r>
              <a:rPr lang="en-US" sz="2400" dirty="0" err="1" smtClean="0"/>
              <a:t>loc</a:t>
            </a:r>
            <a:r>
              <a:rPr lang="en-US" sz="2400" dirty="0" smtClean="0"/>
              <a:t>:</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rows by their labels:</a:t>
            </a:r>
          </a:p>
          <a:p>
            <a:r>
              <a:rPr lang="en-US" dirty="0" err="1" smtClean="0">
                <a:solidFill>
                  <a:schemeClr val="bg2">
                    <a:lumMod val="25000"/>
                  </a:schemeClr>
                </a:solidFill>
                <a:latin typeface="Courier New" panose="02070309020205020404" pitchFamily="49" charset="0"/>
                <a:cs typeface="Courier New" panose="02070309020205020404" pitchFamily="49" charset="0"/>
              </a:rPr>
              <a:t>df_sub.loc</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10:20</a:t>
            </a:r>
            <a:r>
              <a:rPr lang="en-US" dirty="0" smtClean="0">
                <a:solidFill>
                  <a:srgbClr val="C0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a:t>
            </a:r>
            <a:r>
              <a:rPr lang="en-US" dirty="0" err="1" smtClean="0">
                <a:solidFill>
                  <a:srgbClr val="C00000"/>
                </a:solidFill>
                <a:latin typeface="Courier New" panose="02070309020205020404" pitchFamily="49" charset="0"/>
                <a:cs typeface="Courier New" panose="02070309020205020404" pitchFamily="49" charset="0"/>
              </a:rPr>
              <a:t>rank','sex','salary</a:t>
            </a:r>
            <a:r>
              <a:rPr lang="en-US" dirty="0" smtClean="0">
                <a:solidFill>
                  <a:srgbClr val="C0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231693" y="404427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476" y="3565667"/>
            <a:ext cx="2286319" cy="2553056"/>
          </a:xfrm>
          <a:prstGeom prst="rect">
            <a:avLst/>
          </a:prstGeom>
        </p:spPr>
      </p:pic>
    </p:spTree>
    <p:extLst>
      <p:ext uri="{BB962C8B-B14F-4D97-AF65-F5344CB8AC3E}">
        <p14:creationId xmlns:p14="http://schemas.microsoft.com/office/powerpoint/2010/main" val="2799214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method </a:t>
            </a:r>
            <a:r>
              <a:rPr lang="en-US" dirty="0" err="1" smtClean="0"/>
              <a:t>iloc</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46</a:t>
            </a:fld>
            <a:endParaRPr lang="en-US"/>
          </a:p>
        </p:txBody>
      </p:sp>
      <p:sp>
        <p:nvSpPr>
          <p:cNvPr id="12" name="TextBox 11"/>
          <p:cNvSpPr txBox="1"/>
          <p:nvPr/>
        </p:nvSpPr>
        <p:spPr>
          <a:xfrm>
            <a:off x="991089" y="2009262"/>
            <a:ext cx="10418164" cy="830997"/>
          </a:xfrm>
          <a:prstGeom prst="rect">
            <a:avLst/>
          </a:prstGeom>
          <a:noFill/>
        </p:spPr>
        <p:txBody>
          <a:bodyPr wrap="square" rtlCol="0">
            <a:spAutoFit/>
          </a:bodyPr>
          <a:lstStyle/>
          <a:p>
            <a:r>
              <a:rPr lang="en-US" sz="2400" dirty="0" smtClean="0"/>
              <a:t>If we need to select a range of rows and/or columns, using their positions we can use method </a:t>
            </a:r>
            <a:r>
              <a:rPr lang="en-US" sz="2400" dirty="0" err="1" smtClean="0"/>
              <a:t>iloc</a:t>
            </a:r>
            <a:r>
              <a:rPr lang="en-US" sz="2400" dirty="0" smtClean="0"/>
              <a:t>:</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#Select rows by their </a:t>
            </a:r>
            <a:r>
              <a:rPr lang="en-US" i="1" dirty="0" smtClean="0">
                <a:solidFill>
                  <a:schemeClr val="accent1">
                    <a:lumMod val="75000"/>
                  </a:schemeClr>
                </a:solidFill>
                <a:latin typeface="Courier New" panose="02070309020205020404" pitchFamily="49" charset="0"/>
                <a:cs typeface="Courier New" panose="02070309020205020404" pitchFamily="49" charset="0"/>
              </a:rPr>
              <a:t>index</a:t>
            </a:r>
            <a:r>
              <a:rPr lang="en-US" i="1" dirty="0" smtClean="0">
                <a:solidFill>
                  <a:schemeClr val="accent1">
                    <a:lumMod val="75000"/>
                  </a:schemeClr>
                </a:solidFill>
                <a:latin typeface="Courier New" panose="02070309020205020404" pitchFamily="49" charset="0"/>
                <a:cs typeface="Courier New" panose="02070309020205020404" pitchFamily="49" charset="0"/>
              </a:rPr>
              <a:t>:</a:t>
            </a:r>
            <a:endParaRPr lang="en-US" i="1" dirty="0" smtClean="0">
              <a:solidFill>
                <a:schemeClr val="accent1">
                  <a:lumMod val="75000"/>
                </a:schemeClr>
              </a:solidFill>
              <a:latin typeface="Courier New" panose="02070309020205020404" pitchFamily="49" charset="0"/>
              <a:cs typeface="Courier New" panose="02070309020205020404" pitchFamily="49" charset="0"/>
            </a:endParaRPr>
          </a:p>
          <a:p>
            <a:r>
              <a:rPr lang="en-US" dirty="0" err="1" smtClean="0">
                <a:solidFill>
                  <a:schemeClr val="bg2">
                    <a:lumMod val="25000"/>
                  </a:schemeClr>
                </a:solidFill>
                <a:latin typeface="Courier New" panose="02070309020205020404" pitchFamily="49" charset="0"/>
                <a:cs typeface="Courier New" panose="02070309020205020404" pitchFamily="49" charset="0"/>
              </a:rPr>
              <a:t>df_sub.iloc</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10:20</a:t>
            </a:r>
            <a:r>
              <a:rPr lang="en-US" dirty="0" smtClean="0">
                <a:solidFill>
                  <a:srgbClr val="C000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0, 3, 4, 5</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179738" y="404427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3612849"/>
            <a:ext cx="2400508" cy="3139712"/>
          </a:xfrm>
          <a:prstGeom prst="rect">
            <a:avLst/>
          </a:prstGeom>
        </p:spPr>
      </p:pic>
    </p:spTree>
    <p:extLst>
      <p:ext uri="{BB962C8B-B14F-4D97-AF65-F5344CB8AC3E}">
        <p14:creationId xmlns:p14="http://schemas.microsoft.com/office/powerpoint/2010/main" val="1580270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method </a:t>
            </a:r>
            <a:r>
              <a:rPr lang="en-US" dirty="0" err="1" smtClean="0"/>
              <a:t>iloc</a:t>
            </a:r>
            <a:r>
              <a:rPr lang="en-US" dirty="0" smtClean="0"/>
              <a:t> (summary)</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47</a:t>
            </a:fld>
            <a:endParaRPr lang="en-US"/>
          </a:p>
        </p:txBody>
      </p:sp>
      <p:sp>
        <p:nvSpPr>
          <p:cNvPr id="14" name="TextBox 13"/>
          <p:cNvSpPr txBox="1"/>
          <p:nvPr/>
        </p:nvSpPr>
        <p:spPr>
          <a:xfrm>
            <a:off x="838200" y="1797118"/>
            <a:ext cx="10268267" cy="1200329"/>
          </a:xfrm>
          <a:prstGeom prst="rect">
            <a:avLst/>
          </a:prstGeom>
          <a:noFill/>
          <a:ln>
            <a:solidFill>
              <a:schemeClr val="bg2">
                <a:lumMod val="90000"/>
              </a:schemeClr>
            </a:solidFill>
          </a:ln>
        </p:spPr>
        <p:txBody>
          <a:bodyPr wrap="square" rtlCol="0">
            <a:spAutoFit/>
          </a:bodyPr>
          <a:lstStyle/>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 First row of a data frame</a:t>
            </a: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#(i+1)</a:t>
            </a:r>
            <a:r>
              <a:rPr lang="en-US" i="1" dirty="0" err="1" smtClean="0">
                <a:solidFill>
                  <a:schemeClr val="accent1">
                    <a:lumMod val="75000"/>
                  </a:schemeClr>
                </a:solidFill>
                <a:latin typeface="Courier New" panose="02070309020205020404" pitchFamily="49" charset="0"/>
                <a:cs typeface="Courier New" panose="02070309020205020404" pitchFamily="49" charset="0"/>
              </a:rPr>
              <a:t>th</a:t>
            </a:r>
            <a:r>
              <a:rPr lang="en-US" i="1" dirty="0" smtClean="0">
                <a:solidFill>
                  <a:schemeClr val="accent1">
                    <a:lumMod val="75000"/>
                  </a:schemeClr>
                </a:solidFill>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row </a:t>
            </a:r>
            <a:endParaRPr lang="en-US" i="1" dirty="0" smtClean="0">
              <a:solidFill>
                <a:schemeClr val="accent1">
                  <a:lumMod val="75000"/>
                </a:schemeClr>
              </a:solidFill>
              <a:latin typeface="Courier New" panose="02070309020205020404" pitchFamily="49" charset="0"/>
              <a:cs typeface="Courier New" panose="02070309020205020404" pitchFamily="49" charset="0"/>
            </a:endParaRP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 Last row </a:t>
            </a:r>
          </a:p>
          <a:p>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34735" y="3269170"/>
            <a:ext cx="10268267" cy="923330"/>
          </a:xfrm>
          <a:prstGeom prst="rect">
            <a:avLst/>
          </a:prstGeom>
          <a:noFill/>
          <a:ln>
            <a:solidFill>
              <a:schemeClr val="bg2">
                <a:lumMod val="90000"/>
              </a:schemeClr>
            </a:solidFill>
          </a:ln>
        </p:spPr>
        <p:txBody>
          <a:bodyPr wrap="square" rtlCol="0">
            <a:spAutoFit/>
          </a:bodyPr>
          <a:lstStyle/>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 First column</a:t>
            </a: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 </a:t>
            </a:r>
            <a:r>
              <a:rPr lang="en-US" dirty="0" smtClean="0">
                <a:solidFill>
                  <a:schemeClr val="accent6">
                    <a:lumMod val="75000"/>
                  </a:schemeClr>
                </a:solidFill>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 Last column </a:t>
            </a:r>
            <a:endParaRPr lang="en-US" i="1" dirty="0">
              <a:solidFill>
                <a:schemeClr val="accent1">
                  <a:lumMod val="75000"/>
                </a:schemeClr>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834735" y="4588817"/>
            <a:ext cx="10268267" cy="1754326"/>
          </a:xfrm>
          <a:prstGeom prst="rect">
            <a:avLst/>
          </a:prstGeom>
          <a:noFill/>
          <a:ln>
            <a:solidFill>
              <a:schemeClr val="bg2">
                <a:lumMod val="90000"/>
              </a:schemeClr>
            </a:solidFill>
          </a:ln>
        </p:spPr>
        <p:txBody>
          <a:bodyPr wrap="square" rtlCol="0">
            <a:spAutoFit/>
          </a:bodyPr>
          <a:lstStyle/>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0:7</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#First 7 rows </a:t>
            </a: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 0:2</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#First 2 columns</a:t>
            </a: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1:3, </a:t>
            </a:r>
            <a:r>
              <a:rPr lang="en-US" i="1" dirty="0">
                <a:solidFill>
                  <a:schemeClr val="accent6">
                    <a:lumMod val="75000"/>
                  </a:schemeClr>
                </a:solidFill>
                <a:latin typeface="Courier New" panose="02070309020205020404" pitchFamily="49" charset="0"/>
                <a:cs typeface="Courier New" panose="02070309020205020404" pitchFamily="49" charset="0"/>
              </a:rPr>
              <a:t>0:2</a:t>
            </a:r>
            <a:r>
              <a:rPr lang="en-US" dirty="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#Second through third rows and first </a:t>
            </a:r>
            <a:r>
              <a:rPr lang="en-US" i="1" dirty="0">
                <a:solidFill>
                  <a:schemeClr val="accent1">
                    <a:lumMod val="75000"/>
                  </a:schemeClr>
                </a:solidFill>
                <a:latin typeface="Courier New" panose="02070309020205020404" pitchFamily="49" charset="0"/>
                <a:cs typeface="Courier New" panose="02070309020205020404" pitchFamily="49" charset="0"/>
              </a:rPr>
              <a:t>2 </a:t>
            </a:r>
            <a:r>
              <a:rPr lang="en-US" i="1" dirty="0" smtClean="0">
                <a:solidFill>
                  <a:schemeClr val="accent1">
                    <a:lumMod val="75000"/>
                  </a:schemeClr>
                </a:solidFill>
                <a:latin typeface="Courier New" panose="02070309020205020404" pitchFamily="49" charset="0"/>
                <a:cs typeface="Courier New" panose="02070309020205020404" pitchFamily="49" charset="0"/>
              </a:rPr>
              <a:t>columns</a:t>
            </a:r>
          </a:p>
          <a:p>
            <a:r>
              <a:rPr lang="en-US" dirty="0" err="1" smtClean="0">
                <a:solidFill>
                  <a:schemeClr val="bg2">
                    <a:lumMod val="25000"/>
                  </a:schemeClr>
                </a:solidFill>
                <a:latin typeface="Courier New" panose="02070309020205020404" pitchFamily="49" charset="0"/>
                <a:cs typeface="Courier New" panose="02070309020205020404" pitchFamily="49" charset="0"/>
              </a:rPr>
              <a:t>df.iloc</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0,5</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i="1" dirty="0" smtClean="0">
                <a:solidFill>
                  <a:schemeClr val="accent6">
                    <a:lumMod val="75000"/>
                  </a:schemeClr>
                </a:solidFill>
                <a:latin typeface="Courier New" panose="02070309020205020404" pitchFamily="49" charset="0"/>
                <a:cs typeface="Courier New" panose="02070309020205020404" pitchFamily="49" charset="0"/>
              </a:rPr>
              <a:t>1,3</a:t>
            </a:r>
            <a:r>
              <a:rPr lang="en-US" dirty="0" smtClean="0">
                <a:latin typeface="Courier New" panose="02070309020205020404" pitchFamily="49" charset="0"/>
                <a:cs typeface="Courier New" panose="02070309020205020404" pitchFamily="49" charset="0"/>
              </a:rPr>
              <a:t>]]  </a:t>
            </a:r>
            <a:r>
              <a:rPr lang="en-US" i="1" dirty="0" smtClean="0">
                <a:solidFill>
                  <a:schemeClr val="accent1">
                    <a:lumMod val="75000"/>
                  </a:schemeClr>
                </a:solidFill>
                <a:latin typeface="Courier New" panose="02070309020205020404" pitchFamily="49" charset="0"/>
                <a:cs typeface="Courier New" panose="02070309020205020404" pitchFamily="49" charset="0"/>
              </a:rPr>
              <a:t>#1</a:t>
            </a:r>
            <a:r>
              <a:rPr lang="en-US" i="1" baseline="30000" dirty="0" smtClean="0">
                <a:solidFill>
                  <a:schemeClr val="accent1">
                    <a:lumMod val="75000"/>
                  </a:schemeClr>
                </a:solidFill>
                <a:latin typeface="Courier New" panose="02070309020205020404" pitchFamily="49" charset="0"/>
                <a:cs typeface="Courier New" panose="02070309020205020404" pitchFamily="49" charset="0"/>
              </a:rPr>
              <a:t>st</a:t>
            </a:r>
            <a:r>
              <a:rPr lang="en-US" i="1" dirty="0" smtClean="0">
                <a:solidFill>
                  <a:schemeClr val="accent1">
                    <a:lumMod val="75000"/>
                  </a:schemeClr>
                </a:solidFill>
                <a:latin typeface="Courier New" panose="02070309020205020404" pitchFamily="49" charset="0"/>
                <a:cs typeface="Courier New" panose="02070309020205020404" pitchFamily="49" charset="0"/>
              </a:rPr>
              <a:t> and 6</a:t>
            </a:r>
            <a:r>
              <a:rPr lang="en-US" i="1" baseline="30000" dirty="0" smtClean="0">
                <a:solidFill>
                  <a:schemeClr val="accent1">
                    <a:lumMod val="75000"/>
                  </a:schemeClr>
                </a:solidFill>
                <a:latin typeface="Courier New" panose="02070309020205020404" pitchFamily="49" charset="0"/>
                <a:cs typeface="Courier New" panose="02070309020205020404" pitchFamily="49" charset="0"/>
              </a:rPr>
              <a:t>th</a:t>
            </a:r>
            <a:r>
              <a:rPr lang="en-US" i="1" dirty="0" smtClean="0">
                <a:solidFill>
                  <a:schemeClr val="accent1">
                    <a:lumMod val="75000"/>
                  </a:schemeClr>
                </a:solidFill>
                <a:latin typeface="Courier New" panose="02070309020205020404" pitchFamily="49" charset="0"/>
                <a:cs typeface="Courier New" panose="02070309020205020404" pitchFamily="49" charset="0"/>
              </a:rPr>
              <a:t> rows and 2</a:t>
            </a:r>
            <a:r>
              <a:rPr lang="en-US" i="1" baseline="30000" dirty="0" smtClean="0">
                <a:solidFill>
                  <a:schemeClr val="accent1">
                    <a:lumMod val="75000"/>
                  </a:schemeClr>
                </a:solidFill>
                <a:latin typeface="Courier New" panose="02070309020205020404" pitchFamily="49" charset="0"/>
                <a:cs typeface="Courier New" panose="02070309020205020404" pitchFamily="49" charset="0"/>
              </a:rPr>
              <a:t>nd</a:t>
            </a:r>
            <a:r>
              <a:rPr lang="en-US" i="1" dirty="0" smtClean="0">
                <a:solidFill>
                  <a:schemeClr val="accent1">
                    <a:lumMod val="75000"/>
                  </a:schemeClr>
                </a:solidFill>
                <a:latin typeface="Courier New" panose="02070309020205020404" pitchFamily="49" charset="0"/>
                <a:cs typeface="Courier New" panose="02070309020205020404" pitchFamily="49" charset="0"/>
              </a:rPr>
              <a:t> and 4</a:t>
            </a:r>
            <a:r>
              <a:rPr lang="en-US" i="1" baseline="30000" dirty="0" smtClean="0">
                <a:solidFill>
                  <a:schemeClr val="accent1">
                    <a:lumMod val="75000"/>
                  </a:schemeClr>
                </a:solidFill>
                <a:latin typeface="Courier New" panose="02070309020205020404" pitchFamily="49" charset="0"/>
                <a:cs typeface="Courier New" panose="02070309020205020404" pitchFamily="49" charset="0"/>
              </a:rPr>
              <a:t>th</a:t>
            </a:r>
            <a:r>
              <a:rPr lang="en-US" i="1" dirty="0" smtClean="0">
                <a:solidFill>
                  <a:schemeClr val="accent1">
                    <a:lumMod val="75000"/>
                  </a:schemeClr>
                </a:solidFill>
                <a:latin typeface="Courier New" panose="02070309020205020404" pitchFamily="49" charset="0"/>
                <a:cs typeface="Courier New" panose="02070309020205020404" pitchFamily="49" charset="0"/>
              </a:rPr>
              <a:t> columns</a:t>
            </a:r>
            <a:endParaRPr lang="en-US" i="1" dirty="0">
              <a:solidFill>
                <a:schemeClr val="accent1">
                  <a:lumMod val="75000"/>
                </a:schemeClr>
              </a:solidFill>
              <a:latin typeface="Courier New" panose="02070309020205020404" pitchFamily="49" charset="0"/>
              <a:cs typeface="Courier New" panose="02070309020205020404" pitchFamily="49" charset="0"/>
            </a:endParaRPr>
          </a:p>
          <a:p>
            <a:endParaRPr lang="en-US" i="1" dirty="0">
              <a:solidFill>
                <a:schemeClr val="accent1">
                  <a:lumMod val="75000"/>
                </a:schemeClr>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9357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Sorting</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48</a:t>
            </a:fld>
            <a:endParaRPr lang="en-US"/>
          </a:p>
        </p:txBody>
      </p:sp>
      <p:sp>
        <p:nvSpPr>
          <p:cNvPr id="7" name="TextBox 6"/>
          <p:cNvSpPr txBox="1"/>
          <p:nvPr/>
        </p:nvSpPr>
        <p:spPr>
          <a:xfrm>
            <a:off x="991089" y="2009262"/>
            <a:ext cx="10418164" cy="830997"/>
          </a:xfrm>
          <a:prstGeom prst="rect">
            <a:avLst/>
          </a:prstGeom>
          <a:noFill/>
        </p:spPr>
        <p:txBody>
          <a:bodyPr wrap="square" rtlCol="0">
            <a:spAutoFit/>
          </a:bodyPr>
          <a:lstStyle/>
          <a:p>
            <a:r>
              <a:rPr lang="en-US" sz="2400" dirty="0" smtClean="0"/>
              <a:t>We can sort the data by a value in the column. By default the sorting will occur in ascending order and a new data frame is return. </a:t>
            </a:r>
          </a:p>
        </p:txBody>
      </p:sp>
      <p:sp>
        <p:nvSpPr>
          <p:cNvPr id="8" name="TextBox 7"/>
          <p:cNvSpPr txBox="1"/>
          <p:nvPr/>
        </p:nvSpPr>
        <p:spPr>
          <a:xfrm>
            <a:off x="203023" y="314793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1648913" y="3147936"/>
            <a:ext cx="10268267" cy="923330"/>
          </a:xfrm>
          <a:prstGeom prst="rect">
            <a:avLst/>
          </a:prstGeom>
          <a:noFill/>
          <a:ln>
            <a:solidFill>
              <a:schemeClr val="bg2">
                <a:lumMod val="90000"/>
              </a:schemeClr>
            </a:solidFill>
          </a:ln>
        </p:spPr>
        <p:txBody>
          <a:bodyPr wrap="square" rtlCol="0">
            <a:spAutoFit/>
          </a:bodyPr>
          <a:lstStyle/>
          <a:p>
            <a:r>
              <a:rPr lang="en-US" i="1" dirty="0" smtClean="0">
                <a:solidFill>
                  <a:schemeClr val="accent1">
                    <a:lumMod val="75000"/>
                  </a:schemeClr>
                </a:solidFill>
                <a:latin typeface="Courier New" panose="02070309020205020404" pitchFamily="49" charset="0"/>
                <a:cs typeface="Courier New" panose="02070309020205020404" pitchFamily="49" charset="0"/>
              </a:rPr>
              <a:t># Create a new data frame from the original sorted by the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a:t>
            </a:r>
            <a:r>
              <a:rPr lang="en-US" dirty="0" err="1" smtClean="0">
                <a:solidFill>
                  <a:schemeClr val="bg2">
                    <a:lumMod val="25000"/>
                  </a:schemeClr>
                </a:solidFill>
                <a:latin typeface="Courier New" panose="02070309020205020404" pitchFamily="49" charset="0"/>
                <a:cs typeface="Courier New" panose="02070309020205020404" pitchFamily="49" charset="0"/>
              </a:rPr>
              <a:t>f_sorted</a:t>
            </a:r>
            <a:r>
              <a:rPr lang="en-US" dirty="0" smtClean="0">
                <a:solidFill>
                  <a:schemeClr val="bg2">
                    <a:lumMod val="25000"/>
                  </a:schemeClr>
                </a:solidFill>
                <a:latin typeface="Courier New" panose="02070309020205020404" pitchFamily="49" charset="0"/>
                <a:cs typeface="Courier New" panose="02070309020205020404" pitchFamily="49" charset="0"/>
              </a:rPr>
              <a:t> = </a:t>
            </a:r>
            <a:r>
              <a:rPr lang="en-US" dirty="0" err="1" smtClean="0">
                <a:solidFill>
                  <a:schemeClr val="bg2">
                    <a:lumMod val="25000"/>
                  </a:schemeClr>
                </a:solidFill>
                <a:latin typeface="Courier New" panose="02070309020205020404" pitchFamily="49" charset="0"/>
                <a:cs typeface="Courier New" panose="02070309020205020404" pitchFamily="49" charset="0"/>
              </a:rPr>
              <a:t>df</a:t>
            </a:r>
            <a:r>
              <a:rPr lang="en-US" dirty="0" err="1" smtClean="0">
                <a:latin typeface="Courier New" panose="02070309020205020404" pitchFamily="49" charset="0"/>
                <a:cs typeface="Courier New" panose="02070309020205020404" pitchFamily="49" charset="0"/>
              </a:rPr>
              <a:t>.sort_values</a:t>
            </a:r>
            <a:r>
              <a:rPr lang="en-US" dirty="0" smtClean="0">
                <a:latin typeface="Courier New" panose="02070309020205020404" pitchFamily="49" charset="0"/>
                <a:cs typeface="Courier New" panose="02070309020205020404" pitchFamily="49" charset="0"/>
              </a:rPr>
              <a:t>( by</a:t>
            </a:r>
            <a:r>
              <a:rPr lang="en-US" dirty="0" smtClean="0">
                <a:solidFill>
                  <a:schemeClr val="accent6">
                    <a:lumMod val="75000"/>
                  </a:schemeClr>
                </a:solidFill>
                <a:latin typeface="Courier New" panose="02070309020205020404" pitchFamily="49" charset="0"/>
                <a:cs typeface="Courier New" panose="02070309020205020404" pitchFamily="49" charset="0"/>
              </a:rPr>
              <a:t> =</a:t>
            </a:r>
            <a:r>
              <a:rPr lang="en-US" dirty="0" smtClean="0">
                <a:solidFill>
                  <a:srgbClr val="C00000"/>
                </a:solidFill>
                <a:latin typeface="Courier New" panose="02070309020205020404" pitchFamily="49" charset="0"/>
                <a:cs typeface="Courier New" panose="02070309020205020404" pitchFamily="49" charset="0"/>
              </a:rPr>
              <a:t>'service'</a:t>
            </a:r>
            <a:r>
              <a:rPr lang="en-US" dirty="0" smtClean="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f_sorted.head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2" name="TextBox 11"/>
          <p:cNvSpPr txBox="1"/>
          <p:nvPr/>
        </p:nvSpPr>
        <p:spPr>
          <a:xfrm>
            <a:off x="231693" y="4272876"/>
            <a:ext cx="10453566"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4378943"/>
            <a:ext cx="3566469" cy="1661304"/>
          </a:xfrm>
          <a:prstGeom prst="rect">
            <a:avLst/>
          </a:prstGeom>
        </p:spPr>
      </p:pic>
    </p:spTree>
    <p:extLst>
      <p:ext uri="{BB962C8B-B14F-4D97-AF65-F5344CB8AC3E}">
        <p14:creationId xmlns:p14="http://schemas.microsoft.com/office/powerpoint/2010/main" val="24926889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Frames: Sorting</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49</a:t>
            </a:fld>
            <a:endParaRPr lang="en-US"/>
          </a:p>
        </p:txBody>
      </p:sp>
      <p:sp>
        <p:nvSpPr>
          <p:cNvPr id="7" name="TextBox 6"/>
          <p:cNvSpPr txBox="1"/>
          <p:nvPr/>
        </p:nvSpPr>
        <p:spPr>
          <a:xfrm>
            <a:off x="991089" y="2009262"/>
            <a:ext cx="10418164" cy="461665"/>
          </a:xfrm>
          <a:prstGeom prst="rect">
            <a:avLst/>
          </a:prstGeom>
          <a:noFill/>
        </p:spPr>
        <p:txBody>
          <a:bodyPr wrap="square" rtlCol="0">
            <a:spAutoFit/>
          </a:bodyPr>
          <a:lstStyle/>
          <a:p>
            <a:r>
              <a:rPr lang="en-US" sz="2400" dirty="0" smtClean="0"/>
              <a:t>We can sort the data using 2 or more columns:</a:t>
            </a:r>
          </a:p>
        </p:txBody>
      </p:sp>
      <p:sp>
        <p:nvSpPr>
          <p:cNvPr id="8" name="TextBox 7"/>
          <p:cNvSpPr txBox="1"/>
          <p:nvPr/>
        </p:nvSpPr>
        <p:spPr>
          <a:xfrm>
            <a:off x="-77533" y="2566042"/>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1368357" y="2566042"/>
            <a:ext cx="10653925" cy="615553"/>
          </a:xfrm>
          <a:prstGeom prst="rect">
            <a:avLst/>
          </a:prstGeom>
          <a:noFill/>
          <a:ln>
            <a:solidFill>
              <a:schemeClr val="bg2">
                <a:lumMod val="90000"/>
              </a:schemeClr>
            </a:solidFill>
          </a:ln>
        </p:spPr>
        <p:txBody>
          <a:bodyPr wrap="square" rtlCol="0">
            <a:spAutoFit/>
          </a:bodyPr>
          <a:lstStyle/>
          <a:p>
            <a:r>
              <a:rPr lang="en-US" sz="1600" dirty="0" err="1">
                <a:solidFill>
                  <a:schemeClr val="bg2">
                    <a:lumMod val="25000"/>
                  </a:schemeClr>
                </a:solidFill>
                <a:latin typeface="Courier New" panose="02070309020205020404" pitchFamily="49" charset="0"/>
                <a:cs typeface="Courier New" panose="02070309020205020404" pitchFamily="49" charset="0"/>
              </a:rPr>
              <a:t>d</a:t>
            </a:r>
            <a:r>
              <a:rPr lang="en-US" sz="1600" dirty="0" err="1" smtClean="0">
                <a:solidFill>
                  <a:schemeClr val="bg2">
                    <a:lumMod val="25000"/>
                  </a:schemeClr>
                </a:solidFill>
                <a:latin typeface="Courier New" panose="02070309020205020404" pitchFamily="49" charset="0"/>
                <a:cs typeface="Courier New" panose="02070309020205020404" pitchFamily="49" charset="0"/>
              </a:rPr>
              <a:t>f_sorted</a:t>
            </a:r>
            <a:r>
              <a:rPr lang="en-US" sz="1600" dirty="0" smtClean="0">
                <a:solidFill>
                  <a:schemeClr val="bg2">
                    <a:lumMod val="25000"/>
                  </a:schemeClr>
                </a:solidFill>
                <a:latin typeface="Courier New" panose="02070309020205020404" pitchFamily="49" charset="0"/>
                <a:cs typeface="Courier New" panose="02070309020205020404" pitchFamily="49" charset="0"/>
              </a:rPr>
              <a:t> = </a:t>
            </a:r>
            <a:r>
              <a:rPr lang="en-US" sz="1600" dirty="0" err="1" smtClean="0">
                <a:solidFill>
                  <a:schemeClr val="bg2">
                    <a:lumMod val="25000"/>
                  </a:schemeClr>
                </a:solidFill>
                <a:latin typeface="Courier New" panose="02070309020205020404" pitchFamily="49" charset="0"/>
                <a:cs typeface="Courier New" panose="02070309020205020404" pitchFamily="49" charset="0"/>
              </a:rPr>
              <a:t>df</a:t>
            </a:r>
            <a:r>
              <a:rPr lang="en-US" sz="1600" dirty="0" err="1" smtClean="0">
                <a:latin typeface="Courier New" panose="02070309020205020404" pitchFamily="49" charset="0"/>
                <a:cs typeface="Courier New" panose="02070309020205020404" pitchFamily="49" charset="0"/>
              </a:rPr>
              <a:t>.sort_values</a:t>
            </a:r>
            <a:r>
              <a:rPr lang="en-US" sz="1600" dirty="0" smtClean="0">
                <a:latin typeface="Courier New" panose="02070309020205020404" pitchFamily="49" charset="0"/>
                <a:cs typeface="Courier New" panose="02070309020205020404" pitchFamily="49" charset="0"/>
              </a:rPr>
              <a:t>( by</a:t>
            </a:r>
            <a:r>
              <a:rPr lang="en-US" sz="1600" dirty="0" smtClean="0">
                <a:solidFill>
                  <a:schemeClr val="accent6">
                    <a:lumMod val="75000"/>
                  </a:schemeClr>
                </a:solidFill>
                <a:latin typeface="Courier New" panose="02070309020205020404" pitchFamily="49" charset="0"/>
                <a:cs typeface="Courier New" panose="02070309020205020404" pitchFamily="49" charset="0"/>
              </a:rPr>
              <a:t> =[</a:t>
            </a:r>
            <a:r>
              <a:rPr lang="en-US" sz="1600" dirty="0" smtClean="0">
                <a:solidFill>
                  <a:srgbClr val="C00000"/>
                </a:solidFill>
                <a:latin typeface="Courier New" panose="02070309020205020404" pitchFamily="49" charset="0"/>
                <a:cs typeface="Courier New" panose="02070309020205020404" pitchFamily="49" charset="0"/>
              </a:rPr>
              <a:t>'service'</a:t>
            </a:r>
            <a:r>
              <a:rPr lang="en-US" sz="1600" dirty="0" smtClean="0">
                <a:latin typeface="Courier New" panose="02070309020205020404" pitchFamily="49" charset="0"/>
                <a:cs typeface="Courier New" panose="02070309020205020404" pitchFamily="49" charset="0"/>
              </a:rPr>
              <a:t>,</a:t>
            </a:r>
            <a:r>
              <a:rPr lang="en-US" sz="1600" dirty="0" smtClean="0">
                <a:solidFill>
                  <a:srgbClr val="C00000"/>
                </a:solidFill>
                <a:latin typeface="Courier New" panose="02070309020205020404" pitchFamily="49" charset="0"/>
                <a:cs typeface="Courier New" panose="02070309020205020404" pitchFamily="49" charset="0"/>
              </a:rPr>
              <a:t> 'salary</a:t>
            </a:r>
            <a:r>
              <a:rPr lang="en-US" sz="1600" dirty="0" smtClean="0">
                <a:latin typeface="Courier New" panose="02070309020205020404" pitchFamily="49" charset="0"/>
                <a:cs typeface="Courier New" panose="02070309020205020404" pitchFamily="49" charset="0"/>
              </a:rPr>
              <a:t>'], ascending =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True</a:t>
            </a:r>
            <a:r>
              <a:rPr lang="en-US" sz="1600" dirty="0" smtClean="0">
                <a:latin typeface="Courier New" panose="02070309020205020404" pitchFamily="49" charset="0"/>
                <a:cs typeface="Courier New" panose="02070309020205020404" pitchFamily="49" charset="0"/>
              </a:rPr>
              <a:t>,</a:t>
            </a:r>
            <a:r>
              <a:rPr lang="en-US" sz="1600" dirty="0" smtClean="0">
                <a:solidFill>
                  <a:srgbClr val="C00000"/>
                </a:solidFill>
                <a:latin typeface="Courier New" panose="02070309020205020404" pitchFamily="49" charset="0"/>
                <a:cs typeface="Courier New" panose="02070309020205020404" pitchFamily="49" charset="0"/>
              </a:rPr>
              <a:t> </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False</a:t>
            </a:r>
            <a:r>
              <a:rPr lang="en-US" sz="1600" dirty="0" smtClean="0">
                <a:latin typeface="Courier New" panose="02070309020205020404" pitchFamily="49" charset="0"/>
                <a:cs typeface="Courier New" panose="02070309020205020404" pitchFamily="49" charset="0"/>
              </a:rPr>
              <a:t>])</a:t>
            </a:r>
          </a:p>
          <a:p>
            <a:r>
              <a:rPr lang="en-US" dirty="0" err="1" smtClean="0">
                <a:latin typeface="Courier New" panose="02070309020205020404" pitchFamily="49" charset="0"/>
                <a:cs typeface="Courier New" panose="02070309020205020404" pitchFamily="49" charset="0"/>
              </a:rPr>
              <a:t>df_sorted.head</a:t>
            </a:r>
            <a:r>
              <a:rPr lang="en-US" dirty="0" smtClean="0">
                <a:latin typeface="Courier New" panose="02070309020205020404" pitchFamily="49" charset="0"/>
                <a:cs typeface="Courier New" panose="02070309020205020404" pitchFamily="49" charset="0"/>
              </a:rPr>
              <a:t>(</a:t>
            </a:r>
            <a:r>
              <a:rPr lang="en-US" dirty="0" smtClean="0">
                <a:solidFill>
                  <a:schemeClr val="accent6">
                    <a:lumMod val="75000"/>
                  </a:schemeClr>
                </a:solidFill>
                <a:latin typeface="Courier New" panose="02070309020205020404" pitchFamily="49" charset="0"/>
                <a:cs typeface="Courier New" panose="02070309020205020404" pitchFamily="49" charset="0"/>
              </a:rPr>
              <a:t>10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2" name="TextBox 11"/>
          <p:cNvSpPr txBox="1"/>
          <p:nvPr/>
        </p:nvSpPr>
        <p:spPr>
          <a:xfrm>
            <a:off x="-48863" y="3690982"/>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57" y="3578891"/>
            <a:ext cx="3642676" cy="3101609"/>
          </a:xfrm>
          <a:prstGeom prst="rect">
            <a:avLst/>
          </a:prstGeom>
        </p:spPr>
      </p:pic>
    </p:spTree>
    <p:extLst>
      <p:ext uri="{BB962C8B-B14F-4D97-AF65-F5344CB8AC3E}">
        <p14:creationId xmlns:p14="http://schemas.microsoft.com/office/powerpoint/2010/main" val="316760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smtClean="0"/>
              <a:t>Pandas:</a:t>
            </a:r>
          </a:p>
          <a:p>
            <a:pPr lvl="1">
              <a:buFont typeface="Wingdings" panose="05000000000000000000" pitchFamily="2" charset="2"/>
              <a:buChar char="§"/>
            </a:pPr>
            <a:r>
              <a:rPr lang="en-US" dirty="0" smtClean="0"/>
              <a:t>adds data structures and tools designed to work with table-like data (similar to Series and Data Frames in R)</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t>
            </a:r>
            <a:r>
              <a:rPr lang="en-US" dirty="0" smtClean="0"/>
              <a:t>rovides tools for data manipulation: reshaping, merging, sorting, slicing, aggregation etc.</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a:t>a</a:t>
            </a:r>
            <a:r>
              <a:rPr lang="en-US" dirty="0" smtClean="0"/>
              <a:t>llows handling missing data</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a:t>
            </a:fld>
            <a:endParaRPr lang="en-US"/>
          </a:p>
        </p:txBody>
      </p:sp>
      <p:sp>
        <p:nvSpPr>
          <p:cNvPr id="7" name="TextBox 6"/>
          <p:cNvSpPr txBox="1"/>
          <p:nvPr/>
        </p:nvSpPr>
        <p:spPr>
          <a:xfrm>
            <a:off x="838200" y="5807631"/>
            <a:ext cx="565404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http://pandas.pydata.org/</a:t>
            </a:r>
            <a:endParaRPr lang="en-US" dirty="0"/>
          </a:p>
        </p:txBody>
      </p:sp>
      <p:pic>
        <p:nvPicPr>
          <p:cNvPr id="307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218" y="80519"/>
            <a:ext cx="3318046" cy="69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614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50</a:t>
            </a:fld>
            <a:endParaRPr lang="en-US"/>
          </a:p>
        </p:txBody>
      </p:sp>
      <p:sp>
        <p:nvSpPr>
          <p:cNvPr id="7" name="TextBox 6"/>
          <p:cNvSpPr txBox="1"/>
          <p:nvPr/>
        </p:nvSpPr>
        <p:spPr>
          <a:xfrm>
            <a:off x="991089" y="1770269"/>
            <a:ext cx="10418164" cy="461665"/>
          </a:xfrm>
          <a:prstGeom prst="rect">
            <a:avLst/>
          </a:prstGeom>
          <a:noFill/>
        </p:spPr>
        <p:txBody>
          <a:bodyPr wrap="square" rtlCol="0">
            <a:spAutoFit/>
          </a:bodyPr>
          <a:lstStyle/>
          <a:p>
            <a:r>
              <a:rPr lang="en-US" sz="2400" dirty="0" smtClean="0"/>
              <a:t>Missing values are marked as </a:t>
            </a:r>
            <a:r>
              <a:rPr lang="en-US" sz="2400" dirty="0" err="1" smtClean="0"/>
              <a:t>NaN</a:t>
            </a:r>
            <a:endParaRPr lang="en-US" sz="2400" dirty="0" smtClean="0"/>
          </a:p>
        </p:txBody>
      </p:sp>
      <p:sp>
        <p:nvSpPr>
          <p:cNvPr id="8" name="TextBox 7"/>
          <p:cNvSpPr txBox="1"/>
          <p:nvPr/>
        </p:nvSpPr>
        <p:spPr>
          <a:xfrm>
            <a:off x="-77533" y="2327049"/>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1368357" y="2327049"/>
            <a:ext cx="10653925" cy="584775"/>
          </a:xfrm>
          <a:prstGeom prst="rect">
            <a:avLst/>
          </a:prstGeom>
          <a:noFill/>
          <a:ln>
            <a:solidFill>
              <a:schemeClr val="bg2">
                <a:lumMod val="90000"/>
              </a:schemeClr>
            </a:solidFill>
          </a:ln>
        </p:spPr>
        <p:txBody>
          <a:bodyPr wrap="square" rtlCol="0">
            <a:spAutoFit/>
          </a:bodyPr>
          <a:lstStyle/>
          <a:p>
            <a:r>
              <a:rPr lang="en-US" sz="1600" dirty="0">
                <a:solidFill>
                  <a:schemeClr val="accent6">
                    <a:lumMod val="75000"/>
                  </a:schemeClr>
                </a:solidFill>
                <a:latin typeface="Courier New" panose="02070309020205020404" pitchFamily="49" charset="0"/>
                <a:cs typeface="Courier New" panose="02070309020205020404" pitchFamily="49" charset="0"/>
              </a:rPr>
              <a:t># Read a dataset with missing values</a:t>
            </a:r>
          </a:p>
          <a:p>
            <a:r>
              <a:rPr lang="en-US" sz="1600" dirty="0">
                <a:solidFill>
                  <a:schemeClr val="bg2">
                    <a:lumMod val="25000"/>
                  </a:schemeClr>
                </a:solidFill>
                <a:latin typeface="Courier New" panose="02070309020205020404" pitchFamily="49" charset="0"/>
                <a:cs typeface="Courier New" panose="02070309020205020404" pitchFamily="49" charset="0"/>
              </a:rPr>
              <a:t>flights = </a:t>
            </a:r>
            <a:r>
              <a:rPr lang="en-US" sz="1600" dirty="0" err="1">
                <a:solidFill>
                  <a:schemeClr val="bg2">
                    <a:lumMod val="25000"/>
                  </a:schemeClr>
                </a:solidFill>
                <a:latin typeface="Courier New" panose="02070309020205020404" pitchFamily="49" charset="0"/>
                <a:cs typeface="Courier New" panose="02070309020205020404" pitchFamily="49" charset="0"/>
              </a:rPr>
              <a:t>pd.read_csv</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"http://</a:t>
            </a:r>
            <a:r>
              <a:rPr lang="en-US" sz="1600" dirty="0" smtClean="0">
                <a:solidFill>
                  <a:srgbClr val="C00000"/>
                </a:solidFill>
                <a:latin typeface="Courier New" panose="02070309020205020404" pitchFamily="49" charset="0"/>
                <a:cs typeface="Courier New" panose="02070309020205020404" pitchFamily="49" charset="0"/>
              </a:rPr>
              <a:t>rcs.bu.edu/examples/python/</a:t>
            </a:r>
            <a:r>
              <a:rPr lang="en-US" sz="1600" dirty="0" err="1" smtClean="0">
                <a:solidFill>
                  <a:srgbClr val="C00000"/>
                </a:solidFill>
                <a:latin typeface="Courier New" panose="02070309020205020404" pitchFamily="49" charset="0"/>
                <a:cs typeface="Courier New" panose="02070309020205020404" pitchFamily="49" charset="0"/>
              </a:rPr>
              <a:t>data_analysis</a:t>
            </a:r>
            <a:r>
              <a:rPr lang="en-US" sz="1600" dirty="0" smtClean="0">
                <a:solidFill>
                  <a:srgbClr val="C00000"/>
                </a:solidFill>
                <a:latin typeface="Courier New" panose="02070309020205020404" pitchFamily="49" charset="0"/>
                <a:cs typeface="Courier New" panose="02070309020205020404" pitchFamily="49" charset="0"/>
              </a:rPr>
              <a:t>/flights.csv</a:t>
            </a:r>
            <a:r>
              <a:rPr lang="en-US" sz="1600" dirty="0">
                <a:solidFill>
                  <a:srgbClr val="C00000"/>
                </a:solidFill>
                <a:latin typeface="Courier New" panose="02070309020205020404" pitchFamily="49" charset="0"/>
                <a:cs typeface="Courier New" panose="02070309020205020404" pitchFamily="49" charset="0"/>
              </a:rPr>
              <a:t>"</a:t>
            </a:r>
            <a:r>
              <a:rPr lang="en-US" sz="1600" dirty="0">
                <a:solidFill>
                  <a:schemeClr val="bg2">
                    <a:lumMod val="25000"/>
                  </a:schemeClr>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1389" y="3237992"/>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354501" y="3237992"/>
            <a:ext cx="10653925" cy="584775"/>
          </a:xfrm>
          <a:prstGeom prst="rect">
            <a:avLst/>
          </a:prstGeom>
          <a:noFill/>
          <a:ln>
            <a:solidFill>
              <a:schemeClr val="bg2">
                <a:lumMod val="90000"/>
              </a:schemeClr>
            </a:solidFill>
          </a:ln>
        </p:spPr>
        <p:txBody>
          <a:bodyPr wrap="square" rtlCol="0">
            <a:spAutoFit/>
          </a:bodyPr>
          <a:lstStyle/>
          <a:p>
            <a:r>
              <a:rPr lang="en-US" sz="1600" dirty="0">
                <a:solidFill>
                  <a:schemeClr val="accent6">
                    <a:lumMod val="75000"/>
                  </a:schemeClr>
                </a:solidFill>
                <a:latin typeface="Courier New" panose="02070309020205020404" pitchFamily="49" charset="0"/>
                <a:cs typeface="Courier New" panose="02070309020205020404" pitchFamily="49" charset="0"/>
              </a:rPr>
              <a:t># Select the rows that have at least one missing </a:t>
            </a:r>
            <a:r>
              <a:rPr lang="en-US" sz="1600" dirty="0" smtClean="0">
                <a:solidFill>
                  <a:schemeClr val="accent6">
                    <a:lumMod val="75000"/>
                  </a:schemeClr>
                </a:solidFill>
                <a:latin typeface="Courier New" panose="02070309020205020404" pitchFamily="49" charset="0"/>
                <a:cs typeface="Courier New" panose="02070309020205020404" pitchFamily="49" charset="0"/>
              </a:rPr>
              <a:t>value</a:t>
            </a:r>
          </a:p>
          <a:p>
            <a:r>
              <a:rPr lang="en-US" sz="1600" dirty="0">
                <a:solidFill>
                  <a:schemeClr val="bg2">
                    <a:lumMod val="25000"/>
                  </a:schemeClr>
                </a:solidFill>
                <a:latin typeface="Courier New" panose="02070309020205020404" pitchFamily="49" charset="0"/>
                <a:cs typeface="Courier New" panose="02070309020205020404" pitchFamily="49" charset="0"/>
              </a:rPr>
              <a:t>flights[</a:t>
            </a:r>
            <a:r>
              <a:rPr lang="en-US" sz="1600" dirty="0" err="1">
                <a:solidFill>
                  <a:schemeClr val="bg2">
                    <a:lumMod val="25000"/>
                  </a:schemeClr>
                </a:solidFill>
                <a:latin typeface="Courier New" panose="02070309020205020404" pitchFamily="49" charset="0"/>
                <a:cs typeface="Courier New" panose="02070309020205020404" pitchFamily="49" charset="0"/>
              </a:rPr>
              <a:t>flights.isnull</a:t>
            </a:r>
            <a:r>
              <a:rPr lang="en-US" sz="1600" dirty="0">
                <a:solidFill>
                  <a:schemeClr val="bg2">
                    <a:lumMod val="25000"/>
                  </a:schemeClr>
                </a:solidFill>
                <a:latin typeface="Courier New" panose="02070309020205020404" pitchFamily="49" charset="0"/>
                <a:cs typeface="Courier New" panose="02070309020205020404" pitchFamily="49" charset="0"/>
              </a:rPr>
              <a:t>().any(axis=1)].head()</a:t>
            </a:r>
            <a:endParaRPr lang="en-US" dirty="0">
              <a:latin typeface="Courier New" panose="02070309020205020404" pitchFamily="49" charset="0"/>
              <a:cs typeface="Courier New" panose="02070309020205020404" pitchFamily="49" charset="0"/>
            </a:endParaRPr>
          </a:p>
        </p:txBody>
      </p:sp>
      <p:sp>
        <p:nvSpPr>
          <p:cNvPr id="13" name="TextBox 12"/>
          <p:cNvSpPr txBox="1"/>
          <p:nvPr/>
        </p:nvSpPr>
        <p:spPr>
          <a:xfrm>
            <a:off x="-80036" y="3992320"/>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01" y="4079954"/>
            <a:ext cx="8740897" cy="1737511"/>
          </a:xfrm>
          <a:prstGeom prst="rect">
            <a:avLst/>
          </a:prstGeom>
        </p:spPr>
      </p:pic>
    </p:spTree>
    <p:extLst>
      <p:ext uri="{BB962C8B-B14F-4D97-AF65-F5344CB8AC3E}">
        <p14:creationId xmlns:p14="http://schemas.microsoft.com/office/powerpoint/2010/main" val="5386500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51</a:t>
            </a:fld>
            <a:endParaRPr lang="en-US"/>
          </a:p>
        </p:txBody>
      </p:sp>
      <p:sp>
        <p:nvSpPr>
          <p:cNvPr id="7" name="TextBox 6"/>
          <p:cNvSpPr txBox="1"/>
          <p:nvPr/>
        </p:nvSpPr>
        <p:spPr>
          <a:xfrm>
            <a:off x="991089" y="1770269"/>
            <a:ext cx="10418164" cy="461665"/>
          </a:xfrm>
          <a:prstGeom prst="rect">
            <a:avLst/>
          </a:prstGeom>
          <a:noFill/>
        </p:spPr>
        <p:txBody>
          <a:bodyPr wrap="square" rtlCol="0">
            <a:spAutoFit/>
          </a:bodyPr>
          <a:lstStyle/>
          <a:p>
            <a:r>
              <a:rPr lang="en-US" sz="2400" dirty="0" smtClean="0"/>
              <a:t>There are a number of methods to deal with missing values in the data frame:</a:t>
            </a:r>
          </a:p>
        </p:txBody>
      </p:sp>
      <p:graphicFrame>
        <p:nvGraphicFramePr>
          <p:cNvPr id="12" name="Table 11"/>
          <p:cNvGraphicFramePr>
            <a:graphicFrameLocks noGrp="1"/>
          </p:cNvGraphicFramePr>
          <p:nvPr>
            <p:extLst/>
          </p:nvPr>
        </p:nvGraphicFramePr>
        <p:xfrm>
          <a:off x="927725" y="2418414"/>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df.method</a:t>
                      </a:r>
                      <a:r>
                        <a:rPr lang="en-US"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description</a:t>
                      </a:r>
                    </a:p>
                  </a:txBody>
                  <a:tcPr/>
                </a:tc>
                <a:extLst>
                  <a:ext uri="{0D108BD9-81ED-4DB2-BD59-A6C34878D82A}">
                    <a16:rowId xmlns:a16="http://schemas.microsoft.com/office/drawing/2014/main" val="10000"/>
                  </a:ext>
                </a:extLst>
              </a:tr>
              <a:tr h="483804">
                <a:tc>
                  <a:txBody>
                    <a:bodyPr/>
                    <a:lstStyle/>
                    <a:p>
                      <a:r>
                        <a:rPr lang="en-US" dirty="0" err="1" smtClean="0"/>
                        <a:t>dropna</a:t>
                      </a:r>
                      <a:r>
                        <a:rPr lang="en-US" dirty="0" smtClean="0"/>
                        <a:t>()</a:t>
                      </a:r>
                      <a:endParaRPr lang="en-US" dirty="0"/>
                    </a:p>
                  </a:txBody>
                  <a:tcPr/>
                </a:tc>
                <a:tc>
                  <a:txBody>
                    <a:bodyPr/>
                    <a:lstStyle/>
                    <a:p>
                      <a:r>
                        <a:rPr lang="en-US" dirty="0" smtClean="0"/>
                        <a:t>Drop missing observations</a:t>
                      </a:r>
                      <a:endParaRPr lang="en-US" dirty="0"/>
                    </a:p>
                  </a:txBody>
                  <a:tcPr/>
                </a:tc>
                <a:extLst>
                  <a:ext uri="{0D108BD9-81ED-4DB2-BD59-A6C34878D82A}">
                    <a16:rowId xmlns:a16="http://schemas.microsoft.com/office/drawing/2014/main" val="10001"/>
                  </a:ext>
                </a:extLst>
              </a:tr>
              <a:tr h="483804">
                <a:tc>
                  <a:txBody>
                    <a:bodyPr/>
                    <a:lstStyle/>
                    <a:p>
                      <a:r>
                        <a:rPr lang="en-US" dirty="0" err="1" smtClean="0"/>
                        <a:t>dropna</a:t>
                      </a:r>
                      <a:r>
                        <a:rPr lang="en-US" dirty="0" smtClean="0"/>
                        <a:t>(how='all')</a:t>
                      </a:r>
                      <a:endParaRPr lang="en-US" dirty="0"/>
                    </a:p>
                  </a:txBody>
                  <a:tcPr/>
                </a:tc>
                <a:tc>
                  <a:txBody>
                    <a:bodyPr/>
                    <a:lstStyle/>
                    <a:p>
                      <a:r>
                        <a:rPr lang="en-US" dirty="0" smtClean="0"/>
                        <a:t>Drop observations where all cells is NA</a:t>
                      </a:r>
                      <a:endParaRPr lang="en-US" dirty="0"/>
                    </a:p>
                  </a:txBody>
                  <a:tcPr/>
                </a:tc>
                <a:extLst>
                  <a:ext uri="{0D108BD9-81ED-4DB2-BD59-A6C34878D82A}">
                    <a16:rowId xmlns:a16="http://schemas.microsoft.com/office/drawing/2014/main" val="10002"/>
                  </a:ext>
                </a:extLst>
              </a:tr>
              <a:tr h="531003">
                <a:tc>
                  <a:txBody>
                    <a:bodyPr/>
                    <a:lstStyle/>
                    <a:p>
                      <a:r>
                        <a:rPr lang="en-US" dirty="0" err="1" smtClean="0"/>
                        <a:t>dropna</a:t>
                      </a:r>
                      <a:r>
                        <a:rPr lang="en-US" dirty="0" smtClean="0"/>
                        <a:t>(axis=1, how='all')</a:t>
                      </a:r>
                      <a:endParaRPr lang="en-US" dirty="0"/>
                    </a:p>
                  </a:txBody>
                  <a:tcPr/>
                </a:tc>
                <a:tc>
                  <a:txBody>
                    <a:bodyPr/>
                    <a:lstStyle/>
                    <a:p>
                      <a:r>
                        <a:rPr lang="en-US" dirty="0" smtClean="0"/>
                        <a:t>Drop column if all the values are</a:t>
                      </a:r>
                      <a:r>
                        <a:rPr lang="en-US" baseline="0" dirty="0" smtClean="0"/>
                        <a:t> missing</a:t>
                      </a:r>
                      <a:endParaRPr lang="en-US" dirty="0"/>
                    </a:p>
                  </a:txBody>
                  <a:tcPr/>
                </a:tc>
                <a:extLst>
                  <a:ext uri="{0D108BD9-81ED-4DB2-BD59-A6C34878D82A}">
                    <a16:rowId xmlns:a16="http://schemas.microsoft.com/office/drawing/2014/main" val="10003"/>
                  </a:ext>
                </a:extLst>
              </a:tr>
              <a:tr h="542803">
                <a:tc>
                  <a:txBody>
                    <a:bodyPr/>
                    <a:lstStyle/>
                    <a:p>
                      <a:r>
                        <a:rPr lang="en-US" dirty="0" err="1" smtClean="0"/>
                        <a:t>dropna</a:t>
                      </a:r>
                      <a:r>
                        <a:rPr lang="en-US" dirty="0" smtClean="0"/>
                        <a:t>(thresh = 5)</a:t>
                      </a:r>
                      <a:endParaRPr lang="en-US" dirty="0"/>
                    </a:p>
                  </a:txBody>
                  <a:tcPr/>
                </a:tc>
                <a:tc>
                  <a:txBody>
                    <a:bodyPr/>
                    <a:lstStyle/>
                    <a:p>
                      <a:r>
                        <a:rPr lang="en-US" dirty="0" smtClean="0"/>
                        <a:t>Drop rows that contain less than 5 non-missing values</a:t>
                      </a:r>
                      <a:endParaRPr lang="en-US" dirty="0"/>
                    </a:p>
                  </a:txBody>
                  <a:tcPr/>
                </a:tc>
                <a:extLst>
                  <a:ext uri="{0D108BD9-81ED-4DB2-BD59-A6C34878D82A}">
                    <a16:rowId xmlns:a16="http://schemas.microsoft.com/office/drawing/2014/main" val="10004"/>
                  </a:ext>
                </a:extLst>
              </a:tr>
              <a:tr h="542803">
                <a:tc>
                  <a:txBody>
                    <a:bodyPr/>
                    <a:lstStyle/>
                    <a:p>
                      <a:r>
                        <a:rPr lang="en-US" dirty="0" err="1" smtClean="0"/>
                        <a:t>fillna</a:t>
                      </a:r>
                      <a:r>
                        <a:rPr lang="en-US" dirty="0" smtClean="0"/>
                        <a:t>(0)</a:t>
                      </a:r>
                      <a:endParaRPr lang="en-US" dirty="0"/>
                    </a:p>
                  </a:txBody>
                  <a:tcPr/>
                </a:tc>
                <a:tc>
                  <a:txBody>
                    <a:bodyPr/>
                    <a:lstStyle/>
                    <a:p>
                      <a:r>
                        <a:rPr lang="en-US" dirty="0" smtClean="0"/>
                        <a:t>Replace missing values with zeros</a:t>
                      </a:r>
                      <a:endParaRPr lang="en-US" dirty="0"/>
                    </a:p>
                  </a:txBody>
                  <a:tcPr/>
                </a:tc>
                <a:extLst>
                  <a:ext uri="{0D108BD9-81ED-4DB2-BD59-A6C34878D82A}">
                    <a16:rowId xmlns:a16="http://schemas.microsoft.com/office/drawing/2014/main" val="10005"/>
                  </a:ext>
                </a:extLst>
              </a:tr>
              <a:tr h="501503">
                <a:tc>
                  <a:txBody>
                    <a:bodyPr/>
                    <a:lstStyle/>
                    <a:p>
                      <a:r>
                        <a:rPr lang="en-US" dirty="0" err="1" smtClean="0"/>
                        <a:t>isnull</a:t>
                      </a:r>
                      <a:r>
                        <a:rPr lang="en-US" dirty="0" smtClean="0"/>
                        <a:t>()</a:t>
                      </a:r>
                      <a:endParaRPr lang="en-US" dirty="0"/>
                    </a:p>
                  </a:txBody>
                  <a:tcPr/>
                </a:tc>
                <a:tc>
                  <a:txBody>
                    <a:bodyPr/>
                    <a:lstStyle/>
                    <a:p>
                      <a:r>
                        <a:rPr lang="en-US" dirty="0" smtClean="0"/>
                        <a:t>returns True if the value is missing</a:t>
                      </a:r>
                      <a:endParaRPr lang="en-US" dirty="0"/>
                    </a:p>
                  </a:txBody>
                  <a:tcPr/>
                </a:tc>
                <a:extLst>
                  <a:ext uri="{0D108BD9-81ED-4DB2-BD59-A6C34878D82A}">
                    <a16:rowId xmlns:a16="http://schemas.microsoft.com/office/drawing/2014/main" val="10006"/>
                  </a:ext>
                </a:extLst>
              </a:tr>
              <a:tr h="501503">
                <a:tc>
                  <a:txBody>
                    <a:bodyPr/>
                    <a:lstStyle/>
                    <a:p>
                      <a:r>
                        <a:rPr lang="en-US" dirty="0" err="1" smtClean="0"/>
                        <a:t>notnull</a:t>
                      </a:r>
                      <a:r>
                        <a:rPr lang="en-US" dirty="0" smtClean="0"/>
                        <a:t>()</a:t>
                      </a:r>
                      <a:endParaRPr lang="en-US" dirty="0"/>
                    </a:p>
                  </a:txBody>
                  <a:tcPr/>
                </a:tc>
                <a:tc>
                  <a:txBody>
                    <a:bodyPr/>
                    <a:lstStyle/>
                    <a:p>
                      <a:r>
                        <a:rPr lang="en-US" dirty="0" smtClean="0"/>
                        <a:t>Returns True for non-missing values</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23381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52</a:t>
            </a:fld>
            <a:endParaRPr lang="en-US"/>
          </a:p>
        </p:txBody>
      </p:sp>
      <p:sp>
        <p:nvSpPr>
          <p:cNvPr id="7" name="TextBox 6"/>
          <p:cNvSpPr txBox="1"/>
          <p:nvPr/>
        </p:nvSpPr>
        <p:spPr>
          <a:xfrm>
            <a:off x="991089" y="1770269"/>
            <a:ext cx="1041816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When summing the data, missing values will be treated as zero</a:t>
            </a:r>
          </a:p>
          <a:p>
            <a:pPr marL="342900" indent="-342900">
              <a:buFont typeface="Arial" panose="020B0604020202020204" pitchFamily="34" charset="0"/>
              <a:buChar char="•"/>
            </a:pPr>
            <a:r>
              <a:rPr lang="en-US" sz="2400" dirty="0" smtClean="0"/>
              <a:t>If all values are missing, the sum will be equal to </a:t>
            </a:r>
            <a:r>
              <a:rPr lang="en-US" sz="2400" dirty="0" err="1" smtClean="0"/>
              <a:t>NaN</a:t>
            </a:r>
            <a:endParaRPr lang="en-US" sz="2400" dirty="0" smtClean="0"/>
          </a:p>
          <a:p>
            <a:pPr marL="342900" indent="-342900">
              <a:buFont typeface="Arial" panose="020B0604020202020204" pitchFamily="34" charset="0"/>
              <a:buChar char="•"/>
            </a:pPr>
            <a:r>
              <a:rPr lang="en-US" sz="2400" dirty="0" err="1" smtClean="0"/>
              <a:t>cumsum</a:t>
            </a:r>
            <a:r>
              <a:rPr lang="en-US" sz="2400" dirty="0" smtClean="0"/>
              <a:t>() and </a:t>
            </a:r>
            <a:r>
              <a:rPr lang="en-US" sz="2400" dirty="0" err="1" smtClean="0"/>
              <a:t>cumprod</a:t>
            </a:r>
            <a:r>
              <a:rPr lang="en-US" sz="2400" dirty="0" smtClean="0"/>
              <a:t>() methods ignore missing values but preserve them in the resulting arrays</a:t>
            </a:r>
          </a:p>
          <a:p>
            <a:pPr marL="342900" indent="-342900">
              <a:buFont typeface="Arial" panose="020B0604020202020204" pitchFamily="34" charset="0"/>
              <a:buChar char="•"/>
            </a:pPr>
            <a:r>
              <a:rPr lang="en-US" sz="2400" dirty="0" smtClean="0"/>
              <a:t>Missing values in </a:t>
            </a:r>
            <a:r>
              <a:rPr lang="en-US" sz="2400" dirty="0" err="1" smtClean="0"/>
              <a:t>GroupBy</a:t>
            </a:r>
            <a:r>
              <a:rPr lang="en-US" sz="2400" dirty="0" smtClean="0"/>
              <a:t> method are excluded (just like in R)</a:t>
            </a:r>
          </a:p>
          <a:p>
            <a:pPr marL="342900" indent="-342900">
              <a:buFont typeface="Arial" panose="020B0604020202020204" pitchFamily="34" charset="0"/>
              <a:buChar char="•"/>
            </a:pPr>
            <a:r>
              <a:rPr lang="en-US" sz="2400" dirty="0" smtClean="0"/>
              <a:t>Many descriptive statistics methods have </a:t>
            </a:r>
            <a:r>
              <a:rPr lang="en-US" sz="2400" i="1" dirty="0" err="1" smtClean="0"/>
              <a:t>skipna</a:t>
            </a:r>
            <a:r>
              <a:rPr lang="en-US" sz="2400" i="1" dirty="0" smtClean="0"/>
              <a:t> </a:t>
            </a:r>
            <a:r>
              <a:rPr lang="en-US" sz="2400" dirty="0" smtClean="0"/>
              <a:t>option to control if missing data should be excluded . This value is set to </a:t>
            </a:r>
            <a:r>
              <a:rPr lang="en-US" sz="2400" i="1" dirty="0" smtClean="0"/>
              <a:t>True </a:t>
            </a:r>
            <a:r>
              <a:rPr lang="en-US" sz="2400" dirty="0" smtClean="0"/>
              <a:t>by default (unlike R)</a:t>
            </a:r>
          </a:p>
        </p:txBody>
      </p:sp>
    </p:spTree>
    <p:extLst>
      <p:ext uri="{BB962C8B-B14F-4D97-AF65-F5344CB8AC3E}">
        <p14:creationId xmlns:p14="http://schemas.microsoft.com/office/powerpoint/2010/main" val="25049364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Functions in Pandas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53</a:t>
            </a:fld>
            <a:endParaRPr lang="en-US"/>
          </a:p>
        </p:txBody>
      </p:sp>
      <p:sp>
        <p:nvSpPr>
          <p:cNvPr id="7" name="TextBox 6"/>
          <p:cNvSpPr txBox="1"/>
          <p:nvPr/>
        </p:nvSpPr>
        <p:spPr>
          <a:xfrm>
            <a:off x="991089" y="1770269"/>
            <a:ext cx="10418164" cy="4154984"/>
          </a:xfrm>
          <a:prstGeom prst="rect">
            <a:avLst/>
          </a:prstGeom>
          <a:noFill/>
        </p:spPr>
        <p:txBody>
          <a:bodyPr wrap="square" rtlCol="0">
            <a:spAutoFit/>
          </a:bodyPr>
          <a:lstStyle/>
          <a:p>
            <a:r>
              <a:rPr lang="en-US" sz="2400" dirty="0" smtClean="0"/>
              <a:t>Aggregation - computing a summary statistic about each group, i.e.</a:t>
            </a:r>
          </a:p>
          <a:p>
            <a:pPr marL="800100" lvl="1" indent="-342900">
              <a:buFont typeface="Arial" panose="020B0604020202020204" pitchFamily="34" charset="0"/>
              <a:buChar char="•"/>
            </a:pPr>
            <a:r>
              <a:rPr lang="en-US" sz="2400" dirty="0" smtClean="0"/>
              <a:t>compute group sums or means</a:t>
            </a:r>
          </a:p>
          <a:p>
            <a:pPr marL="800100" lvl="1" indent="-342900">
              <a:buFont typeface="Arial" panose="020B0604020202020204" pitchFamily="34" charset="0"/>
              <a:buChar char="•"/>
            </a:pPr>
            <a:r>
              <a:rPr lang="en-US" sz="2400" dirty="0" smtClean="0"/>
              <a:t>compute group sizes/counts</a:t>
            </a:r>
          </a:p>
          <a:p>
            <a:pPr lvl="1"/>
            <a:endParaRPr lang="en-US" sz="2400" dirty="0" smtClean="0"/>
          </a:p>
          <a:p>
            <a:r>
              <a:rPr lang="en-US" sz="2400" dirty="0" smtClean="0"/>
              <a:t>Common aggregation functions:</a:t>
            </a:r>
          </a:p>
          <a:p>
            <a:endParaRPr lang="en-US" sz="2400" dirty="0"/>
          </a:p>
          <a:p>
            <a:pPr lvl="1"/>
            <a:r>
              <a:rPr lang="en-US" sz="2400" dirty="0" smtClean="0"/>
              <a:t>min, max</a:t>
            </a:r>
          </a:p>
          <a:p>
            <a:pPr lvl="1"/>
            <a:r>
              <a:rPr lang="en-US" sz="2400" dirty="0" smtClean="0"/>
              <a:t>count, sum, prod</a:t>
            </a:r>
          </a:p>
          <a:p>
            <a:pPr lvl="1"/>
            <a:r>
              <a:rPr lang="en-US" sz="2400" dirty="0" smtClean="0"/>
              <a:t>mean, median, mode, mad</a:t>
            </a:r>
          </a:p>
          <a:p>
            <a:pPr lvl="1"/>
            <a:r>
              <a:rPr lang="en-US" sz="2400" dirty="0" err="1" smtClean="0"/>
              <a:t>std</a:t>
            </a:r>
            <a:r>
              <a:rPr lang="en-US" sz="2400" dirty="0" smtClean="0"/>
              <a:t>, </a:t>
            </a:r>
            <a:r>
              <a:rPr lang="en-US" sz="2400" dirty="0" err="1" smtClean="0"/>
              <a:t>var</a:t>
            </a:r>
            <a:endParaRPr lang="en-US" sz="2400" dirty="0" smtClean="0"/>
          </a:p>
          <a:p>
            <a:r>
              <a:rPr lang="en-US" sz="2400" dirty="0"/>
              <a:t> </a:t>
            </a:r>
          </a:p>
        </p:txBody>
      </p:sp>
    </p:spTree>
    <p:extLst>
      <p:ext uri="{BB962C8B-B14F-4D97-AF65-F5344CB8AC3E}">
        <p14:creationId xmlns:p14="http://schemas.microsoft.com/office/powerpoint/2010/main" val="4037429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Functions in Pandas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54</a:t>
            </a:fld>
            <a:endParaRPr lang="en-US"/>
          </a:p>
        </p:txBody>
      </p:sp>
      <p:sp>
        <p:nvSpPr>
          <p:cNvPr id="7" name="TextBox 6"/>
          <p:cNvSpPr txBox="1"/>
          <p:nvPr/>
        </p:nvSpPr>
        <p:spPr>
          <a:xfrm>
            <a:off x="991089" y="1770269"/>
            <a:ext cx="10418164" cy="830997"/>
          </a:xfrm>
          <a:prstGeom prst="rect">
            <a:avLst/>
          </a:prstGeom>
          <a:noFill/>
        </p:spPr>
        <p:txBody>
          <a:bodyPr wrap="square" rtlCol="0">
            <a:spAutoFit/>
          </a:bodyPr>
          <a:lstStyle/>
          <a:p>
            <a:r>
              <a:rPr lang="en-US" sz="2400" dirty="0" err="1" smtClean="0"/>
              <a:t>agg</a:t>
            </a:r>
            <a:r>
              <a:rPr lang="en-US" sz="2400" dirty="0" smtClean="0"/>
              <a:t>() method are useful when multiple statistics are computed per column:</a:t>
            </a:r>
          </a:p>
          <a:p>
            <a:pPr lvl="1"/>
            <a:endParaRPr lang="en-US" sz="2400" dirty="0" smtClean="0"/>
          </a:p>
        </p:txBody>
      </p:sp>
      <p:sp>
        <p:nvSpPr>
          <p:cNvPr id="5" name="TextBox 4"/>
          <p:cNvSpPr txBox="1"/>
          <p:nvPr/>
        </p:nvSpPr>
        <p:spPr>
          <a:xfrm>
            <a:off x="-77533" y="2327049"/>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6" name="TextBox 5"/>
          <p:cNvSpPr txBox="1"/>
          <p:nvPr/>
        </p:nvSpPr>
        <p:spPr>
          <a:xfrm>
            <a:off x="1368357" y="2327049"/>
            <a:ext cx="10653925" cy="338554"/>
          </a:xfrm>
          <a:prstGeom prst="rect">
            <a:avLst/>
          </a:prstGeom>
          <a:noFill/>
          <a:ln>
            <a:solidFill>
              <a:schemeClr val="bg2">
                <a:lumMod val="90000"/>
              </a:schemeClr>
            </a:solidFill>
          </a:ln>
        </p:spPr>
        <p:txBody>
          <a:bodyPr wrap="square" rtlCol="0">
            <a:spAutoFit/>
          </a:bodyPr>
          <a:lstStyle/>
          <a:p>
            <a:r>
              <a:rPr lang="en-US" sz="1600" dirty="0">
                <a:solidFill>
                  <a:schemeClr val="bg2">
                    <a:lumMod val="25000"/>
                  </a:schemeClr>
                </a:solidFill>
                <a:latin typeface="Courier New" panose="02070309020205020404" pitchFamily="49" charset="0"/>
                <a:cs typeface="Courier New" panose="02070309020205020404" pitchFamily="49" charset="0"/>
              </a:rPr>
              <a:t>f</a:t>
            </a:r>
            <a:r>
              <a:rPr lang="en-US" sz="1600" dirty="0" smtClean="0">
                <a:solidFill>
                  <a:schemeClr val="bg2">
                    <a:lumMod val="25000"/>
                  </a:schemeClr>
                </a:solidFill>
                <a:latin typeface="Courier New" panose="02070309020205020404" pitchFamily="49" charset="0"/>
                <a:cs typeface="Courier New" panose="02070309020205020404" pitchFamily="49" charset="0"/>
              </a:rPr>
              <a:t>lights[[</a:t>
            </a:r>
            <a:r>
              <a:rPr lang="en-US" sz="1600" dirty="0" smtClean="0">
                <a:solidFill>
                  <a:srgbClr val="C00000"/>
                </a:solidFill>
                <a:latin typeface="Courier New" panose="02070309020205020404" pitchFamily="49" charset="0"/>
                <a:cs typeface="Courier New" panose="02070309020205020404" pitchFamily="49" charset="0"/>
              </a:rPr>
              <a:t>'dep_delay'</a:t>
            </a:r>
            <a:r>
              <a:rPr lang="en-US" sz="1600" dirty="0" smtClean="0">
                <a:solidFill>
                  <a:schemeClr val="bg2">
                    <a:lumMod val="25000"/>
                  </a:schemeClr>
                </a:solidFill>
                <a:latin typeface="Courier New" panose="02070309020205020404" pitchFamily="49" charset="0"/>
                <a:cs typeface="Courier New" panose="02070309020205020404" pitchFamily="49" charset="0"/>
              </a:rPr>
              <a:t>,</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err="1" smtClean="0">
                <a:solidFill>
                  <a:srgbClr val="C00000"/>
                </a:solidFill>
                <a:latin typeface="Courier New" panose="02070309020205020404" pitchFamily="49" charset="0"/>
                <a:cs typeface="Courier New" panose="02070309020205020404" pitchFamily="49" charset="0"/>
              </a:rPr>
              <a:t>arr_delay</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solidFill>
                  <a:schemeClr val="bg2">
                    <a:lumMod val="25000"/>
                  </a:schemeClr>
                </a:solidFill>
                <a:latin typeface="Courier New" panose="02070309020205020404" pitchFamily="49" charset="0"/>
                <a:cs typeface="Courier New" panose="02070309020205020404" pitchFamily="49" charset="0"/>
              </a:rPr>
              <a:t>]].</a:t>
            </a:r>
            <a:r>
              <a:rPr lang="en-US" sz="1600" dirty="0" err="1" smtClean="0">
                <a:solidFill>
                  <a:schemeClr val="bg2">
                    <a:lumMod val="25000"/>
                  </a:schemeClr>
                </a:solidFill>
                <a:latin typeface="Courier New" panose="02070309020205020404" pitchFamily="49" charset="0"/>
                <a:cs typeface="Courier New" panose="02070309020205020404" pitchFamily="49" charset="0"/>
              </a:rPr>
              <a:t>agg</a:t>
            </a:r>
            <a:r>
              <a:rPr lang="en-US" sz="1600" dirty="0" smtClean="0">
                <a:solidFill>
                  <a:schemeClr val="bg2">
                    <a:lumMod val="25000"/>
                  </a:schemeClr>
                </a:solidFill>
                <a:latin typeface="Courier New" panose="02070309020205020404" pitchFamily="49" charset="0"/>
                <a:cs typeface="Courier New" panose="02070309020205020404" pitchFamily="49" charset="0"/>
              </a:rPr>
              <a:t>([</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err="1" smtClean="0">
                <a:solidFill>
                  <a:srgbClr val="C00000"/>
                </a:solidFill>
                <a:latin typeface="Courier New" panose="02070309020205020404" pitchFamily="49" charset="0"/>
                <a:cs typeface="Courier New" panose="02070309020205020404" pitchFamily="49" charset="0"/>
              </a:rPr>
              <a:t>min'</a:t>
            </a:r>
            <a:r>
              <a:rPr lang="en-US" sz="1600" dirty="0" err="1" smtClean="0">
                <a:solidFill>
                  <a:schemeClr val="bg2">
                    <a:lumMod val="25000"/>
                  </a:schemeClr>
                </a:solidFill>
                <a:latin typeface="Courier New" panose="02070309020205020404" pitchFamily="49" charset="0"/>
                <a:cs typeface="Courier New" panose="02070309020205020404" pitchFamily="49" charset="0"/>
              </a:rPr>
              <a:t>,</a:t>
            </a:r>
            <a:r>
              <a:rPr lang="en-US" sz="1600" dirty="0" err="1" smtClean="0">
                <a:solidFill>
                  <a:srgbClr val="C00000"/>
                </a:solidFill>
                <a:latin typeface="Courier New" panose="02070309020205020404" pitchFamily="49" charset="0"/>
                <a:cs typeface="Courier New" panose="02070309020205020404" pitchFamily="49" charset="0"/>
              </a:rPr>
              <a:t>'mean'</a:t>
            </a:r>
            <a:r>
              <a:rPr lang="en-US" sz="1600" dirty="0" err="1" smtClean="0">
                <a:solidFill>
                  <a:schemeClr val="bg2">
                    <a:lumMod val="25000"/>
                  </a:schemeClr>
                </a:solidFill>
                <a:latin typeface="Courier New" panose="02070309020205020404" pitchFamily="49" charset="0"/>
                <a:cs typeface="Courier New" panose="02070309020205020404" pitchFamily="49" charset="0"/>
              </a:rPr>
              <a:t>,</a:t>
            </a:r>
            <a:r>
              <a:rPr lang="en-US" sz="1600" dirty="0" err="1" smtClean="0">
                <a:solidFill>
                  <a:srgbClr val="C00000"/>
                </a:solidFill>
                <a:latin typeface="Courier New" panose="02070309020205020404" pitchFamily="49" charset="0"/>
                <a:cs typeface="Courier New" panose="02070309020205020404" pitchFamily="49" charset="0"/>
              </a:rPr>
              <a:t>'max</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solidFill>
                  <a:schemeClr val="bg2">
                    <a:lumMod val="25000"/>
                  </a:schemeClr>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80036" y="3046744"/>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rgbClr val="C00000"/>
                </a:solidFill>
                <a:latin typeface="Courier New" panose="02070309020205020404" pitchFamily="49" charset="0"/>
                <a:cs typeface="Courier New" panose="02070309020205020404" pitchFamily="49" charset="0"/>
              </a:rPr>
              <a:t>Out[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98" y="3034395"/>
            <a:ext cx="2534004" cy="1476581"/>
          </a:xfrm>
          <a:prstGeom prst="rect">
            <a:avLst/>
          </a:prstGeom>
        </p:spPr>
      </p:pic>
    </p:spTree>
    <p:extLst>
      <p:ext uri="{BB962C8B-B14F-4D97-AF65-F5344CB8AC3E}">
        <p14:creationId xmlns:p14="http://schemas.microsoft.com/office/powerpoint/2010/main" val="2948910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Descriptive Statistics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55</a:t>
            </a:fld>
            <a:endParaRPr lang="en-US"/>
          </a:p>
        </p:txBody>
      </p:sp>
      <p:graphicFrame>
        <p:nvGraphicFramePr>
          <p:cNvPr id="8" name="Table 7"/>
          <p:cNvGraphicFramePr>
            <a:graphicFrameLocks noGrp="1"/>
          </p:cNvGraphicFramePr>
          <p:nvPr>
            <p:extLst/>
          </p:nvPr>
        </p:nvGraphicFramePr>
        <p:xfrm>
          <a:off x="838200" y="1690688"/>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df.method</a:t>
                      </a:r>
                      <a:r>
                        <a:rPr lang="en-US"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description</a:t>
                      </a:r>
                    </a:p>
                  </a:txBody>
                  <a:tcPr/>
                </a:tc>
                <a:extLst>
                  <a:ext uri="{0D108BD9-81ED-4DB2-BD59-A6C34878D82A}">
                    <a16:rowId xmlns:a16="http://schemas.microsoft.com/office/drawing/2014/main" val="10000"/>
                  </a:ext>
                </a:extLst>
              </a:tr>
              <a:tr h="483804">
                <a:tc>
                  <a:txBody>
                    <a:bodyPr/>
                    <a:lstStyle/>
                    <a:p>
                      <a:r>
                        <a:rPr lang="en-US" dirty="0" smtClean="0"/>
                        <a:t>describe</a:t>
                      </a:r>
                      <a:endParaRPr lang="en-US" dirty="0"/>
                    </a:p>
                  </a:txBody>
                  <a:tcPr/>
                </a:tc>
                <a:tc>
                  <a:txBody>
                    <a:bodyPr/>
                    <a:lstStyle/>
                    <a:p>
                      <a:r>
                        <a:rPr lang="en-US" dirty="0" smtClean="0"/>
                        <a:t>Basic statistics (count, mean, </a:t>
                      </a:r>
                      <a:r>
                        <a:rPr lang="en-US" dirty="0" err="1" smtClean="0"/>
                        <a:t>std</a:t>
                      </a:r>
                      <a:r>
                        <a:rPr lang="en-US" dirty="0" smtClean="0"/>
                        <a:t>, min, quantiles, max)</a:t>
                      </a:r>
                      <a:endParaRPr lang="en-US" dirty="0"/>
                    </a:p>
                  </a:txBody>
                  <a:tcPr/>
                </a:tc>
                <a:extLst>
                  <a:ext uri="{0D108BD9-81ED-4DB2-BD59-A6C34878D82A}">
                    <a16:rowId xmlns:a16="http://schemas.microsoft.com/office/drawing/2014/main" val="10001"/>
                  </a:ext>
                </a:extLst>
              </a:tr>
              <a:tr h="483804">
                <a:tc>
                  <a:txBody>
                    <a:bodyPr/>
                    <a:lstStyle/>
                    <a:p>
                      <a:r>
                        <a:rPr lang="en-US" dirty="0" smtClean="0"/>
                        <a:t>min, max</a:t>
                      </a:r>
                      <a:endParaRPr lang="en-US" dirty="0"/>
                    </a:p>
                  </a:txBody>
                  <a:tcPr/>
                </a:tc>
                <a:tc>
                  <a:txBody>
                    <a:bodyPr/>
                    <a:lstStyle/>
                    <a:p>
                      <a:r>
                        <a:rPr lang="en-US" dirty="0" smtClean="0"/>
                        <a:t>Minimum</a:t>
                      </a:r>
                      <a:r>
                        <a:rPr lang="en-US" baseline="0" dirty="0" smtClean="0"/>
                        <a:t> and maximum values</a:t>
                      </a:r>
                      <a:endParaRPr lang="en-US" dirty="0"/>
                    </a:p>
                  </a:txBody>
                  <a:tcPr/>
                </a:tc>
                <a:extLst>
                  <a:ext uri="{0D108BD9-81ED-4DB2-BD59-A6C34878D82A}">
                    <a16:rowId xmlns:a16="http://schemas.microsoft.com/office/drawing/2014/main" val="10002"/>
                  </a:ext>
                </a:extLst>
              </a:tr>
              <a:tr h="531003">
                <a:tc>
                  <a:txBody>
                    <a:bodyPr/>
                    <a:lstStyle/>
                    <a:p>
                      <a:r>
                        <a:rPr lang="en-US" dirty="0" smtClean="0"/>
                        <a:t>mean, median, mode</a:t>
                      </a:r>
                      <a:endParaRPr lang="en-US" dirty="0"/>
                    </a:p>
                  </a:txBody>
                  <a:tcPr/>
                </a:tc>
                <a:tc>
                  <a:txBody>
                    <a:bodyPr/>
                    <a:lstStyle/>
                    <a:p>
                      <a:r>
                        <a:rPr lang="en-US" dirty="0" smtClean="0"/>
                        <a:t>Arithmetic average, median and mode</a:t>
                      </a:r>
                      <a:endParaRPr lang="en-US" dirty="0"/>
                    </a:p>
                  </a:txBody>
                  <a:tcPr/>
                </a:tc>
                <a:extLst>
                  <a:ext uri="{0D108BD9-81ED-4DB2-BD59-A6C34878D82A}">
                    <a16:rowId xmlns:a16="http://schemas.microsoft.com/office/drawing/2014/main" val="10003"/>
                  </a:ext>
                </a:extLst>
              </a:tr>
              <a:tr h="542803">
                <a:tc>
                  <a:txBody>
                    <a:bodyPr/>
                    <a:lstStyle/>
                    <a:p>
                      <a:r>
                        <a:rPr lang="en-US" dirty="0" err="1" smtClean="0"/>
                        <a:t>var</a:t>
                      </a:r>
                      <a:r>
                        <a:rPr lang="en-US" dirty="0" smtClean="0"/>
                        <a:t>, </a:t>
                      </a:r>
                      <a:r>
                        <a:rPr lang="en-US" dirty="0" err="1" smtClean="0"/>
                        <a:t>std</a:t>
                      </a:r>
                      <a:endParaRPr lang="en-US" dirty="0"/>
                    </a:p>
                  </a:txBody>
                  <a:tcPr/>
                </a:tc>
                <a:tc>
                  <a:txBody>
                    <a:bodyPr/>
                    <a:lstStyle/>
                    <a:p>
                      <a:r>
                        <a:rPr lang="en-US" dirty="0" smtClean="0"/>
                        <a:t>Variance and standard deviation</a:t>
                      </a:r>
                      <a:endParaRPr lang="en-US" dirty="0"/>
                    </a:p>
                  </a:txBody>
                  <a:tcPr/>
                </a:tc>
                <a:extLst>
                  <a:ext uri="{0D108BD9-81ED-4DB2-BD59-A6C34878D82A}">
                    <a16:rowId xmlns:a16="http://schemas.microsoft.com/office/drawing/2014/main" val="10004"/>
                  </a:ext>
                </a:extLst>
              </a:tr>
              <a:tr h="542803">
                <a:tc>
                  <a:txBody>
                    <a:bodyPr/>
                    <a:lstStyle/>
                    <a:p>
                      <a:r>
                        <a:rPr lang="en-US" dirty="0" err="1" smtClean="0"/>
                        <a:t>sem</a:t>
                      </a:r>
                      <a:endParaRPr lang="en-US" dirty="0"/>
                    </a:p>
                  </a:txBody>
                  <a:tcPr/>
                </a:tc>
                <a:tc>
                  <a:txBody>
                    <a:bodyPr/>
                    <a:lstStyle/>
                    <a:p>
                      <a:r>
                        <a:rPr lang="en-US" dirty="0" smtClean="0"/>
                        <a:t>Standard error of mean</a:t>
                      </a:r>
                      <a:endParaRPr lang="en-US" dirty="0"/>
                    </a:p>
                  </a:txBody>
                  <a:tcPr/>
                </a:tc>
                <a:extLst>
                  <a:ext uri="{0D108BD9-81ED-4DB2-BD59-A6C34878D82A}">
                    <a16:rowId xmlns:a16="http://schemas.microsoft.com/office/drawing/2014/main" val="10005"/>
                  </a:ext>
                </a:extLst>
              </a:tr>
              <a:tr h="501503">
                <a:tc>
                  <a:txBody>
                    <a:bodyPr/>
                    <a:lstStyle/>
                    <a:p>
                      <a:r>
                        <a:rPr lang="en-US" dirty="0" smtClean="0"/>
                        <a:t>skew</a:t>
                      </a:r>
                      <a:endParaRPr lang="en-US" dirty="0"/>
                    </a:p>
                  </a:txBody>
                  <a:tcPr/>
                </a:tc>
                <a:tc>
                  <a:txBody>
                    <a:bodyPr/>
                    <a:lstStyle/>
                    <a:p>
                      <a:r>
                        <a:rPr lang="en-US" dirty="0" smtClean="0"/>
                        <a:t>Sample skewness</a:t>
                      </a:r>
                      <a:endParaRPr lang="en-US" dirty="0"/>
                    </a:p>
                  </a:txBody>
                  <a:tcPr/>
                </a:tc>
                <a:extLst>
                  <a:ext uri="{0D108BD9-81ED-4DB2-BD59-A6C34878D82A}">
                    <a16:rowId xmlns:a16="http://schemas.microsoft.com/office/drawing/2014/main" val="10006"/>
                  </a:ext>
                </a:extLst>
              </a:tr>
              <a:tr h="501503">
                <a:tc>
                  <a:txBody>
                    <a:bodyPr/>
                    <a:lstStyle/>
                    <a:p>
                      <a:r>
                        <a:rPr lang="en-US" dirty="0" err="1" smtClean="0"/>
                        <a:t>kurt</a:t>
                      </a:r>
                      <a:endParaRPr lang="en-US" dirty="0"/>
                    </a:p>
                  </a:txBody>
                  <a:tcPr/>
                </a:tc>
                <a:tc>
                  <a:txBody>
                    <a:bodyPr/>
                    <a:lstStyle/>
                    <a:p>
                      <a:r>
                        <a:rPr lang="en-US" dirty="0" smtClean="0"/>
                        <a:t>kurtosis</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932843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Graphics to explore the data</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56</a:t>
            </a:fld>
            <a:endParaRPr lang="en-US"/>
          </a:p>
        </p:txBody>
      </p:sp>
      <p:sp>
        <p:nvSpPr>
          <p:cNvPr id="7" name="TextBox 6"/>
          <p:cNvSpPr txBox="1"/>
          <p:nvPr/>
        </p:nvSpPr>
        <p:spPr>
          <a:xfrm>
            <a:off x="991089" y="3993925"/>
            <a:ext cx="10418164" cy="461665"/>
          </a:xfrm>
          <a:prstGeom prst="rect">
            <a:avLst/>
          </a:prstGeom>
          <a:noFill/>
        </p:spPr>
        <p:txBody>
          <a:bodyPr wrap="square" rtlCol="0">
            <a:spAutoFit/>
          </a:bodyPr>
          <a:lstStyle/>
          <a:p>
            <a:r>
              <a:rPr lang="en-US" sz="2400" dirty="0" smtClean="0"/>
              <a:t>To show graphs within Python notebook include inline directive:</a:t>
            </a:r>
          </a:p>
        </p:txBody>
      </p:sp>
      <p:sp>
        <p:nvSpPr>
          <p:cNvPr id="5" name="TextBox 4"/>
          <p:cNvSpPr txBox="1"/>
          <p:nvPr/>
        </p:nvSpPr>
        <p:spPr>
          <a:xfrm>
            <a:off x="-77533" y="4893603"/>
            <a:ext cx="10846184" cy="369332"/>
          </a:xfrm>
          <a:prstGeom prst="rect">
            <a:avLst/>
          </a:prstGeom>
          <a:noFill/>
          <a:ln>
            <a:noFill/>
          </a:ln>
        </p:spPr>
        <p:txBody>
          <a:bodyPr wrap="square" rtlCol="0">
            <a:spAutoFit/>
          </a:bodyPr>
          <a:lstStyle/>
          <a:p>
            <a:r>
              <a:rPr lang="en-US" dirty="0"/>
              <a:t> </a:t>
            </a:r>
            <a:r>
              <a:rPr lang="en-US" dirty="0" smtClean="0"/>
              <a:t>        </a:t>
            </a:r>
            <a:r>
              <a:rPr lang="en-US" sz="1600" dirty="0" smtClean="0">
                <a:solidFill>
                  <a:schemeClr val="accent5">
                    <a:lumMod val="75000"/>
                  </a:schemeClr>
                </a:solidFill>
                <a:latin typeface="Courier New" panose="02070309020205020404" pitchFamily="49" charset="0"/>
                <a:cs typeface="Courier New" panose="02070309020205020404" pitchFamily="49" charset="0"/>
              </a:rPr>
              <a:t>In [ ]:</a:t>
            </a:r>
            <a:endParaRPr lang="en-US" sz="1600" dirty="0">
              <a:solidFill>
                <a:schemeClr val="accent5">
                  <a:lumMod val="75000"/>
                </a:schemeClr>
              </a:solidFill>
              <a:latin typeface="Courier New" panose="02070309020205020404" pitchFamily="49" charset="0"/>
              <a:cs typeface="Courier New" panose="02070309020205020404" pitchFamily="49" charset="0"/>
            </a:endParaRPr>
          </a:p>
        </p:txBody>
      </p:sp>
      <p:sp>
        <p:nvSpPr>
          <p:cNvPr id="6" name="TextBox 5"/>
          <p:cNvSpPr txBox="1"/>
          <p:nvPr/>
        </p:nvSpPr>
        <p:spPr>
          <a:xfrm>
            <a:off x="1368357" y="4893603"/>
            <a:ext cx="10653925" cy="338554"/>
          </a:xfrm>
          <a:prstGeom prst="rect">
            <a:avLst/>
          </a:prstGeom>
          <a:noFill/>
          <a:ln>
            <a:solidFill>
              <a:schemeClr val="bg2">
                <a:lumMod val="90000"/>
              </a:schemeClr>
            </a:solidFill>
          </a:ln>
        </p:spPr>
        <p:txBody>
          <a:bodyPr wrap="square" rtlCol="0">
            <a:spAutoFit/>
          </a:bodyPr>
          <a:lstStyle/>
          <a:p>
            <a:r>
              <a:rPr lang="en-US" sz="1600" dirty="0" smtClean="0">
                <a:solidFill>
                  <a:srgbClr val="7030A0"/>
                </a:solidFill>
                <a:latin typeface="Courier New" panose="02070309020205020404" pitchFamily="49" charset="0"/>
                <a:cs typeface="Courier New" panose="02070309020205020404" pitchFamily="49" charset="0"/>
              </a:rPr>
              <a:t>%</a:t>
            </a:r>
            <a:r>
              <a:rPr lang="en-US" sz="1600" dirty="0" err="1" smtClean="0">
                <a:solidFill>
                  <a:schemeClr val="bg2">
                    <a:lumMod val="25000"/>
                  </a:schemeClr>
                </a:solidFill>
                <a:latin typeface="Courier New" panose="02070309020205020404" pitchFamily="49" charset="0"/>
                <a:cs typeface="Courier New" panose="02070309020205020404" pitchFamily="49" charset="0"/>
              </a:rPr>
              <a:t>matplotlib</a:t>
            </a:r>
            <a:r>
              <a:rPr lang="en-US" sz="1600" dirty="0" smtClean="0">
                <a:solidFill>
                  <a:schemeClr val="bg2">
                    <a:lumMod val="25000"/>
                  </a:schemeClr>
                </a:solidFill>
                <a:latin typeface="Courier New" panose="02070309020205020404" pitchFamily="49" charset="0"/>
                <a:cs typeface="Courier New" panose="02070309020205020404" pitchFamily="49" charset="0"/>
              </a:rPr>
              <a:t> inline</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91089" y="1931399"/>
            <a:ext cx="8817929" cy="1477328"/>
          </a:xfrm>
          <a:prstGeom prst="rect">
            <a:avLst/>
          </a:prstGeom>
          <a:noFill/>
        </p:spPr>
        <p:txBody>
          <a:bodyPr wrap="square" rtlCol="0">
            <a:spAutoFit/>
          </a:bodyPr>
          <a:lstStyle/>
          <a:p>
            <a:pPr algn="just"/>
            <a:r>
              <a:rPr lang="en-US" sz="2400" dirty="0" err="1" smtClean="0"/>
              <a:t>Seaborn</a:t>
            </a:r>
            <a:r>
              <a:rPr lang="en-US" sz="2400" dirty="0" smtClean="0"/>
              <a:t> package is built on </a:t>
            </a:r>
            <a:r>
              <a:rPr lang="en-US" sz="2400" dirty="0" err="1" smtClean="0"/>
              <a:t>matplotlib</a:t>
            </a:r>
            <a:r>
              <a:rPr lang="en-US" sz="2400" dirty="0" smtClean="0"/>
              <a:t> but provides </a:t>
            </a:r>
            <a:r>
              <a:rPr lang="en-US" sz="2400" dirty="0"/>
              <a:t>high level interface for drawing attractive statistical </a:t>
            </a:r>
            <a:r>
              <a:rPr lang="en-US" sz="2400" dirty="0" smtClean="0"/>
              <a:t>graphics, similar to ggplot2 library in R. It specifically targets statistical data visualization</a:t>
            </a:r>
            <a:endParaRPr lang="en-US" sz="2400" dirty="0"/>
          </a:p>
          <a:p>
            <a:r>
              <a:rPr lang="en-US" dirty="0" smtClean="0"/>
              <a:t>  </a:t>
            </a:r>
            <a:endParaRPr lang="en-US" dirty="0"/>
          </a:p>
        </p:txBody>
      </p:sp>
    </p:spTree>
    <p:extLst>
      <p:ext uri="{BB962C8B-B14F-4D97-AF65-F5344CB8AC3E}">
        <p14:creationId xmlns:p14="http://schemas.microsoft.com/office/powerpoint/2010/main" val="854246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57</a:t>
            </a:fld>
            <a:endParaRPr lang="en-US"/>
          </a:p>
        </p:txBody>
      </p:sp>
      <p:sp>
        <p:nvSpPr>
          <p:cNvPr id="9" name="TextBox 8"/>
          <p:cNvSpPr txBox="1"/>
          <p:nvPr/>
        </p:nvSpPr>
        <p:spPr>
          <a:xfrm>
            <a:off x="991089" y="1931399"/>
            <a:ext cx="8817929" cy="369332"/>
          </a:xfrm>
          <a:prstGeom prst="rect">
            <a:avLst/>
          </a:prstGeom>
          <a:noFill/>
        </p:spPr>
        <p:txBody>
          <a:bodyPr wrap="square" rtlCol="0">
            <a:spAutoFit/>
          </a:bodyPr>
          <a:lstStyle/>
          <a:p>
            <a:r>
              <a:rPr lang="en-US" dirty="0" smtClean="0"/>
              <a:t>  </a:t>
            </a:r>
            <a:endParaRPr lang="en-US" dirty="0"/>
          </a:p>
        </p:txBody>
      </p:sp>
      <p:graphicFrame>
        <p:nvGraphicFramePr>
          <p:cNvPr id="8" name="Table 7"/>
          <p:cNvGraphicFramePr>
            <a:graphicFrameLocks noGrp="1"/>
          </p:cNvGraphicFramePr>
          <p:nvPr>
            <p:extLst/>
          </p:nvPr>
        </p:nvGraphicFramePr>
        <p:xfrm>
          <a:off x="838200" y="1690688"/>
          <a:ext cx="7730067" cy="4457341"/>
        </p:xfrm>
        <a:graphic>
          <a:graphicData uri="http://schemas.openxmlformats.org/drawingml/2006/table">
            <a:tbl>
              <a:tblPr firstRow="1" bandRow="1">
                <a:tableStyleId>{B301B821-A1FF-4177-AEE7-76D212191A09}</a:tableStyleId>
              </a:tblPr>
              <a:tblGrid>
                <a:gridCol w="1556058">
                  <a:extLst>
                    <a:ext uri="{9D8B030D-6E8A-4147-A177-3AD203B41FA5}">
                      <a16:colId xmlns:a16="http://schemas.microsoft.com/office/drawing/2014/main" val="20000"/>
                    </a:ext>
                  </a:extLst>
                </a:gridCol>
                <a:gridCol w="6174009">
                  <a:extLst>
                    <a:ext uri="{9D8B030D-6E8A-4147-A177-3AD203B41FA5}">
                      <a16:colId xmlns:a16="http://schemas.microsoft.com/office/drawing/2014/main" val="20001"/>
                    </a:ext>
                  </a:extLst>
                </a:gridCol>
              </a:tblGrid>
              <a:tr h="471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description</a:t>
                      </a:r>
                    </a:p>
                  </a:txBody>
                  <a:tcPr/>
                </a:tc>
                <a:extLst>
                  <a:ext uri="{0D108BD9-81ED-4DB2-BD59-A6C34878D82A}">
                    <a16:rowId xmlns:a16="http://schemas.microsoft.com/office/drawing/2014/main" val="10000"/>
                  </a:ext>
                </a:extLst>
              </a:tr>
              <a:tr h="394724">
                <a:tc>
                  <a:txBody>
                    <a:bodyPr/>
                    <a:lstStyle/>
                    <a:p>
                      <a:r>
                        <a:rPr lang="en-US" dirty="0" err="1" smtClean="0"/>
                        <a:t>distplot</a:t>
                      </a:r>
                      <a:endParaRPr lang="en-US" dirty="0"/>
                    </a:p>
                  </a:txBody>
                  <a:tcPr/>
                </a:tc>
                <a:tc>
                  <a:txBody>
                    <a:bodyPr/>
                    <a:lstStyle/>
                    <a:p>
                      <a:r>
                        <a:rPr lang="en-US" dirty="0" smtClean="0"/>
                        <a:t>histogram</a:t>
                      </a:r>
                      <a:endParaRPr lang="en-US" dirty="0"/>
                    </a:p>
                  </a:txBody>
                  <a:tcPr/>
                </a:tc>
                <a:extLst>
                  <a:ext uri="{0D108BD9-81ED-4DB2-BD59-A6C34878D82A}">
                    <a16:rowId xmlns:a16="http://schemas.microsoft.com/office/drawing/2014/main" val="10001"/>
                  </a:ext>
                </a:extLst>
              </a:tr>
              <a:tr h="394724">
                <a:tc>
                  <a:txBody>
                    <a:bodyPr/>
                    <a:lstStyle/>
                    <a:p>
                      <a:r>
                        <a:rPr lang="en-US" dirty="0" err="1" smtClean="0"/>
                        <a:t>barplot</a:t>
                      </a:r>
                      <a:endParaRPr lang="en-US" dirty="0"/>
                    </a:p>
                  </a:txBody>
                  <a:tcPr/>
                </a:tc>
                <a:tc>
                  <a:txBody>
                    <a:bodyPr/>
                    <a:lstStyle/>
                    <a:p>
                      <a:r>
                        <a:rPr lang="en-US" sz="1800" b="0" i="0" kern="1200" dirty="0" smtClean="0">
                          <a:solidFill>
                            <a:schemeClr val="dk1"/>
                          </a:solidFill>
                          <a:effectLst/>
                          <a:latin typeface="+mn-lt"/>
                          <a:ea typeface="+mn-ea"/>
                          <a:cs typeface="+mn-cs"/>
                        </a:rPr>
                        <a:t>estimate of central tendency for a numeric variable</a:t>
                      </a:r>
                      <a:endParaRPr lang="en-US" dirty="0"/>
                    </a:p>
                  </a:txBody>
                  <a:tcPr/>
                </a:tc>
                <a:extLst>
                  <a:ext uri="{0D108BD9-81ED-4DB2-BD59-A6C34878D82A}">
                    <a16:rowId xmlns:a16="http://schemas.microsoft.com/office/drawing/2014/main" val="10002"/>
                  </a:ext>
                </a:extLst>
              </a:tr>
              <a:tr h="433232">
                <a:tc>
                  <a:txBody>
                    <a:bodyPr/>
                    <a:lstStyle/>
                    <a:p>
                      <a:r>
                        <a:rPr lang="en-US" dirty="0" err="1" smtClean="0"/>
                        <a:t>violinplot</a:t>
                      </a:r>
                      <a:endParaRPr lang="en-US" dirty="0"/>
                    </a:p>
                  </a:txBody>
                  <a:tcPr/>
                </a:tc>
                <a:tc>
                  <a:txBody>
                    <a:bodyPr/>
                    <a:lstStyle/>
                    <a:p>
                      <a:r>
                        <a:rPr lang="en-US" sz="1800" b="0" i="0" kern="1200" dirty="0" smtClean="0">
                          <a:solidFill>
                            <a:schemeClr val="dk1"/>
                          </a:solidFill>
                          <a:effectLst/>
                          <a:latin typeface="+mn-lt"/>
                          <a:ea typeface="+mn-ea"/>
                          <a:cs typeface="+mn-cs"/>
                        </a:rPr>
                        <a:t> similar to boxplot, also shows the probability density of the data</a:t>
                      </a:r>
                      <a:endParaRPr lang="en-US" dirty="0"/>
                    </a:p>
                  </a:txBody>
                  <a:tcPr/>
                </a:tc>
                <a:extLst>
                  <a:ext uri="{0D108BD9-81ED-4DB2-BD59-A6C34878D82A}">
                    <a16:rowId xmlns:a16="http://schemas.microsoft.com/office/drawing/2014/main" val="10003"/>
                  </a:ext>
                </a:extLst>
              </a:tr>
              <a:tr h="442860">
                <a:tc>
                  <a:txBody>
                    <a:bodyPr/>
                    <a:lstStyle/>
                    <a:p>
                      <a:r>
                        <a:rPr lang="en-US" dirty="0" err="1" smtClean="0"/>
                        <a:t>jointplot</a:t>
                      </a:r>
                      <a:endParaRPr lang="en-US" dirty="0"/>
                    </a:p>
                  </a:txBody>
                  <a:tcPr/>
                </a:tc>
                <a:tc>
                  <a:txBody>
                    <a:bodyPr/>
                    <a:lstStyle/>
                    <a:p>
                      <a:r>
                        <a:rPr lang="en-US" dirty="0" smtClean="0"/>
                        <a:t>Scatterplot</a:t>
                      </a:r>
                      <a:endParaRPr lang="en-US" dirty="0"/>
                    </a:p>
                  </a:txBody>
                  <a:tcPr/>
                </a:tc>
                <a:extLst>
                  <a:ext uri="{0D108BD9-81ED-4DB2-BD59-A6C34878D82A}">
                    <a16:rowId xmlns:a16="http://schemas.microsoft.com/office/drawing/2014/main" val="10004"/>
                  </a:ext>
                </a:extLst>
              </a:tr>
              <a:tr h="442860">
                <a:tc>
                  <a:txBody>
                    <a:bodyPr/>
                    <a:lstStyle/>
                    <a:p>
                      <a:r>
                        <a:rPr lang="en-US" dirty="0" err="1" smtClean="0"/>
                        <a:t>regplot</a:t>
                      </a:r>
                      <a:endParaRPr lang="en-US" dirty="0"/>
                    </a:p>
                  </a:txBody>
                  <a:tcPr/>
                </a:tc>
                <a:tc>
                  <a:txBody>
                    <a:bodyPr/>
                    <a:lstStyle/>
                    <a:p>
                      <a:r>
                        <a:rPr lang="en-US" dirty="0" smtClean="0"/>
                        <a:t>Regression plot</a:t>
                      </a:r>
                      <a:endParaRPr lang="en-US" dirty="0"/>
                    </a:p>
                  </a:txBody>
                  <a:tcPr/>
                </a:tc>
                <a:extLst>
                  <a:ext uri="{0D108BD9-81ED-4DB2-BD59-A6C34878D82A}">
                    <a16:rowId xmlns:a16="http://schemas.microsoft.com/office/drawing/2014/main" val="10005"/>
                  </a:ext>
                </a:extLst>
              </a:tr>
              <a:tr h="442860">
                <a:tc>
                  <a:txBody>
                    <a:bodyPr/>
                    <a:lstStyle/>
                    <a:p>
                      <a:r>
                        <a:rPr lang="en-US" dirty="0" err="1" smtClean="0"/>
                        <a:t>pairplot</a:t>
                      </a:r>
                      <a:endParaRPr lang="en-US" dirty="0"/>
                    </a:p>
                  </a:txBody>
                  <a:tcPr/>
                </a:tc>
                <a:tc>
                  <a:txBody>
                    <a:bodyPr/>
                    <a:lstStyle/>
                    <a:p>
                      <a:r>
                        <a:rPr lang="en-US" dirty="0" err="1" smtClean="0"/>
                        <a:t>Pairplot</a:t>
                      </a:r>
                      <a:endParaRPr lang="en-US" dirty="0"/>
                    </a:p>
                  </a:txBody>
                  <a:tcPr/>
                </a:tc>
                <a:extLst>
                  <a:ext uri="{0D108BD9-81ED-4DB2-BD59-A6C34878D82A}">
                    <a16:rowId xmlns:a16="http://schemas.microsoft.com/office/drawing/2014/main" val="10006"/>
                  </a:ext>
                </a:extLst>
              </a:tr>
              <a:tr h="409164">
                <a:tc>
                  <a:txBody>
                    <a:bodyPr/>
                    <a:lstStyle/>
                    <a:p>
                      <a:r>
                        <a:rPr lang="en-US" dirty="0" smtClean="0"/>
                        <a:t>boxplot</a:t>
                      </a:r>
                      <a:endParaRPr lang="en-US" dirty="0"/>
                    </a:p>
                  </a:txBody>
                  <a:tcPr/>
                </a:tc>
                <a:tc>
                  <a:txBody>
                    <a:bodyPr/>
                    <a:lstStyle/>
                    <a:p>
                      <a:r>
                        <a:rPr lang="en-US" dirty="0" smtClean="0"/>
                        <a:t>boxplot</a:t>
                      </a:r>
                      <a:endParaRPr lang="en-US" dirty="0"/>
                    </a:p>
                  </a:txBody>
                  <a:tcPr/>
                </a:tc>
                <a:extLst>
                  <a:ext uri="{0D108BD9-81ED-4DB2-BD59-A6C34878D82A}">
                    <a16:rowId xmlns:a16="http://schemas.microsoft.com/office/drawing/2014/main" val="10007"/>
                  </a:ext>
                </a:extLst>
              </a:tr>
              <a:tr h="409164">
                <a:tc>
                  <a:txBody>
                    <a:bodyPr/>
                    <a:lstStyle/>
                    <a:p>
                      <a:r>
                        <a:rPr lang="en-US" dirty="0" err="1" smtClean="0"/>
                        <a:t>swarmplot</a:t>
                      </a:r>
                      <a:endParaRPr lang="en-US" dirty="0"/>
                    </a:p>
                  </a:txBody>
                  <a:tcPr/>
                </a:tc>
                <a:tc>
                  <a:txBody>
                    <a:bodyPr/>
                    <a:lstStyle/>
                    <a:p>
                      <a:r>
                        <a:rPr lang="en-US" dirty="0" smtClean="0"/>
                        <a:t>categorical scatterplot</a:t>
                      </a:r>
                      <a:endParaRPr lang="en-US" dirty="0"/>
                    </a:p>
                  </a:txBody>
                  <a:tcPr/>
                </a:tc>
                <a:extLst>
                  <a:ext uri="{0D108BD9-81ED-4DB2-BD59-A6C34878D82A}">
                    <a16:rowId xmlns:a16="http://schemas.microsoft.com/office/drawing/2014/main" val="10008"/>
                  </a:ext>
                </a:extLst>
              </a:tr>
              <a:tr h="409164">
                <a:tc>
                  <a:txBody>
                    <a:bodyPr/>
                    <a:lstStyle/>
                    <a:p>
                      <a:r>
                        <a:rPr lang="en-US" dirty="0" err="1" smtClean="0"/>
                        <a:t>factorplot</a:t>
                      </a:r>
                      <a:endParaRPr lang="en-US" dirty="0"/>
                    </a:p>
                  </a:txBody>
                  <a:tcPr/>
                </a:tc>
                <a:tc>
                  <a:txBody>
                    <a:bodyPr/>
                    <a:lstStyle/>
                    <a:p>
                      <a:r>
                        <a:rPr lang="en-US" dirty="0" smtClean="0"/>
                        <a:t>General categorical plot</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761020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statistical Analysis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58</a:t>
            </a:fld>
            <a:endParaRPr lang="en-US"/>
          </a:p>
        </p:txBody>
      </p:sp>
      <p:sp>
        <p:nvSpPr>
          <p:cNvPr id="9" name="TextBox 8"/>
          <p:cNvSpPr txBox="1"/>
          <p:nvPr/>
        </p:nvSpPr>
        <p:spPr>
          <a:xfrm>
            <a:off x="991089" y="1931399"/>
            <a:ext cx="8817929" cy="369332"/>
          </a:xfrm>
          <a:prstGeom prst="rect">
            <a:avLst/>
          </a:prstGeom>
          <a:noFill/>
        </p:spPr>
        <p:txBody>
          <a:bodyPr wrap="square" rtlCol="0">
            <a:spAutoFit/>
          </a:bodyPr>
          <a:lstStyle/>
          <a:p>
            <a:r>
              <a:rPr lang="en-US" dirty="0" smtClean="0"/>
              <a:t>  </a:t>
            </a:r>
            <a:endParaRPr lang="en-US" dirty="0"/>
          </a:p>
        </p:txBody>
      </p:sp>
      <p:sp>
        <p:nvSpPr>
          <p:cNvPr id="7" name="TextBox 6"/>
          <p:cNvSpPr txBox="1"/>
          <p:nvPr/>
        </p:nvSpPr>
        <p:spPr>
          <a:xfrm>
            <a:off x="991089" y="1534678"/>
            <a:ext cx="8817929" cy="4801314"/>
          </a:xfrm>
          <a:prstGeom prst="rect">
            <a:avLst/>
          </a:prstGeom>
          <a:noFill/>
        </p:spPr>
        <p:txBody>
          <a:bodyPr wrap="square" rtlCol="0">
            <a:spAutoFit/>
          </a:bodyPr>
          <a:lstStyle/>
          <a:p>
            <a:r>
              <a:rPr lang="en-US" dirty="0" err="1"/>
              <a:t>s</a:t>
            </a:r>
            <a:r>
              <a:rPr lang="en-US" dirty="0" err="1" smtClean="0"/>
              <a:t>tatsmodel</a:t>
            </a:r>
            <a:r>
              <a:rPr lang="en-US" dirty="0" smtClean="0"/>
              <a:t> and </a:t>
            </a:r>
            <a:r>
              <a:rPr lang="en-US" dirty="0" err="1" smtClean="0"/>
              <a:t>scikit</a:t>
            </a:r>
            <a:r>
              <a:rPr lang="en-US" dirty="0" smtClean="0"/>
              <a:t>-learn - both have a number of function for statistical analysis</a:t>
            </a:r>
          </a:p>
          <a:p>
            <a:endParaRPr lang="en-US" dirty="0"/>
          </a:p>
          <a:p>
            <a:r>
              <a:rPr lang="en-US" dirty="0" smtClean="0"/>
              <a:t>The first one is mostly used for regular analysis using R style formulas, while   </a:t>
            </a:r>
            <a:r>
              <a:rPr lang="en-US" dirty="0" err="1" smtClean="0"/>
              <a:t>scikit</a:t>
            </a:r>
            <a:r>
              <a:rPr lang="en-US" dirty="0" smtClean="0"/>
              <a:t>-learn is more tailored for Machine Learning.</a:t>
            </a:r>
          </a:p>
          <a:p>
            <a:endParaRPr lang="en-US" dirty="0" smtClean="0"/>
          </a:p>
          <a:p>
            <a:r>
              <a:rPr lang="en-US" dirty="0" err="1" smtClean="0"/>
              <a:t>statsmodels</a:t>
            </a:r>
            <a:r>
              <a:rPr lang="en-US" dirty="0" smtClean="0"/>
              <a:t>: </a:t>
            </a:r>
          </a:p>
          <a:p>
            <a:pPr marL="742950" lvl="1" indent="-285750">
              <a:buFont typeface="Arial" panose="020B0604020202020204" pitchFamily="34" charset="0"/>
              <a:buChar char="•"/>
            </a:pPr>
            <a:r>
              <a:rPr lang="en-US" dirty="0" smtClean="0"/>
              <a:t>linear regressions</a:t>
            </a:r>
          </a:p>
          <a:p>
            <a:pPr marL="742950" lvl="1" indent="-285750">
              <a:buFont typeface="Arial" panose="020B0604020202020204" pitchFamily="34" charset="0"/>
              <a:buChar char="•"/>
            </a:pPr>
            <a:r>
              <a:rPr lang="en-US" dirty="0" smtClean="0"/>
              <a:t>ANOVA tests</a:t>
            </a:r>
          </a:p>
          <a:p>
            <a:pPr marL="742950" lvl="1" indent="-285750">
              <a:buFont typeface="Arial" panose="020B0604020202020204" pitchFamily="34" charset="0"/>
              <a:buChar char="•"/>
            </a:pPr>
            <a:r>
              <a:rPr lang="en-US" dirty="0" smtClean="0"/>
              <a:t>hypothesis </a:t>
            </a:r>
            <a:r>
              <a:rPr lang="en-US" dirty="0" err="1" smtClean="0"/>
              <a:t>testings</a:t>
            </a:r>
            <a:endParaRPr lang="en-US" dirty="0" smtClean="0"/>
          </a:p>
          <a:p>
            <a:pPr marL="742950" lvl="1" indent="-285750">
              <a:buFont typeface="Arial" panose="020B0604020202020204" pitchFamily="34" charset="0"/>
              <a:buChar char="•"/>
            </a:pPr>
            <a:r>
              <a:rPr lang="en-US" dirty="0" smtClean="0"/>
              <a:t>many more ...</a:t>
            </a:r>
          </a:p>
          <a:p>
            <a:pPr marL="285750" indent="-285750">
              <a:buFont typeface="Arial" panose="020B0604020202020204" pitchFamily="34" charset="0"/>
              <a:buChar char="•"/>
            </a:pPr>
            <a:endParaRPr lang="en-US" dirty="0"/>
          </a:p>
          <a:p>
            <a:r>
              <a:rPr lang="en-US" dirty="0" err="1" smtClean="0"/>
              <a:t>scikit</a:t>
            </a:r>
            <a:r>
              <a:rPr lang="en-US" dirty="0" smtClean="0"/>
              <a:t>-learn:</a:t>
            </a:r>
          </a:p>
          <a:p>
            <a:pPr marL="742950" lvl="1" indent="-285750">
              <a:buFont typeface="Arial" panose="020B0604020202020204" pitchFamily="34" charset="0"/>
              <a:buChar char="•"/>
            </a:pPr>
            <a:r>
              <a:rPr lang="en-US" dirty="0" err="1" smtClean="0"/>
              <a:t>kmeans</a:t>
            </a:r>
            <a:endParaRPr lang="en-US" dirty="0" smtClean="0"/>
          </a:p>
          <a:p>
            <a:pPr marL="742950" lvl="1" indent="-285750">
              <a:buFont typeface="Arial" panose="020B0604020202020204" pitchFamily="34" charset="0"/>
              <a:buChar char="•"/>
            </a:pPr>
            <a:r>
              <a:rPr lang="en-US" dirty="0" smtClean="0"/>
              <a:t>support vector machines</a:t>
            </a:r>
          </a:p>
          <a:p>
            <a:pPr marL="742950" lvl="1" indent="-285750">
              <a:buFont typeface="Arial" panose="020B0604020202020204" pitchFamily="34" charset="0"/>
              <a:buChar char="•"/>
            </a:pPr>
            <a:r>
              <a:rPr lang="en-US" dirty="0" smtClean="0"/>
              <a:t>random forests</a:t>
            </a:r>
          </a:p>
          <a:p>
            <a:pPr marL="742950" lvl="1" indent="-285750">
              <a:buFont typeface="Arial" panose="020B0604020202020204" pitchFamily="34" charset="0"/>
              <a:buChar char="•"/>
            </a:pPr>
            <a:r>
              <a:rPr lang="en-US" dirty="0" smtClean="0"/>
              <a:t>many more ...</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220225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2104" y="5807631"/>
            <a:ext cx="565404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http://scikit-learn.org/</a:t>
            </a:r>
            <a:endParaRPr lang="en-US" dirty="0"/>
          </a:p>
        </p:txBody>
      </p:sp>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err="1" smtClean="0"/>
              <a:t>SciKit</a:t>
            </a:r>
            <a:r>
              <a:rPr lang="en-US" i="1" dirty="0" smtClean="0"/>
              <a:t>-Learn:</a:t>
            </a:r>
          </a:p>
          <a:p>
            <a:pPr lvl="1">
              <a:buFont typeface="Wingdings" panose="05000000000000000000" pitchFamily="2" charset="2"/>
              <a:buChar char="§"/>
            </a:pPr>
            <a:r>
              <a:rPr lang="en-US" dirty="0"/>
              <a:t>p</a:t>
            </a:r>
            <a:r>
              <a:rPr lang="en-US" dirty="0" smtClean="0"/>
              <a:t>rovides machine learning algorithms: classification, regression, clustering, model validation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built on </a:t>
            </a:r>
            <a:r>
              <a:rPr lang="en-US" dirty="0" err="1" smtClean="0"/>
              <a:t>NumPy</a:t>
            </a:r>
            <a:r>
              <a:rPr lang="en-US" dirty="0" smtClean="0"/>
              <a:t>, </a:t>
            </a:r>
            <a:r>
              <a:rPr lang="en-US" dirty="0" err="1" smtClean="0"/>
              <a:t>SciPy</a:t>
            </a:r>
            <a:r>
              <a:rPr lang="en-US" dirty="0" smtClean="0"/>
              <a:t> and </a:t>
            </a:r>
            <a:r>
              <a:rPr lang="en-US" dirty="0" err="1" smtClean="0"/>
              <a:t>matplotlib</a:t>
            </a:r>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841CA95-E0BC-48B5-948A-ECC494EB4D84}" type="slidenum">
              <a:rPr lang="en-US" smtClean="0"/>
              <a:t>6</a:t>
            </a:fld>
            <a:endParaRPr lang="en-US"/>
          </a:p>
        </p:txBody>
      </p:sp>
      <p:pic>
        <p:nvPicPr>
          <p:cNvPr id="512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527" y="149923"/>
            <a:ext cx="15240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405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err="1" smtClean="0"/>
              <a:t>matplotlib</a:t>
            </a:r>
            <a:r>
              <a:rPr lang="en-US" i="1" dirty="0" smtClean="0"/>
              <a:t>:</a:t>
            </a:r>
          </a:p>
          <a:p>
            <a:pPr lvl="1">
              <a:buFont typeface="Wingdings" panose="05000000000000000000" pitchFamily="2" charset="2"/>
              <a:buChar char="§"/>
            </a:pPr>
            <a:r>
              <a:rPr lang="en-US" dirty="0"/>
              <a:t>p</a:t>
            </a:r>
            <a:r>
              <a:rPr lang="en-US" dirty="0" smtClean="0"/>
              <a:t>ython </a:t>
            </a:r>
            <a:r>
              <a:rPr lang="en-US" dirty="0"/>
              <a:t>2D plotting library which produces publication quality figures in a variety of hardcopy formats </a:t>
            </a:r>
            <a:endParaRPr lang="en-US" dirty="0" smtClean="0"/>
          </a:p>
          <a:p>
            <a:pPr marL="457200" lvl="1" indent="0">
              <a:buNone/>
            </a:pPr>
            <a:endParaRPr lang="en-US" dirty="0"/>
          </a:p>
          <a:p>
            <a:pPr lvl="1">
              <a:buFont typeface="Wingdings" panose="05000000000000000000" pitchFamily="2" charset="2"/>
              <a:buChar char="§"/>
            </a:pPr>
            <a:r>
              <a:rPr lang="en-US" dirty="0"/>
              <a:t>a</a:t>
            </a:r>
            <a:r>
              <a:rPr lang="en-US" dirty="0" smtClean="0"/>
              <a:t> set of functionalities similar to those of MATLAB</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line plots, scatter plots, </a:t>
            </a:r>
            <a:r>
              <a:rPr lang="en-US" dirty="0" err="1" smtClean="0"/>
              <a:t>barcharts</a:t>
            </a:r>
            <a:r>
              <a:rPr lang="en-US" dirty="0" smtClean="0"/>
              <a:t>, histograms, pie charts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relatively low-level; some effort needed to create advanced visualization</a:t>
            </a:r>
          </a:p>
          <a:p>
            <a:pPr marL="457200" lvl="1" indent="0">
              <a:buNone/>
            </a:pPr>
            <a:endParaRPr lang="en-US" dirty="0" smtClean="0"/>
          </a:p>
        </p:txBody>
      </p:sp>
      <p:sp>
        <p:nvSpPr>
          <p:cNvPr id="8" name="TextBox 7"/>
          <p:cNvSpPr txBox="1"/>
          <p:nvPr/>
        </p:nvSpPr>
        <p:spPr>
          <a:xfrm>
            <a:off x="832104" y="5807631"/>
            <a:ext cx="565404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https://matplotlib.org/</a:t>
            </a:r>
            <a:endParaRPr lang="en-US" dirty="0"/>
          </a:p>
        </p:txBody>
      </p:sp>
      <p:sp>
        <p:nvSpPr>
          <p:cNvPr id="2" name="Title 1"/>
          <p:cNvSpPr>
            <a:spLocks noGrp="1"/>
          </p:cNvSpPr>
          <p:nvPr>
            <p:ph type="title"/>
          </p:nvPr>
        </p:nvSpPr>
        <p:spPr/>
        <p:txBody>
          <a:bodyPr/>
          <a:lstStyle/>
          <a:p>
            <a:r>
              <a:rPr lang="en-US" dirty="0" smtClean="0"/>
              <a:t>Python Libraries for Data Science</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7</a:t>
            </a:fld>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5023" y="119373"/>
            <a:ext cx="2183346" cy="491504"/>
          </a:xfrm>
          <a:prstGeom prst="rect">
            <a:avLst/>
          </a:prstGeom>
        </p:spPr>
      </p:pic>
    </p:spTree>
    <p:extLst>
      <p:ext uri="{BB962C8B-B14F-4D97-AF65-F5344CB8AC3E}">
        <p14:creationId xmlns:p14="http://schemas.microsoft.com/office/powerpoint/2010/main" val="2087690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err="1" smtClean="0"/>
              <a:t>Seaborn</a:t>
            </a:r>
            <a:r>
              <a:rPr lang="en-US" i="1" dirty="0" smtClean="0"/>
              <a:t>:</a:t>
            </a:r>
          </a:p>
          <a:p>
            <a:pPr lvl="1">
              <a:buFont typeface="Wingdings" panose="05000000000000000000" pitchFamily="2" charset="2"/>
              <a:buChar char="§"/>
            </a:pPr>
            <a:r>
              <a:rPr lang="en-US" dirty="0" smtClean="0"/>
              <a:t>based on </a:t>
            </a:r>
            <a:r>
              <a:rPr lang="en-US" dirty="0" err="1" smtClean="0"/>
              <a:t>matplotlib</a:t>
            </a:r>
            <a:r>
              <a:rPr lang="en-US" dirty="0"/>
              <a:t> </a:t>
            </a:r>
            <a:endParaRPr lang="en-US" dirty="0" smtClean="0"/>
          </a:p>
          <a:p>
            <a:pPr marL="457200" lvl="1" indent="0">
              <a:buNone/>
            </a:pPr>
            <a:endParaRPr lang="en-US" dirty="0"/>
          </a:p>
          <a:p>
            <a:pPr lvl="1">
              <a:buFont typeface="Wingdings" panose="05000000000000000000" pitchFamily="2" charset="2"/>
              <a:buChar char="§"/>
            </a:pPr>
            <a:r>
              <a:rPr lang="en-US" dirty="0"/>
              <a:t>p</a:t>
            </a:r>
            <a:r>
              <a:rPr lang="en-US" dirty="0" smtClean="0"/>
              <a:t>rovides high level interface for drawing attractive statistical graphics</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Similar (in style) to the popular ggplot2 library in R</a:t>
            </a:r>
          </a:p>
          <a:p>
            <a:pPr marL="457200" lvl="1" indent="0">
              <a:buNone/>
            </a:pPr>
            <a:endParaRPr lang="en-US" dirty="0"/>
          </a:p>
        </p:txBody>
      </p:sp>
      <p:sp>
        <p:nvSpPr>
          <p:cNvPr id="8" name="TextBox 7"/>
          <p:cNvSpPr txBox="1"/>
          <p:nvPr/>
        </p:nvSpPr>
        <p:spPr>
          <a:xfrm>
            <a:off x="832104" y="5807631"/>
            <a:ext cx="565404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https://seaborn.pydata.org/</a:t>
            </a:r>
            <a:endParaRPr lang="en-US" dirty="0"/>
          </a:p>
        </p:txBody>
      </p:sp>
      <p:sp>
        <p:nvSpPr>
          <p:cNvPr id="2" name="Title 1"/>
          <p:cNvSpPr>
            <a:spLocks noGrp="1"/>
          </p:cNvSpPr>
          <p:nvPr>
            <p:ph type="title"/>
          </p:nvPr>
        </p:nvSpPr>
        <p:spPr/>
        <p:txBody>
          <a:bodyPr/>
          <a:lstStyle/>
          <a:p>
            <a:r>
              <a:rPr lang="en-US" dirty="0" smtClean="0"/>
              <a:t>Python Libraries for Data Science</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8</a:t>
            </a:fld>
            <a:endParaRPr lang="en-US"/>
          </a:p>
        </p:txBody>
      </p:sp>
    </p:spTree>
    <p:extLst>
      <p:ext uri="{BB962C8B-B14F-4D97-AF65-F5344CB8AC3E}">
        <p14:creationId xmlns:p14="http://schemas.microsoft.com/office/powerpoint/2010/main" val="1251953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Pandas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0442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3811</Words>
  <Application>Microsoft Office PowerPoint</Application>
  <PresentationFormat>Widescreen</PresentationFormat>
  <Paragraphs>619</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Wingdings</vt:lpstr>
      <vt:lpstr>Office Theme</vt:lpstr>
      <vt:lpstr>Python for Data Analysis</vt:lpstr>
      <vt:lpstr>Python Libraries for Data Science</vt:lpstr>
      <vt:lpstr>Python Libraries for Data Science</vt:lpstr>
      <vt:lpstr>Python Libraries for Data Science</vt:lpstr>
      <vt:lpstr>Python Libraries for Data Science</vt:lpstr>
      <vt:lpstr>Python Libraries for Data Science</vt:lpstr>
      <vt:lpstr>Python Libraries for Data Science</vt:lpstr>
      <vt:lpstr>Python Libraries for Data Science</vt:lpstr>
      <vt:lpstr>Pandas</vt:lpstr>
      <vt:lpstr>Loading Python Libraries</vt:lpstr>
      <vt:lpstr>Introduction to Pandas</vt:lpstr>
      <vt:lpstr> Introduction to pandas Data Structures</vt:lpstr>
      <vt:lpstr>Series</vt:lpstr>
      <vt:lpstr>Series</vt:lpstr>
      <vt:lpstr>Series</vt:lpstr>
      <vt:lpstr>PowerPoint Presentation</vt:lpstr>
      <vt:lpstr>Series</vt:lpstr>
      <vt:lpstr>Nan Object</vt:lpstr>
      <vt:lpstr>Nan Object</vt:lpstr>
      <vt:lpstr>Series Alignment</vt:lpstr>
      <vt:lpstr>Series Alignment</vt:lpstr>
      <vt:lpstr>Altering Series Index</vt:lpstr>
      <vt:lpstr>DataFrame</vt:lpstr>
      <vt:lpstr>DataFrame</vt:lpstr>
      <vt:lpstr>DataFrame</vt:lpstr>
      <vt:lpstr>DataFrame</vt:lpstr>
      <vt:lpstr>Retrieving Columns in a Dataframe</vt:lpstr>
      <vt:lpstr>Assignment in a dataframe</vt:lpstr>
      <vt:lpstr>Assigninment in a DataFrame</vt:lpstr>
      <vt:lpstr>Adding a new column in df</vt:lpstr>
      <vt:lpstr>Deleting a column</vt:lpstr>
      <vt:lpstr>Nesting of dictionaries</vt:lpstr>
      <vt:lpstr>Transposing Dataframes</vt:lpstr>
      <vt:lpstr>Pandas</vt:lpstr>
      <vt:lpstr>Reading data using pandas</vt:lpstr>
      <vt:lpstr>Data Frame data types</vt:lpstr>
      <vt:lpstr>Data Frame data types</vt:lpstr>
      <vt:lpstr>Data Frames methods</vt:lpstr>
      <vt:lpstr>Data Frames groupby method</vt:lpstr>
      <vt:lpstr>Data Frames groupby method</vt:lpstr>
      <vt:lpstr>Data Frame: filtering</vt:lpstr>
      <vt:lpstr>Data Frames: Slicing</vt:lpstr>
      <vt:lpstr>Data Frames: Slicing</vt:lpstr>
      <vt:lpstr>Data Frames: Selecting rows</vt:lpstr>
      <vt:lpstr>Data Frames: method loc</vt:lpstr>
      <vt:lpstr>Data Frames: method iloc</vt:lpstr>
      <vt:lpstr>Data Frames: method iloc (summary)</vt:lpstr>
      <vt:lpstr>Data Frames: Sorting</vt:lpstr>
      <vt:lpstr>Data Frames: Sorting</vt:lpstr>
      <vt:lpstr>Missing Values</vt:lpstr>
      <vt:lpstr>Missing Values</vt:lpstr>
      <vt:lpstr>Missing Values</vt:lpstr>
      <vt:lpstr>Aggregation Functions in Pandas</vt:lpstr>
      <vt:lpstr>Aggregation Functions in Pandas</vt:lpstr>
      <vt:lpstr>Basic Descriptive Statistics</vt:lpstr>
      <vt:lpstr>Graphics to explore the data</vt:lpstr>
      <vt:lpstr>Graphics</vt:lpstr>
      <vt:lpstr>Basic statistical Analysis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dc:title>
  <dc:creator>anita pc anita</dc:creator>
  <cp:lastModifiedBy>anita pc anita</cp:lastModifiedBy>
  <cp:revision>28</cp:revision>
  <dcterms:created xsi:type="dcterms:W3CDTF">2018-06-28T01:23:41Z</dcterms:created>
  <dcterms:modified xsi:type="dcterms:W3CDTF">2019-01-04T10:53:55Z</dcterms:modified>
</cp:coreProperties>
</file>