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71" r:id="rId10"/>
    <p:sldId id="272" r:id="rId11"/>
    <p:sldId id="273" r:id="rId12"/>
    <p:sldId id="264" r:id="rId13"/>
    <p:sldId id="265" r:id="rId14"/>
    <p:sldId id="266" r:id="rId15"/>
    <p:sldId id="27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D2D5A-A149-4C10-AE8E-66B08A91A685}" type="datetimeFigureOut">
              <a:rPr lang="en-IN" smtClean="0"/>
              <a:t>03-01-2019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2550F-F1DD-47A8-8FE4-A4E942350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49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1pPr>
            <a:lvl2pPr marL="742950" indent="-285750" defTabSz="966788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2pPr>
            <a:lvl3pPr marL="1143000" indent="-228600" defTabSz="966788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3pPr>
            <a:lvl4pPr marL="1600200" indent="-228600" defTabSz="966788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4pPr>
            <a:lvl5pPr marL="2057400" indent="-228600" defTabSz="966788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9pPr>
          </a:lstStyle>
          <a:p>
            <a:fld id="{FC4275CA-1D06-401A-9421-35D5B52DF9A3}" type="slidenum">
              <a:rPr lang="en-US" altLang="en-US" b="0">
                <a:solidFill>
                  <a:schemeClr val="tx1"/>
                </a:solidFill>
                <a:latin typeface="Arial" panose="020B0604020202020204" pitchFamily="34" charset="0"/>
              </a:rPr>
              <a:pPr/>
              <a:t>9</a:t>
            </a:fld>
            <a:endParaRPr lang="en-US" altLang="en-US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462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1pPr>
            <a:lvl2pPr marL="742950" indent="-285750" defTabSz="966788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2pPr>
            <a:lvl3pPr marL="1143000" indent="-228600" defTabSz="966788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3pPr>
            <a:lvl4pPr marL="1600200" indent="-228600" defTabSz="966788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4pPr>
            <a:lvl5pPr marL="2057400" indent="-228600" defTabSz="966788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9pPr>
          </a:lstStyle>
          <a:p>
            <a:fld id="{F0AFFEAF-679C-4031-B2CD-2D473A3A09D2}" type="slidenum">
              <a:rPr lang="en-US" altLang="en-US" b="0">
                <a:solidFill>
                  <a:schemeClr val="tx1"/>
                </a:solidFill>
                <a:latin typeface="Arial" panose="020B0604020202020204" pitchFamily="34" charset="0"/>
              </a:rPr>
              <a:pPr/>
              <a:t>10</a:t>
            </a:fld>
            <a:endParaRPr lang="en-US" altLang="en-US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566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1pPr>
            <a:lvl2pPr marL="742950" indent="-285750" defTabSz="966788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2pPr>
            <a:lvl3pPr marL="1143000" indent="-228600" defTabSz="966788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3pPr>
            <a:lvl4pPr marL="1600200" indent="-228600" defTabSz="966788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4pPr>
            <a:lvl5pPr marL="2057400" indent="-228600" defTabSz="966788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9pPr>
          </a:lstStyle>
          <a:p>
            <a:fld id="{18B04656-2E7F-427E-94AE-0DE4C3FDA177}" type="slidenum">
              <a:rPr lang="en-US" altLang="en-US" b="0">
                <a:solidFill>
                  <a:schemeClr val="tx1"/>
                </a:solidFill>
                <a:latin typeface="Arial" panose="020B0604020202020204" pitchFamily="34" charset="0"/>
              </a:rPr>
              <a:pPr/>
              <a:t>11</a:t>
            </a:fld>
            <a:endParaRPr lang="en-US" altLang="en-US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064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1pPr>
            <a:lvl2pPr marL="742950" indent="-285750" defTabSz="966788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2pPr>
            <a:lvl3pPr marL="1143000" indent="-228600" defTabSz="966788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3pPr>
            <a:lvl4pPr marL="1600200" indent="-228600" defTabSz="966788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4pPr>
            <a:lvl5pPr marL="2057400" indent="-228600" defTabSz="966788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9pPr>
          </a:lstStyle>
          <a:p>
            <a:fld id="{6E1755ED-0E8B-474C-9E23-26B5A935B9BB}" type="slidenum">
              <a:rPr lang="en-US" altLang="en-US" b="0">
                <a:solidFill>
                  <a:schemeClr val="tx1"/>
                </a:solidFill>
                <a:latin typeface="Arial" panose="020B0604020202020204" pitchFamily="34" charset="0"/>
              </a:rPr>
              <a:pPr/>
              <a:t>15</a:t>
            </a:fld>
            <a:endParaRPr lang="en-US" altLang="en-US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150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07E7-7D6C-4F0A-953F-F274D695223A}" type="datetimeFigureOut">
              <a:rPr lang="en-IN" smtClean="0"/>
              <a:t>03-01-2019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E4AB-D333-4941-9B11-5B673C016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77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07E7-7D6C-4F0A-953F-F274D695223A}" type="datetimeFigureOut">
              <a:rPr lang="en-IN" smtClean="0"/>
              <a:t>03-01-2019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E4AB-D333-4941-9B11-5B673C016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70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07E7-7D6C-4F0A-953F-F274D695223A}" type="datetimeFigureOut">
              <a:rPr lang="en-IN" smtClean="0"/>
              <a:t>03-01-2019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E4AB-D333-4941-9B11-5B673C016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7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07E7-7D6C-4F0A-953F-F274D695223A}" type="datetimeFigureOut">
              <a:rPr lang="en-IN" smtClean="0"/>
              <a:t>03-01-2019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E4AB-D333-4941-9B11-5B673C016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383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07E7-7D6C-4F0A-953F-F274D695223A}" type="datetimeFigureOut">
              <a:rPr lang="en-IN" smtClean="0"/>
              <a:t>03-01-2019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E4AB-D333-4941-9B11-5B673C016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93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07E7-7D6C-4F0A-953F-F274D695223A}" type="datetimeFigureOut">
              <a:rPr lang="en-IN" smtClean="0"/>
              <a:t>03-01-2019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E4AB-D333-4941-9B11-5B673C016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1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07E7-7D6C-4F0A-953F-F274D695223A}" type="datetimeFigureOut">
              <a:rPr lang="en-IN" smtClean="0"/>
              <a:t>03-01-2019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E4AB-D333-4941-9B11-5B673C016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11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07E7-7D6C-4F0A-953F-F274D695223A}" type="datetimeFigureOut">
              <a:rPr lang="en-IN" smtClean="0"/>
              <a:t>03-01-2019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E4AB-D333-4941-9B11-5B673C016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11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07E7-7D6C-4F0A-953F-F274D695223A}" type="datetimeFigureOut">
              <a:rPr lang="en-IN" smtClean="0"/>
              <a:t>03-01-2019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E4AB-D333-4941-9B11-5B673C016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2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07E7-7D6C-4F0A-953F-F274D695223A}" type="datetimeFigureOut">
              <a:rPr lang="en-IN" smtClean="0"/>
              <a:t>03-01-2019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E4AB-D333-4941-9B11-5B673C016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56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07E7-7D6C-4F0A-953F-F274D695223A}" type="datetimeFigureOut">
              <a:rPr lang="en-IN" smtClean="0"/>
              <a:t>03-01-2019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E4AB-D333-4941-9B11-5B673C016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4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007E7-7D6C-4F0A-953F-F274D695223A}" type="datetimeFigureOut">
              <a:rPr lang="en-IN" smtClean="0"/>
              <a:t>03-01-2019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0E4AB-D333-4941-9B11-5B673C016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5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Numpy : Lecture 4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30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9pPr>
          </a:lstStyle>
          <a:p>
            <a:fld id="{2A08ABE5-5288-474F-B980-CAE5E946F09E}" type="slidenum">
              <a:rPr lang="en-US" altLang="en-US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10</a:t>
            </a:fld>
            <a:endParaRPr lang="en-US" altLang="en-US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8011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Broadcasting Rules</a:t>
            </a:r>
            <a:endParaRPr lang="en-US" altLang="en-US" smtClean="0">
              <a:latin typeface="Courier New" panose="02070309020205020404" pitchFamily="49" charset="0"/>
            </a:endParaRPr>
          </a:p>
        </p:txBody>
      </p:sp>
      <p:graphicFrame>
        <p:nvGraphicFramePr>
          <p:cNvPr id="33796" name="Object 3"/>
          <p:cNvGraphicFramePr>
            <a:graphicFrameLocks noChangeAspect="1"/>
          </p:cNvGraphicFramePr>
          <p:nvPr/>
        </p:nvGraphicFramePr>
        <p:xfrm>
          <a:off x="4122739" y="3651251"/>
          <a:ext cx="3519487" cy="192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VISIO" r:id="rId4" imgW="3511782" imgH="1922974" progId="Visio.Drawing.5">
                  <p:embed/>
                </p:oleObj>
              </mc:Choice>
              <mc:Fallback>
                <p:oleObj name="VISIO" r:id="rId4" imgW="3511782" imgH="1922974" progId="Visio.Drawing.5">
                  <p:embed/>
                  <p:pic>
                    <p:nvPicPr>
                      <p:cNvPr id="3379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2739" y="3651251"/>
                        <a:ext cx="3519487" cy="192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1941514" y="1585913"/>
            <a:ext cx="8288337" cy="1107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b="0">
                <a:solidFill>
                  <a:schemeClr val="tx1"/>
                </a:solidFill>
                <a:latin typeface="Arial Unicode MS" pitchFamily="34" charset="-128"/>
              </a:rPr>
              <a:t>The </a:t>
            </a:r>
            <a:r>
              <a:rPr lang="en-US" altLang="en-US" b="0" i="1">
                <a:solidFill>
                  <a:schemeClr val="tx1"/>
                </a:solidFill>
                <a:latin typeface="Arial Unicode MS" pitchFamily="34" charset="-128"/>
              </a:rPr>
              <a:t>trailing</a:t>
            </a:r>
            <a:r>
              <a:rPr lang="en-US" altLang="en-US" b="0">
                <a:solidFill>
                  <a:schemeClr val="tx1"/>
                </a:solidFill>
                <a:latin typeface="Arial Unicode MS" pitchFamily="34" charset="-128"/>
              </a:rPr>
              <a:t> axes of both arrays must either be 1 or have the same size for broadcasting to occur.  Otherwise, a</a:t>
            </a:r>
            <a:r>
              <a:rPr lang="en-US" altLang="en-US" sz="2400" b="0">
                <a:solidFill>
                  <a:srgbClr val="0033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0">
                <a:solidFill>
                  <a:srgbClr val="E73619"/>
                </a:solidFill>
              </a:rPr>
              <a:t>“ValueError: frames are not aligned”</a:t>
            </a:r>
            <a:r>
              <a:rPr lang="en-US" altLang="en-US" sz="2400" b="0">
                <a:solidFill>
                  <a:srgbClr val="0033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0">
                <a:solidFill>
                  <a:schemeClr val="tx1"/>
                </a:solidFill>
                <a:latin typeface="Arial Unicode MS" pitchFamily="34" charset="-128"/>
              </a:rPr>
              <a:t>exception is thrown.</a:t>
            </a:r>
          </a:p>
        </p:txBody>
      </p:sp>
      <p:sp>
        <p:nvSpPr>
          <p:cNvPr id="33798" name="Text Box 5"/>
          <p:cNvSpPr txBox="1">
            <a:spLocks noChangeArrowheads="1"/>
          </p:cNvSpPr>
          <p:nvPr/>
        </p:nvSpPr>
        <p:spPr bwMode="auto">
          <a:xfrm>
            <a:off x="4406901" y="3649663"/>
            <a:ext cx="593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>
                <a:solidFill>
                  <a:schemeClr val="accent2"/>
                </a:solidFill>
              </a:rPr>
              <a:t>4x3</a:t>
            </a:r>
          </a:p>
        </p:txBody>
      </p:sp>
      <p:sp>
        <p:nvSpPr>
          <p:cNvPr id="33799" name="Text Box 6"/>
          <p:cNvSpPr txBox="1">
            <a:spLocks noChangeArrowheads="1"/>
          </p:cNvSpPr>
          <p:nvPr/>
        </p:nvSpPr>
        <p:spPr bwMode="auto">
          <a:xfrm>
            <a:off x="6234114" y="3654426"/>
            <a:ext cx="4524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33800" name="Line 7"/>
          <p:cNvSpPr>
            <a:spLocks noChangeShapeType="1"/>
          </p:cNvSpPr>
          <p:nvPr/>
        </p:nvSpPr>
        <p:spPr bwMode="auto">
          <a:xfrm flipV="1">
            <a:off x="4862513" y="3624264"/>
            <a:ext cx="0" cy="77787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33801" name="Line 8"/>
          <p:cNvSpPr>
            <a:spLocks noChangeShapeType="1"/>
          </p:cNvSpPr>
          <p:nvPr/>
        </p:nvSpPr>
        <p:spPr bwMode="auto">
          <a:xfrm>
            <a:off x="4864100" y="3622675"/>
            <a:ext cx="1576388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33802" name="Line 9"/>
          <p:cNvSpPr>
            <a:spLocks noChangeShapeType="1"/>
          </p:cNvSpPr>
          <p:nvPr/>
        </p:nvSpPr>
        <p:spPr bwMode="auto">
          <a:xfrm>
            <a:off x="6435725" y="3622676"/>
            <a:ext cx="0" cy="74613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33803" name="Text Box 10"/>
          <p:cNvSpPr txBox="1">
            <a:spLocks noChangeArrowheads="1"/>
          </p:cNvSpPr>
          <p:nvPr/>
        </p:nvSpPr>
        <p:spPr bwMode="auto">
          <a:xfrm>
            <a:off x="5038725" y="3324225"/>
            <a:ext cx="1178506" cy="369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0" i="1">
                <a:latin typeface="Arial Unicode MS" pitchFamily="34" charset="-128"/>
              </a:rPr>
              <a:t>mismatch</a:t>
            </a:r>
            <a:r>
              <a:rPr lang="en-US" altLang="en-US" b="0" i="1">
                <a:latin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991925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9pPr>
          </a:lstStyle>
          <a:p>
            <a:fld id="{2813F15F-1913-4FD1-A9A3-C776A10D2E7D}" type="slidenum">
              <a:rPr lang="en-US" altLang="en-US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11</a:t>
            </a:fld>
            <a:endParaRPr lang="en-US" altLang="en-US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8011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Broadcasting in Action</a:t>
            </a:r>
            <a:endParaRPr lang="en-US" altLang="en-US" smtClean="0">
              <a:latin typeface="Courier New" panose="02070309020205020404" pitchFamily="49" charset="0"/>
            </a:endParaRP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4038600" y="2093914"/>
            <a:ext cx="42989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tx1"/>
                </a:solidFill>
              </a:rPr>
              <a:t>&gt;&gt;&gt; a = array((0,10,20,30))</a:t>
            </a:r>
          </a:p>
          <a:p>
            <a:r>
              <a:rPr lang="en-US" altLang="en-US" sz="2000">
                <a:solidFill>
                  <a:schemeClr val="tx1"/>
                </a:solidFill>
              </a:rPr>
              <a:t>&gt;&gt;&gt; b = array((0,1,2))</a:t>
            </a:r>
          </a:p>
          <a:p>
            <a:r>
              <a:rPr lang="en-US" altLang="en-US" sz="2000">
                <a:solidFill>
                  <a:schemeClr val="tx1"/>
                </a:solidFill>
              </a:rPr>
              <a:t>&gt;&gt;&gt; y = a[:, None] + b</a:t>
            </a:r>
          </a:p>
        </p:txBody>
      </p:sp>
      <p:graphicFrame>
        <p:nvGraphicFramePr>
          <p:cNvPr id="34821" name="Object 4"/>
          <p:cNvGraphicFramePr>
            <a:graphicFrameLocks noChangeAspect="1"/>
          </p:cNvGraphicFramePr>
          <p:nvPr/>
        </p:nvGraphicFramePr>
        <p:xfrm>
          <a:off x="3429000" y="3981450"/>
          <a:ext cx="5257800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VISIO" r:id="rId4" imgW="4208370" imgH="1396704" progId="Visio.Drawing.5">
                  <p:embed/>
                </p:oleObj>
              </mc:Choice>
              <mc:Fallback>
                <p:oleObj name="VISIO" r:id="rId4" imgW="4208370" imgH="1396704" progId="Visio.Drawing.5">
                  <p:embed/>
                  <p:pic>
                    <p:nvPicPr>
                      <p:cNvPr id="3482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981450"/>
                        <a:ext cx="5257800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7112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Broadcasting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7037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/>
              <a:t>Broadcasting two arrays together follows these rules:</a:t>
            </a:r>
          </a:p>
          <a:p>
            <a:pPr lvl="0" algn="just"/>
            <a:r>
              <a:rPr lang="en-IN" dirty="0"/>
              <a:t>If the arrays do not have the same rank, prepend the shape of the lower rank array with 1s until both shapes have the same length.</a:t>
            </a:r>
          </a:p>
          <a:p>
            <a:pPr lvl="0" algn="just"/>
            <a:r>
              <a:rPr lang="en-IN" dirty="0"/>
              <a:t>The two arrays are said to be </a:t>
            </a:r>
            <a:r>
              <a:rPr lang="en-IN" i="1" dirty="0"/>
              <a:t>compatible</a:t>
            </a:r>
            <a:r>
              <a:rPr lang="en-IN" dirty="0"/>
              <a:t> in a dimension if they have the same size in the dimension, or if one of the arrays has size 1 in that dimension.</a:t>
            </a:r>
          </a:p>
          <a:p>
            <a:pPr lvl="0" algn="just"/>
            <a:r>
              <a:rPr lang="en-IN" dirty="0"/>
              <a:t>The arrays can be broadcast together if they are compatible in all dimensions.</a:t>
            </a:r>
          </a:p>
          <a:p>
            <a:pPr lvl="0" algn="just"/>
            <a:r>
              <a:rPr lang="en-IN" dirty="0"/>
              <a:t>After broadcasting, each array behaves as if it had shape equal to the elementwise maximum of shapes of the two input arrays.</a:t>
            </a:r>
          </a:p>
          <a:p>
            <a:pPr lvl="0" algn="just"/>
            <a:r>
              <a:rPr lang="en-IN" dirty="0"/>
              <a:t>In any dimension where one array had size 1 and the other array had size greater than 1, the first array behaves as if it were copied along that dimension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346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35000"/>
            <a:ext cx="10515600" cy="5541963"/>
          </a:xfrm>
        </p:spPr>
        <p:txBody>
          <a:bodyPr>
            <a:noAutofit/>
          </a:bodyPr>
          <a:lstStyle/>
          <a:p>
            <a:r>
              <a:rPr lang="en-IN" sz="1600" dirty="0"/>
              <a:t>import </a:t>
            </a:r>
            <a:r>
              <a:rPr lang="en-IN" sz="1600" dirty="0" err="1"/>
              <a:t>numpy</a:t>
            </a:r>
            <a:r>
              <a:rPr lang="en-IN" sz="1600" dirty="0"/>
              <a:t> </a:t>
            </a:r>
            <a:r>
              <a:rPr lang="en-IN" sz="1600" b="1" dirty="0"/>
              <a:t>as</a:t>
            </a:r>
            <a:r>
              <a:rPr lang="en-IN" sz="1600" dirty="0"/>
              <a:t> np</a:t>
            </a:r>
          </a:p>
          <a:p>
            <a:r>
              <a:rPr lang="en-IN" sz="1600" i="1" dirty="0" smtClean="0"/>
              <a:t># </a:t>
            </a:r>
            <a:r>
              <a:rPr lang="en-IN" sz="1600" i="1" dirty="0"/>
              <a:t>Compute outer product of vectors</a:t>
            </a:r>
            <a:endParaRPr lang="en-IN" sz="1600" dirty="0"/>
          </a:p>
          <a:p>
            <a:r>
              <a:rPr lang="en-IN" sz="1600" dirty="0"/>
              <a:t>v </a:t>
            </a:r>
            <a:r>
              <a:rPr lang="en-IN" sz="1600" b="1" dirty="0"/>
              <a:t>=</a:t>
            </a:r>
            <a:r>
              <a:rPr lang="en-IN" sz="1600" dirty="0"/>
              <a:t> </a:t>
            </a:r>
            <a:r>
              <a:rPr lang="en-IN" sz="1600" dirty="0" err="1"/>
              <a:t>np</a:t>
            </a:r>
            <a:r>
              <a:rPr lang="en-IN" sz="1600" b="1" dirty="0" err="1"/>
              <a:t>.</a:t>
            </a:r>
            <a:r>
              <a:rPr lang="en-IN" sz="1600" dirty="0" err="1"/>
              <a:t>array</a:t>
            </a:r>
            <a:r>
              <a:rPr lang="en-IN" sz="1600" dirty="0"/>
              <a:t>([1,2,3])  </a:t>
            </a:r>
            <a:r>
              <a:rPr lang="en-IN" sz="1600" i="1" dirty="0"/>
              <a:t># v has shape (3,)</a:t>
            </a:r>
            <a:endParaRPr lang="en-IN" sz="1600" dirty="0"/>
          </a:p>
          <a:p>
            <a:r>
              <a:rPr lang="en-IN" sz="1600" dirty="0"/>
              <a:t>w </a:t>
            </a:r>
            <a:r>
              <a:rPr lang="en-IN" sz="1600" b="1" dirty="0"/>
              <a:t>=</a:t>
            </a:r>
            <a:r>
              <a:rPr lang="en-IN" sz="1600" dirty="0"/>
              <a:t> </a:t>
            </a:r>
            <a:r>
              <a:rPr lang="en-IN" sz="1600" dirty="0" err="1"/>
              <a:t>np</a:t>
            </a:r>
            <a:r>
              <a:rPr lang="en-IN" sz="1600" b="1" dirty="0" err="1"/>
              <a:t>.</a:t>
            </a:r>
            <a:r>
              <a:rPr lang="en-IN" sz="1600" dirty="0" err="1"/>
              <a:t>array</a:t>
            </a:r>
            <a:r>
              <a:rPr lang="en-IN" sz="1600" dirty="0"/>
              <a:t>([4,5])    </a:t>
            </a:r>
            <a:r>
              <a:rPr lang="en-IN" sz="1600" i="1" dirty="0"/>
              <a:t># w has shape (2,)</a:t>
            </a:r>
            <a:endParaRPr lang="en-IN" sz="1600" dirty="0"/>
          </a:p>
          <a:p>
            <a:r>
              <a:rPr lang="en-IN" sz="1600" i="1" dirty="0"/>
              <a:t># To compute an outer product, we first reshape v to be a </a:t>
            </a:r>
            <a:r>
              <a:rPr lang="en-IN" sz="1600" i="1" dirty="0" smtClean="0"/>
              <a:t>column </a:t>
            </a:r>
            <a:r>
              <a:rPr lang="en-IN" sz="1600" i="1" dirty="0"/>
              <a:t>vector of shape (3, 1); </a:t>
            </a:r>
            <a:endParaRPr lang="en-IN" sz="1600" i="1" dirty="0" smtClean="0"/>
          </a:p>
          <a:p>
            <a:r>
              <a:rPr lang="en-IN" sz="1600" i="1" dirty="0" smtClean="0"/>
              <a:t>we </a:t>
            </a:r>
            <a:r>
              <a:rPr lang="en-IN" sz="1600" i="1" dirty="0"/>
              <a:t>can then broadcast it against w to </a:t>
            </a:r>
            <a:r>
              <a:rPr lang="en-IN" sz="1600" i="1" dirty="0" smtClean="0"/>
              <a:t>yield </a:t>
            </a:r>
            <a:r>
              <a:rPr lang="en-IN" sz="1600" i="1" dirty="0"/>
              <a:t>an output of shape (3, 2), which is the outer product of v and w:</a:t>
            </a:r>
            <a:endParaRPr lang="en-IN" sz="1600" dirty="0"/>
          </a:p>
          <a:p>
            <a:r>
              <a:rPr lang="en-IN" sz="1600" i="1" dirty="0"/>
              <a:t># [[ 4  5</a:t>
            </a:r>
            <a:r>
              <a:rPr lang="en-IN" sz="1600" i="1" dirty="0" smtClean="0"/>
              <a:t>]   </a:t>
            </a:r>
            <a:r>
              <a:rPr lang="en-IN" sz="1600" i="1" dirty="0"/>
              <a:t>[ 8 10</a:t>
            </a:r>
            <a:r>
              <a:rPr lang="en-IN" sz="1600" i="1" dirty="0" smtClean="0"/>
              <a:t>]  </a:t>
            </a:r>
            <a:r>
              <a:rPr lang="en-IN" sz="1600" i="1" dirty="0"/>
              <a:t>[12 15]]</a:t>
            </a:r>
            <a:endParaRPr lang="en-IN" sz="1600" dirty="0"/>
          </a:p>
          <a:p>
            <a:r>
              <a:rPr lang="en-IN" sz="1600" b="1" dirty="0"/>
              <a:t>print</a:t>
            </a:r>
            <a:r>
              <a:rPr lang="en-IN" sz="1600" dirty="0"/>
              <a:t>(</a:t>
            </a:r>
            <a:r>
              <a:rPr lang="en-IN" sz="1600" dirty="0" err="1"/>
              <a:t>np</a:t>
            </a:r>
            <a:r>
              <a:rPr lang="en-IN" sz="1600" b="1" dirty="0" err="1"/>
              <a:t>.</a:t>
            </a:r>
            <a:r>
              <a:rPr lang="en-IN" sz="1600" dirty="0" err="1"/>
              <a:t>reshape</a:t>
            </a:r>
            <a:r>
              <a:rPr lang="en-IN" sz="1600" dirty="0"/>
              <a:t>(v, (3, 1)) </a:t>
            </a:r>
            <a:r>
              <a:rPr lang="en-IN" sz="1600" b="1" dirty="0"/>
              <a:t>*</a:t>
            </a:r>
            <a:r>
              <a:rPr lang="en-IN" sz="1600" dirty="0"/>
              <a:t> w)</a:t>
            </a:r>
          </a:p>
          <a:p>
            <a:r>
              <a:rPr lang="en-IN" sz="1600" dirty="0"/>
              <a:t> </a:t>
            </a:r>
            <a:r>
              <a:rPr lang="en-IN" sz="1600" i="1" dirty="0" smtClean="0"/>
              <a:t># </a:t>
            </a:r>
            <a:r>
              <a:rPr lang="en-IN" sz="1600" i="1" dirty="0"/>
              <a:t>Add a vector to each row of a matrix</a:t>
            </a:r>
            <a:endParaRPr lang="en-IN" sz="1600" dirty="0"/>
          </a:p>
          <a:p>
            <a:r>
              <a:rPr lang="en-IN" sz="1600" dirty="0"/>
              <a:t>x </a:t>
            </a:r>
            <a:r>
              <a:rPr lang="en-IN" sz="1600" b="1" dirty="0"/>
              <a:t>=</a:t>
            </a:r>
            <a:r>
              <a:rPr lang="en-IN" sz="1600" dirty="0"/>
              <a:t> </a:t>
            </a:r>
            <a:r>
              <a:rPr lang="en-IN" sz="1600" dirty="0" err="1"/>
              <a:t>np</a:t>
            </a:r>
            <a:r>
              <a:rPr lang="en-IN" sz="1600" b="1" dirty="0" err="1"/>
              <a:t>.</a:t>
            </a:r>
            <a:r>
              <a:rPr lang="en-IN" sz="1600" dirty="0" err="1"/>
              <a:t>array</a:t>
            </a:r>
            <a:r>
              <a:rPr lang="en-IN" sz="1600" dirty="0"/>
              <a:t>([[1,2,3], [4,5,6]])</a:t>
            </a:r>
          </a:p>
          <a:p>
            <a:r>
              <a:rPr lang="en-IN" sz="1600" i="1" dirty="0"/>
              <a:t># x has shape (2, 3) and v has shape (3,) so they broadcast to (2, 3),</a:t>
            </a:r>
            <a:endParaRPr lang="en-IN" sz="1600" dirty="0"/>
          </a:p>
          <a:p>
            <a:r>
              <a:rPr lang="en-IN" sz="1600" i="1" dirty="0"/>
              <a:t># giving the following matrix:</a:t>
            </a:r>
            <a:endParaRPr lang="en-IN" sz="1600" dirty="0"/>
          </a:p>
          <a:p>
            <a:r>
              <a:rPr lang="en-IN" sz="1600" i="1" dirty="0"/>
              <a:t># [[2 4 6]</a:t>
            </a:r>
            <a:endParaRPr lang="en-IN" sz="1600" dirty="0"/>
          </a:p>
          <a:p>
            <a:r>
              <a:rPr lang="en-IN" sz="1600" i="1" dirty="0"/>
              <a:t>#  [5 7 9]]</a:t>
            </a:r>
            <a:endParaRPr lang="en-IN" sz="1600" dirty="0"/>
          </a:p>
          <a:p>
            <a:r>
              <a:rPr lang="en-IN" sz="1600" b="1" dirty="0"/>
              <a:t>print</a:t>
            </a:r>
            <a:r>
              <a:rPr lang="en-IN" sz="1600" dirty="0"/>
              <a:t>(x </a:t>
            </a:r>
            <a:r>
              <a:rPr lang="en-IN" sz="1600" b="1" dirty="0"/>
              <a:t>+</a:t>
            </a:r>
            <a:r>
              <a:rPr lang="en-IN" sz="1600" dirty="0"/>
              <a:t> v)</a:t>
            </a:r>
          </a:p>
          <a:p>
            <a:r>
              <a:rPr lang="en-IN" sz="1600" dirty="0"/>
              <a:t> </a:t>
            </a:r>
            <a:r>
              <a:rPr lang="en-IN" sz="1600" i="1" dirty="0" smtClean="0"/>
              <a:t># </a:t>
            </a:r>
            <a:r>
              <a:rPr lang="en-IN" sz="1600" i="1" dirty="0"/>
              <a:t>Add a vector to each column of a matrix</a:t>
            </a:r>
            <a:endParaRPr lang="en-IN" sz="1600" dirty="0"/>
          </a:p>
          <a:p>
            <a:r>
              <a:rPr lang="en-IN" sz="1600" i="1" dirty="0"/>
              <a:t># x has shape (2, 3) and w has shape (2,).</a:t>
            </a:r>
            <a:endParaRPr lang="en-IN" sz="1600" dirty="0"/>
          </a:p>
          <a:p>
            <a:r>
              <a:rPr lang="en-IN" sz="1600" i="1" dirty="0"/>
              <a:t># If we transpose x then it has shape (3, 2) and can be broadcast</a:t>
            </a:r>
            <a:endParaRPr lang="en-IN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94033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367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6600"/>
            <a:ext cx="10515600" cy="5440363"/>
          </a:xfrm>
        </p:spPr>
        <p:txBody>
          <a:bodyPr>
            <a:normAutofit fontScale="55000" lnSpcReduction="20000"/>
          </a:bodyPr>
          <a:lstStyle/>
          <a:p>
            <a:r>
              <a:rPr lang="en-IN" i="1" dirty="0"/>
              <a:t># against w to yield a result of shape (3, 2); transposing this result</a:t>
            </a:r>
            <a:endParaRPr lang="en-IN" dirty="0"/>
          </a:p>
          <a:p>
            <a:r>
              <a:rPr lang="en-IN" i="1" dirty="0"/>
              <a:t># yields the final result of shape (2, 3) which is the matrix x with</a:t>
            </a:r>
            <a:endParaRPr lang="en-IN" dirty="0"/>
          </a:p>
          <a:p>
            <a:r>
              <a:rPr lang="en-IN" i="1" dirty="0"/>
              <a:t># the vector w added to each column. Gives the following matrix:</a:t>
            </a:r>
            <a:endParaRPr lang="en-IN" dirty="0"/>
          </a:p>
          <a:p>
            <a:r>
              <a:rPr lang="en-IN" i="1" dirty="0"/>
              <a:t># [[ 5  6  7]</a:t>
            </a:r>
            <a:endParaRPr lang="en-IN" dirty="0"/>
          </a:p>
          <a:p>
            <a:r>
              <a:rPr lang="en-IN" i="1" dirty="0"/>
              <a:t>#  [ 9 10 11]]</a:t>
            </a:r>
            <a:endParaRPr lang="en-IN" dirty="0"/>
          </a:p>
          <a:p>
            <a:r>
              <a:rPr lang="en-IN" b="1" dirty="0"/>
              <a:t>print</a:t>
            </a:r>
            <a:r>
              <a:rPr lang="en-IN" dirty="0"/>
              <a:t>((</a:t>
            </a:r>
            <a:r>
              <a:rPr lang="en-IN" dirty="0" err="1"/>
              <a:t>x</a:t>
            </a:r>
            <a:r>
              <a:rPr lang="en-IN" b="1" dirty="0" err="1"/>
              <a:t>.</a:t>
            </a:r>
            <a:r>
              <a:rPr lang="en-IN" dirty="0" err="1"/>
              <a:t>T</a:t>
            </a:r>
            <a:r>
              <a:rPr lang="en-IN" dirty="0"/>
              <a:t> </a:t>
            </a:r>
            <a:r>
              <a:rPr lang="en-IN" b="1" dirty="0"/>
              <a:t>+</a:t>
            </a:r>
            <a:r>
              <a:rPr lang="en-IN" dirty="0"/>
              <a:t> w)</a:t>
            </a:r>
            <a:r>
              <a:rPr lang="en-IN" b="1" dirty="0"/>
              <a:t>.</a:t>
            </a:r>
            <a:r>
              <a:rPr lang="en-IN" dirty="0"/>
              <a:t>T)</a:t>
            </a:r>
          </a:p>
          <a:p>
            <a:r>
              <a:rPr lang="en-IN" i="1" dirty="0"/>
              <a:t># Another solution is to reshape w to be a column vector of shape (2, 1);</a:t>
            </a:r>
            <a:endParaRPr lang="en-IN" dirty="0"/>
          </a:p>
          <a:p>
            <a:r>
              <a:rPr lang="en-IN" i="1" dirty="0"/>
              <a:t># we can then broadcast it directly against x to produce the same</a:t>
            </a:r>
            <a:endParaRPr lang="en-IN" dirty="0"/>
          </a:p>
          <a:p>
            <a:r>
              <a:rPr lang="en-IN" i="1" dirty="0"/>
              <a:t># output.</a:t>
            </a:r>
            <a:endParaRPr lang="en-IN" dirty="0"/>
          </a:p>
          <a:p>
            <a:r>
              <a:rPr lang="en-IN" b="1" dirty="0"/>
              <a:t>print</a:t>
            </a:r>
            <a:r>
              <a:rPr lang="en-IN" dirty="0"/>
              <a:t>(x </a:t>
            </a:r>
            <a:r>
              <a:rPr lang="en-IN" b="1" dirty="0"/>
              <a:t>+</a:t>
            </a:r>
            <a:r>
              <a:rPr lang="en-IN" dirty="0"/>
              <a:t> </a:t>
            </a:r>
            <a:r>
              <a:rPr lang="en-IN" dirty="0" err="1"/>
              <a:t>np</a:t>
            </a:r>
            <a:r>
              <a:rPr lang="en-IN" b="1" dirty="0" err="1"/>
              <a:t>.</a:t>
            </a:r>
            <a:r>
              <a:rPr lang="en-IN" dirty="0" err="1"/>
              <a:t>reshape</a:t>
            </a:r>
            <a:r>
              <a:rPr lang="en-IN" dirty="0"/>
              <a:t>(w, (2, 1)))</a:t>
            </a:r>
          </a:p>
          <a:p>
            <a:r>
              <a:rPr lang="en-IN" dirty="0"/>
              <a:t> </a:t>
            </a:r>
          </a:p>
          <a:p>
            <a:r>
              <a:rPr lang="en-IN" i="1" dirty="0"/>
              <a:t># Multiply a matrix by a constant:</a:t>
            </a:r>
            <a:endParaRPr lang="en-IN" dirty="0"/>
          </a:p>
          <a:p>
            <a:r>
              <a:rPr lang="en-IN" i="1" dirty="0"/>
              <a:t># x has shape (2, 3). Numpy treats scalars as arrays of shape ();</a:t>
            </a:r>
            <a:endParaRPr lang="en-IN" dirty="0"/>
          </a:p>
          <a:p>
            <a:r>
              <a:rPr lang="en-IN" i="1" dirty="0"/>
              <a:t># these can be broadcast together to shape (2, 3), producing the</a:t>
            </a:r>
            <a:endParaRPr lang="en-IN" dirty="0"/>
          </a:p>
          <a:p>
            <a:r>
              <a:rPr lang="en-IN" i="1" dirty="0"/>
              <a:t># following array:</a:t>
            </a:r>
            <a:endParaRPr lang="en-IN" dirty="0"/>
          </a:p>
          <a:p>
            <a:r>
              <a:rPr lang="en-IN" i="1" dirty="0"/>
              <a:t># [[ 2  4  6]</a:t>
            </a:r>
            <a:endParaRPr lang="en-IN" dirty="0"/>
          </a:p>
          <a:p>
            <a:r>
              <a:rPr lang="en-IN" i="1" dirty="0"/>
              <a:t>#  [ 8 10 12]]</a:t>
            </a:r>
            <a:endParaRPr lang="en-IN" dirty="0"/>
          </a:p>
          <a:p>
            <a:r>
              <a:rPr lang="en-IN" b="1" dirty="0"/>
              <a:t>print</a:t>
            </a:r>
            <a:r>
              <a:rPr lang="en-IN" dirty="0"/>
              <a:t>(x </a:t>
            </a:r>
            <a:r>
              <a:rPr lang="en-IN" b="1" dirty="0"/>
              <a:t>*</a:t>
            </a:r>
            <a:r>
              <a:rPr lang="en-IN" dirty="0"/>
              <a:t> 2)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536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7773988" cy="1144588"/>
          </a:xfrm>
        </p:spPr>
        <p:txBody>
          <a:bodyPr vert="horz" lIns="0" tIns="0" rIns="0" bIns="0" rtlCol="0" anchor="ctr">
            <a:normAutofit/>
          </a:bodyPr>
          <a:lstStyle/>
          <a:p>
            <a:pPr marL="358775" indent="-358775" defTabSz="457200">
              <a:tabLst>
                <a:tab pos="358775" algn="l"/>
                <a:tab pos="1273175" algn="l"/>
                <a:tab pos="2187575" algn="l"/>
                <a:tab pos="3101975" algn="l"/>
                <a:tab pos="4016375" algn="l"/>
                <a:tab pos="4930775" algn="l"/>
                <a:tab pos="5845175" algn="l"/>
                <a:tab pos="6759575" algn="l"/>
                <a:tab pos="7673975" algn="l"/>
                <a:tab pos="8588375" algn="l"/>
                <a:tab pos="9502775" algn="l"/>
                <a:tab pos="10417175" algn="l"/>
              </a:tabLst>
            </a:pPr>
            <a:r>
              <a:rPr lang="en-GB" altLang="en-US" dirty="0" smtClean="0"/>
              <a:t> Broadcasting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219200"/>
            <a:ext cx="7939088" cy="2052638"/>
          </a:xfrm>
        </p:spPr>
        <p:txBody>
          <a:bodyPr vert="horz" lIns="0" tIns="0" rIns="0" bIns="0" rtlCol="0">
            <a:normAutofit/>
          </a:bodyPr>
          <a:lstStyle/>
          <a:p>
            <a:pPr marL="341313" indent="-341313" algn="just" defTabSz="45720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 smtClean="0"/>
              <a:t> </a:t>
            </a:r>
            <a:r>
              <a:rPr lang="en-GB" altLang="en-US" sz="2400" dirty="0"/>
              <a:t>When there are multiple inputs, then they all must be “</a:t>
            </a:r>
            <a:r>
              <a:rPr lang="en-GB" altLang="en-US" sz="2400" dirty="0" err="1"/>
              <a:t>broadcastable</a:t>
            </a:r>
            <a:r>
              <a:rPr lang="en-GB" altLang="en-US" sz="2400" dirty="0"/>
              <a:t>” to the same shape. </a:t>
            </a:r>
          </a:p>
          <a:p>
            <a:pPr marL="741363" lvl="1" indent="-284163" algn="just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 dirty="0"/>
              <a:t>All arrays are promoted to the same number of dimensions (by pre-</a:t>
            </a:r>
            <a:r>
              <a:rPr lang="en-GB" altLang="en-US" sz="1800" dirty="0" err="1"/>
              <a:t>prending</a:t>
            </a:r>
            <a:r>
              <a:rPr lang="en-GB" altLang="en-US" sz="1800" dirty="0"/>
              <a:t> 1's to the shape)</a:t>
            </a:r>
            <a:r>
              <a:rPr lang="ar-SA" altLang="en-US" sz="1800" dirty="0">
                <a:cs typeface="Arial" panose="020B0604020202020204" pitchFamily="34" charset="0"/>
              </a:rPr>
              <a:t>‏</a:t>
            </a:r>
            <a:endParaRPr lang="en-GB" altLang="en-US" sz="1800" dirty="0"/>
          </a:p>
          <a:p>
            <a:pPr marL="741363" lvl="1" indent="-284163" algn="just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 dirty="0"/>
              <a:t>All dimensions of length 1 are expanded as determined by other inputs with non-unit lengths in that dimension.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133600" y="3352800"/>
            <a:ext cx="4559300" cy="3244850"/>
          </a:xfrm>
          <a:prstGeom prst="rect">
            <a:avLst/>
          </a:prstGeom>
          <a:solidFill>
            <a:srgbClr val="FFFFDD"/>
          </a:solidFill>
          <a:ln>
            <a:noFill/>
          </a:ln>
          <a:extLs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dirty="0" smtClean="0">
                <a:solidFill>
                  <a:srgbClr val="94006B"/>
                </a:solidFill>
              </a:rPr>
              <a:t>x </a:t>
            </a:r>
            <a:r>
              <a:rPr lang="en-GB" altLang="en-US" dirty="0">
                <a:solidFill>
                  <a:srgbClr val="94006B"/>
                </a:solidFill>
              </a:rPr>
              <a:t>= [1,2,3,4];</a:t>
            </a:r>
          </a:p>
          <a:p>
            <a:pPr eaLnBrk="1" hangingPunct="1">
              <a:lnSpc>
                <a:spcPct val="8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dirty="0" smtClean="0">
                <a:solidFill>
                  <a:srgbClr val="94006B"/>
                </a:solidFill>
              </a:rPr>
              <a:t>y=[[</a:t>
            </a:r>
            <a:r>
              <a:rPr lang="en-GB" altLang="en-US" dirty="0">
                <a:solidFill>
                  <a:srgbClr val="94006B"/>
                </a:solidFill>
              </a:rPr>
              <a:t>10],[20],[30]]</a:t>
            </a:r>
          </a:p>
          <a:p>
            <a:pPr eaLnBrk="1" hangingPunct="1">
              <a:lnSpc>
                <a:spcPct val="8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dirty="0" smtClean="0">
                <a:solidFill>
                  <a:srgbClr val="94006B"/>
                </a:solidFill>
              </a:rPr>
              <a:t>print </a:t>
            </a:r>
            <a:r>
              <a:rPr lang="en-GB" altLang="en-US" dirty="0" err="1">
                <a:solidFill>
                  <a:srgbClr val="94006B"/>
                </a:solidFill>
              </a:rPr>
              <a:t>N.add</a:t>
            </a:r>
            <a:r>
              <a:rPr lang="en-GB" altLang="en-US" dirty="0">
                <a:solidFill>
                  <a:srgbClr val="94006B"/>
                </a:solidFill>
              </a:rPr>
              <a:t>(</a:t>
            </a:r>
            <a:r>
              <a:rPr lang="en-GB" altLang="en-US" dirty="0" err="1">
                <a:solidFill>
                  <a:srgbClr val="94006B"/>
                </a:solidFill>
              </a:rPr>
              <a:t>x,y</a:t>
            </a:r>
            <a:r>
              <a:rPr lang="en-GB" altLang="en-US" dirty="0">
                <a:solidFill>
                  <a:srgbClr val="94006B"/>
                </a:solidFill>
              </a:rPr>
              <a:t>)</a:t>
            </a:r>
            <a:r>
              <a:rPr lang="ar-SA" altLang="en-US" dirty="0">
                <a:solidFill>
                  <a:srgbClr val="94006B"/>
                </a:solidFill>
                <a:cs typeface="Courier New" panose="02070309020205020404" pitchFamily="49" charset="0"/>
              </a:rPr>
              <a:t>‏</a:t>
            </a:r>
            <a:endParaRPr lang="en-GB" altLang="en-US" dirty="0">
              <a:solidFill>
                <a:srgbClr val="94006B"/>
              </a:solidFill>
            </a:endParaRPr>
          </a:p>
          <a:p>
            <a:pPr eaLnBrk="1" hangingPunct="1">
              <a:lnSpc>
                <a:spcPct val="8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dirty="0">
                <a:solidFill>
                  <a:srgbClr val="94006B"/>
                </a:solidFill>
              </a:rPr>
              <a:t>[[11 12 13 14]</a:t>
            </a:r>
          </a:p>
          <a:p>
            <a:pPr eaLnBrk="1" hangingPunct="1">
              <a:lnSpc>
                <a:spcPct val="8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dirty="0">
                <a:solidFill>
                  <a:srgbClr val="94006B"/>
                </a:solidFill>
              </a:rPr>
              <a:t> [21 22 23 24]</a:t>
            </a:r>
          </a:p>
          <a:p>
            <a:pPr eaLnBrk="1" hangingPunct="1">
              <a:lnSpc>
                <a:spcPct val="8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dirty="0">
                <a:solidFill>
                  <a:srgbClr val="94006B"/>
                </a:solidFill>
              </a:rPr>
              <a:t> [31 32 33 34]]</a:t>
            </a:r>
          </a:p>
          <a:p>
            <a:pPr eaLnBrk="1" hangingPunct="1">
              <a:lnSpc>
                <a:spcPct val="8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dirty="0" smtClean="0">
                <a:solidFill>
                  <a:srgbClr val="94006B"/>
                </a:solidFill>
              </a:rPr>
              <a:t>x </a:t>
            </a:r>
            <a:r>
              <a:rPr lang="en-GB" altLang="en-US" dirty="0">
                <a:solidFill>
                  <a:srgbClr val="94006B"/>
                </a:solidFill>
              </a:rPr>
              <a:t>= array(x)</a:t>
            </a:r>
            <a:r>
              <a:rPr lang="ar-SA" altLang="en-US" dirty="0">
                <a:solidFill>
                  <a:srgbClr val="94006B"/>
                </a:solidFill>
                <a:cs typeface="Courier New" panose="02070309020205020404" pitchFamily="49" charset="0"/>
              </a:rPr>
              <a:t>‏</a:t>
            </a:r>
            <a:endParaRPr lang="en-GB" altLang="en-US" dirty="0">
              <a:solidFill>
                <a:srgbClr val="94006B"/>
              </a:solidFill>
            </a:endParaRPr>
          </a:p>
          <a:p>
            <a:pPr eaLnBrk="1" hangingPunct="1">
              <a:lnSpc>
                <a:spcPct val="8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dirty="0" smtClean="0">
                <a:solidFill>
                  <a:srgbClr val="94006B"/>
                </a:solidFill>
              </a:rPr>
              <a:t>y </a:t>
            </a:r>
            <a:r>
              <a:rPr lang="en-GB" altLang="en-US" dirty="0">
                <a:solidFill>
                  <a:srgbClr val="94006B"/>
                </a:solidFill>
              </a:rPr>
              <a:t>= array(y)</a:t>
            </a:r>
            <a:r>
              <a:rPr lang="ar-SA" altLang="en-US" dirty="0">
                <a:solidFill>
                  <a:srgbClr val="94006B"/>
                </a:solidFill>
                <a:cs typeface="Courier New" panose="02070309020205020404" pitchFamily="49" charset="0"/>
              </a:rPr>
              <a:t>‏</a:t>
            </a:r>
            <a:endParaRPr lang="en-GB" altLang="en-US" dirty="0">
              <a:solidFill>
                <a:srgbClr val="94006B"/>
              </a:solidFill>
            </a:endParaRPr>
          </a:p>
          <a:p>
            <a:pPr eaLnBrk="1" hangingPunct="1">
              <a:lnSpc>
                <a:spcPct val="8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dirty="0" smtClean="0">
                <a:solidFill>
                  <a:srgbClr val="94006B"/>
                </a:solidFill>
              </a:rPr>
              <a:t>print </a:t>
            </a:r>
            <a:r>
              <a:rPr lang="en-GB" altLang="en-US" dirty="0" err="1">
                <a:solidFill>
                  <a:srgbClr val="94006B"/>
                </a:solidFill>
              </a:rPr>
              <a:t>x+y</a:t>
            </a:r>
            <a:endParaRPr lang="en-GB" altLang="en-US" dirty="0">
              <a:solidFill>
                <a:srgbClr val="94006B"/>
              </a:solidFill>
            </a:endParaRPr>
          </a:p>
          <a:p>
            <a:pPr eaLnBrk="1" hangingPunct="1">
              <a:lnSpc>
                <a:spcPct val="8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dirty="0">
                <a:solidFill>
                  <a:srgbClr val="94006B"/>
                </a:solidFill>
              </a:rPr>
              <a:t>[[11 12 13 14]</a:t>
            </a:r>
          </a:p>
          <a:p>
            <a:pPr eaLnBrk="1" hangingPunct="1">
              <a:lnSpc>
                <a:spcPct val="8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dirty="0">
                <a:solidFill>
                  <a:srgbClr val="94006B"/>
                </a:solidFill>
              </a:rPr>
              <a:t> [21 22 23 24]</a:t>
            </a:r>
          </a:p>
          <a:p>
            <a:pPr eaLnBrk="1" hangingPunct="1">
              <a:lnSpc>
                <a:spcPct val="8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dirty="0">
                <a:solidFill>
                  <a:srgbClr val="94006B"/>
                </a:solidFill>
              </a:rPr>
              <a:t> [31 32 33 34]]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6858000" y="3657601"/>
            <a:ext cx="3111500" cy="188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b="0" dirty="0">
                <a:solidFill>
                  <a:srgbClr val="000000"/>
                </a:solidFill>
                <a:latin typeface="Arial" panose="020B0604020202020204" pitchFamily="34" charset="0"/>
              </a:rPr>
              <a:t>x has shape (4,) the </a:t>
            </a:r>
            <a:r>
              <a:rPr lang="en-GB" altLang="en-US" b="0" dirty="0" err="1">
                <a:solidFill>
                  <a:srgbClr val="000000"/>
                </a:solidFill>
                <a:latin typeface="Arial" panose="020B0604020202020204" pitchFamily="34" charset="0"/>
              </a:rPr>
              <a:t>ufunc</a:t>
            </a:r>
            <a:r>
              <a:rPr lang="en-GB" altLang="en-US" b="0" dirty="0">
                <a:solidFill>
                  <a:srgbClr val="000000"/>
                </a:solidFill>
                <a:latin typeface="Arial" panose="020B0604020202020204" pitchFamily="34" charset="0"/>
              </a:rPr>
              <a:t> sees it as having shape (1,</a:t>
            </a:r>
            <a:r>
              <a:rPr lang="en-GB" altLang="en-US" b="0" dirty="0">
                <a:solidFill>
                  <a:srgbClr val="000080"/>
                </a:solidFill>
                <a:latin typeface="Arial" panose="020B0604020202020204" pitchFamily="34" charset="0"/>
              </a:rPr>
              <a:t>4</a:t>
            </a:r>
            <a:r>
              <a:rPr lang="en-GB" altLang="en-US" b="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r>
              <a:rPr lang="ar-SA" altLang="en-US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‏</a:t>
            </a:r>
            <a:endParaRPr lang="en-GB" altLang="en-US" b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endParaRPr lang="en-GB" altLang="en-US" b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b="0" dirty="0">
                <a:solidFill>
                  <a:srgbClr val="000000"/>
                </a:solidFill>
                <a:latin typeface="Arial" panose="020B0604020202020204" pitchFamily="34" charset="0"/>
              </a:rPr>
              <a:t>y has shape (</a:t>
            </a:r>
            <a:r>
              <a:rPr lang="en-GB" altLang="en-US" b="0" dirty="0">
                <a:solidFill>
                  <a:srgbClr val="800000"/>
                </a:solidFill>
                <a:latin typeface="Arial" panose="020B0604020202020204" pitchFamily="34" charset="0"/>
              </a:rPr>
              <a:t>3</a:t>
            </a:r>
            <a:r>
              <a:rPr lang="en-GB" altLang="en-US" b="0" dirty="0">
                <a:solidFill>
                  <a:srgbClr val="000000"/>
                </a:solidFill>
                <a:latin typeface="Arial" panose="020B0604020202020204" pitchFamily="34" charset="0"/>
              </a:rPr>
              <a:t>,1)</a:t>
            </a:r>
            <a:r>
              <a:rPr lang="ar-SA" altLang="en-US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‏</a:t>
            </a:r>
            <a:endParaRPr lang="en-GB" altLang="en-US" b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endParaRPr lang="en-GB" altLang="en-US" b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b="0" dirty="0">
                <a:solidFill>
                  <a:srgbClr val="000000"/>
                </a:solidFill>
                <a:latin typeface="Arial" panose="020B0604020202020204" pitchFamily="34" charset="0"/>
              </a:rPr>
              <a:t>The </a:t>
            </a:r>
            <a:r>
              <a:rPr lang="en-GB" altLang="en-US" b="0" dirty="0" err="1">
                <a:solidFill>
                  <a:srgbClr val="000000"/>
                </a:solidFill>
                <a:latin typeface="Arial" panose="020B0604020202020204" pitchFamily="34" charset="0"/>
              </a:rPr>
              <a:t>ufunc</a:t>
            </a:r>
            <a:r>
              <a:rPr lang="en-GB" altLang="en-US" b="0" dirty="0">
                <a:solidFill>
                  <a:srgbClr val="000000"/>
                </a:solidFill>
                <a:latin typeface="Arial" panose="020B0604020202020204" pitchFamily="34" charset="0"/>
              </a:rPr>
              <a:t> result has shape (</a:t>
            </a:r>
            <a:r>
              <a:rPr lang="en-GB" altLang="en-US" b="0" dirty="0">
                <a:solidFill>
                  <a:srgbClr val="800000"/>
                </a:solidFill>
                <a:latin typeface="Arial" panose="020B0604020202020204" pitchFamily="34" charset="0"/>
              </a:rPr>
              <a:t>3</a:t>
            </a:r>
            <a:r>
              <a:rPr lang="en-GB" altLang="en-US" b="0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en-GB" altLang="en-US" b="0" dirty="0">
                <a:solidFill>
                  <a:srgbClr val="000080"/>
                </a:solidFill>
                <a:latin typeface="Arial" panose="020B0604020202020204" pitchFamily="34" charset="0"/>
              </a:rPr>
              <a:t>4</a:t>
            </a:r>
            <a:r>
              <a:rPr lang="en-GB" altLang="en-US" b="0" dirty="0">
                <a:solidFill>
                  <a:srgbClr val="000000"/>
                </a:solidFill>
                <a:latin typeface="Arial" panose="020B0604020202020204" pitchFamily="34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47718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740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Broadcasting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Broadcasting</a:t>
            </a:r>
            <a:r>
              <a:rPr lang="en-US" dirty="0"/>
              <a:t>. The term </a:t>
            </a:r>
            <a:r>
              <a:rPr lang="en-US" b="1" dirty="0"/>
              <a:t>broadcasting</a:t>
            </a:r>
            <a:r>
              <a:rPr lang="en-US" dirty="0"/>
              <a:t> describes </a:t>
            </a:r>
            <a:r>
              <a:rPr lang="en-US" dirty="0" smtClean="0"/>
              <a:t>how </a:t>
            </a:r>
            <a:r>
              <a:rPr lang="en-US" b="1" dirty="0" err="1" smtClean="0"/>
              <a:t>numpy</a:t>
            </a:r>
            <a:r>
              <a:rPr lang="en-US" dirty="0"/>
              <a:t> treats arrays with different shapes during arithmetic operations. Subject to certain constraints, the smaller array is “</a:t>
            </a:r>
            <a:r>
              <a:rPr lang="en-US" b="1" dirty="0"/>
              <a:t>broadcast</a:t>
            </a:r>
            <a:r>
              <a:rPr lang="en-US" dirty="0"/>
              <a:t>” across the larger array so that they have compatible shapes</a:t>
            </a:r>
            <a:r>
              <a:rPr lang="en-US" dirty="0" smtClean="0"/>
              <a:t>.</a:t>
            </a:r>
          </a:p>
          <a:p>
            <a:pPr algn="just"/>
            <a:r>
              <a:rPr lang="en-IN" dirty="0"/>
              <a:t>Broadcasting is a powerful mechanism that allows </a:t>
            </a:r>
            <a:r>
              <a:rPr lang="en-IN" dirty="0" err="1"/>
              <a:t>numpy</a:t>
            </a:r>
            <a:r>
              <a:rPr lang="en-IN" dirty="0"/>
              <a:t> to work with arrays of different shapes when performing arithmetic operations. Frequently we have a smaller array and a larger array, and we want to use the smaller array multiple times to perform some operation on the larger array</a:t>
            </a:r>
            <a:r>
              <a:rPr lang="en-IN" dirty="0" smtClean="0"/>
              <a:t>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004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Alternative to Broadcasting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For example, suppose that we want to add a constant vector to each row of a matrix. We could do it like this:</a:t>
            </a:r>
          </a:p>
          <a:p>
            <a:endParaRPr lang="en-IN" dirty="0" smtClean="0"/>
          </a:p>
          <a:p>
            <a:r>
              <a:rPr lang="en-IN" dirty="0"/>
              <a:t>import </a:t>
            </a:r>
            <a:r>
              <a:rPr lang="en-IN" dirty="0" err="1"/>
              <a:t>numpy</a:t>
            </a:r>
            <a:r>
              <a:rPr lang="en-IN" dirty="0"/>
              <a:t> </a:t>
            </a:r>
            <a:r>
              <a:rPr lang="en-IN" b="1" dirty="0"/>
              <a:t>as</a:t>
            </a:r>
            <a:r>
              <a:rPr lang="en-IN" dirty="0"/>
              <a:t> np</a:t>
            </a:r>
          </a:p>
          <a:p>
            <a:r>
              <a:rPr lang="en-IN" dirty="0"/>
              <a:t> </a:t>
            </a:r>
          </a:p>
          <a:p>
            <a:r>
              <a:rPr lang="en-IN" i="1" dirty="0"/>
              <a:t># We will add the vector v to each row of the matrix x,</a:t>
            </a:r>
            <a:endParaRPr lang="en-IN" dirty="0"/>
          </a:p>
          <a:p>
            <a:r>
              <a:rPr lang="en-IN" i="1" dirty="0"/>
              <a:t># storing the result in the matrix y</a:t>
            </a:r>
            <a:endParaRPr lang="en-IN" dirty="0"/>
          </a:p>
          <a:p>
            <a:r>
              <a:rPr lang="en-IN" dirty="0"/>
              <a:t>x </a:t>
            </a:r>
            <a:r>
              <a:rPr lang="en-IN" b="1" dirty="0"/>
              <a:t>=</a:t>
            </a:r>
            <a:r>
              <a:rPr lang="en-IN" dirty="0"/>
              <a:t> </a:t>
            </a:r>
            <a:r>
              <a:rPr lang="en-IN" dirty="0" err="1"/>
              <a:t>np</a:t>
            </a:r>
            <a:r>
              <a:rPr lang="en-IN" b="1" dirty="0" err="1"/>
              <a:t>.</a:t>
            </a:r>
            <a:r>
              <a:rPr lang="en-IN" dirty="0" err="1"/>
              <a:t>array</a:t>
            </a:r>
            <a:r>
              <a:rPr lang="en-IN" dirty="0"/>
              <a:t>([[1,2,3], [4,5,6], [7,8,9], [10, 11, 12]])</a:t>
            </a:r>
          </a:p>
          <a:p>
            <a:r>
              <a:rPr lang="en-IN" dirty="0"/>
              <a:t>v </a:t>
            </a:r>
            <a:r>
              <a:rPr lang="en-IN" b="1" dirty="0"/>
              <a:t>=</a:t>
            </a:r>
            <a:r>
              <a:rPr lang="en-IN" dirty="0"/>
              <a:t> </a:t>
            </a:r>
            <a:r>
              <a:rPr lang="en-IN" dirty="0" err="1"/>
              <a:t>np</a:t>
            </a:r>
            <a:r>
              <a:rPr lang="en-IN" b="1" dirty="0" err="1"/>
              <a:t>.</a:t>
            </a:r>
            <a:r>
              <a:rPr lang="en-IN" dirty="0" err="1"/>
              <a:t>array</a:t>
            </a:r>
            <a:r>
              <a:rPr lang="en-IN" dirty="0"/>
              <a:t>([1, 0, 1])</a:t>
            </a:r>
          </a:p>
          <a:p>
            <a:r>
              <a:rPr lang="en-IN" dirty="0"/>
              <a:t>y </a:t>
            </a:r>
            <a:r>
              <a:rPr lang="en-IN" b="1" dirty="0"/>
              <a:t>=</a:t>
            </a:r>
            <a:r>
              <a:rPr lang="en-IN" dirty="0"/>
              <a:t> </a:t>
            </a:r>
            <a:r>
              <a:rPr lang="en-IN" dirty="0" err="1"/>
              <a:t>np</a:t>
            </a:r>
            <a:r>
              <a:rPr lang="en-IN" b="1" dirty="0" err="1"/>
              <a:t>.</a:t>
            </a:r>
            <a:r>
              <a:rPr lang="en-IN" dirty="0" err="1"/>
              <a:t>empty_like</a:t>
            </a:r>
            <a:r>
              <a:rPr lang="en-IN" dirty="0"/>
              <a:t>(x)   </a:t>
            </a:r>
            <a:r>
              <a:rPr lang="en-IN" i="1" dirty="0"/>
              <a:t># </a:t>
            </a:r>
            <a:r>
              <a:rPr lang="en-IN" i="1" dirty="0" smtClean="0"/>
              <a:t>4,3 Create </a:t>
            </a:r>
            <a:r>
              <a:rPr lang="en-IN" i="1" dirty="0"/>
              <a:t>an empty matrix with the same shape as x</a:t>
            </a:r>
            <a:endParaRPr lang="en-IN" dirty="0"/>
          </a:p>
          <a:p>
            <a:r>
              <a:rPr lang="en-IN" dirty="0"/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998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Alternative to Broadcasting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i="1" dirty="0" smtClean="0"/>
              <a:t># Add the vector v to each row of the matrix x with an explicit loop</a:t>
            </a:r>
            <a:endParaRPr lang="en-IN" dirty="0" smtClean="0"/>
          </a:p>
          <a:p>
            <a:r>
              <a:rPr lang="en-IN" b="1" dirty="0" smtClean="0"/>
              <a:t>for</a:t>
            </a:r>
            <a:r>
              <a:rPr lang="en-IN" dirty="0" smtClean="0"/>
              <a:t> </a:t>
            </a:r>
            <a:r>
              <a:rPr lang="en-IN" dirty="0" err="1"/>
              <a:t>i</a:t>
            </a:r>
            <a:r>
              <a:rPr lang="en-IN" dirty="0"/>
              <a:t> </a:t>
            </a:r>
            <a:r>
              <a:rPr lang="en-IN" b="1" dirty="0"/>
              <a:t>in</a:t>
            </a:r>
            <a:r>
              <a:rPr lang="en-IN" dirty="0"/>
              <a:t> range(4):</a:t>
            </a:r>
          </a:p>
          <a:p>
            <a:r>
              <a:rPr lang="en-IN" dirty="0"/>
              <a:t>    y[</a:t>
            </a:r>
            <a:r>
              <a:rPr lang="en-IN" dirty="0" err="1"/>
              <a:t>i</a:t>
            </a:r>
            <a:r>
              <a:rPr lang="en-IN" dirty="0"/>
              <a:t>, :] </a:t>
            </a:r>
            <a:r>
              <a:rPr lang="en-IN" b="1" dirty="0"/>
              <a:t>=</a:t>
            </a:r>
            <a:r>
              <a:rPr lang="en-IN" dirty="0"/>
              <a:t> x[</a:t>
            </a:r>
            <a:r>
              <a:rPr lang="en-IN" dirty="0" err="1"/>
              <a:t>i</a:t>
            </a:r>
            <a:r>
              <a:rPr lang="en-IN" dirty="0"/>
              <a:t>, :] </a:t>
            </a:r>
            <a:r>
              <a:rPr lang="en-IN" b="1" dirty="0"/>
              <a:t>+</a:t>
            </a:r>
            <a:r>
              <a:rPr lang="en-IN" dirty="0"/>
              <a:t> v</a:t>
            </a:r>
          </a:p>
          <a:p>
            <a:r>
              <a:rPr lang="en-IN" dirty="0"/>
              <a:t> </a:t>
            </a:r>
          </a:p>
          <a:p>
            <a:r>
              <a:rPr lang="en-IN" i="1" dirty="0"/>
              <a:t># Now y is the following</a:t>
            </a:r>
            <a:endParaRPr lang="en-IN" dirty="0"/>
          </a:p>
          <a:p>
            <a:r>
              <a:rPr lang="en-IN" i="1" dirty="0"/>
              <a:t># [[ 2  2  4]</a:t>
            </a:r>
            <a:endParaRPr lang="en-IN" dirty="0"/>
          </a:p>
          <a:p>
            <a:r>
              <a:rPr lang="en-IN" i="1" dirty="0"/>
              <a:t>#  [ 5  5  7]</a:t>
            </a:r>
            <a:endParaRPr lang="en-IN" dirty="0"/>
          </a:p>
          <a:p>
            <a:r>
              <a:rPr lang="en-IN" i="1" dirty="0"/>
              <a:t>#  [ 8  8 10]</a:t>
            </a:r>
            <a:endParaRPr lang="en-IN" dirty="0"/>
          </a:p>
          <a:p>
            <a:r>
              <a:rPr lang="en-IN" i="1" dirty="0"/>
              <a:t>#  [11 11 13]]</a:t>
            </a:r>
            <a:endParaRPr lang="en-IN" dirty="0"/>
          </a:p>
          <a:p>
            <a:r>
              <a:rPr lang="en-IN" b="1" dirty="0"/>
              <a:t>print</a:t>
            </a:r>
            <a:r>
              <a:rPr lang="en-IN" dirty="0"/>
              <a:t>(y)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570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Alternative to Broadcasting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This works; however when the matrix x is very large, computing an explicit loop in Python could be slow. </a:t>
            </a:r>
            <a:endParaRPr lang="en-IN" dirty="0" smtClean="0"/>
          </a:p>
          <a:p>
            <a:pPr algn="just"/>
            <a:r>
              <a:rPr lang="en-IN" dirty="0" smtClean="0"/>
              <a:t>Note </a:t>
            </a:r>
            <a:r>
              <a:rPr lang="en-IN" dirty="0"/>
              <a:t>that adding the vector v to each row of the matrix x is equivalent to forming a matrix </a:t>
            </a:r>
            <a:r>
              <a:rPr lang="en-IN" dirty="0" err="1"/>
              <a:t>vv</a:t>
            </a:r>
            <a:r>
              <a:rPr lang="en-IN" dirty="0"/>
              <a:t> by stacking multiple copies of v </a:t>
            </a:r>
            <a:r>
              <a:rPr lang="en-IN" dirty="0" smtClean="0"/>
              <a:t>vertically. </a:t>
            </a:r>
          </a:p>
          <a:p>
            <a:pPr algn="just"/>
            <a:r>
              <a:rPr lang="en-IN" dirty="0" smtClean="0"/>
              <a:t>Then </a:t>
            </a:r>
            <a:r>
              <a:rPr lang="en-IN" dirty="0"/>
              <a:t>performing elementwise summation of x and vv. We could implement this approach like </a:t>
            </a:r>
            <a:r>
              <a:rPr lang="en-IN" dirty="0" smtClean="0"/>
              <a:t>this: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932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5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Using Tile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1400"/>
            <a:ext cx="10515600" cy="5135563"/>
          </a:xfrm>
        </p:spPr>
        <p:txBody>
          <a:bodyPr>
            <a:normAutofit fontScale="55000" lnSpcReduction="20000"/>
          </a:bodyPr>
          <a:lstStyle/>
          <a:p>
            <a:r>
              <a:rPr lang="en-IN" sz="3400" dirty="0"/>
              <a:t>import </a:t>
            </a:r>
            <a:r>
              <a:rPr lang="en-IN" sz="3400" dirty="0" err="1"/>
              <a:t>numpy</a:t>
            </a:r>
            <a:r>
              <a:rPr lang="en-IN" sz="3400" dirty="0"/>
              <a:t> </a:t>
            </a:r>
            <a:r>
              <a:rPr lang="en-IN" sz="3400" b="1" dirty="0"/>
              <a:t>as</a:t>
            </a:r>
            <a:r>
              <a:rPr lang="en-IN" sz="3400" dirty="0"/>
              <a:t> </a:t>
            </a:r>
            <a:r>
              <a:rPr lang="en-IN" sz="3400" dirty="0" smtClean="0"/>
              <a:t>np</a:t>
            </a:r>
            <a:r>
              <a:rPr lang="en-IN" sz="3400" dirty="0"/>
              <a:t> </a:t>
            </a:r>
          </a:p>
          <a:p>
            <a:r>
              <a:rPr lang="en-IN" sz="3400" i="1" dirty="0"/>
              <a:t># We will add the vector v to each row of the matrix x,</a:t>
            </a:r>
            <a:endParaRPr lang="en-IN" sz="3400" dirty="0"/>
          </a:p>
          <a:p>
            <a:r>
              <a:rPr lang="en-IN" sz="3400" i="1" dirty="0"/>
              <a:t># storing the result in the matrix y</a:t>
            </a:r>
            <a:endParaRPr lang="en-IN" sz="3400" dirty="0"/>
          </a:p>
          <a:p>
            <a:r>
              <a:rPr lang="en-IN" sz="3400" dirty="0"/>
              <a:t>x </a:t>
            </a:r>
            <a:r>
              <a:rPr lang="en-IN" sz="3400" b="1" dirty="0"/>
              <a:t>=</a:t>
            </a:r>
            <a:r>
              <a:rPr lang="en-IN" sz="3400" dirty="0"/>
              <a:t> </a:t>
            </a:r>
            <a:r>
              <a:rPr lang="en-IN" sz="3400" dirty="0" err="1"/>
              <a:t>np</a:t>
            </a:r>
            <a:r>
              <a:rPr lang="en-IN" sz="3400" b="1" dirty="0" err="1"/>
              <a:t>.</a:t>
            </a:r>
            <a:r>
              <a:rPr lang="en-IN" sz="3400" dirty="0" err="1"/>
              <a:t>array</a:t>
            </a:r>
            <a:r>
              <a:rPr lang="en-IN" sz="3400" dirty="0"/>
              <a:t>([[1,2,3], [4,5,6], [7,8,9], [10, 11, 12]])</a:t>
            </a:r>
          </a:p>
          <a:p>
            <a:r>
              <a:rPr lang="en-IN" sz="3400" dirty="0"/>
              <a:t>v </a:t>
            </a:r>
            <a:r>
              <a:rPr lang="en-IN" sz="3400" b="1" dirty="0"/>
              <a:t>=</a:t>
            </a:r>
            <a:r>
              <a:rPr lang="en-IN" sz="3400" dirty="0"/>
              <a:t> </a:t>
            </a:r>
            <a:r>
              <a:rPr lang="en-IN" sz="3400" dirty="0" err="1"/>
              <a:t>np</a:t>
            </a:r>
            <a:r>
              <a:rPr lang="en-IN" sz="3400" b="1" dirty="0" err="1"/>
              <a:t>.</a:t>
            </a:r>
            <a:r>
              <a:rPr lang="en-IN" sz="3400" dirty="0" err="1"/>
              <a:t>array</a:t>
            </a:r>
            <a:r>
              <a:rPr lang="en-IN" sz="3400" dirty="0"/>
              <a:t>([1, 0, 1])</a:t>
            </a:r>
          </a:p>
          <a:p>
            <a:r>
              <a:rPr lang="en-IN" sz="3400" dirty="0" err="1"/>
              <a:t>vv</a:t>
            </a:r>
            <a:r>
              <a:rPr lang="en-IN" sz="3400" dirty="0"/>
              <a:t> </a:t>
            </a:r>
            <a:r>
              <a:rPr lang="en-IN" sz="3400" b="1" dirty="0"/>
              <a:t>=</a:t>
            </a:r>
            <a:r>
              <a:rPr lang="en-IN" sz="3400" dirty="0"/>
              <a:t> </a:t>
            </a:r>
            <a:r>
              <a:rPr lang="en-IN" sz="3400" dirty="0" err="1"/>
              <a:t>np</a:t>
            </a:r>
            <a:r>
              <a:rPr lang="en-IN" sz="3400" b="1" dirty="0" err="1"/>
              <a:t>.</a:t>
            </a:r>
            <a:r>
              <a:rPr lang="en-IN" sz="3400" dirty="0" err="1"/>
              <a:t>tile</a:t>
            </a:r>
            <a:r>
              <a:rPr lang="en-IN" sz="3400" dirty="0"/>
              <a:t>(v, (4, 1))   </a:t>
            </a:r>
            <a:r>
              <a:rPr lang="en-IN" sz="3400" i="1" dirty="0"/>
              <a:t># Stack 4 copies of v on top of each other</a:t>
            </a:r>
            <a:endParaRPr lang="en-IN" sz="3400" dirty="0"/>
          </a:p>
          <a:p>
            <a:r>
              <a:rPr lang="en-IN" sz="3400" b="1" dirty="0"/>
              <a:t>print</a:t>
            </a:r>
            <a:r>
              <a:rPr lang="en-IN" sz="3400" dirty="0"/>
              <a:t>(</a:t>
            </a:r>
            <a:r>
              <a:rPr lang="en-IN" sz="3400" dirty="0" err="1"/>
              <a:t>vv</a:t>
            </a:r>
            <a:r>
              <a:rPr lang="en-IN" sz="3400" dirty="0"/>
              <a:t>)                 </a:t>
            </a:r>
            <a:r>
              <a:rPr lang="en-IN" sz="3400" i="1" dirty="0"/>
              <a:t># Prints "[[1 0 1]</a:t>
            </a:r>
            <a:endParaRPr lang="en-IN" sz="3400" dirty="0"/>
          </a:p>
          <a:p>
            <a:r>
              <a:rPr lang="en-IN" sz="3400" dirty="0"/>
              <a:t>                          </a:t>
            </a:r>
            <a:r>
              <a:rPr lang="en-IN" sz="3400" i="1" dirty="0"/>
              <a:t>#          [1 0 1]</a:t>
            </a:r>
            <a:endParaRPr lang="en-IN" sz="3400" dirty="0"/>
          </a:p>
          <a:p>
            <a:r>
              <a:rPr lang="en-IN" sz="3400" dirty="0"/>
              <a:t>                          </a:t>
            </a:r>
            <a:r>
              <a:rPr lang="en-IN" sz="3400" i="1" dirty="0"/>
              <a:t>#          [1 0 1]</a:t>
            </a:r>
            <a:endParaRPr lang="en-IN" sz="3400" dirty="0"/>
          </a:p>
          <a:p>
            <a:r>
              <a:rPr lang="en-IN" sz="3400" dirty="0"/>
              <a:t>                          </a:t>
            </a:r>
            <a:r>
              <a:rPr lang="en-IN" sz="3400" i="1" dirty="0"/>
              <a:t>#          [1 0 1]]"</a:t>
            </a:r>
            <a:endParaRPr lang="en-IN" sz="3400" dirty="0"/>
          </a:p>
          <a:p>
            <a:r>
              <a:rPr lang="en-IN" sz="3400" dirty="0"/>
              <a:t>y </a:t>
            </a:r>
            <a:r>
              <a:rPr lang="en-IN" sz="3400" b="1" dirty="0"/>
              <a:t>=</a:t>
            </a:r>
            <a:r>
              <a:rPr lang="en-IN" sz="3400" dirty="0"/>
              <a:t> x </a:t>
            </a:r>
            <a:r>
              <a:rPr lang="en-IN" sz="3400" b="1" dirty="0"/>
              <a:t>+</a:t>
            </a:r>
            <a:r>
              <a:rPr lang="en-IN" sz="3400" dirty="0"/>
              <a:t> </a:t>
            </a:r>
            <a:r>
              <a:rPr lang="en-IN" sz="3400" dirty="0" err="1"/>
              <a:t>vv</a:t>
            </a:r>
            <a:r>
              <a:rPr lang="en-IN" sz="3400" dirty="0"/>
              <a:t>  </a:t>
            </a:r>
            <a:r>
              <a:rPr lang="en-IN" sz="3400" i="1" dirty="0"/>
              <a:t># Add x and </a:t>
            </a:r>
            <a:r>
              <a:rPr lang="en-IN" sz="3400" i="1" dirty="0" err="1"/>
              <a:t>vv</a:t>
            </a:r>
            <a:r>
              <a:rPr lang="en-IN" sz="3400" i="1" dirty="0"/>
              <a:t> elementwise</a:t>
            </a:r>
            <a:endParaRPr lang="en-IN" sz="3400" dirty="0"/>
          </a:p>
          <a:p>
            <a:r>
              <a:rPr lang="en-IN" sz="3400" b="1" dirty="0"/>
              <a:t>print</a:t>
            </a:r>
            <a:r>
              <a:rPr lang="en-IN" sz="3400" dirty="0"/>
              <a:t>(y)  </a:t>
            </a:r>
            <a:r>
              <a:rPr lang="en-IN" sz="3400" i="1" dirty="0"/>
              <a:t># Prints "[[ 2  2  4</a:t>
            </a:r>
            <a:endParaRPr lang="en-IN" sz="3400" dirty="0"/>
          </a:p>
          <a:p>
            <a:r>
              <a:rPr lang="en-IN" sz="3400" dirty="0"/>
              <a:t>          </a:t>
            </a:r>
            <a:r>
              <a:rPr lang="en-IN" sz="3400" i="1" dirty="0"/>
              <a:t>#          [ 5  5  7]</a:t>
            </a:r>
            <a:endParaRPr lang="en-IN" sz="3400" dirty="0"/>
          </a:p>
          <a:p>
            <a:r>
              <a:rPr lang="en-IN" sz="3400" dirty="0"/>
              <a:t>          </a:t>
            </a:r>
            <a:r>
              <a:rPr lang="en-IN" sz="3400" i="1" dirty="0"/>
              <a:t>#          [ 8  8 10]</a:t>
            </a:r>
            <a:endParaRPr lang="en-IN" sz="3400" dirty="0"/>
          </a:p>
          <a:p>
            <a:r>
              <a:rPr lang="en-IN" sz="3400" dirty="0"/>
              <a:t>          </a:t>
            </a:r>
            <a:r>
              <a:rPr lang="en-IN" sz="3400" i="1" dirty="0"/>
              <a:t>#          [11 11 13]]"</a:t>
            </a:r>
            <a:endParaRPr lang="en-IN" sz="3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860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458"/>
          </a:xfrm>
        </p:spPr>
        <p:txBody>
          <a:bodyPr/>
          <a:lstStyle/>
          <a:p>
            <a:pPr algn="ctr"/>
            <a:r>
              <a:rPr lang="en-US" b="1" dirty="0"/>
              <a:t>Broadcasting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Numpy broadcasting allows us to perform this computation without actually creating multiple copies of v. Consider this version, using broadcasting:</a:t>
            </a:r>
          </a:p>
          <a:p>
            <a:r>
              <a:rPr lang="en-IN" dirty="0"/>
              <a:t>import </a:t>
            </a:r>
            <a:r>
              <a:rPr lang="en-IN" dirty="0" err="1"/>
              <a:t>numpy</a:t>
            </a:r>
            <a:r>
              <a:rPr lang="en-IN" dirty="0"/>
              <a:t> </a:t>
            </a:r>
            <a:r>
              <a:rPr lang="en-IN" b="1" dirty="0"/>
              <a:t>as</a:t>
            </a:r>
            <a:r>
              <a:rPr lang="en-IN" dirty="0"/>
              <a:t> np</a:t>
            </a:r>
          </a:p>
          <a:p>
            <a:r>
              <a:rPr lang="en-IN" dirty="0"/>
              <a:t> </a:t>
            </a:r>
          </a:p>
          <a:p>
            <a:r>
              <a:rPr lang="en-IN" i="1" dirty="0"/>
              <a:t># We will add the vector v to each row of the matrix x,</a:t>
            </a:r>
            <a:endParaRPr lang="en-IN" dirty="0"/>
          </a:p>
          <a:p>
            <a:r>
              <a:rPr lang="en-IN" i="1" dirty="0"/>
              <a:t># storing the result in the matrix y</a:t>
            </a:r>
            <a:endParaRPr lang="en-IN" dirty="0"/>
          </a:p>
          <a:p>
            <a:r>
              <a:rPr lang="en-IN" dirty="0"/>
              <a:t>x </a:t>
            </a:r>
            <a:r>
              <a:rPr lang="en-IN" b="1" dirty="0"/>
              <a:t>=</a:t>
            </a:r>
            <a:r>
              <a:rPr lang="en-IN" dirty="0"/>
              <a:t> </a:t>
            </a:r>
            <a:r>
              <a:rPr lang="en-IN" dirty="0" err="1"/>
              <a:t>np</a:t>
            </a:r>
            <a:r>
              <a:rPr lang="en-IN" b="1" dirty="0" err="1"/>
              <a:t>.</a:t>
            </a:r>
            <a:r>
              <a:rPr lang="en-IN" dirty="0" err="1"/>
              <a:t>array</a:t>
            </a:r>
            <a:r>
              <a:rPr lang="en-IN" dirty="0"/>
              <a:t>([[1,2,3], [4,5,6], [7,8,9], [10, 11, 12]])</a:t>
            </a:r>
          </a:p>
          <a:p>
            <a:r>
              <a:rPr lang="en-IN" dirty="0"/>
              <a:t>v </a:t>
            </a:r>
            <a:r>
              <a:rPr lang="en-IN" b="1" dirty="0"/>
              <a:t>=</a:t>
            </a:r>
            <a:r>
              <a:rPr lang="en-IN" dirty="0"/>
              <a:t> </a:t>
            </a:r>
            <a:r>
              <a:rPr lang="en-IN" dirty="0" err="1"/>
              <a:t>np</a:t>
            </a:r>
            <a:r>
              <a:rPr lang="en-IN" b="1" dirty="0" err="1"/>
              <a:t>.</a:t>
            </a:r>
            <a:r>
              <a:rPr lang="en-IN" dirty="0" err="1"/>
              <a:t>array</a:t>
            </a:r>
            <a:r>
              <a:rPr lang="en-IN" dirty="0"/>
              <a:t>([1, 0, 1])</a:t>
            </a:r>
          </a:p>
          <a:p>
            <a:r>
              <a:rPr lang="en-IN" dirty="0"/>
              <a:t>y </a:t>
            </a:r>
            <a:r>
              <a:rPr lang="en-IN" b="1" dirty="0"/>
              <a:t>=</a:t>
            </a:r>
            <a:r>
              <a:rPr lang="en-IN" dirty="0"/>
              <a:t> x </a:t>
            </a:r>
            <a:r>
              <a:rPr lang="en-IN" b="1" dirty="0"/>
              <a:t>+</a:t>
            </a:r>
            <a:r>
              <a:rPr lang="en-IN" dirty="0"/>
              <a:t> v  </a:t>
            </a:r>
            <a:r>
              <a:rPr lang="en-IN" i="1" dirty="0"/>
              <a:t># Add v to each row of x using broadcasting</a:t>
            </a:r>
            <a:endParaRPr lang="en-IN" dirty="0"/>
          </a:p>
          <a:p>
            <a:r>
              <a:rPr lang="en-IN" b="1" dirty="0"/>
              <a:t>print</a:t>
            </a:r>
            <a:r>
              <a:rPr lang="en-IN" dirty="0"/>
              <a:t>(y)  </a:t>
            </a:r>
            <a:r>
              <a:rPr lang="en-IN" i="1" dirty="0"/>
              <a:t># Prints "[[ 2  2  4]</a:t>
            </a:r>
            <a:endParaRPr lang="en-IN" dirty="0"/>
          </a:p>
          <a:p>
            <a:r>
              <a:rPr lang="en-IN" dirty="0"/>
              <a:t>          </a:t>
            </a:r>
            <a:r>
              <a:rPr lang="en-IN" i="1" dirty="0"/>
              <a:t>#          [ 5  5  7]</a:t>
            </a:r>
            <a:endParaRPr lang="en-IN" dirty="0"/>
          </a:p>
          <a:p>
            <a:r>
              <a:rPr lang="en-IN" dirty="0"/>
              <a:t>          </a:t>
            </a:r>
            <a:r>
              <a:rPr lang="en-IN" i="1" dirty="0"/>
              <a:t>#          [ 8  8 10]</a:t>
            </a:r>
            <a:endParaRPr lang="en-IN" dirty="0"/>
          </a:p>
          <a:p>
            <a:r>
              <a:rPr lang="en-IN" dirty="0"/>
              <a:t>          </a:t>
            </a:r>
            <a:r>
              <a:rPr lang="en-IN" i="1" dirty="0"/>
              <a:t>#          [11 11 13]]"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284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489"/>
          </a:xfrm>
        </p:spPr>
        <p:txBody>
          <a:bodyPr/>
          <a:lstStyle/>
          <a:p>
            <a:pPr algn="ctr"/>
            <a:r>
              <a:rPr lang="en-US" b="1" dirty="0"/>
              <a:t>Broadcasting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line y = x + v works even though x has shape (4, 3) and v has shape (3,) due to broadcasting; this line works as if v actually had shape (4, 3), where each row was a copy of v, and the sum was performed elementwise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US" dirty="0"/>
              <a:t>Broadcasting typically makes your code more concise and faster, so you should strive to use it where possible.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774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9pPr>
          </a:lstStyle>
          <a:p>
            <a:fld id="{C7F2A22E-2F52-4F88-8B2B-C493EB16C150}" type="slidenum">
              <a:rPr lang="en-US" altLang="en-US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9</a:t>
            </a:fld>
            <a:endParaRPr lang="en-US" altLang="en-US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8011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Array Broadcasting</a:t>
            </a:r>
            <a:endParaRPr lang="en-US" altLang="en-US" smtClean="0">
              <a:latin typeface="Courier New" panose="02070309020205020404" pitchFamily="49" charset="0"/>
            </a:endParaRPr>
          </a:p>
        </p:txBody>
      </p:sp>
      <p:graphicFrame>
        <p:nvGraphicFramePr>
          <p:cNvPr id="32772" name="Object 3"/>
          <p:cNvGraphicFramePr>
            <a:graphicFrameLocks noChangeAspect="1"/>
          </p:cNvGraphicFramePr>
          <p:nvPr/>
        </p:nvGraphicFramePr>
        <p:xfrm>
          <a:off x="2428875" y="1470025"/>
          <a:ext cx="7335838" cy="499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VISIO" r:id="rId4" imgW="7347151" imgH="5017789" progId="Visio.Drawing.5">
                  <p:embed/>
                </p:oleObj>
              </mc:Choice>
              <mc:Fallback>
                <p:oleObj name="VISIO" r:id="rId4" imgW="7347151" imgH="5017789" progId="Visio.Drawing.5">
                  <p:embed/>
                  <p:pic>
                    <p:nvPicPr>
                      <p:cNvPr id="3277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1470025"/>
                        <a:ext cx="7335838" cy="499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Line 4"/>
          <p:cNvSpPr>
            <a:spLocks noChangeShapeType="1"/>
          </p:cNvSpPr>
          <p:nvPr/>
        </p:nvSpPr>
        <p:spPr bwMode="auto">
          <a:xfrm>
            <a:off x="5961063" y="6394450"/>
            <a:ext cx="588962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32774" name="Text Box 5"/>
          <p:cNvSpPr txBox="1">
            <a:spLocks noChangeArrowheads="1"/>
          </p:cNvSpPr>
          <p:nvPr/>
        </p:nvSpPr>
        <p:spPr bwMode="auto">
          <a:xfrm>
            <a:off x="5692775" y="6391276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0" i="1">
                <a:solidFill>
                  <a:schemeClr val="accent2"/>
                </a:solidFill>
                <a:latin typeface="Times New Roman" panose="02020603050405020304" pitchFamily="18" charset="0"/>
              </a:rPr>
              <a:t>stretch</a:t>
            </a:r>
          </a:p>
        </p:txBody>
      </p:sp>
      <p:sp>
        <p:nvSpPr>
          <p:cNvPr id="32775" name="Text Box 6"/>
          <p:cNvSpPr txBox="1">
            <a:spLocks noChangeArrowheads="1"/>
          </p:cNvSpPr>
          <p:nvPr/>
        </p:nvSpPr>
        <p:spPr bwMode="auto">
          <a:xfrm>
            <a:off x="7804150" y="6340476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0" i="1">
                <a:solidFill>
                  <a:schemeClr val="accent2"/>
                </a:solidFill>
                <a:latin typeface="Times New Roman" panose="02020603050405020304" pitchFamily="18" charset="0"/>
              </a:rPr>
              <a:t>stretch</a:t>
            </a:r>
          </a:p>
        </p:txBody>
      </p:sp>
      <p:sp>
        <p:nvSpPr>
          <p:cNvPr id="32776" name="Line 7"/>
          <p:cNvSpPr>
            <a:spLocks noChangeShapeType="1"/>
          </p:cNvSpPr>
          <p:nvPr/>
        </p:nvSpPr>
        <p:spPr bwMode="auto">
          <a:xfrm>
            <a:off x="8253413" y="5775326"/>
            <a:ext cx="4762" cy="53022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32777" name="Text Box 8"/>
          <p:cNvSpPr txBox="1">
            <a:spLocks noChangeArrowheads="1"/>
          </p:cNvSpPr>
          <p:nvPr/>
        </p:nvSpPr>
        <p:spPr bwMode="auto">
          <a:xfrm>
            <a:off x="7996238" y="4367213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0" i="1">
                <a:solidFill>
                  <a:schemeClr val="accent2"/>
                </a:solidFill>
                <a:latin typeface="Times New Roman" panose="02020603050405020304" pitchFamily="18" charset="0"/>
              </a:rPr>
              <a:t>stretch</a:t>
            </a:r>
          </a:p>
        </p:txBody>
      </p:sp>
      <p:sp>
        <p:nvSpPr>
          <p:cNvPr id="32778" name="Line 9"/>
          <p:cNvSpPr>
            <a:spLocks noChangeShapeType="1"/>
          </p:cNvSpPr>
          <p:nvPr/>
        </p:nvSpPr>
        <p:spPr bwMode="auto">
          <a:xfrm>
            <a:off x="8305800" y="4105275"/>
            <a:ext cx="0" cy="381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32779" name="Text Box 10"/>
          <p:cNvSpPr txBox="1">
            <a:spLocks noChangeArrowheads="1"/>
          </p:cNvSpPr>
          <p:nvPr/>
        </p:nvSpPr>
        <p:spPr bwMode="auto">
          <a:xfrm>
            <a:off x="2525714" y="4624388"/>
            <a:ext cx="593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>
                <a:solidFill>
                  <a:schemeClr val="accent2"/>
                </a:solidFill>
              </a:rPr>
              <a:t>4x1</a:t>
            </a:r>
          </a:p>
        </p:txBody>
      </p:sp>
      <p:sp>
        <p:nvSpPr>
          <p:cNvPr id="32780" name="Text Box 11"/>
          <p:cNvSpPr txBox="1">
            <a:spLocks noChangeArrowheads="1"/>
          </p:cNvSpPr>
          <p:nvPr/>
        </p:nvSpPr>
        <p:spPr bwMode="auto">
          <a:xfrm>
            <a:off x="4443414" y="4643438"/>
            <a:ext cx="4524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32781" name="Text Box 12"/>
          <p:cNvSpPr txBox="1">
            <a:spLocks noChangeArrowheads="1"/>
          </p:cNvSpPr>
          <p:nvPr/>
        </p:nvSpPr>
        <p:spPr bwMode="auto">
          <a:xfrm>
            <a:off x="2687639" y="2957513"/>
            <a:ext cx="593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>
                <a:solidFill>
                  <a:schemeClr val="accent2"/>
                </a:solidFill>
              </a:rPr>
              <a:t>4x3</a:t>
            </a:r>
          </a:p>
        </p:txBody>
      </p:sp>
      <p:sp>
        <p:nvSpPr>
          <p:cNvPr id="32782" name="Text Box 13"/>
          <p:cNvSpPr txBox="1">
            <a:spLocks noChangeArrowheads="1"/>
          </p:cNvSpPr>
          <p:nvPr/>
        </p:nvSpPr>
        <p:spPr bwMode="auto">
          <a:xfrm>
            <a:off x="4500564" y="2968626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32783" name="Text Box 14"/>
          <p:cNvSpPr txBox="1">
            <a:spLocks noChangeArrowheads="1"/>
          </p:cNvSpPr>
          <p:nvPr/>
        </p:nvSpPr>
        <p:spPr bwMode="auto">
          <a:xfrm>
            <a:off x="2655889" y="1203326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>
                <a:solidFill>
                  <a:schemeClr val="accent2"/>
                </a:solidFill>
              </a:rPr>
              <a:t>4x3</a:t>
            </a:r>
          </a:p>
        </p:txBody>
      </p:sp>
      <p:sp>
        <p:nvSpPr>
          <p:cNvPr id="32784" name="Text Box 15"/>
          <p:cNvSpPr txBox="1">
            <a:spLocks noChangeArrowheads="1"/>
          </p:cNvSpPr>
          <p:nvPr/>
        </p:nvSpPr>
        <p:spPr bwMode="auto">
          <a:xfrm>
            <a:off x="4351339" y="1214438"/>
            <a:ext cx="593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>
                <a:solidFill>
                  <a:schemeClr val="accent2"/>
                </a:solidFill>
              </a:rPr>
              <a:t>4x3</a:t>
            </a:r>
          </a:p>
        </p:txBody>
      </p:sp>
      <p:sp>
        <p:nvSpPr>
          <p:cNvPr id="32785" name="Line 16"/>
          <p:cNvSpPr>
            <a:spLocks noChangeShapeType="1"/>
          </p:cNvSpPr>
          <p:nvPr/>
        </p:nvSpPr>
        <p:spPr bwMode="auto">
          <a:xfrm>
            <a:off x="1828800" y="2962275"/>
            <a:ext cx="6781800" cy="0"/>
          </a:xfrm>
          <a:prstGeom prst="line">
            <a:avLst/>
          </a:prstGeom>
          <a:noFill/>
          <a:ln w="38100">
            <a:solidFill>
              <a:srgbClr val="E7EC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IN"/>
          </a:p>
        </p:txBody>
      </p:sp>
      <p:sp>
        <p:nvSpPr>
          <p:cNvPr id="32786" name="Line 17"/>
          <p:cNvSpPr>
            <a:spLocks noChangeShapeType="1"/>
          </p:cNvSpPr>
          <p:nvPr/>
        </p:nvSpPr>
        <p:spPr bwMode="auto">
          <a:xfrm>
            <a:off x="1828800" y="4689475"/>
            <a:ext cx="6781800" cy="0"/>
          </a:xfrm>
          <a:prstGeom prst="line">
            <a:avLst/>
          </a:prstGeom>
          <a:noFill/>
          <a:ln w="38100">
            <a:solidFill>
              <a:srgbClr val="E7EC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102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6216</TotalTime>
  <Words>623</Words>
  <Application>Microsoft Office PowerPoint</Application>
  <PresentationFormat>Widescreen</PresentationFormat>
  <Paragraphs>155</Paragraphs>
  <Slides>16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Unicode MS</vt:lpstr>
      <vt:lpstr>Calibri</vt:lpstr>
      <vt:lpstr>Calibri Light</vt:lpstr>
      <vt:lpstr>Courier New</vt:lpstr>
      <vt:lpstr>Times New Roman</vt:lpstr>
      <vt:lpstr>Office Theme</vt:lpstr>
      <vt:lpstr>VISIO</vt:lpstr>
      <vt:lpstr>Numpy : Lecture 4</vt:lpstr>
      <vt:lpstr>Broadcasting</vt:lpstr>
      <vt:lpstr>Alternative to Broadcasting</vt:lpstr>
      <vt:lpstr>Alternative to Broadcasting</vt:lpstr>
      <vt:lpstr>Alternative to Broadcasting</vt:lpstr>
      <vt:lpstr>Using Tile</vt:lpstr>
      <vt:lpstr>Broadcasting</vt:lpstr>
      <vt:lpstr>Broadcasting</vt:lpstr>
      <vt:lpstr>Array Broadcasting</vt:lpstr>
      <vt:lpstr>Broadcasting Rules</vt:lpstr>
      <vt:lpstr>Broadcasting in Action</vt:lpstr>
      <vt:lpstr>Broadcasting</vt:lpstr>
      <vt:lpstr>PowerPoint Presentation</vt:lpstr>
      <vt:lpstr>PowerPoint Presentation</vt:lpstr>
      <vt:lpstr> Broadcasting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 : Lecture 3</dc:title>
  <dc:creator>anita pc anita</dc:creator>
  <cp:lastModifiedBy>anita pc anita</cp:lastModifiedBy>
  <cp:revision>13</cp:revision>
  <dcterms:created xsi:type="dcterms:W3CDTF">2018-06-27T02:33:10Z</dcterms:created>
  <dcterms:modified xsi:type="dcterms:W3CDTF">2019-01-03T10:34:39Z</dcterms:modified>
</cp:coreProperties>
</file>