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328" r:id="rId3"/>
    <p:sldId id="258" r:id="rId4"/>
    <p:sldId id="259" r:id="rId5"/>
    <p:sldId id="260" r:id="rId6"/>
    <p:sldId id="261" r:id="rId7"/>
    <p:sldId id="262" r:id="rId8"/>
    <p:sldId id="263" r:id="rId9"/>
    <p:sldId id="334" r:id="rId10"/>
    <p:sldId id="264" r:id="rId11"/>
    <p:sldId id="265" r:id="rId12"/>
    <p:sldId id="266" r:id="rId13"/>
    <p:sldId id="329" r:id="rId14"/>
    <p:sldId id="267" r:id="rId15"/>
    <p:sldId id="268" r:id="rId16"/>
    <p:sldId id="330" r:id="rId17"/>
    <p:sldId id="331" r:id="rId18"/>
    <p:sldId id="332" r:id="rId19"/>
    <p:sldId id="333" r:id="rId20"/>
    <p:sldId id="269" r:id="rId21"/>
    <p:sldId id="270" r:id="rId22"/>
    <p:sldId id="271" r:id="rId23"/>
    <p:sldId id="272" r:id="rId24"/>
    <p:sldId id="273" r:id="rId25"/>
    <p:sldId id="274" r:id="rId26"/>
    <p:sldId id="335" r:id="rId27"/>
    <p:sldId id="336" r:id="rId28"/>
    <p:sldId id="337" r:id="rId29"/>
    <p:sldId id="354" r:id="rId30"/>
    <p:sldId id="338" r:id="rId31"/>
    <p:sldId id="346" r:id="rId32"/>
    <p:sldId id="353" r:id="rId33"/>
    <p:sldId id="355" r:id="rId34"/>
    <p:sldId id="356" r:id="rId35"/>
    <p:sldId id="357" r:id="rId36"/>
    <p:sldId id="358" r:id="rId37"/>
    <p:sldId id="359" r:id="rId38"/>
    <p:sldId id="360" r:id="rId39"/>
    <p:sldId id="278" r:id="rId40"/>
    <p:sldId id="279" r:id="rId41"/>
    <p:sldId id="280" r:id="rId42"/>
    <p:sldId id="281" r:id="rId43"/>
    <p:sldId id="282" r:id="rId44"/>
    <p:sldId id="283" r:id="rId45"/>
    <p:sldId id="284" r:id="rId46"/>
    <p:sldId id="288" r:id="rId47"/>
    <p:sldId id="289" r:id="rId48"/>
    <p:sldId id="290" r:id="rId49"/>
    <p:sldId id="291" r:id="rId50"/>
    <p:sldId id="292" r:id="rId51"/>
    <p:sldId id="293"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317" r:id="rId74"/>
    <p:sldId id="318" r:id="rId75"/>
    <p:sldId id="319" r:id="rId76"/>
    <p:sldId id="320" r:id="rId77"/>
    <p:sldId id="321" r:id="rId78"/>
    <p:sldId id="322" r:id="rId79"/>
    <p:sldId id="323" r:id="rId80"/>
    <p:sldId id="324" r:id="rId81"/>
    <p:sldId id="325" r:id="rId82"/>
    <p:sldId id="326" r:id="rId83"/>
    <p:sldId id="327"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985" autoAdjust="0"/>
  </p:normalViewPr>
  <p:slideViewPr>
    <p:cSldViewPr snapToGrid="0">
      <p:cViewPr varScale="1">
        <p:scale>
          <a:sx n="59" d="100"/>
          <a:sy n="59" d="100"/>
        </p:scale>
        <p:origin x="117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07520C-39CA-489A-997D-0ACD0A8CE72F}" type="datetimeFigureOut">
              <a:rPr lang="en-IN" smtClean="0"/>
              <a:t>04-10-2019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95E515-FD20-429F-9AA8-1C7122F4554B}" type="slidenum">
              <a:rPr lang="en-IN" smtClean="0"/>
              <a:t>‹#›</a:t>
            </a:fld>
            <a:endParaRPr lang="en-IN"/>
          </a:p>
        </p:txBody>
      </p:sp>
    </p:spTree>
    <p:extLst>
      <p:ext uri="{BB962C8B-B14F-4D97-AF65-F5344CB8AC3E}">
        <p14:creationId xmlns:p14="http://schemas.microsoft.com/office/powerpoint/2010/main" val="688794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F95E515-FD20-429F-9AA8-1C7122F4554B}" type="slidenum">
              <a:rPr lang="en-IN" smtClean="0"/>
              <a:t>24</a:t>
            </a:fld>
            <a:endParaRPr lang="en-IN"/>
          </a:p>
        </p:txBody>
      </p:sp>
    </p:spTree>
    <p:extLst>
      <p:ext uri="{BB962C8B-B14F-4D97-AF65-F5344CB8AC3E}">
        <p14:creationId xmlns:p14="http://schemas.microsoft.com/office/powerpoint/2010/main" val="1684826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F95E515-FD20-429F-9AA8-1C7122F4554B}" type="slidenum">
              <a:rPr lang="en-IN" smtClean="0"/>
              <a:t>27</a:t>
            </a:fld>
            <a:endParaRPr lang="en-IN"/>
          </a:p>
        </p:txBody>
      </p:sp>
    </p:spTree>
    <p:extLst>
      <p:ext uri="{BB962C8B-B14F-4D97-AF65-F5344CB8AC3E}">
        <p14:creationId xmlns:p14="http://schemas.microsoft.com/office/powerpoint/2010/main" val="3985487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158431F-2ECD-4271-A2E1-E580E0A3937D}" type="datetimeFigureOut">
              <a:rPr lang="en-IN" smtClean="0"/>
              <a:t>04-10-2019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56230-14B1-453A-B548-C43C6849126D}" type="slidenum">
              <a:rPr lang="en-IN" smtClean="0"/>
              <a:t>‹#›</a:t>
            </a:fld>
            <a:endParaRPr lang="en-IN"/>
          </a:p>
        </p:txBody>
      </p:sp>
    </p:spTree>
    <p:extLst>
      <p:ext uri="{BB962C8B-B14F-4D97-AF65-F5344CB8AC3E}">
        <p14:creationId xmlns:p14="http://schemas.microsoft.com/office/powerpoint/2010/main" val="2024159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158431F-2ECD-4271-A2E1-E580E0A3937D}" type="datetimeFigureOut">
              <a:rPr lang="en-IN" smtClean="0"/>
              <a:t>04-10-2019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56230-14B1-453A-B548-C43C6849126D}" type="slidenum">
              <a:rPr lang="en-IN" smtClean="0"/>
              <a:t>‹#›</a:t>
            </a:fld>
            <a:endParaRPr lang="en-IN"/>
          </a:p>
        </p:txBody>
      </p:sp>
    </p:spTree>
    <p:extLst>
      <p:ext uri="{BB962C8B-B14F-4D97-AF65-F5344CB8AC3E}">
        <p14:creationId xmlns:p14="http://schemas.microsoft.com/office/powerpoint/2010/main" val="680897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158431F-2ECD-4271-A2E1-E580E0A3937D}" type="datetimeFigureOut">
              <a:rPr lang="en-IN" smtClean="0"/>
              <a:t>04-10-2019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56230-14B1-453A-B548-C43C6849126D}" type="slidenum">
              <a:rPr lang="en-IN" smtClean="0"/>
              <a:t>‹#›</a:t>
            </a:fld>
            <a:endParaRPr lang="en-IN"/>
          </a:p>
        </p:txBody>
      </p:sp>
    </p:spTree>
    <p:extLst>
      <p:ext uri="{BB962C8B-B14F-4D97-AF65-F5344CB8AC3E}">
        <p14:creationId xmlns:p14="http://schemas.microsoft.com/office/powerpoint/2010/main" val="376273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158431F-2ECD-4271-A2E1-E580E0A3937D}" type="datetimeFigureOut">
              <a:rPr lang="en-IN" smtClean="0"/>
              <a:t>04-10-2019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56230-14B1-453A-B548-C43C6849126D}" type="slidenum">
              <a:rPr lang="en-IN" smtClean="0"/>
              <a:t>‹#›</a:t>
            </a:fld>
            <a:endParaRPr lang="en-IN"/>
          </a:p>
        </p:txBody>
      </p:sp>
    </p:spTree>
    <p:extLst>
      <p:ext uri="{BB962C8B-B14F-4D97-AF65-F5344CB8AC3E}">
        <p14:creationId xmlns:p14="http://schemas.microsoft.com/office/powerpoint/2010/main" val="35409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58431F-2ECD-4271-A2E1-E580E0A3937D}" type="datetimeFigureOut">
              <a:rPr lang="en-IN" smtClean="0"/>
              <a:t>04-10-2019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56230-14B1-453A-B548-C43C6849126D}" type="slidenum">
              <a:rPr lang="en-IN" smtClean="0"/>
              <a:t>‹#›</a:t>
            </a:fld>
            <a:endParaRPr lang="en-IN"/>
          </a:p>
        </p:txBody>
      </p:sp>
    </p:spTree>
    <p:extLst>
      <p:ext uri="{BB962C8B-B14F-4D97-AF65-F5344CB8AC3E}">
        <p14:creationId xmlns:p14="http://schemas.microsoft.com/office/powerpoint/2010/main" val="1012967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158431F-2ECD-4271-A2E1-E580E0A3937D}" type="datetimeFigureOut">
              <a:rPr lang="en-IN" smtClean="0"/>
              <a:t>04-10-2019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656230-14B1-453A-B548-C43C6849126D}" type="slidenum">
              <a:rPr lang="en-IN" smtClean="0"/>
              <a:t>‹#›</a:t>
            </a:fld>
            <a:endParaRPr lang="en-IN"/>
          </a:p>
        </p:txBody>
      </p:sp>
    </p:spTree>
    <p:extLst>
      <p:ext uri="{BB962C8B-B14F-4D97-AF65-F5344CB8AC3E}">
        <p14:creationId xmlns:p14="http://schemas.microsoft.com/office/powerpoint/2010/main" val="207037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158431F-2ECD-4271-A2E1-E580E0A3937D}" type="datetimeFigureOut">
              <a:rPr lang="en-IN" smtClean="0"/>
              <a:t>04-10-2019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656230-14B1-453A-B548-C43C6849126D}" type="slidenum">
              <a:rPr lang="en-IN" smtClean="0"/>
              <a:t>‹#›</a:t>
            </a:fld>
            <a:endParaRPr lang="en-IN"/>
          </a:p>
        </p:txBody>
      </p:sp>
    </p:spTree>
    <p:extLst>
      <p:ext uri="{BB962C8B-B14F-4D97-AF65-F5344CB8AC3E}">
        <p14:creationId xmlns:p14="http://schemas.microsoft.com/office/powerpoint/2010/main" val="108568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158431F-2ECD-4271-A2E1-E580E0A3937D}" type="datetimeFigureOut">
              <a:rPr lang="en-IN" smtClean="0"/>
              <a:t>04-10-2019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656230-14B1-453A-B548-C43C6849126D}" type="slidenum">
              <a:rPr lang="en-IN" smtClean="0"/>
              <a:t>‹#›</a:t>
            </a:fld>
            <a:endParaRPr lang="en-IN"/>
          </a:p>
        </p:txBody>
      </p:sp>
    </p:spTree>
    <p:extLst>
      <p:ext uri="{BB962C8B-B14F-4D97-AF65-F5344CB8AC3E}">
        <p14:creationId xmlns:p14="http://schemas.microsoft.com/office/powerpoint/2010/main" val="1008536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58431F-2ECD-4271-A2E1-E580E0A3937D}" type="datetimeFigureOut">
              <a:rPr lang="en-IN" smtClean="0"/>
              <a:t>04-10-2019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656230-14B1-453A-B548-C43C6849126D}" type="slidenum">
              <a:rPr lang="en-IN" smtClean="0"/>
              <a:t>‹#›</a:t>
            </a:fld>
            <a:endParaRPr lang="en-IN"/>
          </a:p>
        </p:txBody>
      </p:sp>
    </p:spTree>
    <p:extLst>
      <p:ext uri="{BB962C8B-B14F-4D97-AF65-F5344CB8AC3E}">
        <p14:creationId xmlns:p14="http://schemas.microsoft.com/office/powerpoint/2010/main" val="1663480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58431F-2ECD-4271-A2E1-E580E0A3937D}" type="datetimeFigureOut">
              <a:rPr lang="en-IN" smtClean="0"/>
              <a:t>04-10-2019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656230-14B1-453A-B548-C43C6849126D}" type="slidenum">
              <a:rPr lang="en-IN" smtClean="0"/>
              <a:t>‹#›</a:t>
            </a:fld>
            <a:endParaRPr lang="en-IN"/>
          </a:p>
        </p:txBody>
      </p:sp>
    </p:spTree>
    <p:extLst>
      <p:ext uri="{BB962C8B-B14F-4D97-AF65-F5344CB8AC3E}">
        <p14:creationId xmlns:p14="http://schemas.microsoft.com/office/powerpoint/2010/main" val="527519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58431F-2ECD-4271-A2E1-E580E0A3937D}" type="datetimeFigureOut">
              <a:rPr lang="en-IN" smtClean="0"/>
              <a:t>04-10-2019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656230-14B1-453A-B548-C43C6849126D}" type="slidenum">
              <a:rPr lang="en-IN" smtClean="0"/>
              <a:t>‹#›</a:t>
            </a:fld>
            <a:endParaRPr lang="en-IN"/>
          </a:p>
        </p:txBody>
      </p:sp>
    </p:spTree>
    <p:extLst>
      <p:ext uri="{BB962C8B-B14F-4D97-AF65-F5344CB8AC3E}">
        <p14:creationId xmlns:p14="http://schemas.microsoft.com/office/powerpoint/2010/main" val="3091895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58431F-2ECD-4271-A2E1-E580E0A3937D}" type="datetimeFigureOut">
              <a:rPr lang="en-IN" smtClean="0"/>
              <a:t>04-10-2019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656230-14B1-453A-B548-C43C6849126D}" type="slidenum">
              <a:rPr lang="en-IN" smtClean="0"/>
              <a:t>‹#›</a:t>
            </a:fld>
            <a:endParaRPr lang="en-IN"/>
          </a:p>
        </p:txBody>
      </p:sp>
    </p:spTree>
    <p:extLst>
      <p:ext uri="{BB962C8B-B14F-4D97-AF65-F5344CB8AC3E}">
        <p14:creationId xmlns:p14="http://schemas.microsoft.com/office/powerpoint/2010/main" val="470530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docs.scipy.org/doc/numpy-dev/reference/generated/numpy.random.rand.html#numpy.random.rand"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docs.scipy.org/doc/numpy/reference/generated/numpy.ndarray.astype.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NumPy</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99780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9775"/>
          </a:xfrm>
        </p:spPr>
        <p:txBody>
          <a:bodyPr/>
          <a:lstStyle/>
          <a:p>
            <a:pPr algn="ctr"/>
            <a:r>
              <a:rPr lang="en-IN" dirty="0" smtClean="0"/>
              <a:t>Memory Model</a:t>
            </a:r>
            <a:endParaRPr lang="en-IN" dirty="0"/>
          </a:p>
        </p:txBody>
      </p:sp>
      <p:sp>
        <p:nvSpPr>
          <p:cNvPr id="3" name="Content Placeholder 2"/>
          <p:cNvSpPr>
            <a:spLocks noGrp="1"/>
          </p:cNvSpPr>
          <p:nvPr>
            <p:ph idx="1"/>
          </p:nvPr>
        </p:nvSpPr>
        <p:spPr>
          <a:xfrm>
            <a:off x="838200" y="1257300"/>
            <a:ext cx="10515600" cy="4919663"/>
          </a:xfrm>
        </p:spPr>
        <p:txBody>
          <a:bodyPr>
            <a:normAutofit fontScale="92500" lnSpcReduction="20000"/>
          </a:bodyPr>
          <a:lstStyle/>
          <a:p>
            <a:pPr>
              <a:lnSpc>
                <a:spcPct val="89000"/>
              </a:lnSpc>
              <a:buClr>
                <a:srgbClr val="000000"/>
              </a:buClr>
              <a:buSzPct val="100000"/>
              <a:buNone/>
            </a:pPr>
            <a:r>
              <a:rPr lang="en-GB" altLang="en-US" dirty="0" smtClean="0">
                <a:solidFill>
                  <a:srgbClr val="800080"/>
                </a:solidFill>
              </a:rPr>
              <a:t>Print(</a:t>
            </a:r>
            <a:r>
              <a:rPr lang="en-GB" altLang="en-US" dirty="0" err="1" smtClean="0">
                <a:solidFill>
                  <a:srgbClr val="800080"/>
                </a:solidFill>
              </a:rPr>
              <a:t>a.strides</a:t>
            </a:r>
            <a:r>
              <a:rPr lang="en-GB" altLang="en-US" dirty="0" smtClean="0">
                <a:solidFill>
                  <a:srgbClr val="800080"/>
                </a:solidFill>
              </a:rPr>
              <a:t>)</a:t>
            </a:r>
          </a:p>
          <a:p>
            <a:pPr>
              <a:lnSpc>
                <a:spcPct val="89000"/>
              </a:lnSpc>
              <a:buClr>
                <a:srgbClr val="000000"/>
              </a:buClr>
              <a:buSzPct val="100000"/>
              <a:buNone/>
            </a:pPr>
            <a:r>
              <a:rPr lang="en-GB" altLang="en-US" dirty="0" smtClean="0">
                <a:solidFill>
                  <a:srgbClr val="800080"/>
                </a:solidFill>
              </a:rPr>
              <a:t>(24, 8)</a:t>
            </a:r>
            <a:r>
              <a:rPr lang="ar-SA" altLang="en-US" dirty="0" smtClean="0">
                <a:solidFill>
                  <a:srgbClr val="800080"/>
                </a:solidFill>
                <a:cs typeface="Courier New" panose="02070309020205020404" pitchFamily="49" charset="0"/>
              </a:rPr>
              <a:t>‏</a:t>
            </a:r>
            <a:endParaRPr lang="en-GB" altLang="en-US" dirty="0" smtClean="0">
              <a:solidFill>
                <a:srgbClr val="800080"/>
              </a:solidFill>
            </a:endParaRPr>
          </a:p>
          <a:p>
            <a:pPr>
              <a:lnSpc>
                <a:spcPct val="89000"/>
              </a:lnSpc>
              <a:buClr>
                <a:srgbClr val="000000"/>
              </a:buClr>
              <a:buSzPct val="100000"/>
              <a:buNone/>
            </a:pPr>
            <a:r>
              <a:rPr lang="en-GB" altLang="en-US" dirty="0" smtClean="0">
                <a:solidFill>
                  <a:srgbClr val="800080"/>
                </a:solidFill>
              </a:rPr>
              <a:t>print </a:t>
            </a:r>
            <a:r>
              <a:rPr lang="en-GB" altLang="en-US" dirty="0" err="1" smtClean="0">
                <a:solidFill>
                  <a:srgbClr val="800080"/>
                </a:solidFill>
              </a:rPr>
              <a:t>a.flags.fortran</a:t>
            </a:r>
            <a:r>
              <a:rPr lang="en-GB" altLang="en-US" dirty="0" smtClean="0">
                <a:solidFill>
                  <a:srgbClr val="800080"/>
                </a:solidFill>
              </a:rPr>
              <a:t>, </a:t>
            </a:r>
            <a:r>
              <a:rPr lang="en-GB" altLang="en-US" dirty="0" err="1" smtClean="0">
                <a:solidFill>
                  <a:srgbClr val="800080"/>
                </a:solidFill>
              </a:rPr>
              <a:t>a.flags.contiguous</a:t>
            </a:r>
            <a:endParaRPr lang="en-GB" altLang="en-US" dirty="0" smtClean="0">
              <a:solidFill>
                <a:srgbClr val="800080"/>
              </a:solidFill>
            </a:endParaRPr>
          </a:p>
          <a:p>
            <a:pPr>
              <a:lnSpc>
                <a:spcPct val="89000"/>
              </a:lnSpc>
              <a:buClr>
                <a:srgbClr val="000000"/>
              </a:buClr>
              <a:buSzPct val="100000"/>
              <a:buNone/>
            </a:pPr>
            <a:r>
              <a:rPr lang="en-GB" altLang="en-US" dirty="0" smtClean="0">
                <a:solidFill>
                  <a:srgbClr val="800080"/>
                </a:solidFill>
              </a:rPr>
              <a:t>False True</a:t>
            </a:r>
          </a:p>
          <a:p>
            <a:pPr>
              <a:lnSpc>
                <a:spcPct val="89000"/>
              </a:lnSpc>
              <a:buClr>
                <a:srgbClr val="000000"/>
              </a:buClr>
              <a:buSzPct val="100000"/>
              <a:buNone/>
            </a:pPr>
            <a:r>
              <a:rPr lang="en-GB" altLang="en-US" dirty="0" smtClean="0">
                <a:solidFill>
                  <a:srgbClr val="800080"/>
                </a:solidFill>
              </a:rPr>
              <a:t>print </a:t>
            </a:r>
            <a:r>
              <a:rPr lang="en-GB" altLang="en-US" dirty="0" err="1" smtClean="0">
                <a:solidFill>
                  <a:srgbClr val="800080"/>
                </a:solidFill>
              </a:rPr>
              <a:t>a.T.strides</a:t>
            </a:r>
            <a:endParaRPr lang="en-GB" altLang="en-US" dirty="0" smtClean="0">
              <a:solidFill>
                <a:srgbClr val="800080"/>
              </a:solidFill>
            </a:endParaRPr>
          </a:p>
          <a:p>
            <a:pPr>
              <a:lnSpc>
                <a:spcPct val="89000"/>
              </a:lnSpc>
              <a:buClr>
                <a:srgbClr val="000000"/>
              </a:buClr>
              <a:buSzPct val="100000"/>
              <a:buNone/>
            </a:pPr>
            <a:r>
              <a:rPr lang="en-GB" altLang="en-US" dirty="0" smtClean="0">
                <a:solidFill>
                  <a:srgbClr val="800080"/>
                </a:solidFill>
              </a:rPr>
              <a:t>(8, 24)</a:t>
            </a:r>
            <a:r>
              <a:rPr lang="ar-SA" altLang="en-US" dirty="0" smtClean="0">
                <a:solidFill>
                  <a:srgbClr val="800080"/>
                </a:solidFill>
                <a:cs typeface="Courier New" panose="02070309020205020404" pitchFamily="49" charset="0"/>
              </a:rPr>
              <a:t>‏</a:t>
            </a:r>
            <a:endParaRPr lang="en-GB" altLang="en-US" dirty="0" smtClean="0">
              <a:solidFill>
                <a:srgbClr val="800080"/>
              </a:solidFill>
            </a:endParaRPr>
          </a:p>
          <a:p>
            <a:pPr>
              <a:lnSpc>
                <a:spcPct val="89000"/>
              </a:lnSpc>
              <a:buClr>
                <a:srgbClr val="000000"/>
              </a:buClr>
              <a:buSzPct val="100000"/>
              <a:buNone/>
            </a:pPr>
            <a:r>
              <a:rPr lang="en-GB" altLang="en-US" dirty="0" smtClean="0">
                <a:solidFill>
                  <a:srgbClr val="800080"/>
                </a:solidFill>
              </a:rPr>
              <a:t>&gt;&gt;&gt; print </a:t>
            </a:r>
            <a:r>
              <a:rPr lang="en-GB" altLang="en-US" dirty="0" err="1" smtClean="0">
                <a:solidFill>
                  <a:srgbClr val="800080"/>
                </a:solidFill>
              </a:rPr>
              <a:t>a.T.flags.fortran</a:t>
            </a:r>
            <a:r>
              <a:rPr lang="en-GB" altLang="en-US" dirty="0" smtClean="0">
                <a:solidFill>
                  <a:srgbClr val="800080"/>
                </a:solidFill>
              </a:rPr>
              <a:t>, </a:t>
            </a:r>
            <a:r>
              <a:rPr lang="en-GB" altLang="en-US" dirty="0" err="1" smtClean="0">
                <a:solidFill>
                  <a:srgbClr val="800080"/>
                </a:solidFill>
              </a:rPr>
              <a:t>a.T.flags.contiguous</a:t>
            </a:r>
            <a:endParaRPr lang="en-GB" altLang="en-US" dirty="0" smtClean="0">
              <a:solidFill>
                <a:srgbClr val="800080"/>
              </a:solidFill>
            </a:endParaRPr>
          </a:p>
          <a:p>
            <a:pPr>
              <a:lnSpc>
                <a:spcPct val="89000"/>
              </a:lnSpc>
              <a:buClr>
                <a:srgbClr val="000000"/>
              </a:buClr>
              <a:buSzPct val="100000"/>
              <a:buNone/>
            </a:pPr>
            <a:r>
              <a:rPr lang="en-GB" altLang="en-US" dirty="0" smtClean="0">
                <a:solidFill>
                  <a:srgbClr val="800080"/>
                </a:solidFill>
              </a:rPr>
              <a:t>True False</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Every dimension of an </a:t>
            </a:r>
            <a:r>
              <a:rPr lang="en-GB" altLang="en-US" dirty="0" err="1"/>
              <a:t>ndarray</a:t>
            </a:r>
            <a:r>
              <a:rPr lang="en-GB" altLang="en-US" dirty="0"/>
              <a:t> is accessed by stepping (striding) a fixed number of bytes through memory. </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If memory is contiguous, then the strides are “pre-computed” indexing-formulas for either Fortran-order (first-dimension varies the fastest), or C-order (last-dimension varies the fastest) arrays. </a:t>
            </a:r>
          </a:p>
          <a:p>
            <a:pPr>
              <a:lnSpc>
                <a:spcPct val="89000"/>
              </a:lnSpc>
              <a:buClr>
                <a:srgbClr val="000000"/>
              </a:buClr>
              <a:buSzPct val="100000"/>
              <a:buNone/>
            </a:pPr>
            <a:endParaRPr lang="en-GB" altLang="en-US" dirty="0" smtClean="0">
              <a:solidFill>
                <a:srgbClr val="800080"/>
              </a:solidFill>
            </a:endParaRPr>
          </a:p>
          <a:p>
            <a:endParaRPr lang="en-IN" dirty="0"/>
          </a:p>
        </p:txBody>
      </p:sp>
      <p:graphicFrame>
        <p:nvGraphicFramePr>
          <p:cNvPr id="4" name="Object 4"/>
          <p:cNvGraphicFramePr>
            <a:graphicFrameLocks noChangeAspect="1"/>
          </p:cNvGraphicFramePr>
          <p:nvPr>
            <p:extLst>
              <p:ext uri="{D42A27DB-BD31-4B8C-83A1-F6EECF244321}">
                <p14:modId xmlns:p14="http://schemas.microsoft.com/office/powerpoint/2010/main" val="3702223384"/>
              </p:ext>
            </p:extLst>
          </p:nvPr>
        </p:nvGraphicFramePr>
        <p:xfrm>
          <a:off x="7645401" y="936625"/>
          <a:ext cx="3606800" cy="3008313"/>
        </p:xfrm>
        <a:graphic>
          <a:graphicData uri="http://schemas.openxmlformats.org/presentationml/2006/ole">
            <mc:AlternateContent xmlns:mc="http://schemas.openxmlformats.org/markup-compatibility/2006">
              <mc:Choice xmlns:v="urn:schemas-microsoft-com:vml" Requires="v">
                <p:oleObj spid="_x0000_s2070" name="VISIO" r:id="rId3" imgW="3001419" imgH="3007495" progId="Visio.Drawing.5">
                  <p:embed/>
                </p:oleObj>
              </mc:Choice>
              <mc:Fallback>
                <p:oleObj name="VISIO" r:id="rId3" imgW="3001419" imgH="3007495" progId="Visio.Drawing.5">
                  <p:embed/>
                  <p:pic>
                    <p:nvPicPr>
                      <p:cNvPr id="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5401" y="936625"/>
                        <a:ext cx="3606800" cy="300831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39355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4375"/>
          </a:xfrm>
        </p:spPr>
        <p:txBody>
          <a:bodyPr/>
          <a:lstStyle/>
          <a:p>
            <a:pPr algn="ctr"/>
            <a:r>
              <a:rPr lang="en-IN" dirty="0" smtClean="0"/>
              <a:t>Array Slicing (Views)</a:t>
            </a:r>
            <a:endParaRPr lang="en-IN" dirty="0"/>
          </a:p>
        </p:txBody>
      </p:sp>
      <p:sp>
        <p:nvSpPr>
          <p:cNvPr id="3" name="Content Placeholder 2"/>
          <p:cNvSpPr>
            <a:spLocks noGrp="1"/>
          </p:cNvSpPr>
          <p:nvPr>
            <p:ph idx="1"/>
          </p:nvPr>
        </p:nvSpPr>
        <p:spPr>
          <a:xfrm>
            <a:off x="838200" y="1193800"/>
            <a:ext cx="10515600" cy="5527842"/>
          </a:xfrm>
        </p:spPr>
        <p:txBody>
          <a:bodyPr>
            <a:normAutofit fontScale="55000" lnSpcReduction="20000"/>
          </a:bodyPr>
          <a:lstStyle/>
          <a:p>
            <a:r>
              <a:rPr lang="en-GB" altLang="en-US" sz="4200" dirty="0"/>
              <a:t>Memory model allows “simple indexing” (integers and slices) into the array to be a </a:t>
            </a:r>
            <a:r>
              <a:rPr lang="en-GB" altLang="en-US" sz="4200" b="1" dirty="0"/>
              <a:t>view</a:t>
            </a:r>
            <a:r>
              <a:rPr lang="en-GB" altLang="en-US" sz="4200" dirty="0"/>
              <a:t> of the same data.</a:t>
            </a:r>
            <a:r>
              <a:rPr lang="en-GB" altLang="en-US" sz="4200" dirty="0" smtClean="0"/>
              <a:t> </a:t>
            </a:r>
            <a:r>
              <a:rPr lang="en-US" altLang="en-US" sz="4200" b="0" dirty="0" smtClean="0">
                <a:solidFill>
                  <a:schemeClr val="tx1"/>
                </a:solidFill>
                <a:latin typeface="Arial" panose="020B0604020202020204" pitchFamily="34" charset="0"/>
                <a:cs typeface="Courier New" panose="02070309020205020404" pitchFamily="49" charset="0"/>
              </a:rPr>
              <a:t>Slices are references to memory in original array.  Changing values in a slice also changes the original array.</a:t>
            </a:r>
            <a:r>
              <a:rPr lang="en-US" altLang="en-US" sz="4200" dirty="0" smtClean="0">
                <a:solidFill>
                  <a:schemeClr val="tx1"/>
                </a:solidFill>
                <a:latin typeface="Arial" panose="020B0604020202020204" pitchFamily="34" charset="0"/>
                <a:cs typeface="Courier New" panose="02070309020205020404" pitchFamily="49" charset="0"/>
              </a:rPr>
              <a:t> </a:t>
            </a:r>
          </a:p>
          <a:p>
            <a:r>
              <a:rPr lang="en-US" altLang="en-US" sz="3400" dirty="0" smtClean="0"/>
              <a:t>a = </a:t>
            </a:r>
            <a:r>
              <a:rPr lang="en-US" altLang="en-US" sz="3400" dirty="0" err="1" smtClean="0"/>
              <a:t>np.array</a:t>
            </a:r>
            <a:r>
              <a:rPr lang="en-US" altLang="en-US" sz="3400" dirty="0" smtClean="0"/>
              <a:t>([[ 1, 2, 3],</a:t>
            </a:r>
          </a:p>
          <a:p>
            <a:r>
              <a:rPr lang="en-US" altLang="en-US" sz="3400" dirty="0" smtClean="0"/>
              <a:t>               [4,5,6]])</a:t>
            </a:r>
            <a:endParaRPr lang="en-GB" altLang="en-US" sz="3400" dirty="0" smtClean="0"/>
          </a:p>
          <a:p>
            <a:pPr>
              <a:lnSpc>
                <a:spcPct val="89000"/>
              </a:lnSpc>
              <a:buClr>
                <a:srgbClr val="000000"/>
              </a:buClr>
              <a:buSzPct val="100000"/>
              <a:buNone/>
            </a:pPr>
            <a:r>
              <a:rPr lang="en-GB" altLang="en-US" sz="3400" dirty="0" smtClean="0"/>
              <a:t>b = a[:,::2]</a:t>
            </a:r>
          </a:p>
          <a:p>
            <a:pPr>
              <a:lnSpc>
                <a:spcPct val="89000"/>
              </a:lnSpc>
              <a:buClr>
                <a:srgbClr val="000000"/>
              </a:buClr>
              <a:buSzPct val="100000"/>
              <a:buNone/>
            </a:pPr>
            <a:r>
              <a:rPr lang="en-GB" altLang="en-US" sz="3400" dirty="0" smtClean="0"/>
              <a:t># b becomes [[1,3],[4,6]]</a:t>
            </a:r>
            <a:endParaRPr lang="en-GB" altLang="en-US" sz="3400" dirty="0"/>
          </a:p>
          <a:p>
            <a:pPr>
              <a:lnSpc>
                <a:spcPct val="89000"/>
              </a:lnSpc>
              <a:buClr>
                <a:srgbClr val="000000"/>
              </a:buClr>
              <a:buSzPct val="100000"/>
              <a:buNone/>
            </a:pPr>
            <a:r>
              <a:rPr lang="en-GB" altLang="en-US" sz="3400" dirty="0" smtClean="0"/>
              <a:t>b[0,1] = 100</a:t>
            </a:r>
          </a:p>
          <a:p>
            <a:pPr>
              <a:lnSpc>
                <a:spcPct val="89000"/>
              </a:lnSpc>
              <a:buClr>
                <a:srgbClr val="000000"/>
              </a:buClr>
              <a:buSzPct val="100000"/>
              <a:buNone/>
            </a:pPr>
            <a:r>
              <a:rPr lang="en-GB" altLang="en-US" sz="3400" dirty="0" smtClean="0"/>
              <a:t>Print (a)    # a changes</a:t>
            </a:r>
          </a:p>
          <a:p>
            <a:pPr>
              <a:lnSpc>
                <a:spcPct val="89000"/>
              </a:lnSpc>
              <a:buClr>
                <a:srgbClr val="000000"/>
              </a:buClr>
              <a:buSzPct val="100000"/>
              <a:buNone/>
            </a:pPr>
            <a:r>
              <a:rPr lang="en-GB" altLang="en-US" sz="3400" dirty="0" smtClean="0"/>
              <a:t>[[   1    2  100]]</a:t>
            </a:r>
          </a:p>
          <a:p>
            <a:pPr>
              <a:lnSpc>
                <a:spcPct val="89000"/>
              </a:lnSpc>
              <a:buClr>
                <a:srgbClr val="000000"/>
              </a:buClr>
              <a:buSzPct val="100000"/>
              <a:buNone/>
            </a:pPr>
            <a:r>
              <a:rPr lang="en-GB" altLang="en-US" sz="3400" dirty="0" smtClean="0"/>
              <a:t> [   4    5    6]]</a:t>
            </a:r>
          </a:p>
          <a:p>
            <a:pPr>
              <a:lnSpc>
                <a:spcPct val="89000"/>
              </a:lnSpc>
              <a:buClr>
                <a:srgbClr val="000000"/>
              </a:buClr>
              <a:buSzPct val="100000"/>
              <a:buNone/>
            </a:pPr>
            <a:r>
              <a:rPr lang="en-GB" altLang="en-US" sz="3400" dirty="0" smtClean="0"/>
              <a:t>c = a[:,::2].copy()</a:t>
            </a:r>
            <a:r>
              <a:rPr lang="ar-SA" altLang="en-US" sz="3400" dirty="0" smtClean="0">
                <a:cs typeface="Courier New" panose="02070309020205020404" pitchFamily="49" charset="0"/>
              </a:rPr>
              <a:t>‏</a:t>
            </a:r>
            <a:endParaRPr lang="en-IN" altLang="en-US" sz="3400" dirty="0" smtClean="0">
              <a:cs typeface="Courier New" panose="02070309020205020404" pitchFamily="49" charset="0"/>
            </a:endParaRPr>
          </a:p>
          <a:p>
            <a:pPr>
              <a:lnSpc>
                <a:spcPct val="89000"/>
              </a:lnSpc>
              <a:buClr>
                <a:srgbClr val="000000"/>
              </a:buClr>
              <a:buSzPct val="100000"/>
              <a:buNone/>
            </a:pPr>
            <a:r>
              <a:rPr lang="en-GB" altLang="en-US" sz="3400" dirty="0" smtClean="0"/>
              <a:t># c becomes [[1,00],[4,6]]</a:t>
            </a:r>
          </a:p>
          <a:p>
            <a:pPr>
              <a:lnSpc>
                <a:spcPct val="89000"/>
              </a:lnSpc>
              <a:buClr>
                <a:srgbClr val="000000"/>
              </a:buClr>
              <a:buSzPct val="100000"/>
              <a:buNone/>
            </a:pPr>
            <a:r>
              <a:rPr lang="en-GB" altLang="en-US" sz="3400" dirty="0" smtClean="0"/>
              <a:t>c[1,0] = 500</a:t>
            </a:r>
          </a:p>
          <a:p>
            <a:pPr>
              <a:lnSpc>
                <a:spcPct val="89000"/>
              </a:lnSpc>
              <a:buClr>
                <a:srgbClr val="000000"/>
              </a:buClr>
              <a:buSzPct val="100000"/>
              <a:buNone/>
            </a:pPr>
            <a:r>
              <a:rPr lang="en-GB" altLang="en-US" sz="3400" dirty="0" smtClean="0"/>
              <a:t>print a</a:t>
            </a:r>
          </a:p>
          <a:p>
            <a:pPr>
              <a:lnSpc>
                <a:spcPct val="89000"/>
              </a:lnSpc>
              <a:buClr>
                <a:srgbClr val="000000"/>
              </a:buClr>
              <a:buSzPct val="100000"/>
              <a:buNone/>
            </a:pPr>
            <a:r>
              <a:rPr lang="en-GB" altLang="en-US" sz="3400" dirty="0" smtClean="0"/>
              <a:t>[[   1.    2.  100.]]</a:t>
            </a:r>
          </a:p>
          <a:p>
            <a:pPr>
              <a:lnSpc>
                <a:spcPct val="89000"/>
              </a:lnSpc>
              <a:buClr>
                <a:srgbClr val="000000"/>
              </a:buClr>
              <a:buSzPct val="100000"/>
              <a:buNone/>
            </a:pPr>
            <a:r>
              <a:rPr lang="en-GB" altLang="en-US" sz="3400" dirty="0" smtClean="0"/>
              <a:t> [   4.    5.    6.]]</a:t>
            </a:r>
          </a:p>
          <a:p>
            <a:endParaRPr lang="en-IN" dirty="0"/>
          </a:p>
        </p:txBody>
      </p:sp>
    </p:spTree>
    <p:extLst>
      <p:ext uri="{BB962C8B-B14F-4D97-AF65-F5344CB8AC3E}">
        <p14:creationId xmlns:p14="http://schemas.microsoft.com/office/powerpoint/2010/main" val="3071531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9696"/>
          </a:xfrm>
        </p:spPr>
        <p:txBody>
          <a:bodyPr/>
          <a:lstStyle/>
          <a:p>
            <a:pPr algn="ctr"/>
            <a:r>
              <a:rPr lang="en-IN" dirty="0" smtClean="0"/>
              <a:t>Slice is a view</a:t>
            </a:r>
            <a:endParaRPr lang="en-IN" dirty="0"/>
          </a:p>
        </p:txBody>
      </p:sp>
      <p:sp>
        <p:nvSpPr>
          <p:cNvPr id="3" name="Content Placeholder 2"/>
          <p:cNvSpPr>
            <a:spLocks noGrp="1"/>
          </p:cNvSpPr>
          <p:nvPr>
            <p:ph idx="1"/>
          </p:nvPr>
        </p:nvSpPr>
        <p:spPr>
          <a:xfrm>
            <a:off x="838200" y="1235242"/>
            <a:ext cx="10515600" cy="4941721"/>
          </a:xfrm>
        </p:spPr>
        <p:txBody>
          <a:bodyPr>
            <a:normAutofit fontScale="92500" lnSpcReduction="10000"/>
          </a:bodyPr>
          <a:lstStyle/>
          <a:p>
            <a:r>
              <a:rPr lang="en-US" altLang="en-US" dirty="0"/>
              <a:t>a = array</a:t>
            </a:r>
            <a:r>
              <a:rPr lang="en-US" altLang="en-US" dirty="0" smtClean="0"/>
              <a:t>([0,1,</a:t>
            </a:r>
            <a:r>
              <a:rPr lang="en-US" altLang="en-US" dirty="0" smtClean="0">
                <a:solidFill>
                  <a:srgbClr val="E73619"/>
                </a:solidFill>
              </a:rPr>
              <a:t>2</a:t>
            </a:r>
            <a:r>
              <a:rPr lang="en-US" altLang="en-US" dirty="0" smtClean="0"/>
              <a:t>,3,4])</a:t>
            </a:r>
            <a:endParaRPr lang="en-US" altLang="en-US" dirty="0"/>
          </a:p>
          <a:p>
            <a:endParaRPr lang="en-US" altLang="en-US" dirty="0"/>
          </a:p>
          <a:p>
            <a:r>
              <a:rPr lang="en-US" altLang="en-US" dirty="0"/>
              <a:t># create a slice </a:t>
            </a:r>
          </a:p>
          <a:p>
            <a:r>
              <a:rPr lang="en-US" altLang="en-US" dirty="0" smtClean="0"/>
              <a:t>b </a:t>
            </a:r>
            <a:r>
              <a:rPr lang="en-US" altLang="en-US" dirty="0"/>
              <a:t>= a[2:4] </a:t>
            </a:r>
            <a:endParaRPr lang="en-US" altLang="en-US" dirty="0" smtClean="0"/>
          </a:p>
          <a:p>
            <a:r>
              <a:rPr lang="en-US" altLang="en-US" dirty="0" smtClean="0"/>
              <a:t>Print(b) shows</a:t>
            </a:r>
          </a:p>
          <a:p>
            <a:r>
              <a:rPr lang="en-US" altLang="en-US" dirty="0" smtClean="0"/>
              <a:t>[2,3])</a:t>
            </a:r>
          </a:p>
          <a:p>
            <a:r>
              <a:rPr lang="en-US" altLang="en-US" dirty="0" smtClean="0"/>
              <a:t>b[0</a:t>
            </a:r>
            <a:r>
              <a:rPr lang="en-US" altLang="en-US" dirty="0"/>
              <a:t>] = </a:t>
            </a:r>
            <a:r>
              <a:rPr lang="en-US" altLang="en-US" dirty="0">
                <a:solidFill>
                  <a:srgbClr val="E73619"/>
                </a:solidFill>
              </a:rPr>
              <a:t>10</a:t>
            </a:r>
          </a:p>
          <a:p>
            <a:r>
              <a:rPr lang="en-US" altLang="en-US" dirty="0" smtClean="0"/>
              <a:t>B shows [10,3]</a:t>
            </a:r>
            <a:endParaRPr lang="en-US" altLang="en-US" dirty="0"/>
          </a:p>
          <a:p>
            <a:r>
              <a:rPr lang="en-US" altLang="en-US" dirty="0"/>
              <a:t># changing b changed a!</a:t>
            </a:r>
          </a:p>
          <a:p>
            <a:r>
              <a:rPr lang="en-US" altLang="en-US" dirty="0" smtClean="0"/>
              <a:t>Print(a)</a:t>
            </a:r>
            <a:endParaRPr lang="en-US" altLang="en-US" dirty="0"/>
          </a:p>
          <a:p>
            <a:r>
              <a:rPr lang="en-US" altLang="en-US" dirty="0"/>
              <a:t>array([ 1,  2, </a:t>
            </a:r>
            <a:r>
              <a:rPr lang="en-US" altLang="en-US" dirty="0">
                <a:solidFill>
                  <a:srgbClr val="E73619"/>
                </a:solidFill>
              </a:rPr>
              <a:t>10</a:t>
            </a:r>
            <a:r>
              <a:rPr lang="en-US" altLang="en-US" dirty="0"/>
              <a:t>, 3, 4])</a:t>
            </a:r>
          </a:p>
          <a:p>
            <a:endParaRPr lang="en-IN" dirty="0"/>
          </a:p>
        </p:txBody>
      </p:sp>
    </p:spTree>
    <p:extLst>
      <p:ext uri="{BB962C8B-B14F-4D97-AF65-F5344CB8AC3E}">
        <p14:creationId xmlns:p14="http://schemas.microsoft.com/office/powerpoint/2010/main" val="6798482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158" y="204704"/>
            <a:ext cx="10515600" cy="789907"/>
          </a:xfrm>
        </p:spPr>
        <p:txBody>
          <a:bodyPr/>
          <a:lstStyle/>
          <a:p>
            <a:pPr algn="ctr"/>
            <a:r>
              <a:rPr lang="en-IN" b="1" dirty="0" smtClean="0"/>
              <a:t>Fancy Indexing</a:t>
            </a:r>
            <a:endParaRPr lang="en-IN" b="1" dirty="0"/>
          </a:p>
        </p:txBody>
      </p:sp>
      <p:sp>
        <p:nvSpPr>
          <p:cNvPr id="3" name="Content Placeholder 2"/>
          <p:cNvSpPr>
            <a:spLocks noGrp="1"/>
          </p:cNvSpPr>
          <p:nvPr>
            <p:ph idx="1"/>
          </p:nvPr>
        </p:nvSpPr>
        <p:spPr>
          <a:xfrm>
            <a:off x="838200" y="1219200"/>
            <a:ext cx="10515600" cy="4957763"/>
          </a:xfrm>
        </p:spPr>
        <p:txBody>
          <a:bodyPr>
            <a:normAutofit/>
          </a:bodyPr>
          <a:lstStyle/>
          <a:p>
            <a:r>
              <a:rPr lang="en-US" dirty="0"/>
              <a:t> Fancy indexing is like the simple indexing we've already seen, but we pass arrays of indices in place of single scalars. This allows us to very quickly access and modify complicated subsets of an array's values</a:t>
            </a:r>
            <a:r>
              <a:rPr lang="en-US" dirty="0" smtClean="0"/>
              <a:t>.</a:t>
            </a:r>
          </a:p>
          <a:p>
            <a:r>
              <a:rPr lang="en-US" dirty="0"/>
              <a:t>Fancy indexing is conceptually simple: it means passing an array of indices to access multiple array elements at once</a:t>
            </a:r>
            <a:r>
              <a:rPr lang="en-US" dirty="0" smtClean="0"/>
              <a:t>.</a:t>
            </a:r>
          </a:p>
          <a:p>
            <a:r>
              <a:rPr lang="en-US" dirty="0"/>
              <a:t>Suppose we want to access three different elements. We could do it like this</a:t>
            </a:r>
            <a:r>
              <a:rPr lang="en-US" dirty="0" smtClean="0"/>
              <a:t>:</a:t>
            </a:r>
          </a:p>
          <a:p>
            <a:r>
              <a:rPr lang="en-US" dirty="0" smtClean="0"/>
              <a:t>If x=[0,10,20,30,40,50,60,70,80]</a:t>
            </a:r>
          </a:p>
          <a:p>
            <a:r>
              <a:rPr lang="en-US" dirty="0" smtClean="0"/>
              <a:t>[x[1],x[5],x[6]] would show  10 and 50 and 60</a:t>
            </a:r>
          </a:p>
          <a:p>
            <a:r>
              <a:rPr lang="en-US" dirty="0" smtClean="0"/>
              <a:t>Alternatively</a:t>
            </a:r>
            <a:r>
              <a:rPr lang="en-US" dirty="0"/>
              <a:t>, we can pass a single list or array of indices to obtain the same result</a:t>
            </a:r>
            <a:r>
              <a:rPr lang="en-US" dirty="0" smtClean="0"/>
              <a:t>: </a:t>
            </a:r>
            <a:r>
              <a:rPr lang="en-US" dirty="0" err="1" smtClean="0"/>
              <a:t>Ind</a:t>
            </a:r>
            <a:r>
              <a:rPr lang="en-US" dirty="0" smtClean="0"/>
              <a:t>=x[1,5,6]</a:t>
            </a:r>
          </a:p>
          <a:p>
            <a:endParaRPr lang="en-IN" dirty="0"/>
          </a:p>
        </p:txBody>
      </p:sp>
    </p:spTree>
    <p:extLst>
      <p:ext uri="{BB962C8B-B14F-4D97-AF65-F5344CB8AC3E}">
        <p14:creationId xmlns:p14="http://schemas.microsoft.com/office/powerpoint/2010/main" val="1060337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5975"/>
          </a:xfrm>
        </p:spPr>
        <p:txBody>
          <a:bodyPr/>
          <a:lstStyle/>
          <a:p>
            <a:pPr algn="ctr"/>
            <a:r>
              <a:rPr lang="en-IN" b="1" dirty="0" smtClean="0"/>
              <a:t>Fancy Indexing</a:t>
            </a:r>
            <a:endParaRPr lang="en-IN" b="1" dirty="0"/>
          </a:p>
        </p:txBody>
      </p:sp>
      <p:sp>
        <p:nvSpPr>
          <p:cNvPr id="3" name="Content Placeholder 2"/>
          <p:cNvSpPr>
            <a:spLocks noGrp="1"/>
          </p:cNvSpPr>
          <p:nvPr>
            <p:ph idx="1"/>
          </p:nvPr>
        </p:nvSpPr>
        <p:spPr>
          <a:xfrm>
            <a:off x="838200" y="1384300"/>
            <a:ext cx="10515600" cy="4792663"/>
          </a:xfrm>
        </p:spPr>
        <p:txBody>
          <a:bodyPr>
            <a:normAutofit lnSpcReduction="10000"/>
          </a:bodyPr>
          <a:lstStyle/>
          <a:p>
            <a:r>
              <a:rPr lang="en-IN" dirty="0" smtClean="0"/>
              <a:t>Indexing by Position</a:t>
            </a:r>
          </a:p>
          <a:p>
            <a:r>
              <a:rPr lang="en-US" altLang="en-US" dirty="0"/>
              <a:t>a = </a:t>
            </a:r>
            <a:r>
              <a:rPr lang="en-US" altLang="en-US" dirty="0" err="1"/>
              <a:t>arange</a:t>
            </a:r>
            <a:r>
              <a:rPr lang="en-US" altLang="en-US" dirty="0"/>
              <a:t>(0,80,10</a:t>
            </a:r>
            <a:r>
              <a:rPr lang="en-US" altLang="en-US" dirty="0" smtClean="0"/>
              <a:t>)</a:t>
            </a:r>
          </a:p>
          <a:p>
            <a:pPr marL="0" indent="0">
              <a:buNone/>
            </a:pPr>
            <a:r>
              <a:rPr lang="en-IN" dirty="0"/>
              <a:t>[ 0 10 20 30 40 50 60 70]</a:t>
            </a:r>
            <a:endParaRPr lang="en-US" altLang="en-US" dirty="0"/>
          </a:p>
          <a:p>
            <a:r>
              <a:rPr lang="en-US" altLang="en-US" dirty="0" smtClean="0"/>
              <a:t>y </a:t>
            </a:r>
            <a:r>
              <a:rPr lang="en-US" altLang="en-US" dirty="0"/>
              <a:t>= a[[1, 2, -3]]</a:t>
            </a:r>
          </a:p>
          <a:p>
            <a:r>
              <a:rPr lang="en-US" altLang="en-US" dirty="0" smtClean="0"/>
              <a:t>print </a:t>
            </a:r>
            <a:r>
              <a:rPr lang="en-US" altLang="en-US" dirty="0"/>
              <a:t>y</a:t>
            </a:r>
          </a:p>
          <a:p>
            <a:r>
              <a:rPr lang="en-US" altLang="en-US" dirty="0"/>
              <a:t>[10 20 50]</a:t>
            </a:r>
          </a:p>
          <a:p>
            <a:r>
              <a:rPr lang="en-US" altLang="en-US" dirty="0" smtClean="0"/>
              <a:t># </a:t>
            </a:r>
            <a:r>
              <a:rPr lang="en-US" altLang="en-US" dirty="0"/>
              <a:t>using take</a:t>
            </a:r>
          </a:p>
          <a:p>
            <a:r>
              <a:rPr lang="en-US" altLang="en-US" dirty="0" smtClean="0"/>
              <a:t>y </a:t>
            </a:r>
            <a:r>
              <a:rPr lang="en-US" altLang="en-US" dirty="0"/>
              <a:t>= take(a,[1,2,-3])</a:t>
            </a:r>
          </a:p>
          <a:p>
            <a:r>
              <a:rPr lang="en-US" altLang="en-US" dirty="0" smtClean="0"/>
              <a:t>print </a:t>
            </a:r>
            <a:r>
              <a:rPr lang="en-US" altLang="en-US" dirty="0"/>
              <a:t>y</a:t>
            </a:r>
          </a:p>
          <a:p>
            <a:r>
              <a:rPr lang="en-US" altLang="en-US" dirty="0"/>
              <a:t>[10 20 50]</a:t>
            </a:r>
          </a:p>
          <a:p>
            <a:endParaRPr lang="en-IN" dirty="0"/>
          </a:p>
        </p:txBody>
      </p:sp>
      <p:grpSp>
        <p:nvGrpSpPr>
          <p:cNvPr id="4" name="Group 5"/>
          <p:cNvGrpSpPr>
            <a:grpSpLocks/>
          </p:cNvGrpSpPr>
          <p:nvPr/>
        </p:nvGrpSpPr>
        <p:grpSpPr bwMode="auto">
          <a:xfrm>
            <a:off x="7760777" y="1892300"/>
            <a:ext cx="2462722" cy="2171479"/>
            <a:chOff x="3383" y="539"/>
            <a:chExt cx="1859" cy="1228"/>
          </a:xfrm>
        </p:grpSpPr>
        <p:graphicFrame>
          <p:nvGraphicFramePr>
            <p:cNvPr id="5" name="Object 6"/>
            <p:cNvGraphicFramePr>
              <a:graphicFrameLocks noChangeAspect="1"/>
            </p:cNvGraphicFramePr>
            <p:nvPr>
              <p:extLst>
                <p:ext uri="{D42A27DB-BD31-4B8C-83A1-F6EECF244321}">
                  <p14:modId xmlns:p14="http://schemas.microsoft.com/office/powerpoint/2010/main" val="2325339950"/>
                </p:ext>
              </p:extLst>
            </p:nvPr>
          </p:nvGraphicFramePr>
          <p:xfrm>
            <a:off x="3383" y="539"/>
            <a:ext cx="1859" cy="923"/>
          </p:xfrm>
          <a:graphic>
            <a:graphicData uri="http://schemas.openxmlformats.org/presentationml/2006/ole">
              <mc:AlternateContent xmlns:mc="http://schemas.openxmlformats.org/markup-compatibility/2006">
                <mc:Choice xmlns:v="urn:schemas-microsoft-com:vml" Requires="v">
                  <p:oleObj spid="_x0000_s3093" name="VISIO" r:id="rId3" imgW="2953512" imgH="1469136" progId="Visio.Drawing.5">
                    <p:embed/>
                  </p:oleObj>
                </mc:Choice>
                <mc:Fallback>
                  <p:oleObj name="VISIO" r:id="rId3" imgW="2953512" imgH="1469136" progId="Visio.Drawing.5">
                    <p:embed/>
                    <p:pic>
                      <p:nvPicPr>
                        <p:cNvPr id="1025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3" y="539"/>
                          <a:ext cx="1859"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7"/>
            <p:cNvSpPr>
              <a:spLocks noChangeArrowheads="1"/>
            </p:cNvSpPr>
            <p:nvPr/>
          </p:nvSpPr>
          <p:spPr bwMode="auto">
            <a:xfrm>
              <a:off x="4926" y="1000"/>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18" tIns="45709" rIns="91418" bIns="45709">
              <a:spAutoFit/>
            </a:bodyPr>
            <a:lstStyle>
              <a:lvl1pPr>
                <a:defRPr b="1">
                  <a:solidFill>
                    <a:schemeClr val="bg2"/>
                  </a:solidFill>
                  <a:latin typeface="Courier New" panose="02070309020205020404" pitchFamily="49" charset="0"/>
                  <a:cs typeface="Times New Roman" panose="02020603050405020304" pitchFamily="18" charset="0"/>
                </a:defRPr>
              </a:lvl1pPr>
              <a:lvl2pPr marL="742950" indent="-285750">
                <a:defRPr b="1">
                  <a:solidFill>
                    <a:schemeClr val="bg2"/>
                  </a:solidFill>
                  <a:latin typeface="Courier New" panose="02070309020205020404" pitchFamily="49" charset="0"/>
                  <a:cs typeface="Times New Roman" panose="02020603050405020304" pitchFamily="18" charset="0"/>
                </a:defRPr>
              </a:lvl2pPr>
              <a:lvl3pPr marL="1143000" indent="-228600">
                <a:defRPr b="1">
                  <a:solidFill>
                    <a:schemeClr val="bg2"/>
                  </a:solidFill>
                  <a:latin typeface="Courier New" panose="02070309020205020404" pitchFamily="49" charset="0"/>
                  <a:cs typeface="Times New Roman" panose="02020603050405020304" pitchFamily="18" charset="0"/>
                </a:defRPr>
              </a:lvl3pPr>
              <a:lvl4pPr marL="1600200" indent="-228600">
                <a:defRPr b="1">
                  <a:solidFill>
                    <a:schemeClr val="bg2"/>
                  </a:solidFill>
                  <a:latin typeface="Courier New" panose="02070309020205020404" pitchFamily="49" charset="0"/>
                  <a:cs typeface="Times New Roman" panose="02020603050405020304" pitchFamily="18" charset="0"/>
                </a:defRPr>
              </a:lvl4pPr>
              <a:lvl5pPr marL="2057400" indent="-228600">
                <a:defRPr b="1">
                  <a:solidFill>
                    <a:schemeClr val="bg2"/>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9pPr>
            </a:lstStyle>
            <a:p>
              <a:pPr>
                <a:spcBef>
                  <a:spcPct val="50000"/>
                </a:spcBef>
              </a:pPr>
              <a:r>
                <a:rPr lang="en-US" altLang="en-US" sz="2000" dirty="0">
                  <a:solidFill>
                    <a:schemeClr val="tx1"/>
                  </a:solidFill>
                </a:rPr>
                <a:t>a</a:t>
              </a:r>
            </a:p>
          </p:txBody>
        </p:sp>
        <p:sp>
          <p:nvSpPr>
            <p:cNvPr id="7" name="Rectangle 8"/>
            <p:cNvSpPr>
              <a:spLocks noChangeArrowheads="1"/>
            </p:cNvSpPr>
            <p:nvPr/>
          </p:nvSpPr>
          <p:spPr bwMode="auto">
            <a:xfrm>
              <a:off x="3939" y="1517"/>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18" tIns="45709" rIns="91418" bIns="45709">
              <a:spAutoFit/>
            </a:bodyPr>
            <a:lstStyle>
              <a:lvl1pPr>
                <a:defRPr b="1">
                  <a:solidFill>
                    <a:schemeClr val="bg2"/>
                  </a:solidFill>
                  <a:latin typeface="Courier New" panose="02070309020205020404" pitchFamily="49" charset="0"/>
                  <a:cs typeface="Times New Roman" panose="02020603050405020304" pitchFamily="18" charset="0"/>
                </a:defRPr>
              </a:lvl1pPr>
              <a:lvl2pPr marL="742950" indent="-285750">
                <a:defRPr b="1">
                  <a:solidFill>
                    <a:schemeClr val="bg2"/>
                  </a:solidFill>
                  <a:latin typeface="Courier New" panose="02070309020205020404" pitchFamily="49" charset="0"/>
                  <a:cs typeface="Times New Roman" panose="02020603050405020304" pitchFamily="18" charset="0"/>
                </a:defRPr>
              </a:lvl2pPr>
              <a:lvl3pPr marL="1143000" indent="-228600">
                <a:defRPr b="1">
                  <a:solidFill>
                    <a:schemeClr val="bg2"/>
                  </a:solidFill>
                  <a:latin typeface="Courier New" panose="02070309020205020404" pitchFamily="49" charset="0"/>
                  <a:cs typeface="Times New Roman" panose="02020603050405020304" pitchFamily="18" charset="0"/>
                </a:defRPr>
              </a:lvl3pPr>
              <a:lvl4pPr marL="1600200" indent="-228600">
                <a:defRPr b="1">
                  <a:solidFill>
                    <a:schemeClr val="bg2"/>
                  </a:solidFill>
                  <a:latin typeface="Courier New" panose="02070309020205020404" pitchFamily="49" charset="0"/>
                  <a:cs typeface="Times New Roman" panose="02020603050405020304" pitchFamily="18" charset="0"/>
                </a:defRPr>
              </a:lvl4pPr>
              <a:lvl5pPr marL="2057400" indent="-228600">
                <a:defRPr b="1">
                  <a:solidFill>
                    <a:schemeClr val="bg2"/>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9pPr>
            </a:lstStyle>
            <a:p>
              <a:pPr>
                <a:spcBef>
                  <a:spcPct val="50000"/>
                </a:spcBef>
              </a:pPr>
              <a:r>
                <a:rPr lang="en-US" altLang="en-US" sz="2000" dirty="0">
                  <a:solidFill>
                    <a:schemeClr val="tx1"/>
                  </a:solidFill>
                </a:rPr>
                <a:t>y</a:t>
              </a:r>
            </a:p>
          </p:txBody>
        </p:sp>
      </p:grpSp>
    </p:spTree>
    <p:extLst>
      <p:ext uri="{BB962C8B-B14F-4D97-AF65-F5344CB8AC3E}">
        <p14:creationId xmlns:p14="http://schemas.microsoft.com/office/powerpoint/2010/main" val="35545104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0575"/>
          </a:xfrm>
        </p:spPr>
        <p:txBody>
          <a:bodyPr/>
          <a:lstStyle/>
          <a:p>
            <a:pPr algn="ctr"/>
            <a:r>
              <a:rPr lang="en-IN" b="1" dirty="0" smtClean="0"/>
              <a:t>Indexing with position</a:t>
            </a:r>
            <a:endParaRPr lang="en-IN" b="1" dirty="0"/>
          </a:p>
        </p:txBody>
      </p:sp>
      <p:sp>
        <p:nvSpPr>
          <p:cNvPr id="3" name="Content Placeholder 2"/>
          <p:cNvSpPr>
            <a:spLocks noGrp="1"/>
          </p:cNvSpPr>
          <p:nvPr>
            <p:ph idx="1"/>
          </p:nvPr>
        </p:nvSpPr>
        <p:spPr>
          <a:xfrm>
            <a:off x="838200" y="1422400"/>
            <a:ext cx="10515600" cy="4754563"/>
          </a:xfrm>
        </p:spPr>
        <p:txBody>
          <a:bodyPr>
            <a:normAutofit fontScale="92500" lnSpcReduction="10000"/>
          </a:bodyPr>
          <a:lstStyle/>
          <a:p>
            <a:r>
              <a:rPr lang="en-US" altLang="en-US" dirty="0" smtClean="0"/>
              <a:t>mask </a:t>
            </a:r>
            <a:r>
              <a:rPr lang="en-US" altLang="en-US" dirty="0"/>
              <a:t>= </a:t>
            </a:r>
            <a:r>
              <a:rPr lang="en-US" altLang="en-US" dirty="0" err="1" smtClean="0"/>
              <a:t>np.array</a:t>
            </a:r>
            <a:r>
              <a:rPr lang="en-US" altLang="en-US" dirty="0"/>
              <a:t>([</a:t>
            </a:r>
            <a:r>
              <a:rPr lang="en-US" altLang="en-US" dirty="0" smtClean="0"/>
              <a:t>0,1,1,0,0,1,0,0], </a:t>
            </a:r>
            <a:r>
              <a:rPr lang="en-US" altLang="en-US" dirty="0" err="1" smtClean="0"/>
              <a:t>dtype</a:t>
            </a:r>
            <a:r>
              <a:rPr lang="en-US" altLang="en-US" dirty="0" smtClean="0"/>
              <a:t>=bool)</a:t>
            </a:r>
          </a:p>
          <a:p>
            <a:r>
              <a:rPr lang="en-IN" dirty="0" smtClean="0"/>
              <a:t>Array a is [ </a:t>
            </a:r>
            <a:r>
              <a:rPr lang="en-IN" dirty="0"/>
              <a:t>0 10 20 30 40 50 60 70]</a:t>
            </a:r>
            <a:endParaRPr lang="en-US" altLang="en-US" dirty="0"/>
          </a:p>
          <a:p>
            <a:pPr marL="0" indent="0">
              <a:buNone/>
            </a:pPr>
            <a:r>
              <a:rPr lang="en-US" altLang="en-US" dirty="0"/>
              <a:t># fancy indexing</a:t>
            </a:r>
          </a:p>
          <a:p>
            <a:r>
              <a:rPr lang="en-US" altLang="en-US" dirty="0" smtClean="0"/>
              <a:t>y </a:t>
            </a:r>
            <a:r>
              <a:rPr lang="en-US" altLang="en-US" dirty="0"/>
              <a:t>= a[mask]</a:t>
            </a:r>
          </a:p>
          <a:p>
            <a:r>
              <a:rPr lang="en-US" altLang="en-US" dirty="0" smtClean="0"/>
              <a:t>Print(y)</a:t>
            </a:r>
            <a:endParaRPr lang="en-US" altLang="en-US" dirty="0"/>
          </a:p>
          <a:p>
            <a:r>
              <a:rPr lang="en-US" altLang="en-US" dirty="0"/>
              <a:t>[10,20,50]</a:t>
            </a:r>
          </a:p>
          <a:p>
            <a:pPr marL="0" indent="0">
              <a:buNone/>
            </a:pPr>
            <a:r>
              <a:rPr lang="en-US" altLang="en-US" dirty="0" smtClean="0"/>
              <a:t># </a:t>
            </a:r>
            <a:r>
              <a:rPr lang="en-US" altLang="en-US" dirty="0"/>
              <a:t>using </a:t>
            </a:r>
            <a:r>
              <a:rPr lang="en-US" altLang="en-US" dirty="0" smtClean="0"/>
              <a:t>compress</a:t>
            </a:r>
          </a:p>
          <a:p>
            <a:pPr marL="0" indent="0">
              <a:buNone/>
            </a:pPr>
            <a:r>
              <a:rPr lang="en-US" altLang="en-US" dirty="0" smtClean="0"/>
              <a:t>y = compress(mask, a)</a:t>
            </a:r>
          </a:p>
          <a:p>
            <a:r>
              <a:rPr lang="en-US" altLang="en-US" dirty="0" smtClean="0"/>
              <a:t>print </a:t>
            </a:r>
            <a:r>
              <a:rPr lang="en-US" altLang="en-US" dirty="0"/>
              <a:t>y</a:t>
            </a:r>
          </a:p>
          <a:p>
            <a:r>
              <a:rPr lang="en-US" altLang="en-US" dirty="0"/>
              <a:t>[10,20,50]</a:t>
            </a:r>
          </a:p>
          <a:p>
            <a:endParaRPr lang="en-IN" dirty="0"/>
          </a:p>
        </p:txBody>
      </p:sp>
      <p:grpSp>
        <p:nvGrpSpPr>
          <p:cNvPr id="4" name="Group 5"/>
          <p:cNvGrpSpPr>
            <a:grpSpLocks/>
          </p:cNvGrpSpPr>
          <p:nvPr/>
        </p:nvGrpSpPr>
        <p:grpSpPr bwMode="auto">
          <a:xfrm>
            <a:off x="7704138" y="2335211"/>
            <a:ext cx="2951162" cy="2051050"/>
            <a:chOff x="3271" y="1138"/>
            <a:chExt cx="1859" cy="1292"/>
          </a:xfrm>
        </p:grpSpPr>
        <p:graphicFrame>
          <p:nvGraphicFramePr>
            <p:cNvPr id="5" name="Object 6"/>
            <p:cNvGraphicFramePr>
              <a:graphicFrameLocks noChangeAspect="1"/>
            </p:cNvGraphicFramePr>
            <p:nvPr>
              <p:extLst>
                <p:ext uri="{D42A27DB-BD31-4B8C-83A1-F6EECF244321}">
                  <p14:modId xmlns:p14="http://schemas.microsoft.com/office/powerpoint/2010/main" val="4143779811"/>
                </p:ext>
              </p:extLst>
            </p:nvPr>
          </p:nvGraphicFramePr>
          <p:xfrm>
            <a:off x="3271" y="1138"/>
            <a:ext cx="1859" cy="923"/>
          </p:xfrm>
          <a:graphic>
            <a:graphicData uri="http://schemas.openxmlformats.org/presentationml/2006/ole">
              <mc:AlternateContent xmlns:mc="http://schemas.openxmlformats.org/markup-compatibility/2006">
                <mc:Choice xmlns:v="urn:schemas-microsoft-com:vml" Requires="v">
                  <p:oleObj spid="_x0000_s4119" name="VISIO" r:id="rId3" imgW="2953512" imgH="1469136" progId="Visio.Drawing.5">
                    <p:embed/>
                  </p:oleObj>
                </mc:Choice>
                <mc:Fallback>
                  <p:oleObj name="VISIO" r:id="rId3" imgW="2953512" imgH="1469136" progId="Visio.Drawing.5">
                    <p:embed/>
                    <p:pic>
                      <p:nvPicPr>
                        <p:cNvPr id="1025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1" y="1138"/>
                          <a:ext cx="1859"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7"/>
            <p:cNvSpPr>
              <a:spLocks noChangeArrowheads="1"/>
            </p:cNvSpPr>
            <p:nvPr/>
          </p:nvSpPr>
          <p:spPr bwMode="auto">
            <a:xfrm>
              <a:off x="4756" y="1574"/>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18" tIns="45709" rIns="91418" bIns="45709">
              <a:spAutoFit/>
            </a:bodyPr>
            <a:lstStyle>
              <a:lvl1pPr>
                <a:defRPr b="1">
                  <a:solidFill>
                    <a:schemeClr val="bg2"/>
                  </a:solidFill>
                  <a:latin typeface="Courier New" panose="02070309020205020404" pitchFamily="49" charset="0"/>
                  <a:cs typeface="Times New Roman" panose="02020603050405020304" pitchFamily="18" charset="0"/>
                </a:defRPr>
              </a:lvl1pPr>
              <a:lvl2pPr marL="742950" indent="-285750">
                <a:defRPr b="1">
                  <a:solidFill>
                    <a:schemeClr val="bg2"/>
                  </a:solidFill>
                  <a:latin typeface="Courier New" panose="02070309020205020404" pitchFamily="49" charset="0"/>
                  <a:cs typeface="Times New Roman" panose="02020603050405020304" pitchFamily="18" charset="0"/>
                </a:defRPr>
              </a:lvl2pPr>
              <a:lvl3pPr marL="1143000" indent="-228600">
                <a:defRPr b="1">
                  <a:solidFill>
                    <a:schemeClr val="bg2"/>
                  </a:solidFill>
                  <a:latin typeface="Courier New" panose="02070309020205020404" pitchFamily="49" charset="0"/>
                  <a:cs typeface="Times New Roman" panose="02020603050405020304" pitchFamily="18" charset="0"/>
                </a:defRPr>
              </a:lvl3pPr>
              <a:lvl4pPr marL="1600200" indent="-228600">
                <a:defRPr b="1">
                  <a:solidFill>
                    <a:schemeClr val="bg2"/>
                  </a:solidFill>
                  <a:latin typeface="Courier New" panose="02070309020205020404" pitchFamily="49" charset="0"/>
                  <a:cs typeface="Times New Roman" panose="02020603050405020304" pitchFamily="18" charset="0"/>
                </a:defRPr>
              </a:lvl4pPr>
              <a:lvl5pPr marL="2057400" indent="-228600">
                <a:defRPr b="1">
                  <a:solidFill>
                    <a:schemeClr val="bg2"/>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9pPr>
            </a:lstStyle>
            <a:p>
              <a:pPr>
                <a:spcBef>
                  <a:spcPct val="50000"/>
                </a:spcBef>
              </a:pPr>
              <a:r>
                <a:rPr lang="en-US" altLang="en-US" sz="2000" dirty="0">
                  <a:solidFill>
                    <a:schemeClr val="tx1"/>
                  </a:solidFill>
                </a:rPr>
                <a:t>a</a:t>
              </a:r>
            </a:p>
          </p:txBody>
        </p:sp>
        <p:sp>
          <p:nvSpPr>
            <p:cNvPr id="7" name="Rectangle 8"/>
            <p:cNvSpPr>
              <a:spLocks noChangeArrowheads="1"/>
            </p:cNvSpPr>
            <p:nvPr/>
          </p:nvSpPr>
          <p:spPr bwMode="auto">
            <a:xfrm>
              <a:off x="3999" y="2180"/>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18" tIns="45709" rIns="91418" bIns="45709">
              <a:spAutoFit/>
            </a:bodyPr>
            <a:lstStyle>
              <a:lvl1pPr>
                <a:defRPr b="1">
                  <a:solidFill>
                    <a:schemeClr val="bg2"/>
                  </a:solidFill>
                  <a:latin typeface="Courier New" panose="02070309020205020404" pitchFamily="49" charset="0"/>
                  <a:cs typeface="Times New Roman" panose="02020603050405020304" pitchFamily="18" charset="0"/>
                </a:defRPr>
              </a:lvl1pPr>
              <a:lvl2pPr marL="742950" indent="-285750">
                <a:defRPr b="1">
                  <a:solidFill>
                    <a:schemeClr val="bg2"/>
                  </a:solidFill>
                  <a:latin typeface="Courier New" panose="02070309020205020404" pitchFamily="49" charset="0"/>
                  <a:cs typeface="Times New Roman" panose="02020603050405020304" pitchFamily="18" charset="0"/>
                </a:defRPr>
              </a:lvl2pPr>
              <a:lvl3pPr marL="1143000" indent="-228600">
                <a:defRPr b="1">
                  <a:solidFill>
                    <a:schemeClr val="bg2"/>
                  </a:solidFill>
                  <a:latin typeface="Courier New" panose="02070309020205020404" pitchFamily="49" charset="0"/>
                  <a:cs typeface="Times New Roman" panose="02020603050405020304" pitchFamily="18" charset="0"/>
                </a:defRPr>
              </a:lvl3pPr>
              <a:lvl4pPr marL="1600200" indent="-228600">
                <a:defRPr b="1">
                  <a:solidFill>
                    <a:schemeClr val="bg2"/>
                  </a:solidFill>
                  <a:latin typeface="Courier New" panose="02070309020205020404" pitchFamily="49" charset="0"/>
                  <a:cs typeface="Times New Roman" panose="02020603050405020304" pitchFamily="18" charset="0"/>
                </a:defRPr>
              </a:lvl4pPr>
              <a:lvl5pPr marL="2057400" indent="-228600">
                <a:defRPr b="1">
                  <a:solidFill>
                    <a:schemeClr val="bg2"/>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9pPr>
            </a:lstStyle>
            <a:p>
              <a:pPr>
                <a:spcBef>
                  <a:spcPct val="50000"/>
                </a:spcBef>
              </a:pPr>
              <a:r>
                <a:rPr lang="en-US" altLang="en-US" sz="2000" dirty="0">
                  <a:solidFill>
                    <a:schemeClr val="tx1"/>
                  </a:solidFill>
                </a:rPr>
                <a:t>y</a:t>
              </a:r>
            </a:p>
          </p:txBody>
        </p:sp>
      </p:grpSp>
    </p:spTree>
    <p:extLst>
      <p:ext uri="{BB962C8B-B14F-4D97-AF65-F5344CB8AC3E}">
        <p14:creationId xmlns:p14="http://schemas.microsoft.com/office/powerpoint/2010/main" val="40141189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9907"/>
          </a:xfrm>
        </p:spPr>
        <p:txBody>
          <a:bodyPr/>
          <a:lstStyle/>
          <a:p>
            <a:pPr algn="ctr"/>
            <a:r>
              <a:rPr lang="en-IN" b="1" dirty="0" smtClean="0"/>
              <a:t>Fancy Indexing</a:t>
            </a:r>
            <a:endParaRPr lang="en-IN" b="1" dirty="0"/>
          </a:p>
        </p:txBody>
      </p:sp>
      <p:sp>
        <p:nvSpPr>
          <p:cNvPr id="3" name="Content Placeholder 2"/>
          <p:cNvSpPr>
            <a:spLocks noGrp="1"/>
          </p:cNvSpPr>
          <p:nvPr>
            <p:ph idx="1"/>
          </p:nvPr>
        </p:nvSpPr>
        <p:spPr>
          <a:xfrm>
            <a:off x="838200" y="1411705"/>
            <a:ext cx="10515600" cy="4765258"/>
          </a:xfrm>
        </p:spPr>
        <p:txBody>
          <a:bodyPr>
            <a:normAutofit lnSpcReduction="10000"/>
          </a:bodyPr>
          <a:lstStyle/>
          <a:p>
            <a:pPr marL="0" indent="0">
              <a:buNone/>
            </a:pPr>
            <a:r>
              <a:rPr lang="en-US" dirty="0"/>
              <a:t>Fancy indexing also works in multiple dimensions. Consider the following array</a:t>
            </a:r>
            <a:r>
              <a:rPr lang="en-US" dirty="0" smtClean="0"/>
              <a:t>:</a:t>
            </a:r>
          </a:p>
          <a:p>
            <a:r>
              <a:rPr lang="en-IN" dirty="0" smtClean="0"/>
              <a:t>array(([[0,1,2,3],[4,5,6,7],[8,9,10,11]])</a:t>
            </a:r>
          </a:p>
          <a:p>
            <a:pPr marL="0" indent="0">
              <a:buNone/>
            </a:pPr>
            <a:r>
              <a:rPr lang="en-US" dirty="0"/>
              <a:t>Like with standard indexing, the first index refers to the row, </a:t>
            </a:r>
            <a:r>
              <a:rPr lang="en-US" dirty="0" smtClean="0"/>
              <a:t>and </a:t>
            </a:r>
            <a:r>
              <a:rPr lang="en-US" dirty="0"/>
              <a:t>the second to the column</a:t>
            </a:r>
            <a:r>
              <a:rPr lang="en-US" dirty="0" smtClean="0"/>
              <a:t>:</a:t>
            </a:r>
          </a:p>
          <a:p>
            <a:r>
              <a:rPr lang="en-IN" dirty="0" smtClean="0"/>
              <a:t>Row=</a:t>
            </a:r>
            <a:r>
              <a:rPr lang="en-IN" dirty="0" err="1" smtClean="0"/>
              <a:t>np.array</a:t>
            </a:r>
            <a:r>
              <a:rPr lang="en-IN" dirty="0" smtClean="0"/>
              <a:t>([0,1,2])</a:t>
            </a:r>
          </a:p>
          <a:p>
            <a:r>
              <a:rPr lang="en-IN" dirty="0" smtClean="0"/>
              <a:t>Col=</a:t>
            </a:r>
            <a:r>
              <a:rPr lang="en-IN" dirty="0" err="1" smtClean="0"/>
              <a:t>np.array</a:t>
            </a:r>
            <a:r>
              <a:rPr lang="en-IN" dirty="0" smtClean="0"/>
              <a:t>([2,1,3])</a:t>
            </a:r>
          </a:p>
          <a:p>
            <a:r>
              <a:rPr lang="en-IN" dirty="0" smtClean="0"/>
              <a:t>X[</a:t>
            </a:r>
            <a:r>
              <a:rPr lang="en-IN" dirty="0" err="1" smtClean="0"/>
              <a:t>row,col</a:t>
            </a:r>
            <a:r>
              <a:rPr lang="en-IN" dirty="0" smtClean="0"/>
              <a:t>]    # shows ([2,5,11])</a:t>
            </a:r>
          </a:p>
          <a:p>
            <a:r>
              <a:rPr lang="en-IN" dirty="0" smtClean="0"/>
              <a:t>The first value in the result is x[0,2], second is x[1,1] and 3</a:t>
            </a:r>
            <a:r>
              <a:rPr lang="en-IN" baseline="30000" dirty="0" smtClean="0"/>
              <a:t>rd</a:t>
            </a:r>
            <a:r>
              <a:rPr lang="en-IN" dirty="0" smtClean="0"/>
              <a:t> is x[2,3]</a:t>
            </a:r>
          </a:p>
          <a:p>
            <a:r>
              <a:rPr lang="en-IN" dirty="0" smtClean="0"/>
              <a:t>One to One is done in pairing of indexes following broadcasting rule.</a:t>
            </a:r>
          </a:p>
          <a:p>
            <a:endParaRPr lang="en-IN" dirty="0"/>
          </a:p>
        </p:txBody>
      </p:sp>
    </p:spTree>
    <p:extLst>
      <p:ext uri="{BB962C8B-B14F-4D97-AF65-F5344CB8AC3E}">
        <p14:creationId xmlns:p14="http://schemas.microsoft.com/office/powerpoint/2010/main" val="28494227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4375"/>
          </a:xfrm>
        </p:spPr>
        <p:txBody>
          <a:bodyPr>
            <a:normAutofit fontScale="90000"/>
          </a:bodyPr>
          <a:lstStyle/>
          <a:p>
            <a:r>
              <a:rPr lang="en-IN" dirty="0" smtClean="0"/>
              <a:t>Combining Fancy Indexing with other schemes</a:t>
            </a:r>
            <a:endParaRPr lang="en-IN" dirty="0"/>
          </a:p>
        </p:txBody>
      </p:sp>
      <p:sp>
        <p:nvSpPr>
          <p:cNvPr id="3" name="Content Placeholder 2"/>
          <p:cNvSpPr>
            <a:spLocks noGrp="1"/>
          </p:cNvSpPr>
          <p:nvPr>
            <p:ph idx="1"/>
          </p:nvPr>
        </p:nvSpPr>
        <p:spPr/>
        <p:txBody>
          <a:bodyPr/>
          <a:lstStyle/>
          <a:p>
            <a:r>
              <a:rPr lang="en-US" dirty="0"/>
              <a:t>We can combine fancy and simple indices</a:t>
            </a:r>
            <a:r>
              <a:rPr lang="en-US" dirty="0" smtClean="0"/>
              <a:t>:</a:t>
            </a:r>
          </a:p>
          <a:p>
            <a:r>
              <a:rPr lang="en-IN" dirty="0" smtClean="0"/>
              <a:t>[[0,1,2,3],</a:t>
            </a:r>
          </a:p>
          <a:p>
            <a:r>
              <a:rPr lang="en-IN" dirty="0" smtClean="0"/>
              <a:t>[4,5,6,7],</a:t>
            </a:r>
          </a:p>
          <a:p>
            <a:r>
              <a:rPr lang="en-IN" dirty="0" smtClean="0"/>
              <a:t>[8,9,10,11]]</a:t>
            </a:r>
          </a:p>
          <a:p>
            <a:r>
              <a:rPr lang="en-IN" dirty="0" smtClean="0"/>
              <a:t>X[2,[2,0,1]]   # means row 2 and 2</a:t>
            </a:r>
            <a:r>
              <a:rPr lang="en-IN" baseline="30000" dirty="0" smtClean="0"/>
              <a:t>nd</a:t>
            </a:r>
            <a:r>
              <a:rPr lang="en-IN" dirty="0" smtClean="0"/>
              <a:t> , 0</a:t>
            </a:r>
            <a:r>
              <a:rPr lang="en-IN" baseline="30000" dirty="0" smtClean="0"/>
              <a:t>th</a:t>
            </a:r>
            <a:r>
              <a:rPr lang="en-IN" dirty="0" smtClean="0"/>
              <a:t> and 1</a:t>
            </a:r>
            <a:r>
              <a:rPr lang="en-IN" baseline="30000" dirty="0" smtClean="0"/>
              <a:t>st</a:t>
            </a:r>
            <a:r>
              <a:rPr lang="en-IN" dirty="0" smtClean="0"/>
              <a:t> element of the row</a:t>
            </a:r>
          </a:p>
          <a:p>
            <a:r>
              <a:rPr lang="en-IN" dirty="0" smtClean="0"/>
              <a:t>Shows</a:t>
            </a:r>
          </a:p>
          <a:p>
            <a:r>
              <a:rPr lang="en-IN" dirty="0" smtClean="0"/>
              <a:t>[10,8,9]</a:t>
            </a:r>
            <a:endParaRPr lang="en-IN" dirty="0"/>
          </a:p>
        </p:txBody>
      </p:sp>
    </p:spTree>
    <p:extLst>
      <p:ext uri="{BB962C8B-B14F-4D97-AF65-F5344CB8AC3E}">
        <p14:creationId xmlns:p14="http://schemas.microsoft.com/office/powerpoint/2010/main" val="24497278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2975"/>
          </a:xfrm>
        </p:spPr>
        <p:txBody>
          <a:bodyPr>
            <a:normAutofit/>
          </a:bodyPr>
          <a:lstStyle/>
          <a:p>
            <a:r>
              <a:rPr lang="en-IN" b="1" dirty="0" smtClean="0"/>
              <a:t>Combining Fancy Indexing with other schemes</a:t>
            </a:r>
            <a:endParaRPr lang="en-IN" b="1" dirty="0"/>
          </a:p>
        </p:txBody>
      </p:sp>
      <p:sp>
        <p:nvSpPr>
          <p:cNvPr id="3" name="Content Placeholder 2"/>
          <p:cNvSpPr>
            <a:spLocks noGrp="1"/>
          </p:cNvSpPr>
          <p:nvPr>
            <p:ph idx="1"/>
          </p:nvPr>
        </p:nvSpPr>
        <p:spPr>
          <a:xfrm>
            <a:off x="838200" y="1308100"/>
            <a:ext cx="10515600" cy="4868863"/>
          </a:xfrm>
        </p:spPr>
        <p:txBody>
          <a:bodyPr/>
          <a:lstStyle/>
          <a:p>
            <a:r>
              <a:rPr lang="en-US" dirty="0"/>
              <a:t>We can </a:t>
            </a:r>
            <a:r>
              <a:rPr lang="en-US" dirty="0" smtClean="0"/>
              <a:t>also </a:t>
            </a:r>
            <a:r>
              <a:rPr lang="en-US" dirty="0"/>
              <a:t>combine fancy indexing with </a:t>
            </a:r>
            <a:r>
              <a:rPr lang="en-US" dirty="0" smtClean="0"/>
              <a:t>slicing</a:t>
            </a:r>
          </a:p>
          <a:p>
            <a:r>
              <a:rPr lang="en-IN" dirty="0" smtClean="0"/>
              <a:t>[[0,1,2,3],[4,5,6,7],[8,9,10,11]]</a:t>
            </a:r>
          </a:p>
          <a:p>
            <a:r>
              <a:rPr lang="en-US" dirty="0" smtClean="0"/>
              <a:t>x[1:,[2,0,1])</a:t>
            </a:r>
          </a:p>
          <a:p>
            <a:r>
              <a:rPr lang="en-US" dirty="0" smtClean="0"/>
              <a:t>Shows</a:t>
            </a:r>
          </a:p>
          <a:p>
            <a:r>
              <a:rPr lang="en-US" dirty="0" smtClean="0"/>
              <a:t>Array[[6,4,5],[10,8,9]]</a:t>
            </a:r>
            <a:endParaRPr lang="en-IN" dirty="0"/>
          </a:p>
        </p:txBody>
      </p:sp>
    </p:spTree>
    <p:extLst>
      <p:ext uri="{BB962C8B-B14F-4D97-AF65-F5344CB8AC3E}">
        <p14:creationId xmlns:p14="http://schemas.microsoft.com/office/powerpoint/2010/main" val="26560203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Modifying Values with Fancy Indexing</a:t>
            </a:r>
            <a:br>
              <a:rPr lang="en-IN" b="1" dirty="0"/>
            </a:br>
            <a:endParaRPr lang="en-IN" b="1" dirty="0"/>
          </a:p>
        </p:txBody>
      </p:sp>
      <p:sp>
        <p:nvSpPr>
          <p:cNvPr id="3" name="Content Placeholder 2"/>
          <p:cNvSpPr>
            <a:spLocks noGrp="1"/>
          </p:cNvSpPr>
          <p:nvPr>
            <p:ph idx="1"/>
          </p:nvPr>
        </p:nvSpPr>
        <p:spPr/>
        <p:txBody>
          <a:bodyPr/>
          <a:lstStyle/>
          <a:p>
            <a:pPr latinLnBrk="1"/>
            <a:r>
              <a:rPr lang="en-IN" dirty="0" smtClean="0"/>
              <a:t>X=</a:t>
            </a:r>
            <a:r>
              <a:rPr lang="en-IN" dirty="0" err="1" smtClean="0"/>
              <a:t>np.array</a:t>
            </a:r>
            <a:r>
              <a:rPr lang="en-IN" dirty="0" smtClean="0"/>
              <a:t>([0,1,2,3,4,5,6,7,8,9])</a:t>
            </a:r>
          </a:p>
          <a:p>
            <a:pPr latinLnBrk="1"/>
            <a:r>
              <a:rPr lang="en-IN" dirty="0" smtClean="0"/>
              <a:t>i </a:t>
            </a:r>
            <a:r>
              <a:rPr lang="en-IN" dirty="0"/>
              <a:t>= </a:t>
            </a:r>
            <a:r>
              <a:rPr lang="en-IN" dirty="0" err="1"/>
              <a:t>np.array</a:t>
            </a:r>
            <a:r>
              <a:rPr lang="en-IN" dirty="0"/>
              <a:t>([2, 1, 8, 4])</a:t>
            </a:r>
          </a:p>
          <a:p>
            <a:pPr latinLnBrk="1"/>
            <a:r>
              <a:rPr lang="en-IN" dirty="0"/>
              <a:t>x[</a:t>
            </a:r>
            <a:r>
              <a:rPr lang="en-IN" dirty="0" err="1"/>
              <a:t>i</a:t>
            </a:r>
            <a:r>
              <a:rPr lang="en-IN" dirty="0"/>
              <a:t>] = 99</a:t>
            </a:r>
          </a:p>
          <a:p>
            <a:pPr latinLnBrk="1"/>
            <a:r>
              <a:rPr lang="en-IN" dirty="0"/>
              <a:t>print(x)</a:t>
            </a:r>
          </a:p>
          <a:p>
            <a:pPr fontAlgn="base" latinLnBrk="1"/>
            <a:r>
              <a:rPr lang="en-IN" dirty="0"/>
              <a:t>[ 0 99 99  3 99  5  6  7 99  9]</a:t>
            </a:r>
          </a:p>
          <a:p>
            <a:endParaRPr lang="en-IN" dirty="0"/>
          </a:p>
        </p:txBody>
      </p:sp>
    </p:spTree>
    <p:extLst>
      <p:ext uri="{BB962C8B-B14F-4D97-AF65-F5344CB8AC3E}">
        <p14:creationId xmlns:p14="http://schemas.microsoft.com/office/powerpoint/2010/main" val="2106669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5528"/>
          </a:xfrm>
        </p:spPr>
        <p:txBody>
          <a:bodyPr>
            <a:normAutofit fontScale="90000"/>
          </a:bodyPr>
          <a:lstStyle/>
          <a:p>
            <a:pPr algn="ctr"/>
            <a:r>
              <a:rPr lang="en-IN" dirty="0" smtClean="0"/>
              <a:t>Array Commands</a:t>
            </a:r>
            <a:endParaRPr lang="en-IN" dirty="0"/>
          </a:p>
        </p:txBody>
      </p:sp>
      <p:sp>
        <p:nvSpPr>
          <p:cNvPr id="6" name="Rectangle 3"/>
          <p:cNvSpPr>
            <a:spLocks noGrp="1" noChangeArrowheads="1"/>
          </p:cNvSpPr>
          <p:nvPr>
            <p:ph idx="1"/>
          </p:nvPr>
        </p:nvSpPr>
        <p:spPr bwMode="auto">
          <a:xfrm>
            <a:off x="1042738" y="1171075"/>
            <a:ext cx="10443409" cy="600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429" tIns="45714" rIns="91429" bIns="45714">
            <a:spAutoFit/>
          </a:bodyPr>
          <a:lstStyle>
            <a:lvl1pPr>
              <a:defRPr b="1">
                <a:solidFill>
                  <a:schemeClr val="bg2"/>
                </a:solidFill>
                <a:latin typeface="Courier New" panose="02070309020205020404" pitchFamily="49" charset="0"/>
                <a:cs typeface="Times New Roman" panose="02020603050405020304" pitchFamily="18" charset="0"/>
              </a:defRPr>
            </a:lvl1pPr>
            <a:lvl2pPr marL="742950" indent="-285750">
              <a:defRPr b="1">
                <a:solidFill>
                  <a:schemeClr val="bg2"/>
                </a:solidFill>
                <a:latin typeface="Courier New" panose="02070309020205020404" pitchFamily="49" charset="0"/>
                <a:cs typeface="Times New Roman" panose="02020603050405020304" pitchFamily="18" charset="0"/>
              </a:defRPr>
            </a:lvl2pPr>
            <a:lvl3pPr marL="1143000" indent="-228600">
              <a:defRPr b="1">
                <a:solidFill>
                  <a:schemeClr val="bg2"/>
                </a:solidFill>
                <a:latin typeface="Courier New" panose="02070309020205020404" pitchFamily="49" charset="0"/>
                <a:cs typeface="Times New Roman" panose="02020603050405020304" pitchFamily="18" charset="0"/>
              </a:defRPr>
            </a:lvl3pPr>
            <a:lvl4pPr marL="1600200" indent="-228600">
              <a:defRPr b="1">
                <a:solidFill>
                  <a:schemeClr val="bg2"/>
                </a:solidFill>
                <a:latin typeface="Courier New" panose="02070309020205020404" pitchFamily="49" charset="0"/>
                <a:cs typeface="Times New Roman" panose="02020603050405020304" pitchFamily="18" charset="0"/>
              </a:defRPr>
            </a:lvl4pPr>
            <a:lvl5pPr marL="2057400" indent="-228600">
              <a:defRPr b="1">
                <a:solidFill>
                  <a:schemeClr val="bg2"/>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9pPr>
          </a:lstStyle>
          <a:p>
            <a:pPr eaLnBrk="1" hangingPunct="1"/>
            <a:r>
              <a:rPr lang="en-US" altLang="en-US" dirty="0" smtClean="0">
                <a:solidFill>
                  <a:schemeClr val="tx1"/>
                </a:solidFill>
                <a:cs typeface="Courier New" panose="02070309020205020404" pitchFamily="49" charset="0"/>
              </a:rPr>
              <a:t>Simple array creation</a:t>
            </a:r>
          </a:p>
          <a:p>
            <a:pPr lvl="1"/>
            <a:r>
              <a:rPr lang="en-US" altLang="en-US" dirty="0" smtClean="0">
                <a:solidFill>
                  <a:schemeClr val="tx1"/>
                </a:solidFill>
                <a:cs typeface="Courier New" panose="02070309020205020404" pitchFamily="49" charset="0"/>
              </a:rPr>
              <a:t>a = array([0,1,2,3])</a:t>
            </a:r>
          </a:p>
          <a:p>
            <a:pPr lvl="1"/>
            <a:r>
              <a:rPr lang="en-US" altLang="en-US" dirty="0" smtClean="0">
                <a:solidFill>
                  <a:schemeClr val="tx1"/>
                </a:solidFill>
                <a:cs typeface="Courier New" panose="02070309020205020404" pitchFamily="49" charset="0"/>
              </a:rPr>
              <a:t>a</a:t>
            </a:r>
          </a:p>
          <a:p>
            <a:pPr lvl="1"/>
            <a:r>
              <a:rPr lang="en-US" altLang="en-US" b="0" dirty="0" smtClean="0">
                <a:solidFill>
                  <a:schemeClr val="tx1"/>
                </a:solidFill>
                <a:cs typeface="Courier New" panose="02070309020205020404" pitchFamily="49" charset="0"/>
              </a:rPr>
              <a:t>array</a:t>
            </a:r>
            <a:r>
              <a:rPr lang="en-US" altLang="en-US" b="0" dirty="0">
                <a:solidFill>
                  <a:schemeClr val="tx1"/>
                </a:solidFill>
                <a:cs typeface="Courier New" panose="02070309020205020404" pitchFamily="49" charset="0"/>
              </a:rPr>
              <a:t>([0, 1, 2, 3</a:t>
            </a:r>
            <a:r>
              <a:rPr lang="en-US" altLang="en-US" b="0" dirty="0" smtClean="0">
                <a:solidFill>
                  <a:schemeClr val="tx1"/>
                </a:solidFill>
                <a:cs typeface="Courier New" panose="02070309020205020404" pitchFamily="49" charset="0"/>
              </a:rPr>
              <a:t>])</a:t>
            </a:r>
          </a:p>
          <a:p>
            <a:r>
              <a:rPr lang="en-US" altLang="en-US" dirty="0" smtClean="0">
                <a:solidFill>
                  <a:schemeClr val="tx1"/>
                </a:solidFill>
                <a:cs typeface="Courier New" panose="02070309020205020404" pitchFamily="49" charset="0"/>
              </a:rPr>
              <a:t>Checking the Type</a:t>
            </a:r>
          </a:p>
          <a:p>
            <a:pPr lvl="1"/>
            <a:r>
              <a:rPr lang="en-US" altLang="en-US" dirty="0" smtClean="0">
                <a:solidFill>
                  <a:schemeClr val="tx1"/>
                </a:solidFill>
                <a:cs typeface="Courier New" panose="02070309020205020404" pitchFamily="49" charset="0"/>
              </a:rPr>
              <a:t>type(a)</a:t>
            </a:r>
          </a:p>
          <a:p>
            <a:pPr lvl="1"/>
            <a:r>
              <a:rPr lang="en-US" altLang="en-US" b="0" dirty="0" smtClean="0">
                <a:solidFill>
                  <a:schemeClr val="tx1"/>
                </a:solidFill>
                <a:cs typeface="Courier New" panose="02070309020205020404" pitchFamily="49" charset="0"/>
              </a:rPr>
              <a:t>&lt;type 'array'&gt;</a:t>
            </a:r>
          </a:p>
          <a:p>
            <a:r>
              <a:rPr lang="en-US" altLang="en-US" dirty="0" smtClean="0">
                <a:solidFill>
                  <a:schemeClr val="tx1"/>
                </a:solidFill>
                <a:cs typeface="Courier New" panose="02070309020205020404" pitchFamily="49" charset="0"/>
              </a:rPr>
              <a:t>Numeric Type of elements</a:t>
            </a:r>
          </a:p>
          <a:p>
            <a:pPr lvl="1"/>
            <a:r>
              <a:rPr lang="fr-FR" altLang="en-US" dirty="0" err="1" smtClean="0">
                <a:solidFill>
                  <a:schemeClr val="tx1"/>
                </a:solidFill>
                <a:cs typeface="Courier New" panose="02070309020205020404" pitchFamily="49" charset="0"/>
              </a:rPr>
              <a:t>a.dtype</a:t>
            </a:r>
            <a:endParaRPr lang="en-US" altLang="en-US" dirty="0" smtClean="0">
              <a:solidFill>
                <a:schemeClr val="tx1"/>
              </a:solidFill>
              <a:cs typeface="Courier New" panose="02070309020205020404" pitchFamily="49" charset="0"/>
            </a:endParaRPr>
          </a:p>
          <a:p>
            <a:pPr lvl="1"/>
            <a:r>
              <a:rPr lang="fr-FR" altLang="en-US" b="0" dirty="0" err="1" smtClean="0">
                <a:solidFill>
                  <a:schemeClr val="tx1"/>
                </a:solidFill>
                <a:cs typeface="Courier New" panose="02070309020205020404" pitchFamily="49" charset="0"/>
              </a:rPr>
              <a:t>dtype</a:t>
            </a:r>
            <a:r>
              <a:rPr lang="fr-FR" altLang="en-US" b="0" dirty="0" smtClean="0">
                <a:solidFill>
                  <a:schemeClr val="tx1"/>
                </a:solidFill>
                <a:cs typeface="Courier New" panose="02070309020205020404" pitchFamily="49" charset="0"/>
              </a:rPr>
              <a:t>(‘int32’)</a:t>
            </a:r>
            <a:endParaRPr lang="en-US" altLang="en-US" dirty="0" smtClean="0">
              <a:cs typeface="Courier New" panose="02070309020205020404" pitchFamily="49" charset="0"/>
            </a:endParaRPr>
          </a:p>
          <a:p>
            <a:r>
              <a:rPr lang="en-US" altLang="en-US" dirty="0" smtClean="0">
                <a:solidFill>
                  <a:schemeClr val="tx1"/>
                </a:solidFill>
                <a:cs typeface="Courier New" panose="02070309020205020404" pitchFamily="49" charset="0"/>
              </a:rPr>
              <a:t>Bytes per element</a:t>
            </a:r>
          </a:p>
          <a:p>
            <a:pPr lvl="1"/>
            <a:r>
              <a:rPr lang="fr-FR" altLang="en-US" dirty="0" err="1" smtClean="0">
                <a:solidFill>
                  <a:schemeClr val="tx1"/>
                </a:solidFill>
                <a:cs typeface="Courier New" panose="02070309020205020404" pitchFamily="49" charset="0"/>
              </a:rPr>
              <a:t>a.itemsize</a:t>
            </a:r>
            <a:endParaRPr lang="en-US" altLang="en-US" dirty="0" smtClean="0">
              <a:solidFill>
                <a:schemeClr val="tx1"/>
              </a:solidFill>
              <a:cs typeface="Courier New" panose="02070309020205020404" pitchFamily="49" charset="0"/>
            </a:endParaRPr>
          </a:p>
          <a:p>
            <a:pPr lvl="1"/>
            <a:r>
              <a:rPr lang="fr-FR" altLang="en-US" b="0" dirty="0" err="1" smtClean="0">
                <a:solidFill>
                  <a:schemeClr val="tx1"/>
                </a:solidFill>
                <a:cs typeface="Courier New" panose="02070309020205020404" pitchFamily="49" charset="0"/>
              </a:rPr>
              <a:t>dtype</a:t>
            </a:r>
            <a:r>
              <a:rPr lang="fr-FR" altLang="en-US" b="0" dirty="0" smtClean="0">
                <a:solidFill>
                  <a:schemeClr val="tx1"/>
                </a:solidFill>
                <a:cs typeface="Courier New" panose="02070309020205020404" pitchFamily="49" charset="0"/>
              </a:rPr>
              <a:t>(‘int32’)</a:t>
            </a:r>
            <a:endParaRPr lang="en-US" altLang="en-US" dirty="0" smtClean="0">
              <a:cs typeface="Courier New" panose="02070309020205020404" pitchFamily="49" charset="0"/>
            </a:endParaRPr>
          </a:p>
          <a:p>
            <a:pPr lvl="1"/>
            <a:r>
              <a:rPr lang="en-US" altLang="en-US" b="0" dirty="0" smtClean="0">
                <a:solidFill>
                  <a:schemeClr val="tx1"/>
                </a:solidFill>
                <a:cs typeface="Courier New" panose="02070309020205020404" pitchFamily="49" charset="0"/>
              </a:rPr>
              <a:t>4</a:t>
            </a:r>
            <a:endParaRPr lang="en-US" altLang="en-US" b="0" dirty="0">
              <a:solidFill>
                <a:schemeClr val="tx1"/>
              </a:solidFill>
              <a:cs typeface="Courier New" panose="02070309020205020404" pitchFamily="49" charset="0"/>
            </a:endParaRPr>
          </a:p>
        </p:txBody>
      </p:sp>
    </p:spTree>
    <p:extLst>
      <p:ext uri="{BB962C8B-B14F-4D97-AF65-F5344CB8AC3E}">
        <p14:creationId xmlns:p14="http://schemas.microsoft.com/office/powerpoint/2010/main" val="37269254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84175"/>
          </a:xfrm>
        </p:spPr>
        <p:txBody>
          <a:bodyPr>
            <a:normAutofit fontScale="90000"/>
          </a:bodyPr>
          <a:lstStyle/>
          <a:p>
            <a:pPr algn="ctr"/>
            <a:r>
              <a:rPr lang="en-IN" b="1" dirty="0" smtClean="0"/>
              <a:t>Fancy Indexing in 2-D</a:t>
            </a:r>
            <a:endParaRPr lang="en-IN" b="1" dirty="0"/>
          </a:p>
        </p:txBody>
      </p:sp>
      <p:sp>
        <p:nvSpPr>
          <p:cNvPr id="3" name="Content Placeholder 2"/>
          <p:cNvSpPr>
            <a:spLocks noGrp="1"/>
          </p:cNvSpPr>
          <p:nvPr>
            <p:ph idx="1"/>
          </p:nvPr>
        </p:nvSpPr>
        <p:spPr>
          <a:xfrm>
            <a:off x="838200" y="914400"/>
            <a:ext cx="10515600" cy="5626100"/>
          </a:xfrm>
        </p:spPr>
        <p:txBody>
          <a:bodyPr>
            <a:noAutofit/>
          </a:bodyPr>
          <a:lstStyle/>
          <a:p>
            <a:r>
              <a:rPr lang="en-US" altLang="en-US" sz="2000" dirty="0">
                <a:latin typeface="Arial" panose="020B0604020202020204" pitchFamily="34" charset="0"/>
              </a:rPr>
              <a:t>Unlike slicing, fancy indexing creates copies instead of views into original arrays.</a:t>
            </a:r>
          </a:p>
          <a:p>
            <a:pPr marL="0" indent="0">
              <a:buNone/>
            </a:pPr>
            <a:endParaRPr lang="en-US" altLang="en-US" sz="2400" dirty="0" smtClean="0"/>
          </a:p>
          <a:p>
            <a:pPr marL="0" indent="0">
              <a:buNone/>
            </a:pPr>
            <a:r>
              <a:rPr lang="en-US" altLang="en-US" sz="2400" dirty="0" err="1" smtClean="0"/>
              <a:t>arr</a:t>
            </a:r>
            <a:r>
              <a:rPr lang="en-US" altLang="en-US" sz="2400" dirty="0" smtClean="0"/>
              <a:t>=</a:t>
            </a:r>
            <a:r>
              <a:rPr lang="en-US" altLang="en-US" sz="2400" dirty="0" err="1" smtClean="0"/>
              <a:t>np.array</a:t>
            </a:r>
            <a:r>
              <a:rPr lang="en-US" altLang="en-US" sz="2400" dirty="0" smtClean="0"/>
              <a:t>([[0,1,2,3,4,5], </a:t>
            </a:r>
          </a:p>
          <a:p>
            <a:pPr marL="0" indent="0">
              <a:buNone/>
            </a:pPr>
            <a:r>
              <a:rPr lang="en-US" altLang="en-US" sz="2400" dirty="0" smtClean="0"/>
              <a:t> [10,11,12,13,14,15],</a:t>
            </a:r>
          </a:p>
          <a:p>
            <a:pPr marL="0" indent="0">
              <a:buNone/>
            </a:pPr>
            <a:r>
              <a:rPr lang="en-US" altLang="en-US" sz="2400" dirty="0" smtClean="0"/>
              <a:t>  [20,21,22,23,24,25], </a:t>
            </a:r>
          </a:p>
          <a:p>
            <a:pPr marL="0" indent="0">
              <a:buNone/>
            </a:pPr>
            <a:r>
              <a:rPr lang="en-US" altLang="en-US" sz="2400" dirty="0"/>
              <a:t> </a:t>
            </a:r>
            <a:r>
              <a:rPr lang="en-US" altLang="en-US" sz="2400" dirty="0" smtClean="0"/>
              <a:t> [30,31,32,33,34,35], </a:t>
            </a:r>
          </a:p>
          <a:p>
            <a:pPr marL="0" indent="0">
              <a:buNone/>
            </a:pPr>
            <a:r>
              <a:rPr lang="en-US" altLang="en-US" sz="2400" dirty="0"/>
              <a:t> </a:t>
            </a:r>
            <a:r>
              <a:rPr lang="en-US" altLang="en-US" sz="2400" dirty="0" smtClean="0"/>
              <a:t> [40,41,42,43,44,45], </a:t>
            </a:r>
          </a:p>
          <a:p>
            <a:pPr marL="0" indent="0">
              <a:buNone/>
            </a:pPr>
            <a:r>
              <a:rPr lang="en-US" altLang="en-US" sz="2400" dirty="0"/>
              <a:t> </a:t>
            </a:r>
            <a:r>
              <a:rPr lang="en-US" altLang="en-US" sz="2400" dirty="0" smtClean="0"/>
              <a:t> [50,51,52,53,54,55]])</a:t>
            </a:r>
          </a:p>
          <a:p>
            <a:pPr marL="0" indent="0">
              <a:buNone/>
            </a:pPr>
            <a:r>
              <a:rPr lang="en-US" altLang="en-US" sz="2400" dirty="0" smtClean="0"/>
              <a:t>#accessing one to one mapping, 0,1    1,2   2,3   3,4   4,5 </a:t>
            </a:r>
          </a:p>
          <a:p>
            <a:pPr marL="0" indent="0">
              <a:buNone/>
            </a:pPr>
            <a:r>
              <a:rPr lang="en-US" altLang="en-US" sz="2400" dirty="0" err="1" smtClean="0"/>
              <a:t>arr</a:t>
            </a:r>
            <a:r>
              <a:rPr lang="en-US" altLang="en-US" sz="2400" dirty="0" smtClean="0"/>
              <a:t>[(0,1,2,3,4),(1,2,3,4,5)]</a:t>
            </a:r>
          </a:p>
          <a:p>
            <a:pPr marL="0" indent="0">
              <a:buNone/>
            </a:pPr>
            <a:r>
              <a:rPr lang="en-US" altLang="en-US" sz="2400" dirty="0" smtClean="0"/>
              <a:t>shows</a:t>
            </a:r>
          </a:p>
          <a:p>
            <a:r>
              <a:rPr lang="en-US" altLang="en-US" sz="2400" b="0" dirty="0" smtClean="0"/>
              <a:t>array([ 1, 12, 23, 34, 45])</a:t>
            </a:r>
          </a:p>
          <a:p>
            <a:endParaRPr lang="en-IN" sz="2000" dirty="0"/>
          </a:p>
        </p:txBody>
      </p:sp>
      <p:graphicFrame>
        <p:nvGraphicFramePr>
          <p:cNvPr id="4" name="Object 4"/>
          <p:cNvGraphicFramePr>
            <a:graphicFrameLocks noChangeAspect="1"/>
          </p:cNvGraphicFramePr>
          <p:nvPr>
            <p:extLst>
              <p:ext uri="{D42A27DB-BD31-4B8C-83A1-F6EECF244321}">
                <p14:modId xmlns:p14="http://schemas.microsoft.com/office/powerpoint/2010/main" val="4000470935"/>
              </p:ext>
            </p:extLst>
          </p:nvPr>
        </p:nvGraphicFramePr>
        <p:xfrm>
          <a:off x="7842250" y="1387475"/>
          <a:ext cx="3008313" cy="3008313"/>
        </p:xfrm>
        <a:graphic>
          <a:graphicData uri="http://schemas.openxmlformats.org/presentationml/2006/ole">
            <mc:AlternateContent xmlns:mc="http://schemas.openxmlformats.org/markup-compatibility/2006">
              <mc:Choice xmlns:v="urn:schemas-microsoft-com:vml" Requires="v">
                <p:oleObj spid="_x0000_s5142" name="VISIO" r:id="rId3" imgW="3001419" imgH="3007495" progId="Visio.Drawing.5">
                  <p:embed/>
                </p:oleObj>
              </mc:Choice>
              <mc:Fallback>
                <p:oleObj name="VISIO" r:id="rId3" imgW="3001419" imgH="3007495" progId="Visio.Drawing.5">
                  <p:embed/>
                  <p:pic>
                    <p:nvPicPr>
                      <p:cNvPr id="1126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2250" y="1387475"/>
                        <a:ext cx="3008313" cy="300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850824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2775"/>
          </a:xfrm>
        </p:spPr>
        <p:txBody>
          <a:bodyPr>
            <a:normAutofit fontScale="90000"/>
          </a:bodyPr>
          <a:lstStyle/>
          <a:p>
            <a:pPr algn="ctr"/>
            <a:r>
              <a:rPr lang="en-IN" b="1" dirty="0" smtClean="0"/>
              <a:t>Fancy Indexing in 2-D</a:t>
            </a:r>
            <a:endParaRPr lang="en-IN" b="1" dirty="0"/>
          </a:p>
        </p:txBody>
      </p:sp>
      <p:sp>
        <p:nvSpPr>
          <p:cNvPr id="3" name="Content Placeholder 2"/>
          <p:cNvSpPr>
            <a:spLocks noGrp="1"/>
          </p:cNvSpPr>
          <p:nvPr>
            <p:ph idx="1"/>
          </p:nvPr>
        </p:nvSpPr>
        <p:spPr>
          <a:xfrm>
            <a:off x="838200" y="1143000"/>
            <a:ext cx="10515600" cy="5033963"/>
          </a:xfrm>
        </p:spPr>
        <p:txBody>
          <a:bodyPr>
            <a:normAutofit/>
          </a:bodyPr>
          <a:lstStyle/>
          <a:p>
            <a:pPr marL="0" indent="0">
              <a:buNone/>
            </a:pPr>
            <a:r>
              <a:rPr lang="en-US" altLang="en-US" dirty="0" smtClean="0"/>
              <a:t>Example :</a:t>
            </a:r>
          </a:p>
          <a:p>
            <a:pPr marL="0" indent="0">
              <a:buNone/>
            </a:pPr>
            <a:r>
              <a:rPr lang="en-US" altLang="en-US" dirty="0" smtClean="0"/>
              <a:t>a[3</a:t>
            </a:r>
            <a:r>
              <a:rPr lang="en-US" altLang="en-US" dirty="0"/>
              <a:t>:,[0, 2, 5]]</a:t>
            </a:r>
          </a:p>
          <a:p>
            <a:pPr marL="0" indent="0">
              <a:buNone/>
            </a:pPr>
            <a:r>
              <a:rPr lang="en-US" altLang="en-US" dirty="0" smtClean="0"/>
              <a:t>#column  0  2 and 5 are required staring row 3 </a:t>
            </a:r>
          </a:p>
          <a:p>
            <a:pPr marL="0" indent="0">
              <a:buNone/>
            </a:pPr>
            <a:r>
              <a:rPr lang="en-US" altLang="en-US" dirty="0" smtClean="0"/>
              <a:t>array</a:t>
            </a:r>
            <a:r>
              <a:rPr lang="en-US" altLang="en-US" dirty="0"/>
              <a:t>([[30, 32, 35],       </a:t>
            </a:r>
          </a:p>
          <a:p>
            <a:pPr marL="0" indent="0">
              <a:buNone/>
            </a:pPr>
            <a:r>
              <a:rPr lang="en-US" altLang="en-US" dirty="0"/>
              <a:t>       [40, 42, 45]])</a:t>
            </a:r>
          </a:p>
          <a:p>
            <a:pPr marL="0" indent="0">
              <a:buNone/>
            </a:pPr>
            <a:r>
              <a:rPr lang="en-US" altLang="en-US" dirty="0"/>
              <a:t>       [50, 52, 55]])</a:t>
            </a:r>
          </a:p>
          <a:p>
            <a:endParaRPr lang="en-US" altLang="en-US" dirty="0"/>
          </a:p>
          <a:p>
            <a:endParaRPr lang="en-IN" dirty="0"/>
          </a:p>
        </p:txBody>
      </p:sp>
      <p:graphicFrame>
        <p:nvGraphicFramePr>
          <p:cNvPr id="4" name="Object 4"/>
          <p:cNvGraphicFramePr>
            <a:graphicFrameLocks noChangeAspect="1"/>
          </p:cNvGraphicFramePr>
          <p:nvPr>
            <p:extLst>
              <p:ext uri="{D42A27DB-BD31-4B8C-83A1-F6EECF244321}">
                <p14:modId xmlns:p14="http://schemas.microsoft.com/office/powerpoint/2010/main" val="259457688"/>
              </p:ext>
            </p:extLst>
          </p:nvPr>
        </p:nvGraphicFramePr>
        <p:xfrm>
          <a:off x="7842250" y="1143000"/>
          <a:ext cx="3008313" cy="3008313"/>
        </p:xfrm>
        <a:graphic>
          <a:graphicData uri="http://schemas.openxmlformats.org/presentationml/2006/ole">
            <mc:AlternateContent xmlns:mc="http://schemas.openxmlformats.org/markup-compatibility/2006">
              <mc:Choice xmlns:v="urn:schemas-microsoft-com:vml" Requires="v">
                <p:oleObj spid="_x0000_s6166" name="VISIO" r:id="rId3" imgW="3001419" imgH="3007495" progId="Visio.Drawing.5">
                  <p:embed/>
                </p:oleObj>
              </mc:Choice>
              <mc:Fallback>
                <p:oleObj name="VISIO" r:id="rId3" imgW="3001419" imgH="3007495" progId="Visio.Drawing.5">
                  <p:embed/>
                  <p:pic>
                    <p:nvPicPr>
                      <p:cNvPr id="1126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2250" y="1143000"/>
                        <a:ext cx="3008313" cy="300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342216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1975"/>
          </a:xfrm>
        </p:spPr>
        <p:txBody>
          <a:bodyPr>
            <a:normAutofit fontScale="90000"/>
          </a:bodyPr>
          <a:lstStyle/>
          <a:p>
            <a:pPr algn="ctr"/>
            <a:r>
              <a:rPr lang="en-US" altLang="en-US" b="1" dirty="0" smtClean="0"/>
              <a:t>Array Calculation Methods</a:t>
            </a:r>
            <a:endParaRPr lang="en-IN" b="1" dirty="0"/>
          </a:p>
        </p:txBody>
      </p:sp>
      <p:sp>
        <p:nvSpPr>
          <p:cNvPr id="3" name="Content Placeholder 2"/>
          <p:cNvSpPr>
            <a:spLocks noGrp="1"/>
          </p:cNvSpPr>
          <p:nvPr>
            <p:ph idx="1"/>
          </p:nvPr>
        </p:nvSpPr>
        <p:spPr>
          <a:xfrm>
            <a:off x="838200" y="927100"/>
            <a:ext cx="10728158" cy="5345363"/>
          </a:xfrm>
        </p:spPr>
        <p:txBody>
          <a:bodyPr>
            <a:noAutofit/>
          </a:bodyPr>
          <a:lstStyle/>
          <a:p>
            <a:r>
              <a:rPr lang="en-US" altLang="en-US" dirty="0" smtClean="0">
                <a:solidFill>
                  <a:schemeClr val="tx1"/>
                </a:solidFill>
                <a:cs typeface="Courier New" panose="02070309020205020404" pitchFamily="49" charset="0"/>
              </a:rPr>
              <a:t>a = array([[1,2,3], [4,5,6]], float)</a:t>
            </a:r>
          </a:p>
          <a:p>
            <a:pPr marL="0" indent="0">
              <a:buNone/>
            </a:pPr>
            <a:r>
              <a:rPr lang="en-US" altLang="en-US" dirty="0" smtClean="0">
                <a:cs typeface="Courier New" panose="02070309020205020404" pitchFamily="49" charset="0"/>
              </a:rPr>
              <a:t># Sum defaults to summing all array values.</a:t>
            </a:r>
          </a:p>
          <a:p>
            <a:r>
              <a:rPr lang="en-US" altLang="en-US" dirty="0" smtClean="0">
                <a:solidFill>
                  <a:schemeClr val="tx1"/>
                </a:solidFill>
                <a:cs typeface="Courier New" panose="02070309020205020404" pitchFamily="49" charset="0"/>
              </a:rPr>
              <a:t>sum(a)</a:t>
            </a:r>
          </a:p>
          <a:p>
            <a:pPr marL="0" indent="0">
              <a:buNone/>
            </a:pPr>
            <a:r>
              <a:rPr lang="en-US" altLang="en-US" b="0" dirty="0" smtClean="0">
                <a:solidFill>
                  <a:schemeClr val="tx1"/>
                </a:solidFill>
                <a:cs typeface="Courier New" panose="02070309020205020404" pitchFamily="49" charset="0"/>
              </a:rPr>
              <a:t>21.</a:t>
            </a:r>
          </a:p>
          <a:p>
            <a:pPr marL="0" indent="0">
              <a:buNone/>
            </a:pPr>
            <a:r>
              <a:rPr lang="en-US" altLang="en-US" dirty="0" smtClean="0">
                <a:cs typeface="Courier New" panose="02070309020205020404" pitchFamily="49" charset="0"/>
              </a:rPr>
              <a:t># supply the keyword axis to sum along the 0th axis.</a:t>
            </a:r>
          </a:p>
          <a:p>
            <a:r>
              <a:rPr lang="en-US" altLang="en-US" dirty="0" smtClean="0">
                <a:solidFill>
                  <a:schemeClr val="tx1"/>
                </a:solidFill>
                <a:cs typeface="Courier New" panose="02070309020205020404" pitchFamily="49" charset="0"/>
              </a:rPr>
              <a:t>sum(a, axis=0)</a:t>
            </a:r>
          </a:p>
          <a:p>
            <a:pPr marL="0" indent="0">
              <a:buNone/>
            </a:pPr>
            <a:r>
              <a:rPr lang="en-US" altLang="en-US" b="0" dirty="0" smtClean="0">
                <a:solidFill>
                  <a:schemeClr val="tx1"/>
                </a:solidFill>
                <a:cs typeface="Courier New" panose="02070309020205020404" pitchFamily="49" charset="0"/>
              </a:rPr>
              <a:t>array([5., 7., 9.])</a:t>
            </a:r>
          </a:p>
          <a:p>
            <a:pPr marL="0" indent="0">
              <a:buNone/>
            </a:pPr>
            <a:r>
              <a:rPr lang="en-US" altLang="en-US" dirty="0" smtClean="0">
                <a:cs typeface="Courier New" panose="02070309020205020404" pitchFamily="49" charset="0"/>
              </a:rPr>
              <a:t># supply the keyword axis to sum along the last axis.</a:t>
            </a:r>
          </a:p>
          <a:p>
            <a:r>
              <a:rPr lang="en-US" altLang="en-US" dirty="0" smtClean="0">
                <a:solidFill>
                  <a:schemeClr val="tx1"/>
                </a:solidFill>
                <a:cs typeface="Courier New" panose="02070309020205020404" pitchFamily="49" charset="0"/>
              </a:rPr>
              <a:t>sum(a, axis=-1)</a:t>
            </a:r>
          </a:p>
          <a:p>
            <a:pPr marL="0" indent="0">
              <a:buNone/>
            </a:pPr>
            <a:r>
              <a:rPr lang="en-US" altLang="en-US" b="0" dirty="0" smtClean="0">
                <a:solidFill>
                  <a:schemeClr val="tx1"/>
                </a:solidFill>
                <a:cs typeface="Courier New" panose="02070309020205020404" pitchFamily="49" charset="0"/>
              </a:rPr>
              <a:t>array([6., 15.])</a:t>
            </a:r>
          </a:p>
          <a:p>
            <a:endParaRPr lang="en-IN" sz="2000" dirty="0"/>
          </a:p>
        </p:txBody>
      </p:sp>
    </p:spTree>
    <p:extLst>
      <p:ext uri="{BB962C8B-B14F-4D97-AF65-F5344CB8AC3E}">
        <p14:creationId xmlns:p14="http://schemas.microsoft.com/office/powerpoint/2010/main" val="24199918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3075"/>
          </a:xfrm>
        </p:spPr>
        <p:txBody>
          <a:bodyPr>
            <a:normAutofit fontScale="90000"/>
          </a:bodyPr>
          <a:lstStyle/>
          <a:p>
            <a:pPr algn="ctr"/>
            <a:r>
              <a:rPr lang="en-IN" b="1" dirty="0" smtClean="0"/>
              <a:t>Sum Array Method</a:t>
            </a:r>
            <a:endParaRPr lang="en-IN" b="1" dirty="0"/>
          </a:p>
        </p:txBody>
      </p:sp>
      <p:sp>
        <p:nvSpPr>
          <p:cNvPr id="3" name="Content Placeholder 2"/>
          <p:cNvSpPr>
            <a:spLocks noGrp="1"/>
          </p:cNvSpPr>
          <p:nvPr>
            <p:ph idx="1"/>
          </p:nvPr>
        </p:nvSpPr>
        <p:spPr>
          <a:xfrm>
            <a:off x="838200" y="1117600"/>
            <a:ext cx="10515600" cy="5059363"/>
          </a:xfrm>
        </p:spPr>
        <p:txBody>
          <a:bodyPr>
            <a:normAutofit/>
          </a:bodyPr>
          <a:lstStyle/>
          <a:p>
            <a:r>
              <a:rPr lang="en-US" altLang="en-US" dirty="0" smtClean="0">
                <a:cs typeface="Courier New" panose="02070309020205020404" pitchFamily="49" charset="0"/>
              </a:rPr>
              <a:t># The </a:t>
            </a:r>
            <a:r>
              <a:rPr lang="en-US" altLang="en-US" dirty="0" err="1" smtClean="0">
                <a:cs typeface="Courier New" panose="02070309020205020404" pitchFamily="49" charset="0"/>
              </a:rPr>
              <a:t>a.sum</a:t>
            </a:r>
            <a:r>
              <a:rPr lang="en-US" altLang="en-US" dirty="0" smtClean="0">
                <a:cs typeface="Courier New" panose="02070309020205020404" pitchFamily="49" charset="0"/>
              </a:rPr>
              <a:t>() defaults to summing *all* array values</a:t>
            </a:r>
          </a:p>
          <a:p>
            <a:r>
              <a:rPr lang="en-US" altLang="en-US" dirty="0">
                <a:cs typeface="Courier New" panose="02070309020205020404" pitchFamily="49" charset="0"/>
              </a:rPr>
              <a:t>a = array([[1,2,3], [4,5,6]], float)</a:t>
            </a:r>
          </a:p>
          <a:p>
            <a:r>
              <a:rPr lang="en-US" altLang="en-US" dirty="0" err="1" smtClean="0">
                <a:solidFill>
                  <a:schemeClr val="tx1"/>
                </a:solidFill>
                <a:cs typeface="Courier New" panose="02070309020205020404" pitchFamily="49" charset="0"/>
              </a:rPr>
              <a:t>a.sum</a:t>
            </a:r>
            <a:r>
              <a:rPr lang="en-US" altLang="en-US" dirty="0" smtClean="0">
                <a:solidFill>
                  <a:schemeClr val="tx1"/>
                </a:solidFill>
                <a:cs typeface="Courier New" panose="02070309020205020404" pitchFamily="49" charset="0"/>
              </a:rPr>
              <a:t>()</a:t>
            </a:r>
          </a:p>
          <a:p>
            <a:pPr marL="0" indent="0">
              <a:buNone/>
            </a:pPr>
            <a:r>
              <a:rPr lang="en-US" altLang="en-US" b="0" dirty="0" smtClean="0">
                <a:solidFill>
                  <a:schemeClr val="tx1"/>
                </a:solidFill>
                <a:cs typeface="Courier New" panose="02070309020205020404" pitchFamily="49" charset="0"/>
              </a:rPr>
              <a:t>21.</a:t>
            </a:r>
          </a:p>
          <a:p>
            <a:r>
              <a:rPr lang="en-US" altLang="en-US" dirty="0" smtClean="0">
                <a:cs typeface="Courier New" panose="02070309020205020404" pitchFamily="49" charset="0"/>
              </a:rPr>
              <a:t># Supply an axis argument to sum along a specific axis.</a:t>
            </a:r>
          </a:p>
          <a:p>
            <a:r>
              <a:rPr lang="en-US" altLang="en-US" dirty="0" err="1" smtClean="0">
                <a:solidFill>
                  <a:schemeClr val="tx1"/>
                </a:solidFill>
                <a:cs typeface="Courier New" panose="02070309020205020404" pitchFamily="49" charset="0"/>
              </a:rPr>
              <a:t>a.sum</a:t>
            </a:r>
            <a:r>
              <a:rPr lang="en-US" altLang="en-US" dirty="0" smtClean="0">
                <a:solidFill>
                  <a:schemeClr val="tx1"/>
                </a:solidFill>
                <a:cs typeface="Courier New" panose="02070309020205020404" pitchFamily="49" charset="0"/>
              </a:rPr>
              <a:t>(axis=0)</a:t>
            </a:r>
          </a:p>
          <a:p>
            <a:pPr marL="0" indent="0">
              <a:buNone/>
            </a:pPr>
            <a:r>
              <a:rPr lang="en-US" altLang="en-US" b="0" dirty="0" smtClean="0">
                <a:solidFill>
                  <a:schemeClr val="tx1"/>
                </a:solidFill>
                <a:cs typeface="Courier New" panose="02070309020205020404" pitchFamily="49" charset="0"/>
              </a:rPr>
              <a:t>array([5., 7., 9.])</a:t>
            </a:r>
          </a:p>
          <a:p>
            <a:endParaRPr lang="en-IN" dirty="0"/>
          </a:p>
        </p:txBody>
      </p:sp>
    </p:spTree>
    <p:extLst>
      <p:ext uri="{BB962C8B-B14F-4D97-AF65-F5344CB8AC3E}">
        <p14:creationId xmlns:p14="http://schemas.microsoft.com/office/powerpoint/2010/main" val="31144028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pPr algn="ctr"/>
            <a:r>
              <a:rPr lang="en-IN" b="1" dirty="0" smtClean="0"/>
              <a:t>Product</a:t>
            </a:r>
            <a:endParaRPr lang="en-IN" b="1" dirty="0"/>
          </a:p>
        </p:txBody>
      </p:sp>
      <p:sp>
        <p:nvSpPr>
          <p:cNvPr id="3" name="Content Placeholder 2"/>
          <p:cNvSpPr>
            <a:spLocks noGrp="1"/>
          </p:cNvSpPr>
          <p:nvPr>
            <p:ph idx="1"/>
          </p:nvPr>
        </p:nvSpPr>
        <p:spPr>
          <a:xfrm>
            <a:off x="838200" y="1193800"/>
            <a:ext cx="10515600" cy="4983163"/>
          </a:xfrm>
        </p:spPr>
        <p:txBody>
          <a:bodyPr/>
          <a:lstStyle/>
          <a:p>
            <a:r>
              <a:rPr lang="en-US" altLang="en-US" dirty="0" smtClean="0">
                <a:cs typeface="Courier New" panose="02070309020205020404" pitchFamily="49" charset="0"/>
              </a:rPr>
              <a:t># product along columns.</a:t>
            </a:r>
          </a:p>
          <a:p>
            <a:r>
              <a:rPr lang="en-US" altLang="en-US" dirty="0" smtClean="0">
                <a:cs typeface="Courier New" panose="02070309020205020404" pitchFamily="49" charset="0"/>
              </a:rPr>
              <a:t>a = array([[1,2,3], [4,5,6]], float)</a:t>
            </a:r>
          </a:p>
          <a:p>
            <a:r>
              <a:rPr lang="en-US" altLang="en-US" dirty="0" err="1" smtClean="0">
                <a:solidFill>
                  <a:schemeClr val="tx1"/>
                </a:solidFill>
                <a:cs typeface="Courier New" panose="02070309020205020404" pitchFamily="49" charset="0"/>
              </a:rPr>
              <a:t>a.prod</a:t>
            </a:r>
            <a:r>
              <a:rPr lang="en-US" altLang="en-US" dirty="0" smtClean="0">
                <a:solidFill>
                  <a:schemeClr val="tx1"/>
                </a:solidFill>
                <a:cs typeface="Courier New" panose="02070309020205020404" pitchFamily="49" charset="0"/>
              </a:rPr>
              <a:t>(axis=0)</a:t>
            </a:r>
          </a:p>
          <a:p>
            <a:r>
              <a:rPr lang="en-US" altLang="en-US" b="0" dirty="0" smtClean="0">
                <a:solidFill>
                  <a:schemeClr val="tx1"/>
                </a:solidFill>
                <a:cs typeface="Courier New" panose="02070309020205020404" pitchFamily="49" charset="0"/>
              </a:rPr>
              <a:t>array([ 4., 10., 18.])</a:t>
            </a:r>
            <a:br>
              <a:rPr lang="en-US" altLang="en-US" b="0" dirty="0" smtClean="0">
                <a:solidFill>
                  <a:schemeClr val="tx1"/>
                </a:solidFill>
                <a:cs typeface="Courier New" panose="02070309020205020404" pitchFamily="49" charset="0"/>
              </a:rPr>
            </a:br>
            <a:endParaRPr lang="en-US" altLang="en-US" b="0" dirty="0" smtClean="0">
              <a:solidFill>
                <a:schemeClr val="tx1"/>
              </a:solidFill>
              <a:cs typeface="Courier New" panose="02070309020205020404" pitchFamily="49" charset="0"/>
            </a:endParaRPr>
          </a:p>
          <a:p>
            <a:endParaRPr lang="en-IN" dirty="0"/>
          </a:p>
        </p:txBody>
      </p:sp>
    </p:spTree>
    <p:extLst>
      <p:ext uri="{BB962C8B-B14F-4D97-AF65-F5344CB8AC3E}">
        <p14:creationId xmlns:p14="http://schemas.microsoft.com/office/powerpoint/2010/main" val="5374994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6275"/>
          </a:xfrm>
        </p:spPr>
        <p:txBody>
          <a:bodyPr>
            <a:normAutofit fontScale="90000"/>
          </a:bodyPr>
          <a:lstStyle/>
          <a:p>
            <a:pPr algn="ctr"/>
            <a:r>
              <a:rPr lang="en-IN" b="1" dirty="0" smtClean="0"/>
              <a:t>Min/Max</a:t>
            </a:r>
            <a:endParaRPr lang="en-IN" b="1" dirty="0"/>
          </a:p>
        </p:txBody>
      </p:sp>
      <p:sp>
        <p:nvSpPr>
          <p:cNvPr id="3" name="Content Placeholder 2"/>
          <p:cNvSpPr>
            <a:spLocks noGrp="1"/>
          </p:cNvSpPr>
          <p:nvPr>
            <p:ph idx="1"/>
          </p:nvPr>
        </p:nvSpPr>
        <p:spPr>
          <a:xfrm>
            <a:off x="838200" y="1231900"/>
            <a:ext cx="10515600" cy="4945063"/>
          </a:xfrm>
        </p:spPr>
        <p:txBody>
          <a:bodyPr/>
          <a:lstStyle/>
          <a:p>
            <a:r>
              <a:rPr lang="en-US" altLang="en-US" dirty="0" smtClean="0">
                <a:solidFill>
                  <a:schemeClr val="tx1"/>
                </a:solidFill>
                <a:cs typeface="Courier New" panose="02070309020205020404" pitchFamily="49" charset="0"/>
              </a:rPr>
              <a:t>a = array([2.,3.,0.,1.]) </a:t>
            </a:r>
          </a:p>
          <a:p>
            <a:r>
              <a:rPr lang="en-US" altLang="en-US" dirty="0" err="1" smtClean="0">
                <a:solidFill>
                  <a:schemeClr val="tx1"/>
                </a:solidFill>
                <a:cs typeface="Courier New" panose="02070309020205020404" pitchFamily="49" charset="0"/>
              </a:rPr>
              <a:t>a.min</a:t>
            </a:r>
            <a:r>
              <a:rPr lang="en-US" altLang="en-US" dirty="0" smtClean="0">
                <a:solidFill>
                  <a:schemeClr val="tx1"/>
                </a:solidFill>
                <a:cs typeface="Courier New" panose="02070309020205020404" pitchFamily="49" charset="0"/>
              </a:rPr>
              <a:t>(axis=0)</a:t>
            </a:r>
          </a:p>
          <a:p>
            <a:pPr marL="0" indent="0">
              <a:buNone/>
            </a:pPr>
            <a:r>
              <a:rPr lang="en-US" altLang="en-US" b="0" dirty="0" smtClean="0">
                <a:solidFill>
                  <a:schemeClr val="tx1"/>
                </a:solidFill>
                <a:cs typeface="Courier New" panose="02070309020205020404" pitchFamily="49" charset="0"/>
              </a:rPr>
              <a:t>0.</a:t>
            </a:r>
          </a:p>
          <a:p>
            <a:r>
              <a:rPr lang="en-US" altLang="en-US" dirty="0" smtClean="0">
                <a:cs typeface="Courier New" panose="02070309020205020404" pitchFamily="49" charset="0"/>
              </a:rPr>
              <a:t># use </a:t>
            </a:r>
            <a:r>
              <a:rPr lang="en-US" altLang="en-US" dirty="0" err="1" smtClean="0">
                <a:cs typeface="Courier New" panose="02070309020205020404" pitchFamily="49" charset="0"/>
              </a:rPr>
              <a:t>Numpy’s</a:t>
            </a:r>
            <a:r>
              <a:rPr lang="en-US" altLang="en-US" dirty="0" smtClean="0">
                <a:cs typeface="Courier New" panose="02070309020205020404" pitchFamily="49" charset="0"/>
              </a:rPr>
              <a:t> </a:t>
            </a:r>
            <a:r>
              <a:rPr lang="en-US" altLang="en-US" dirty="0" err="1" smtClean="0">
                <a:cs typeface="Courier New" panose="02070309020205020404" pitchFamily="49" charset="0"/>
              </a:rPr>
              <a:t>amin</a:t>
            </a:r>
            <a:r>
              <a:rPr lang="en-US" altLang="en-US" dirty="0" smtClean="0">
                <a:cs typeface="Courier New" panose="02070309020205020404" pitchFamily="49" charset="0"/>
              </a:rPr>
              <a:t>() instead  of Python’s </a:t>
            </a:r>
            <a:r>
              <a:rPr lang="en-US" altLang="en-US" dirty="0" err="1" smtClean="0">
                <a:cs typeface="Courier New" panose="02070309020205020404" pitchFamily="49" charset="0"/>
              </a:rPr>
              <a:t>builtin</a:t>
            </a:r>
            <a:r>
              <a:rPr lang="en-US" altLang="en-US" dirty="0" smtClean="0">
                <a:cs typeface="Courier New" panose="02070309020205020404" pitchFamily="49" charset="0"/>
              </a:rPr>
              <a:t> min() </a:t>
            </a:r>
          </a:p>
          <a:p>
            <a:r>
              <a:rPr lang="en-US" altLang="en-US" dirty="0" smtClean="0">
                <a:cs typeface="Courier New" panose="02070309020205020404" pitchFamily="49" charset="0"/>
              </a:rPr>
              <a:t># for speed operations on  multi-dimensional arrays.</a:t>
            </a:r>
          </a:p>
          <a:p>
            <a:r>
              <a:rPr lang="en-US" altLang="en-US" dirty="0" err="1" smtClean="0">
                <a:solidFill>
                  <a:schemeClr val="tx1"/>
                </a:solidFill>
                <a:cs typeface="Courier New" panose="02070309020205020404" pitchFamily="49" charset="0"/>
              </a:rPr>
              <a:t>amin</a:t>
            </a:r>
            <a:r>
              <a:rPr lang="en-US" altLang="en-US" dirty="0" smtClean="0">
                <a:solidFill>
                  <a:schemeClr val="tx1"/>
                </a:solidFill>
                <a:cs typeface="Courier New" panose="02070309020205020404" pitchFamily="49" charset="0"/>
              </a:rPr>
              <a:t>(a, axis=0)</a:t>
            </a:r>
          </a:p>
          <a:p>
            <a:pPr marL="0" indent="0">
              <a:buNone/>
            </a:pPr>
            <a:r>
              <a:rPr lang="en-US" altLang="en-US" b="0" dirty="0" smtClean="0">
                <a:solidFill>
                  <a:schemeClr val="tx1"/>
                </a:solidFill>
                <a:cs typeface="Courier New" panose="02070309020205020404" pitchFamily="49" charset="0"/>
              </a:rPr>
              <a:t>0.</a:t>
            </a:r>
          </a:p>
          <a:p>
            <a:endParaRPr lang="en-IN" dirty="0"/>
          </a:p>
        </p:txBody>
      </p:sp>
    </p:spTree>
    <p:extLst>
      <p:ext uri="{BB962C8B-B14F-4D97-AF65-F5344CB8AC3E}">
        <p14:creationId xmlns:p14="http://schemas.microsoft.com/office/powerpoint/2010/main" val="39633187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2201"/>
          </a:xfrm>
        </p:spPr>
        <p:txBody>
          <a:bodyPr/>
          <a:lstStyle/>
          <a:p>
            <a:pPr algn="ctr"/>
            <a:r>
              <a:rPr lang="en-IN" b="1" dirty="0" smtClean="0"/>
              <a:t>Flags </a:t>
            </a:r>
            <a:endParaRPr lang="en-IN" b="1" dirty="0"/>
          </a:p>
        </p:txBody>
      </p:sp>
      <p:sp>
        <p:nvSpPr>
          <p:cNvPr id="3" name="Content Placeholder 2"/>
          <p:cNvSpPr>
            <a:spLocks noGrp="1"/>
          </p:cNvSpPr>
          <p:nvPr>
            <p:ph idx="1"/>
          </p:nvPr>
        </p:nvSpPr>
        <p:spPr>
          <a:xfrm>
            <a:off x="838200" y="1363579"/>
            <a:ext cx="10515600" cy="4813384"/>
          </a:xfrm>
        </p:spPr>
        <p:txBody>
          <a:bodyPr>
            <a:normAutofit fontScale="92500" lnSpcReduction="20000"/>
          </a:bodyPr>
          <a:lstStyle/>
          <a:p>
            <a:r>
              <a:rPr lang="en-US" dirty="0"/>
              <a:t>import </a:t>
            </a:r>
            <a:r>
              <a:rPr lang="en-US" dirty="0" err="1"/>
              <a:t>numpy</a:t>
            </a:r>
            <a:r>
              <a:rPr lang="en-US" dirty="0"/>
              <a:t> as np</a:t>
            </a:r>
          </a:p>
          <a:p>
            <a:r>
              <a:rPr lang="en-US" dirty="0"/>
              <a:t>x=</a:t>
            </a:r>
            <a:r>
              <a:rPr lang="en-US" dirty="0" err="1"/>
              <a:t>np.array</a:t>
            </a:r>
            <a:r>
              <a:rPr lang="en-US" dirty="0"/>
              <a:t>([[3,4],[3,5]])</a:t>
            </a:r>
          </a:p>
          <a:p>
            <a:r>
              <a:rPr lang="en-US" dirty="0"/>
              <a:t>print(</a:t>
            </a:r>
            <a:r>
              <a:rPr lang="en-US" dirty="0" err="1"/>
              <a:t>x.flags</a:t>
            </a:r>
            <a:r>
              <a:rPr lang="en-US" dirty="0" smtClean="0"/>
              <a:t>)</a:t>
            </a:r>
          </a:p>
          <a:p>
            <a:pPr marL="0" indent="0">
              <a:buNone/>
            </a:pPr>
            <a:r>
              <a:rPr lang="en-US" dirty="0" smtClean="0"/>
              <a:t>SHOWS</a:t>
            </a:r>
          </a:p>
          <a:p>
            <a:pPr marL="0" indent="0">
              <a:buNone/>
            </a:pPr>
            <a:r>
              <a:rPr lang="en-IN" dirty="0"/>
              <a:t>C_CONTIGUOUS : </a:t>
            </a:r>
            <a:r>
              <a:rPr lang="en-IN" dirty="0" smtClean="0"/>
              <a:t>True</a:t>
            </a:r>
          </a:p>
          <a:p>
            <a:pPr marL="0" indent="0">
              <a:buNone/>
            </a:pPr>
            <a:r>
              <a:rPr lang="en-IN" dirty="0" smtClean="0"/>
              <a:t>F_CONTIGUOUS </a:t>
            </a:r>
            <a:r>
              <a:rPr lang="en-IN" dirty="0"/>
              <a:t>: False </a:t>
            </a:r>
            <a:endParaRPr lang="en-IN" dirty="0" smtClean="0"/>
          </a:p>
          <a:p>
            <a:pPr marL="0" indent="0">
              <a:buNone/>
            </a:pPr>
            <a:r>
              <a:rPr lang="en-IN" dirty="0" smtClean="0"/>
              <a:t>OWNDATA </a:t>
            </a:r>
            <a:r>
              <a:rPr lang="en-IN" dirty="0"/>
              <a:t>: True </a:t>
            </a:r>
            <a:endParaRPr lang="en-IN" dirty="0" smtClean="0"/>
          </a:p>
          <a:p>
            <a:pPr marL="0" indent="0">
              <a:buNone/>
            </a:pPr>
            <a:r>
              <a:rPr lang="en-IN" dirty="0" smtClean="0"/>
              <a:t>WRITEABLE </a:t>
            </a:r>
            <a:r>
              <a:rPr lang="en-IN" dirty="0"/>
              <a:t>: True </a:t>
            </a:r>
            <a:endParaRPr lang="en-IN" dirty="0" smtClean="0"/>
          </a:p>
          <a:p>
            <a:pPr marL="0" indent="0">
              <a:buNone/>
            </a:pPr>
            <a:r>
              <a:rPr lang="en-IN" dirty="0" smtClean="0"/>
              <a:t>ALIGNED </a:t>
            </a:r>
            <a:r>
              <a:rPr lang="en-IN" dirty="0"/>
              <a:t>: True </a:t>
            </a:r>
            <a:endParaRPr lang="en-IN" dirty="0" smtClean="0"/>
          </a:p>
          <a:p>
            <a:pPr marL="0" indent="0">
              <a:buNone/>
            </a:pPr>
            <a:r>
              <a:rPr lang="en-IN" dirty="0" smtClean="0"/>
              <a:t>WRITEBACKIFCOPY </a:t>
            </a:r>
            <a:r>
              <a:rPr lang="en-IN" dirty="0"/>
              <a:t>: False </a:t>
            </a:r>
            <a:endParaRPr lang="en-IN" dirty="0" smtClean="0"/>
          </a:p>
          <a:p>
            <a:pPr marL="0" indent="0">
              <a:buNone/>
            </a:pPr>
            <a:r>
              <a:rPr lang="en-IN" dirty="0" smtClean="0"/>
              <a:t>UPDATEIFCOPY </a:t>
            </a:r>
            <a:r>
              <a:rPr lang="en-IN" dirty="0"/>
              <a:t>: False</a:t>
            </a:r>
          </a:p>
        </p:txBody>
      </p:sp>
    </p:spTree>
    <p:extLst>
      <p:ext uri="{BB962C8B-B14F-4D97-AF65-F5344CB8AC3E}">
        <p14:creationId xmlns:p14="http://schemas.microsoft.com/office/powerpoint/2010/main" val="31317716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7612"/>
          </a:xfrm>
        </p:spPr>
        <p:txBody>
          <a:bodyPr>
            <a:normAutofit fontScale="90000"/>
          </a:bodyPr>
          <a:lstStyle/>
          <a:p>
            <a:pPr algn="ctr"/>
            <a:r>
              <a:rPr lang="en-IN" dirty="0" smtClean="0"/>
              <a:t>Flags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88923136"/>
              </p:ext>
            </p:extLst>
          </p:nvPr>
        </p:nvGraphicFramePr>
        <p:xfrm>
          <a:off x="1058777" y="1042738"/>
          <a:ext cx="10475496" cy="5134225"/>
        </p:xfrm>
        <a:graphic>
          <a:graphicData uri="http://schemas.openxmlformats.org/drawingml/2006/table">
            <a:tbl>
              <a:tblPr/>
              <a:tblGrid>
                <a:gridCol w="3031960">
                  <a:extLst>
                    <a:ext uri="{9D8B030D-6E8A-4147-A177-3AD203B41FA5}">
                      <a16:colId xmlns:a16="http://schemas.microsoft.com/office/drawing/2014/main" val="971135217"/>
                    </a:ext>
                  </a:extLst>
                </a:gridCol>
                <a:gridCol w="7443536">
                  <a:extLst>
                    <a:ext uri="{9D8B030D-6E8A-4147-A177-3AD203B41FA5}">
                      <a16:colId xmlns:a16="http://schemas.microsoft.com/office/drawing/2014/main" val="1798933521"/>
                    </a:ext>
                  </a:extLst>
                </a:gridCol>
              </a:tblGrid>
              <a:tr h="269853">
                <a:tc>
                  <a:txBody>
                    <a:bodyPr/>
                    <a:lstStyle/>
                    <a:p>
                      <a:pPr algn="l"/>
                      <a:r>
                        <a:rPr lang="en-IN" sz="1400" b="1" dirty="0">
                          <a:effectLst/>
                        </a:rPr>
                        <a:t>C_CONTIGUOUS (C)</a:t>
                      </a:r>
                      <a:endParaRPr lang="en-IN" sz="1400" dirty="0">
                        <a:effectLst/>
                      </a:endParaRPr>
                    </a:p>
                  </a:txBody>
                  <a:tcPr marL="37127" marR="59404" marT="7425" marB="7425" anchor="ctr">
                    <a:lnL>
                      <a:noFill/>
                    </a:lnL>
                    <a:lnR>
                      <a:noFill/>
                    </a:lnR>
                    <a:lnT>
                      <a:noFill/>
                    </a:lnT>
                    <a:lnB>
                      <a:noFill/>
                    </a:lnB>
                    <a:solidFill>
                      <a:srgbClr val="FFFFFF"/>
                    </a:solidFill>
                  </a:tcPr>
                </a:tc>
                <a:tc>
                  <a:txBody>
                    <a:bodyPr/>
                    <a:lstStyle/>
                    <a:p>
                      <a:pPr algn="l"/>
                      <a:r>
                        <a:rPr lang="en-US" sz="1400">
                          <a:effectLst/>
                        </a:rPr>
                        <a:t>The data is in a single, C-style contiguous segment.</a:t>
                      </a:r>
                    </a:p>
                  </a:txBody>
                  <a:tcPr marL="37127" marR="59404" marT="7425" marB="7425" anchor="ctr">
                    <a:lnL>
                      <a:noFill/>
                    </a:lnL>
                    <a:lnR>
                      <a:noFill/>
                    </a:lnR>
                    <a:lnT>
                      <a:noFill/>
                    </a:lnT>
                    <a:lnB>
                      <a:noFill/>
                    </a:lnB>
                    <a:solidFill>
                      <a:srgbClr val="FFFFFF"/>
                    </a:solidFill>
                  </a:tcPr>
                </a:tc>
                <a:extLst>
                  <a:ext uri="{0D108BD9-81ED-4DB2-BD59-A6C34878D82A}">
                    <a16:rowId xmlns:a16="http://schemas.microsoft.com/office/drawing/2014/main" val="1125647101"/>
                  </a:ext>
                </a:extLst>
              </a:tr>
              <a:tr h="522184">
                <a:tc>
                  <a:txBody>
                    <a:bodyPr/>
                    <a:lstStyle/>
                    <a:p>
                      <a:pPr algn="l"/>
                      <a:r>
                        <a:rPr lang="en-IN" sz="1400" b="1" dirty="0">
                          <a:effectLst/>
                        </a:rPr>
                        <a:t>F_CONTIGUOUS (F)</a:t>
                      </a:r>
                      <a:endParaRPr lang="en-IN" sz="1400" dirty="0">
                        <a:effectLst/>
                      </a:endParaRPr>
                    </a:p>
                  </a:txBody>
                  <a:tcPr marL="37127" marR="59404" marT="7425" marB="7425" anchor="ctr">
                    <a:lnL>
                      <a:noFill/>
                    </a:lnL>
                    <a:lnR>
                      <a:noFill/>
                    </a:lnR>
                    <a:lnT>
                      <a:noFill/>
                    </a:lnT>
                    <a:lnB>
                      <a:noFill/>
                    </a:lnB>
                    <a:solidFill>
                      <a:srgbClr val="FFFFFF"/>
                    </a:solidFill>
                  </a:tcPr>
                </a:tc>
                <a:tc>
                  <a:txBody>
                    <a:bodyPr/>
                    <a:lstStyle/>
                    <a:p>
                      <a:pPr algn="l"/>
                      <a:r>
                        <a:rPr lang="en-US" sz="1400" dirty="0">
                          <a:effectLst/>
                        </a:rPr>
                        <a:t>The data is in a single, Fortran-style contiguous segment.</a:t>
                      </a:r>
                    </a:p>
                  </a:txBody>
                  <a:tcPr marL="37127" marR="59404" marT="7425" marB="7425" anchor="ctr">
                    <a:lnL>
                      <a:noFill/>
                    </a:lnL>
                    <a:lnR>
                      <a:noFill/>
                    </a:lnR>
                    <a:lnT>
                      <a:noFill/>
                    </a:lnT>
                    <a:lnB>
                      <a:noFill/>
                    </a:lnB>
                    <a:solidFill>
                      <a:srgbClr val="FFFFFF"/>
                    </a:solidFill>
                  </a:tcPr>
                </a:tc>
                <a:extLst>
                  <a:ext uri="{0D108BD9-81ED-4DB2-BD59-A6C34878D82A}">
                    <a16:rowId xmlns:a16="http://schemas.microsoft.com/office/drawing/2014/main" val="1001400404"/>
                  </a:ext>
                </a:extLst>
              </a:tr>
              <a:tr h="522184">
                <a:tc>
                  <a:txBody>
                    <a:bodyPr/>
                    <a:lstStyle/>
                    <a:p>
                      <a:pPr algn="l"/>
                      <a:r>
                        <a:rPr lang="en-IN" sz="1400" b="1">
                          <a:effectLst/>
                        </a:rPr>
                        <a:t>OWNDATA (O)</a:t>
                      </a:r>
                      <a:endParaRPr lang="en-IN" sz="1400">
                        <a:effectLst/>
                      </a:endParaRPr>
                    </a:p>
                  </a:txBody>
                  <a:tcPr marL="37127" marR="59404" marT="7425" marB="7425" anchor="ctr">
                    <a:lnL>
                      <a:noFill/>
                    </a:lnL>
                    <a:lnR>
                      <a:noFill/>
                    </a:lnR>
                    <a:lnT>
                      <a:noFill/>
                    </a:lnT>
                    <a:lnB>
                      <a:noFill/>
                    </a:lnB>
                    <a:solidFill>
                      <a:srgbClr val="FFFFFF"/>
                    </a:solidFill>
                  </a:tcPr>
                </a:tc>
                <a:tc>
                  <a:txBody>
                    <a:bodyPr/>
                    <a:lstStyle/>
                    <a:p>
                      <a:pPr algn="l"/>
                      <a:r>
                        <a:rPr lang="en-US" sz="1400">
                          <a:effectLst/>
                        </a:rPr>
                        <a:t>The array owns the memory it uses or borrows it from another object.</a:t>
                      </a:r>
                    </a:p>
                  </a:txBody>
                  <a:tcPr marL="37127" marR="59404" marT="7425" marB="7425" anchor="ctr">
                    <a:lnL>
                      <a:noFill/>
                    </a:lnL>
                    <a:lnR>
                      <a:noFill/>
                    </a:lnR>
                    <a:lnT>
                      <a:noFill/>
                    </a:lnT>
                    <a:lnB>
                      <a:noFill/>
                    </a:lnB>
                    <a:solidFill>
                      <a:srgbClr val="FFFFFF"/>
                    </a:solidFill>
                  </a:tcPr>
                </a:tc>
                <a:extLst>
                  <a:ext uri="{0D108BD9-81ED-4DB2-BD59-A6C34878D82A}">
                    <a16:rowId xmlns:a16="http://schemas.microsoft.com/office/drawing/2014/main" val="2834276162"/>
                  </a:ext>
                </a:extLst>
              </a:tr>
              <a:tr h="3297820">
                <a:tc>
                  <a:txBody>
                    <a:bodyPr/>
                    <a:lstStyle/>
                    <a:p>
                      <a:pPr algn="l"/>
                      <a:r>
                        <a:rPr lang="en-IN" sz="1400" b="1" dirty="0">
                          <a:effectLst/>
                        </a:rPr>
                        <a:t>WRITEABLE (W)</a:t>
                      </a:r>
                      <a:endParaRPr lang="en-IN" sz="1400" dirty="0">
                        <a:effectLst/>
                      </a:endParaRPr>
                    </a:p>
                  </a:txBody>
                  <a:tcPr marL="37127" marR="59404" marT="7425" marB="7425" anchor="ctr">
                    <a:lnL>
                      <a:noFill/>
                    </a:lnL>
                    <a:lnR>
                      <a:noFill/>
                    </a:lnR>
                    <a:lnT>
                      <a:noFill/>
                    </a:lnT>
                    <a:lnB>
                      <a:noFill/>
                    </a:lnB>
                    <a:solidFill>
                      <a:srgbClr val="FFFFFF"/>
                    </a:solidFill>
                  </a:tcPr>
                </a:tc>
                <a:tc>
                  <a:txBody>
                    <a:bodyPr/>
                    <a:lstStyle/>
                    <a:p>
                      <a:pPr algn="l"/>
                      <a:r>
                        <a:rPr lang="en-US" sz="1400" dirty="0">
                          <a:effectLst/>
                        </a:rPr>
                        <a:t>The data area can be written to. Setting this to False locks the data, making it read-only. A view (slice, etc.) inherits WRITEABLE from its base array at creation time, but a view of a writeable array may be subsequently locked while the base array remains writeable. (The opposite is not true, in that a view of a locked array may not be made writeable. However, currently, locking a base object does not lock any views that already reference it, so under that circumstance it is possible to alter the contents of a locked array via a previously created writeable view onto it.) Attempting to change a non-writeable array raises a </a:t>
                      </a:r>
                      <a:r>
                        <a:rPr lang="en-US" sz="1400" dirty="0" err="1">
                          <a:effectLst/>
                        </a:rPr>
                        <a:t>RuntimeError</a:t>
                      </a:r>
                      <a:r>
                        <a:rPr lang="en-US" sz="1400" dirty="0">
                          <a:effectLst/>
                        </a:rPr>
                        <a:t> exception.</a:t>
                      </a:r>
                    </a:p>
                  </a:txBody>
                  <a:tcPr marL="37127" marR="59404" marT="7425" marB="7425" anchor="ctr">
                    <a:lnL>
                      <a:noFill/>
                    </a:lnL>
                    <a:lnR>
                      <a:noFill/>
                    </a:lnR>
                    <a:lnT>
                      <a:noFill/>
                    </a:lnT>
                    <a:lnB>
                      <a:noFill/>
                    </a:lnB>
                    <a:solidFill>
                      <a:srgbClr val="FFFFFF"/>
                    </a:solidFill>
                  </a:tcPr>
                </a:tc>
                <a:extLst>
                  <a:ext uri="{0D108BD9-81ED-4DB2-BD59-A6C34878D82A}">
                    <a16:rowId xmlns:a16="http://schemas.microsoft.com/office/drawing/2014/main" val="2105529340"/>
                  </a:ext>
                </a:extLst>
              </a:tr>
              <a:tr h="522184">
                <a:tc>
                  <a:txBody>
                    <a:bodyPr/>
                    <a:lstStyle/>
                    <a:p>
                      <a:pPr algn="l"/>
                      <a:r>
                        <a:rPr lang="en-IN" sz="1400" b="1">
                          <a:effectLst/>
                        </a:rPr>
                        <a:t>ALIGNED (A)</a:t>
                      </a:r>
                      <a:endParaRPr lang="en-IN" sz="1400">
                        <a:effectLst/>
                      </a:endParaRPr>
                    </a:p>
                  </a:txBody>
                  <a:tcPr marL="37127" marR="59404" marT="7425" marB="7425" anchor="ctr">
                    <a:lnL>
                      <a:noFill/>
                    </a:lnL>
                    <a:lnR>
                      <a:noFill/>
                    </a:lnR>
                    <a:lnT>
                      <a:noFill/>
                    </a:lnT>
                    <a:lnB>
                      <a:noFill/>
                    </a:lnB>
                    <a:solidFill>
                      <a:srgbClr val="FFFFFF"/>
                    </a:solidFill>
                  </a:tcPr>
                </a:tc>
                <a:tc>
                  <a:txBody>
                    <a:bodyPr/>
                    <a:lstStyle/>
                    <a:p>
                      <a:pPr algn="l"/>
                      <a:r>
                        <a:rPr lang="en-US" sz="1400" dirty="0">
                          <a:effectLst/>
                        </a:rPr>
                        <a:t>The data and all elements are aligned appropriately for the hardware.</a:t>
                      </a:r>
                    </a:p>
                  </a:txBody>
                  <a:tcPr marL="37127" marR="59404" marT="7425" marB="7425" anchor="ctr">
                    <a:lnL>
                      <a:noFill/>
                    </a:lnL>
                    <a:lnR>
                      <a:noFill/>
                    </a:lnR>
                    <a:lnT>
                      <a:noFill/>
                    </a:lnT>
                    <a:lnB>
                      <a:noFill/>
                    </a:lnB>
                    <a:solidFill>
                      <a:srgbClr val="FFFFFF"/>
                    </a:solidFill>
                  </a:tcPr>
                </a:tc>
                <a:extLst>
                  <a:ext uri="{0D108BD9-81ED-4DB2-BD59-A6C34878D82A}">
                    <a16:rowId xmlns:a16="http://schemas.microsoft.com/office/drawing/2014/main" val="3150239276"/>
                  </a:ext>
                </a:extLst>
              </a:tr>
            </a:tbl>
          </a:graphicData>
        </a:graphic>
      </p:graphicFrame>
    </p:spTree>
    <p:extLst>
      <p:ext uri="{BB962C8B-B14F-4D97-AF65-F5344CB8AC3E}">
        <p14:creationId xmlns:p14="http://schemas.microsoft.com/office/powerpoint/2010/main" val="10936331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3654"/>
          </a:xfrm>
        </p:spPr>
        <p:txBody>
          <a:bodyPr>
            <a:normAutofit fontScale="90000"/>
          </a:bodyPr>
          <a:lstStyle/>
          <a:p>
            <a:pPr algn="ctr"/>
            <a:r>
              <a:rPr lang="en-IN" dirty="0"/>
              <a:t>Flags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8471878"/>
              </p:ext>
            </p:extLst>
          </p:nvPr>
        </p:nvGraphicFramePr>
        <p:xfrm>
          <a:off x="838200" y="1347536"/>
          <a:ext cx="10515600" cy="4777833"/>
        </p:xfrm>
        <a:graphic>
          <a:graphicData uri="http://schemas.openxmlformats.org/drawingml/2006/table">
            <a:tbl>
              <a:tblPr/>
              <a:tblGrid>
                <a:gridCol w="5257800">
                  <a:extLst>
                    <a:ext uri="{9D8B030D-6E8A-4147-A177-3AD203B41FA5}">
                      <a16:colId xmlns:a16="http://schemas.microsoft.com/office/drawing/2014/main" val="342236302"/>
                    </a:ext>
                  </a:extLst>
                </a:gridCol>
                <a:gridCol w="5257800">
                  <a:extLst>
                    <a:ext uri="{9D8B030D-6E8A-4147-A177-3AD203B41FA5}">
                      <a16:colId xmlns:a16="http://schemas.microsoft.com/office/drawing/2014/main" val="2900412657"/>
                    </a:ext>
                  </a:extLst>
                </a:gridCol>
              </a:tblGrid>
              <a:tr h="1255520">
                <a:tc>
                  <a:txBody>
                    <a:bodyPr/>
                    <a:lstStyle/>
                    <a:p>
                      <a:pPr algn="l"/>
                      <a:r>
                        <a:rPr lang="en-IN" b="1" dirty="0">
                          <a:effectLst/>
                        </a:rPr>
                        <a:t>WRITEBACKIFCOPY (X)</a:t>
                      </a:r>
                      <a:endParaRPr lang="en-IN" dirty="0">
                        <a:effectLst/>
                      </a:endParaRPr>
                    </a:p>
                  </a:txBody>
                  <a:tcPr marL="47625" marR="76200" marT="9525" marB="9525" anchor="ctr">
                    <a:lnL>
                      <a:noFill/>
                    </a:lnL>
                    <a:lnR>
                      <a:noFill/>
                    </a:lnR>
                    <a:lnT>
                      <a:noFill/>
                    </a:lnT>
                    <a:lnB>
                      <a:noFill/>
                    </a:lnB>
                    <a:solidFill>
                      <a:srgbClr val="FFFFFF"/>
                    </a:solidFill>
                  </a:tcPr>
                </a:tc>
                <a:tc>
                  <a:txBody>
                    <a:bodyPr/>
                    <a:lstStyle/>
                    <a:p>
                      <a:pPr algn="l"/>
                      <a:r>
                        <a:rPr lang="en-US">
                          <a:effectLst/>
                        </a:rPr>
                        <a:t>This array is a copy of some other array. The C-API function PyArray_ResolveWritebackIfCopy must be called before deallocating to the base array will be updated with the contents of this array.</a:t>
                      </a:r>
                    </a:p>
                  </a:txBody>
                  <a:tcPr marL="47625" marR="76200" marT="9525" marB="9525" anchor="ctr">
                    <a:lnL>
                      <a:noFill/>
                    </a:lnL>
                    <a:lnR>
                      <a:noFill/>
                    </a:lnR>
                    <a:lnT>
                      <a:noFill/>
                    </a:lnT>
                    <a:lnB>
                      <a:noFill/>
                    </a:lnB>
                    <a:solidFill>
                      <a:srgbClr val="FFFFFF"/>
                    </a:solidFill>
                  </a:tcPr>
                </a:tc>
                <a:extLst>
                  <a:ext uri="{0D108BD9-81ED-4DB2-BD59-A6C34878D82A}">
                    <a16:rowId xmlns:a16="http://schemas.microsoft.com/office/drawing/2014/main" val="3409718379"/>
                  </a:ext>
                </a:extLst>
              </a:tr>
              <a:tr h="1255520">
                <a:tc>
                  <a:txBody>
                    <a:bodyPr/>
                    <a:lstStyle/>
                    <a:p>
                      <a:pPr algn="l"/>
                      <a:r>
                        <a:rPr lang="en-IN" b="1">
                          <a:effectLst/>
                        </a:rPr>
                        <a:t>UPDATEIFCOPY (U)</a:t>
                      </a:r>
                      <a:endParaRPr lang="en-IN">
                        <a:effectLst/>
                      </a:endParaRPr>
                    </a:p>
                  </a:txBody>
                  <a:tcPr marL="47625" marR="76200" marT="9525" marB="9525" anchor="ctr">
                    <a:lnL>
                      <a:noFill/>
                    </a:lnL>
                    <a:lnR>
                      <a:noFill/>
                    </a:lnR>
                    <a:lnT>
                      <a:noFill/>
                    </a:lnT>
                    <a:lnB>
                      <a:noFill/>
                    </a:lnB>
                    <a:solidFill>
                      <a:srgbClr val="FFFFFF"/>
                    </a:solidFill>
                  </a:tcPr>
                </a:tc>
                <a:tc>
                  <a:txBody>
                    <a:bodyPr/>
                    <a:lstStyle/>
                    <a:p>
                      <a:pPr algn="l"/>
                      <a:r>
                        <a:rPr lang="en-US">
                          <a:effectLst/>
                        </a:rPr>
                        <a:t>(Deprecated, use WRITEBACKIFCOPY) This array is a copy of some other array. When this array is deallocated, the base array will be updated with the contents of this array.</a:t>
                      </a:r>
                    </a:p>
                  </a:txBody>
                  <a:tcPr marL="47625" marR="76200" marT="9525" marB="9525" anchor="ctr">
                    <a:lnL>
                      <a:noFill/>
                    </a:lnL>
                    <a:lnR>
                      <a:noFill/>
                    </a:lnR>
                    <a:lnT>
                      <a:noFill/>
                    </a:lnT>
                    <a:lnB>
                      <a:noFill/>
                    </a:lnB>
                    <a:solidFill>
                      <a:srgbClr val="FFFFFF"/>
                    </a:solidFill>
                  </a:tcPr>
                </a:tc>
                <a:extLst>
                  <a:ext uri="{0D108BD9-81ED-4DB2-BD59-A6C34878D82A}">
                    <a16:rowId xmlns:a16="http://schemas.microsoft.com/office/drawing/2014/main" val="47105240"/>
                  </a:ext>
                </a:extLst>
              </a:tr>
              <a:tr h="329949">
                <a:tc>
                  <a:txBody>
                    <a:bodyPr/>
                    <a:lstStyle/>
                    <a:p>
                      <a:pPr algn="l"/>
                      <a:r>
                        <a:rPr lang="en-IN" b="1">
                          <a:effectLst/>
                        </a:rPr>
                        <a:t>FNC</a:t>
                      </a:r>
                      <a:endParaRPr lang="en-IN">
                        <a:effectLst/>
                      </a:endParaRPr>
                    </a:p>
                  </a:txBody>
                  <a:tcPr marL="47625" marR="76200" marT="9525" marB="9525" anchor="ctr">
                    <a:lnL>
                      <a:noFill/>
                    </a:lnL>
                    <a:lnR>
                      <a:noFill/>
                    </a:lnR>
                    <a:lnT>
                      <a:noFill/>
                    </a:lnT>
                    <a:lnB>
                      <a:noFill/>
                    </a:lnB>
                    <a:solidFill>
                      <a:srgbClr val="FFFFFF"/>
                    </a:solidFill>
                  </a:tcPr>
                </a:tc>
                <a:tc>
                  <a:txBody>
                    <a:bodyPr/>
                    <a:lstStyle/>
                    <a:p>
                      <a:pPr algn="l"/>
                      <a:r>
                        <a:rPr lang="en-IN">
                          <a:effectLst/>
                        </a:rPr>
                        <a:t>F_CONTIGUOUS and not C_CONTIGUOUS.</a:t>
                      </a:r>
                    </a:p>
                  </a:txBody>
                  <a:tcPr marL="47625" marR="76200" marT="9525" marB="9525" anchor="ctr">
                    <a:lnL>
                      <a:noFill/>
                    </a:lnL>
                    <a:lnR>
                      <a:noFill/>
                    </a:lnR>
                    <a:lnT>
                      <a:noFill/>
                    </a:lnT>
                    <a:lnB>
                      <a:noFill/>
                    </a:lnB>
                    <a:solidFill>
                      <a:srgbClr val="FFFFFF"/>
                    </a:solidFill>
                  </a:tcPr>
                </a:tc>
                <a:extLst>
                  <a:ext uri="{0D108BD9-81ED-4DB2-BD59-A6C34878D82A}">
                    <a16:rowId xmlns:a16="http://schemas.microsoft.com/office/drawing/2014/main" val="2592527147"/>
                  </a:ext>
                </a:extLst>
              </a:tr>
              <a:tr h="638473">
                <a:tc>
                  <a:txBody>
                    <a:bodyPr/>
                    <a:lstStyle/>
                    <a:p>
                      <a:pPr algn="l"/>
                      <a:r>
                        <a:rPr lang="en-IN" b="1">
                          <a:effectLst/>
                        </a:rPr>
                        <a:t>FORC</a:t>
                      </a:r>
                      <a:endParaRPr lang="en-IN">
                        <a:effectLst/>
                      </a:endParaRPr>
                    </a:p>
                  </a:txBody>
                  <a:tcPr marL="47625" marR="76200" marT="9525" marB="9525" anchor="ctr">
                    <a:lnL>
                      <a:noFill/>
                    </a:lnL>
                    <a:lnR>
                      <a:noFill/>
                    </a:lnR>
                    <a:lnT>
                      <a:noFill/>
                    </a:lnT>
                    <a:lnB>
                      <a:noFill/>
                    </a:lnB>
                    <a:solidFill>
                      <a:srgbClr val="FFFFFF"/>
                    </a:solidFill>
                  </a:tcPr>
                </a:tc>
                <a:tc>
                  <a:txBody>
                    <a:bodyPr/>
                    <a:lstStyle/>
                    <a:p>
                      <a:pPr algn="l"/>
                      <a:r>
                        <a:rPr lang="en-US">
                          <a:effectLst/>
                        </a:rPr>
                        <a:t>F_CONTIGUOUS or C_CONTIGUOUS (one-segment test).</a:t>
                      </a:r>
                    </a:p>
                  </a:txBody>
                  <a:tcPr marL="47625" marR="76200" marT="9525" marB="9525" anchor="ctr">
                    <a:lnL>
                      <a:noFill/>
                    </a:lnL>
                    <a:lnR>
                      <a:noFill/>
                    </a:lnR>
                    <a:lnT>
                      <a:noFill/>
                    </a:lnT>
                    <a:lnB>
                      <a:noFill/>
                    </a:lnB>
                    <a:solidFill>
                      <a:srgbClr val="FFFFFF"/>
                    </a:solidFill>
                  </a:tcPr>
                </a:tc>
                <a:extLst>
                  <a:ext uri="{0D108BD9-81ED-4DB2-BD59-A6C34878D82A}">
                    <a16:rowId xmlns:a16="http://schemas.microsoft.com/office/drawing/2014/main" val="3511370482"/>
                  </a:ext>
                </a:extLst>
              </a:tr>
              <a:tr h="329949">
                <a:tc>
                  <a:txBody>
                    <a:bodyPr/>
                    <a:lstStyle/>
                    <a:p>
                      <a:pPr algn="l"/>
                      <a:r>
                        <a:rPr lang="en-IN" b="1">
                          <a:effectLst/>
                        </a:rPr>
                        <a:t>BEHAVED (B)</a:t>
                      </a:r>
                      <a:endParaRPr lang="en-IN">
                        <a:effectLst/>
                      </a:endParaRPr>
                    </a:p>
                  </a:txBody>
                  <a:tcPr marL="47625" marR="76200" marT="9525" marB="9525" anchor="ctr">
                    <a:lnL>
                      <a:noFill/>
                    </a:lnL>
                    <a:lnR>
                      <a:noFill/>
                    </a:lnR>
                    <a:lnT>
                      <a:noFill/>
                    </a:lnT>
                    <a:lnB>
                      <a:noFill/>
                    </a:lnB>
                    <a:solidFill>
                      <a:srgbClr val="FFFFFF"/>
                    </a:solidFill>
                  </a:tcPr>
                </a:tc>
                <a:tc>
                  <a:txBody>
                    <a:bodyPr/>
                    <a:lstStyle/>
                    <a:p>
                      <a:pPr algn="l"/>
                      <a:r>
                        <a:rPr lang="en-IN">
                          <a:effectLst/>
                        </a:rPr>
                        <a:t>ALIGNED and WRITEABLE.</a:t>
                      </a:r>
                    </a:p>
                  </a:txBody>
                  <a:tcPr marL="47625" marR="76200" marT="9525" marB="9525" anchor="ctr">
                    <a:lnL>
                      <a:noFill/>
                    </a:lnL>
                    <a:lnR>
                      <a:noFill/>
                    </a:lnR>
                    <a:lnT>
                      <a:noFill/>
                    </a:lnT>
                    <a:lnB>
                      <a:noFill/>
                    </a:lnB>
                    <a:solidFill>
                      <a:srgbClr val="FFFFFF"/>
                    </a:solidFill>
                  </a:tcPr>
                </a:tc>
                <a:extLst>
                  <a:ext uri="{0D108BD9-81ED-4DB2-BD59-A6C34878D82A}">
                    <a16:rowId xmlns:a16="http://schemas.microsoft.com/office/drawing/2014/main" val="3861206381"/>
                  </a:ext>
                </a:extLst>
              </a:tr>
              <a:tr h="329949">
                <a:tc>
                  <a:txBody>
                    <a:bodyPr/>
                    <a:lstStyle/>
                    <a:p>
                      <a:pPr algn="l"/>
                      <a:r>
                        <a:rPr lang="en-IN" b="1">
                          <a:effectLst/>
                        </a:rPr>
                        <a:t>CARRAY (CA)</a:t>
                      </a:r>
                      <a:endParaRPr lang="en-IN">
                        <a:effectLst/>
                      </a:endParaRPr>
                    </a:p>
                  </a:txBody>
                  <a:tcPr marL="47625" marR="76200" marT="9525" marB="9525" anchor="ctr">
                    <a:lnL>
                      <a:noFill/>
                    </a:lnL>
                    <a:lnR>
                      <a:noFill/>
                    </a:lnR>
                    <a:lnT>
                      <a:noFill/>
                    </a:lnT>
                    <a:lnB>
                      <a:noFill/>
                    </a:lnB>
                    <a:solidFill>
                      <a:srgbClr val="FFFFFF"/>
                    </a:solidFill>
                  </a:tcPr>
                </a:tc>
                <a:tc>
                  <a:txBody>
                    <a:bodyPr/>
                    <a:lstStyle/>
                    <a:p>
                      <a:pPr algn="l"/>
                      <a:r>
                        <a:rPr lang="en-IN">
                          <a:effectLst/>
                        </a:rPr>
                        <a:t>BEHAVED and C_CONTIGUOUS.</a:t>
                      </a:r>
                    </a:p>
                  </a:txBody>
                  <a:tcPr marL="47625" marR="76200" marT="9525" marB="9525" anchor="ctr">
                    <a:lnL>
                      <a:noFill/>
                    </a:lnL>
                    <a:lnR>
                      <a:noFill/>
                    </a:lnR>
                    <a:lnT>
                      <a:noFill/>
                    </a:lnT>
                    <a:lnB>
                      <a:noFill/>
                    </a:lnB>
                    <a:solidFill>
                      <a:srgbClr val="FFFFFF"/>
                    </a:solidFill>
                  </a:tcPr>
                </a:tc>
                <a:extLst>
                  <a:ext uri="{0D108BD9-81ED-4DB2-BD59-A6C34878D82A}">
                    <a16:rowId xmlns:a16="http://schemas.microsoft.com/office/drawing/2014/main" val="1950236498"/>
                  </a:ext>
                </a:extLst>
              </a:tr>
              <a:tr h="638473">
                <a:tc>
                  <a:txBody>
                    <a:bodyPr/>
                    <a:lstStyle/>
                    <a:p>
                      <a:pPr algn="l"/>
                      <a:r>
                        <a:rPr lang="en-IN" b="1">
                          <a:effectLst/>
                        </a:rPr>
                        <a:t>FARRAY (FA)</a:t>
                      </a:r>
                      <a:endParaRPr lang="en-IN">
                        <a:effectLst/>
                      </a:endParaRPr>
                    </a:p>
                  </a:txBody>
                  <a:tcPr marL="47625" marR="76200" marT="9525" marB="9525" anchor="ctr">
                    <a:lnL>
                      <a:noFill/>
                    </a:lnL>
                    <a:lnR>
                      <a:noFill/>
                    </a:lnR>
                    <a:lnT>
                      <a:noFill/>
                    </a:lnT>
                    <a:lnB>
                      <a:noFill/>
                    </a:lnB>
                    <a:solidFill>
                      <a:srgbClr val="FFFFFF"/>
                    </a:solidFill>
                  </a:tcPr>
                </a:tc>
                <a:tc>
                  <a:txBody>
                    <a:bodyPr/>
                    <a:lstStyle/>
                    <a:p>
                      <a:pPr algn="l"/>
                      <a:r>
                        <a:rPr lang="en-US" dirty="0">
                          <a:effectLst/>
                        </a:rPr>
                        <a:t>BEHAVED and F_CONTIGUOUS and not C_CONTIGUOUS.</a:t>
                      </a:r>
                    </a:p>
                  </a:txBody>
                  <a:tcPr marL="47625" marR="76200" marT="9525" marB="9525" anchor="ctr">
                    <a:lnL>
                      <a:noFill/>
                    </a:lnL>
                    <a:lnR>
                      <a:noFill/>
                    </a:lnR>
                    <a:lnT>
                      <a:noFill/>
                    </a:lnT>
                    <a:lnB>
                      <a:noFill/>
                    </a:lnB>
                    <a:solidFill>
                      <a:srgbClr val="FFFFFF"/>
                    </a:solidFill>
                  </a:tcPr>
                </a:tc>
                <a:extLst>
                  <a:ext uri="{0D108BD9-81ED-4DB2-BD59-A6C34878D82A}">
                    <a16:rowId xmlns:a16="http://schemas.microsoft.com/office/drawing/2014/main" val="4198566449"/>
                  </a:ext>
                </a:extLst>
              </a:tr>
            </a:tbl>
          </a:graphicData>
        </a:graphic>
      </p:graphicFrame>
    </p:spTree>
    <p:extLst>
      <p:ext uri="{BB962C8B-B14F-4D97-AF65-F5344CB8AC3E}">
        <p14:creationId xmlns:p14="http://schemas.microsoft.com/office/powerpoint/2010/main" val="4411059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3864"/>
          </a:xfrm>
        </p:spPr>
        <p:txBody>
          <a:bodyPr/>
          <a:lstStyle/>
          <a:p>
            <a:pPr algn="ctr"/>
            <a:r>
              <a:rPr lang="en-IN" b="1" dirty="0" smtClean="0"/>
              <a:t>Clip</a:t>
            </a:r>
            <a:endParaRPr lang="en-IN" b="1" dirty="0"/>
          </a:p>
        </p:txBody>
      </p:sp>
      <p:sp>
        <p:nvSpPr>
          <p:cNvPr id="3" name="Content Placeholder 2"/>
          <p:cNvSpPr>
            <a:spLocks noGrp="1"/>
          </p:cNvSpPr>
          <p:nvPr>
            <p:ph idx="1"/>
          </p:nvPr>
        </p:nvSpPr>
        <p:spPr>
          <a:xfrm>
            <a:off x="838200" y="1219200"/>
            <a:ext cx="10515600" cy="4957763"/>
          </a:xfrm>
        </p:spPr>
        <p:txBody>
          <a:bodyPr>
            <a:normAutofit fontScale="92500" lnSpcReduction="10000"/>
          </a:bodyPr>
          <a:lstStyle/>
          <a:p>
            <a:r>
              <a:rPr lang="en-US" altLang="en-US" dirty="0">
                <a:cs typeface="Courier New" panose="02070309020205020404" pitchFamily="49" charset="0"/>
              </a:rPr>
              <a:t>Limit values to a range</a:t>
            </a:r>
          </a:p>
          <a:p>
            <a:endParaRPr lang="en-US" altLang="en-US" dirty="0">
              <a:cs typeface="Courier New" panose="02070309020205020404" pitchFamily="49" charset="0"/>
            </a:endParaRPr>
          </a:p>
          <a:p>
            <a:r>
              <a:rPr lang="en-US" altLang="en-US" dirty="0">
                <a:cs typeface="Courier New" panose="02070309020205020404" pitchFamily="49" charset="0"/>
              </a:rPr>
              <a:t>&gt;&gt;&gt; a = array([[</a:t>
            </a:r>
            <a:r>
              <a:rPr lang="en-US" altLang="en-US" dirty="0">
                <a:solidFill>
                  <a:srgbClr val="CC0000"/>
                </a:solidFill>
                <a:cs typeface="Courier New" panose="02070309020205020404" pitchFamily="49" charset="0"/>
              </a:rPr>
              <a:t>1,2</a:t>
            </a:r>
            <a:r>
              <a:rPr lang="en-US" altLang="en-US" dirty="0">
                <a:cs typeface="Courier New" panose="02070309020205020404" pitchFamily="49" charset="0"/>
              </a:rPr>
              <a:t>,3],</a:t>
            </a:r>
          </a:p>
          <a:p>
            <a:r>
              <a:rPr lang="en-US" altLang="en-US" dirty="0">
                <a:cs typeface="Courier New" panose="02070309020205020404" pitchFamily="49" charset="0"/>
              </a:rPr>
              <a:t>               [4,5,</a:t>
            </a:r>
            <a:r>
              <a:rPr lang="en-US" altLang="en-US" dirty="0">
                <a:solidFill>
                  <a:srgbClr val="CC0000"/>
                </a:solidFill>
                <a:cs typeface="Courier New" panose="02070309020205020404" pitchFamily="49" charset="0"/>
              </a:rPr>
              <a:t>6</a:t>
            </a:r>
            <a:r>
              <a:rPr lang="en-US" altLang="en-US" dirty="0">
                <a:cs typeface="Courier New" panose="02070309020205020404" pitchFamily="49" charset="0"/>
              </a:rPr>
              <a:t>]], float)</a:t>
            </a:r>
          </a:p>
          <a:p>
            <a:endParaRPr lang="en-US" altLang="en-US" dirty="0">
              <a:cs typeface="Courier New" panose="02070309020205020404" pitchFamily="49" charset="0"/>
            </a:endParaRPr>
          </a:p>
          <a:p>
            <a:r>
              <a:rPr lang="en-US" altLang="en-US" dirty="0">
                <a:cs typeface="Courier New" panose="02070309020205020404" pitchFamily="49" charset="0"/>
              </a:rPr>
              <a:t># Set values &lt; 3 equal to 3.</a:t>
            </a:r>
          </a:p>
          <a:p>
            <a:r>
              <a:rPr lang="en-US" altLang="en-US" dirty="0">
                <a:cs typeface="Courier New" panose="02070309020205020404" pitchFamily="49" charset="0"/>
              </a:rPr>
              <a:t># Set values &gt; 5 equal to 5.</a:t>
            </a:r>
          </a:p>
          <a:p>
            <a:r>
              <a:rPr lang="en-US" altLang="en-US" dirty="0">
                <a:cs typeface="Courier New" panose="02070309020205020404" pitchFamily="49" charset="0"/>
              </a:rPr>
              <a:t>&gt;&gt;&gt; </a:t>
            </a:r>
            <a:r>
              <a:rPr lang="en-US" altLang="en-US" dirty="0" err="1">
                <a:cs typeface="Courier New" panose="02070309020205020404" pitchFamily="49" charset="0"/>
              </a:rPr>
              <a:t>a.clip</a:t>
            </a:r>
            <a:r>
              <a:rPr lang="en-US" altLang="en-US" dirty="0">
                <a:cs typeface="Courier New" panose="02070309020205020404" pitchFamily="49" charset="0"/>
              </a:rPr>
              <a:t>(3,5)</a:t>
            </a:r>
          </a:p>
          <a:p>
            <a:r>
              <a:rPr lang="en-US" altLang="en-US" dirty="0">
                <a:cs typeface="Courier New" panose="02070309020205020404" pitchFamily="49" charset="0"/>
              </a:rPr>
              <a:t>&gt;&gt;&gt; a</a:t>
            </a:r>
          </a:p>
          <a:p>
            <a:r>
              <a:rPr lang="en-US" altLang="en-US" dirty="0">
                <a:cs typeface="Courier New" panose="02070309020205020404" pitchFamily="49" charset="0"/>
              </a:rPr>
              <a:t>array([[ </a:t>
            </a:r>
            <a:r>
              <a:rPr lang="en-US" altLang="en-US" dirty="0">
                <a:solidFill>
                  <a:srgbClr val="CC0000"/>
                </a:solidFill>
                <a:cs typeface="Courier New" panose="02070309020205020404" pitchFamily="49" charset="0"/>
              </a:rPr>
              <a:t>3.,  3.</a:t>
            </a:r>
            <a:r>
              <a:rPr lang="en-US" altLang="en-US" dirty="0">
                <a:cs typeface="Courier New" panose="02070309020205020404" pitchFamily="49" charset="0"/>
              </a:rPr>
              <a:t>,  3.],</a:t>
            </a:r>
          </a:p>
          <a:p>
            <a:r>
              <a:rPr lang="en-US" altLang="en-US" dirty="0">
                <a:cs typeface="Courier New" panose="02070309020205020404" pitchFamily="49" charset="0"/>
              </a:rPr>
              <a:t>       [ 4.,  5.,  </a:t>
            </a:r>
            <a:r>
              <a:rPr lang="en-US" altLang="en-US" dirty="0">
                <a:solidFill>
                  <a:srgbClr val="CC0000"/>
                </a:solidFill>
                <a:cs typeface="Courier New" panose="02070309020205020404" pitchFamily="49" charset="0"/>
              </a:rPr>
              <a:t>5.</a:t>
            </a:r>
            <a:r>
              <a:rPr lang="en-US" altLang="en-US" dirty="0">
                <a:cs typeface="Courier New" panose="02070309020205020404" pitchFamily="49" charset="0"/>
              </a:rPr>
              <a:t>]])</a:t>
            </a:r>
          </a:p>
          <a:p>
            <a:endParaRPr lang="en-IN" dirty="0"/>
          </a:p>
        </p:txBody>
      </p:sp>
    </p:spTree>
    <p:extLst>
      <p:ext uri="{BB962C8B-B14F-4D97-AF65-F5344CB8AC3E}">
        <p14:creationId xmlns:p14="http://schemas.microsoft.com/office/powerpoint/2010/main" val="2770813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9696"/>
          </a:xfrm>
        </p:spPr>
        <p:txBody>
          <a:bodyPr/>
          <a:lstStyle/>
          <a:p>
            <a:pPr algn="ctr"/>
            <a:r>
              <a:rPr lang="en-IN" dirty="0"/>
              <a:t>Array Commands</a:t>
            </a:r>
          </a:p>
        </p:txBody>
      </p:sp>
      <p:sp>
        <p:nvSpPr>
          <p:cNvPr id="3" name="Content Placeholder 2"/>
          <p:cNvSpPr>
            <a:spLocks noGrp="1"/>
          </p:cNvSpPr>
          <p:nvPr>
            <p:ph idx="1"/>
          </p:nvPr>
        </p:nvSpPr>
        <p:spPr>
          <a:xfrm>
            <a:off x="838200" y="1283368"/>
            <a:ext cx="10515600" cy="4893595"/>
          </a:xfrm>
        </p:spPr>
        <p:txBody>
          <a:bodyPr>
            <a:normAutofit/>
          </a:bodyPr>
          <a:lstStyle/>
          <a:p>
            <a:r>
              <a:rPr lang="en-US" altLang="en-US" dirty="0" smtClean="0">
                <a:solidFill>
                  <a:schemeClr val="tx1"/>
                </a:solidFill>
                <a:cs typeface="Courier New" panose="02070309020205020404" pitchFamily="49" charset="0"/>
              </a:rPr>
              <a:t>Array Shape</a:t>
            </a:r>
          </a:p>
          <a:p>
            <a:pPr marL="0" indent="0">
              <a:buNone/>
            </a:pPr>
            <a:r>
              <a:rPr lang="en-US" altLang="en-US" dirty="0" smtClean="0">
                <a:cs typeface="Courier New" panose="02070309020205020404" pitchFamily="49" charset="0"/>
              </a:rPr>
              <a:t>#returns a tuple listing the length of the array along each dimension.</a:t>
            </a:r>
          </a:p>
          <a:p>
            <a:pPr lvl="1"/>
            <a:r>
              <a:rPr lang="en-US" altLang="en-US" dirty="0" err="1" smtClean="0">
                <a:solidFill>
                  <a:schemeClr val="tx1"/>
                </a:solidFill>
                <a:cs typeface="Courier New" panose="02070309020205020404" pitchFamily="49" charset="0"/>
              </a:rPr>
              <a:t>a.shape</a:t>
            </a:r>
            <a:endParaRPr lang="en-US" altLang="en-US" dirty="0" smtClean="0">
              <a:solidFill>
                <a:schemeClr val="tx1"/>
              </a:solidFill>
              <a:cs typeface="Courier New" panose="02070309020205020404" pitchFamily="49" charset="0"/>
            </a:endParaRPr>
          </a:p>
          <a:p>
            <a:pPr lvl="1"/>
            <a:r>
              <a:rPr lang="en-US" altLang="en-US" dirty="0" smtClean="0">
                <a:cs typeface="Courier New" panose="02070309020205020404" pitchFamily="49" charset="0"/>
              </a:rPr>
              <a:t>Shape(a)</a:t>
            </a:r>
            <a:endParaRPr lang="en-US" altLang="en-US" dirty="0" smtClean="0">
              <a:solidFill>
                <a:schemeClr val="tx1"/>
              </a:solidFill>
              <a:cs typeface="Courier New" panose="02070309020205020404" pitchFamily="49" charset="0"/>
            </a:endParaRPr>
          </a:p>
          <a:p>
            <a:pPr lvl="1"/>
            <a:r>
              <a:rPr lang="en-US" altLang="en-US" b="0" dirty="0" smtClean="0">
                <a:solidFill>
                  <a:schemeClr val="tx1"/>
                </a:solidFill>
                <a:cs typeface="Courier New" panose="02070309020205020404" pitchFamily="49" charset="0"/>
              </a:rPr>
              <a:t>(4,)</a:t>
            </a:r>
          </a:p>
          <a:p>
            <a:r>
              <a:rPr lang="en-IN" dirty="0" smtClean="0"/>
              <a:t>Array Size</a:t>
            </a:r>
          </a:p>
          <a:p>
            <a:pPr marL="0" indent="0">
              <a:buNone/>
            </a:pPr>
            <a:r>
              <a:rPr lang="en-US" altLang="en-US" dirty="0" smtClean="0">
                <a:cs typeface="Courier New" panose="02070309020205020404" pitchFamily="49" charset="0"/>
              </a:rPr>
              <a:t>#reports the entire number of elements in an array.</a:t>
            </a:r>
          </a:p>
          <a:p>
            <a:pPr lvl="1"/>
            <a:r>
              <a:rPr lang="en-US" altLang="en-US" dirty="0" err="1" smtClean="0">
                <a:solidFill>
                  <a:schemeClr val="tx1"/>
                </a:solidFill>
                <a:cs typeface="Courier New" panose="02070309020205020404" pitchFamily="49" charset="0"/>
              </a:rPr>
              <a:t>a.size</a:t>
            </a:r>
            <a:endParaRPr lang="en-US" altLang="en-US" dirty="0" smtClean="0">
              <a:solidFill>
                <a:schemeClr val="tx1"/>
              </a:solidFill>
              <a:cs typeface="Courier New" panose="02070309020205020404" pitchFamily="49" charset="0"/>
            </a:endParaRPr>
          </a:p>
          <a:p>
            <a:pPr lvl="1"/>
            <a:r>
              <a:rPr lang="en-US" altLang="en-US" b="0" dirty="0" smtClean="0">
                <a:solidFill>
                  <a:schemeClr val="tx1"/>
                </a:solidFill>
                <a:cs typeface="Courier New" panose="02070309020205020404" pitchFamily="49" charset="0"/>
              </a:rPr>
              <a:t>4</a:t>
            </a:r>
          </a:p>
          <a:p>
            <a:pPr lvl="1"/>
            <a:r>
              <a:rPr lang="en-US" altLang="en-US" dirty="0" smtClean="0">
                <a:solidFill>
                  <a:schemeClr val="tx1"/>
                </a:solidFill>
                <a:cs typeface="Courier New" panose="02070309020205020404" pitchFamily="49" charset="0"/>
              </a:rPr>
              <a:t>size(a)</a:t>
            </a:r>
          </a:p>
          <a:p>
            <a:pPr lvl="1"/>
            <a:r>
              <a:rPr lang="en-US" altLang="en-US" b="0" dirty="0" smtClean="0">
                <a:solidFill>
                  <a:schemeClr val="tx1"/>
                </a:solidFill>
                <a:cs typeface="Courier New" panose="02070309020205020404" pitchFamily="49" charset="0"/>
              </a:rPr>
              <a:t>4</a:t>
            </a:r>
          </a:p>
          <a:p>
            <a:endParaRPr lang="en-IN" dirty="0"/>
          </a:p>
        </p:txBody>
      </p:sp>
    </p:spTree>
    <p:extLst>
      <p:ext uri="{BB962C8B-B14F-4D97-AF65-F5344CB8AC3E}">
        <p14:creationId xmlns:p14="http://schemas.microsoft.com/office/powerpoint/2010/main" val="11562488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6370"/>
          </a:xfrm>
        </p:spPr>
        <p:txBody>
          <a:bodyPr/>
          <a:lstStyle/>
          <a:p>
            <a:pPr algn="ctr"/>
            <a:r>
              <a:rPr lang="en-IN" b="1" dirty="0" smtClean="0"/>
              <a:t>Clip</a:t>
            </a:r>
            <a:endParaRPr lang="en-IN" b="1" dirty="0"/>
          </a:p>
        </p:txBody>
      </p:sp>
      <p:sp>
        <p:nvSpPr>
          <p:cNvPr id="3" name="Content Placeholder 2"/>
          <p:cNvSpPr>
            <a:spLocks noGrp="1"/>
          </p:cNvSpPr>
          <p:nvPr>
            <p:ph idx="1"/>
          </p:nvPr>
        </p:nvSpPr>
        <p:spPr>
          <a:xfrm>
            <a:off x="838200" y="1556084"/>
            <a:ext cx="10515600" cy="4620879"/>
          </a:xfrm>
        </p:spPr>
        <p:txBody>
          <a:bodyPr>
            <a:normAutofit fontScale="92500" lnSpcReduction="20000"/>
          </a:bodyPr>
          <a:lstStyle/>
          <a:p>
            <a:r>
              <a:rPr lang="en-US" dirty="0"/>
              <a:t>Clip (limit) the values in an array.</a:t>
            </a:r>
          </a:p>
          <a:p>
            <a:r>
              <a:rPr lang="en-US" dirty="0"/>
              <a:t>Given an interval, values outside the interval are clipped to the interval edges. </a:t>
            </a:r>
            <a:endParaRPr lang="en-US" dirty="0" smtClean="0"/>
          </a:p>
          <a:p>
            <a:r>
              <a:rPr lang="en-US" dirty="0" smtClean="0"/>
              <a:t>For </a:t>
            </a:r>
            <a:r>
              <a:rPr lang="en-US" dirty="0"/>
              <a:t>example, if an interval of </a:t>
            </a:r>
            <a:r>
              <a:rPr lang="en-US" dirty="0" smtClean="0"/>
              <a:t>[0,1]</a:t>
            </a:r>
            <a:endParaRPr lang="en-US" dirty="0"/>
          </a:p>
          <a:p>
            <a:r>
              <a:rPr lang="en-US" dirty="0" smtClean="0"/>
              <a:t>Given </a:t>
            </a:r>
            <a:r>
              <a:rPr lang="en-US" dirty="0"/>
              <a:t>an interval, values outside the interval are clipped to the interval edges</a:t>
            </a:r>
            <a:r>
              <a:rPr lang="en-US" dirty="0" smtClean="0"/>
              <a:t>.</a:t>
            </a:r>
          </a:p>
          <a:p>
            <a:r>
              <a:rPr lang="en-US" dirty="0" smtClean="0"/>
              <a:t>a=</a:t>
            </a:r>
            <a:r>
              <a:rPr lang="en-US" dirty="0" err="1" smtClean="0"/>
              <a:t>np.arange</a:t>
            </a:r>
            <a:r>
              <a:rPr lang="en-US" dirty="0" smtClean="0"/>
              <a:t>(10) generates a[0,1,2,3,4,5,6,7,8,9]</a:t>
            </a:r>
          </a:p>
          <a:p>
            <a:r>
              <a:rPr lang="en-US" dirty="0" smtClean="0"/>
              <a:t>Print(</a:t>
            </a:r>
            <a:r>
              <a:rPr lang="en-US" dirty="0" err="1" smtClean="0"/>
              <a:t>np.clip</a:t>
            </a:r>
            <a:r>
              <a:rPr lang="en-US" dirty="0" smtClean="0"/>
              <a:t>(a,1,8)</a:t>
            </a:r>
          </a:p>
          <a:p>
            <a:r>
              <a:rPr lang="en-US" dirty="0"/>
              <a:t>p</a:t>
            </a:r>
            <a:r>
              <a:rPr lang="en-US" dirty="0" smtClean="0"/>
              <a:t>rint(a)</a:t>
            </a:r>
          </a:p>
          <a:p>
            <a:r>
              <a:rPr lang="en-US" dirty="0" smtClean="0"/>
              <a:t>[1,1,2,3,4,5,6,7,8,8]</a:t>
            </a:r>
          </a:p>
          <a:p>
            <a:r>
              <a:rPr lang="en-US" dirty="0" err="1" smtClean="0"/>
              <a:t>Np.clip</a:t>
            </a:r>
            <a:r>
              <a:rPr lang="en-US" dirty="0" smtClean="0"/>
              <a:t>(a,3,6,out=a)</a:t>
            </a:r>
          </a:p>
          <a:p>
            <a:r>
              <a:rPr lang="en-US" dirty="0" smtClean="0"/>
              <a:t>[3 3 3 3 4 5 6 6 6 6]</a:t>
            </a:r>
            <a:endParaRPr lang="en-US" dirty="0"/>
          </a:p>
          <a:p>
            <a:endParaRPr lang="en-IN" dirty="0"/>
          </a:p>
        </p:txBody>
      </p:sp>
    </p:spTree>
    <p:extLst>
      <p:ext uri="{BB962C8B-B14F-4D97-AF65-F5344CB8AC3E}">
        <p14:creationId xmlns:p14="http://schemas.microsoft.com/office/powerpoint/2010/main" val="13905452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err="1" smtClean="0"/>
              <a:t>ptp</a:t>
            </a:r>
            <a:endParaRPr lang="en-IN" b="1" dirty="0"/>
          </a:p>
        </p:txBody>
      </p:sp>
      <p:sp>
        <p:nvSpPr>
          <p:cNvPr id="3" name="Content Placeholder 2"/>
          <p:cNvSpPr>
            <a:spLocks noGrp="1"/>
          </p:cNvSpPr>
          <p:nvPr>
            <p:ph idx="1"/>
          </p:nvPr>
        </p:nvSpPr>
        <p:spPr/>
        <p:txBody>
          <a:bodyPr>
            <a:normAutofit lnSpcReduction="10000"/>
          </a:bodyPr>
          <a:lstStyle/>
          <a:p>
            <a:r>
              <a:rPr lang="en-US" dirty="0"/>
              <a:t>Peak-to-peak (maximum - minimum) value along the given axis</a:t>
            </a:r>
            <a:r>
              <a:rPr lang="en-US" dirty="0" smtClean="0"/>
              <a:t>.</a:t>
            </a:r>
          </a:p>
          <a:p>
            <a:r>
              <a:rPr lang="en-US" altLang="en-US" dirty="0" smtClean="0">
                <a:cs typeface="Courier New" panose="02070309020205020404" pitchFamily="49" charset="0"/>
              </a:rPr>
              <a:t># Calculate max – min for </a:t>
            </a:r>
            <a:r>
              <a:rPr lang="en-US" altLang="en-US" dirty="0">
                <a:cs typeface="Courier New" panose="02070309020205020404" pitchFamily="49" charset="0"/>
              </a:rPr>
              <a:t>array along columns</a:t>
            </a:r>
          </a:p>
          <a:p>
            <a:r>
              <a:rPr lang="en-US" altLang="en-US" dirty="0">
                <a:cs typeface="Courier New" panose="02070309020205020404" pitchFamily="49" charset="0"/>
              </a:rPr>
              <a:t>a = array([[</a:t>
            </a:r>
            <a:r>
              <a:rPr lang="en-US" altLang="en-US" dirty="0">
                <a:solidFill>
                  <a:srgbClr val="CC0000"/>
                </a:solidFill>
                <a:cs typeface="Courier New" panose="02070309020205020404" pitchFamily="49" charset="0"/>
              </a:rPr>
              <a:t>1,2</a:t>
            </a:r>
            <a:r>
              <a:rPr lang="en-US" altLang="en-US" dirty="0">
                <a:cs typeface="Courier New" panose="02070309020205020404" pitchFamily="49" charset="0"/>
              </a:rPr>
              <a:t>,3],</a:t>
            </a:r>
          </a:p>
          <a:p>
            <a:r>
              <a:rPr lang="en-US" altLang="en-US" dirty="0">
                <a:cs typeface="Courier New" panose="02070309020205020404" pitchFamily="49" charset="0"/>
              </a:rPr>
              <a:t>               [4,5,</a:t>
            </a:r>
            <a:r>
              <a:rPr lang="en-US" altLang="en-US" dirty="0">
                <a:solidFill>
                  <a:srgbClr val="CC0000"/>
                </a:solidFill>
                <a:cs typeface="Courier New" panose="02070309020205020404" pitchFamily="49" charset="0"/>
              </a:rPr>
              <a:t>6</a:t>
            </a:r>
            <a:r>
              <a:rPr lang="en-US" altLang="en-US" dirty="0">
                <a:cs typeface="Courier New" panose="02070309020205020404" pitchFamily="49" charset="0"/>
              </a:rPr>
              <a:t>]], float)</a:t>
            </a:r>
          </a:p>
          <a:p>
            <a:r>
              <a:rPr lang="en-US" altLang="en-US" dirty="0" err="1" smtClean="0">
                <a:cs typeface="Courier New" panose="02070309020205020404" pitchFamily="49" charset="0"/>
              </a:rPr>
              <a:t>a.ptp</a:t>
            </a:r>
            <a:r>
              <a:rPr lang="en-US" altLang="en-US" dirty="0" smtClean="0">
                <a:cs typeface="Courier New" panose="02070309020205020404" pitchFamily="49" charset="0"/>
              </a:rPr>
              <a:t>(axis=0</a:t>
            </a:r>
            <a:r>
              <a:rPr lang="en-US" altLang="en-US" dirty="0">
                <a:cs typeface="Courier New" panose="02070309020205020404" pitchFamily="49" charset="0"/>
              </a:rPr>
              <a:t>)</a:t>
            </a:r>
          </a:p>
          <a:p>
            <a:r>
              <a:rPr lang="en-US" altLang="en-US" dirty="0">
                <a:cs typeface="Courier New" panose="02070309020205020404" pitchFamily="49" charset="0"/>
              </a:rPr>
              <a:t>array([ 3.0,  3.0,  3.0])</a:t>
            </a:r>
          </a:p>
          <a:p>
            <a:r>
              <a:rPr lang="en-US" altLang="en-US" dirty="0" smtClean="0">
                <a:cs typeface="Courier New" panose="02070309020205020404" pitchFamily="49" charset="0"/>
              </a:rPr>
              <a:t>max </a:t>
            </a:r>
            <a:r>
              <a:rPr lang="en-US" altLang="en-US" dirty="0">
                <a:cs typeface="Courier New" panose="02070309020205020404" pitchFamily="49" charset="0"/>
              </a:rPr>
              <a:t>– min for entire array.</a:t>
            </a:r>
          </a:p>
          <a:p>
            <a:r>
              <a:rPr lang="en-US" altLang="en-US" dirty="0" err="1" smtClean="0">
                <a:cs typeface="Courier New" panose="02070309020205020404" pitchFamily="49" charset="0"/>
              </a:rPr>
              <a:t>a.ptp</a:t>
            </a:r>
            <a:r>
              <a:rPr lang="en-US" altLang="en-US" dirty="0" smtClean="0">
                <a:cs typeface="Courier New" panose="02070309020205020404" pitchFamily="49" charset="0"/>
              </a:rPr>
              <a:t>(axis=None</a:t>
            </a:r>
            <a:r>
              <a:rPr lang="en-US" altLang="en-US" dirty="0">
                <a:cs typeface="Courier New" panose="02070309020205020404" pitchFamily="49" charset="0"/>
              </a:rPr>
              <a:t>)</a:t>
            </a:r>
          </a:p>
          <a:p>
            <a:r>
              <a:rPr lang="en-US" altLang="en-US" dirty="0">
                <a:cs typeface="Courier New" panose="02070309020205020404" pitchFamily="49" charset="0"/>
              </a:rPr>
              <a:t>5.0</a:t>
            </a:r>
          </a:p>
          <a:p>
            <a:endParaRPr lang="en-IN" dirty="0"/>
          </a:p>
        </p:txBody>
      </p:sp>
    </p:spTree>
    <p:extLst>
      <p:ext uri="{BB962C8B-B14F-4D97-AF65-F5344CB8AC3E}">
        <p14:creationId xmlns:p14="http://schemas.microsoft.com/office/powerpoint/2010/main" val="33379745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t>ptp</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x=</a:t>
            </a:r>
            <a:r>
              <a:rPr lang="en-US" dirty="0" err="1" smtClean="0"/>
              <a:t>np.array</a:t>
            </a:r>
            <a:r>
              <a:rPr lang="en-US" dirty="0" smtClean="0"/>
              <a:t>(</a:t>
            </a:r>
            <a:r>
              <a:rPr lang="en-US" dirty="0" err="1" smtClean="0"/>
              <a:t>np.arange</a:t>
            </a:r>
            <a:r>
              <a:rPr lang="en-US" dirty="0" smtClean="0"/>
              <a:t>(12).reshape((3,4)))</a:t>
            </a:r>
          </a:p>
          <a:p>
            <a:r>
              <a:rPr lang="en-US" dirty="0" smtClean="0"/>
              <a:t>Print(x) shows [[0  1  2   3] </a:t>
            </a:r>
          </a:p>
          <a:p>
            <a:pPr marL="0" indent="0">
              <a:buNone/>
            </a:pPr>
            <a:r>
              <a:rPr lang="en-US" dirty="0" smtClean="0"/>
              <a:t>		        [4  5  6   7 ] </a:t>
            </a:r>
          </a:p>
          <a:p>
            <a:pPr marL="0" indent="0">
              <a:buNone/>
            </a:pPr>
            <a:r>
              <a:rPr lang="en-US" dirty="0"/>
              <a:t> </a:t>
            </a:r>
            <a:r>
              <a:rPr lang="en-US" dirty="0" smtClean="0"/>
              <a:t>                              [8 9 10 11]]</a:t>
            </a:r>
          </a:p>
          <a:p>
            <a:r>
              <a:rPr lang="en-US" dirty="0" err="1" smtClean="0"/>
              <a:t>X.ptp</a:t>
            </a:r>
            <a:r>
              <a:rPr lang="en-US" dirty="0" smtClean="0"/>
              <a:t>(0)   # (8-0, 9-1, 10-2, 11-3)</a:t>
            </a:r>
          </a:p>
          <a:p>
            <a:r>
              <a:rPr lang="en-US" dirty="0" smtClean="0"/>
              <a:t>Shows [8 8 8 8]</a:t>
            </a:r>
          </a:p>
          <a:p>
            <a:r>
              <a:rPr lang="en-US" dirty="0" smtClean="0"/>
              <a:t>Print(</a:t>
            </a:r>
            <a:r>
              <a:rPr lang="en-US" dirty="0" err="1" smtClean="0"/>
              <a:t>x.ptp</a:t>
            </a:r>
            <a:r>
              <a:rPr lang="en-US" dirty="0" smtClean="0"/>
              <a:t>(1))  #(3-0, 7-4, 11-8)</a:t>
            </a:r>
          </a:p>
          <a:p>
            <a:r>
              <a:rPr lang="en-US" dirty="0" smtClean="0"/>
              <a:t>Shows [3 3 3]</a:t>
            </a:r>
          </a:p>
          <a:p>
            <a:r>
              <a:rPr lang="en-US" dirty="0" smtClean="0"/>
              <a:t>Print(x.ppt)</a:t>
            </a:r>
          </a:p>
          <a:p>
            <a:r>
              <a:rPr lang="en-US" dirty="0" smtClean="0"/>
              <a:t>Shows 11   # (11-0)</a:t>
            </a:r>
          </a:p>
        </p:txBody>
      </p:sp>
    </p:spTree>
    <p:extLst>
      <p:ext uri="{BB962C8B-B14F-4D97-AF65-F5344CB8AC3E}">
        <p14:creationId xmlns:p14="http://schemas.microsoft.com/office/powerpoint/2010/main" val="33907693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7961"/>
          </a:xfrm>
        </p:spPr>
        <p:txBody>
          <a:bodyPr/>
          <a:lstStyle/>
          <a:p>
            <a:pPr algn="ctr"/>
            <a:r>
              <a:rPr lang="en-IN" b="1" dirty="0" smtClean="0"/>
              <a:t>Random in </a:t>
            </a:r>
            <a:r>
              <a:rPr lang="en-IN" b="1" dirty="0" err="1" smtClean="0"/>
              <a:t>numpy</a:t>
            </a:r>
            <a:endParaRPr lang="en-IN" b="1" dirty="0"/>
          </a:p>
        </p:txBody>
      </p:sp>
      <p:sp>
        <p:nvSpPr>
          <p:cNvPr id="3" name="Content Placeholder 2"/>
          <p:cNvSpPr>
            <a:spLocks noGrp="1"/>
          </p:cNvSpPr>
          <p:nvPr>
            <p:ph idx="1"/>
          </p:nvPr>
        </p:nvSpPr>
        <p:spPr>
          <a:xfrm>
            <a:off x="838200" y="1378857"/>
            <a:ext cx="10515600" cy="4798106"/>
          </a:xfrm>
        </p:spPr>
        <p:txBody>
          <a:bodyPr/>
          <a:lstStyle/>
          <a:p>
            <a:pPr fontAlgn="base"/>
            <a:r>
              <a:rPr lang="en-IN" dirty="0"/>
              <a:t>You can also create an array where each element is a random number using </a:t>
            </a:r>
            <a:r>
              <a:rPr lang="en-IN" u="sng" dirty="0" err="1">
                <a:hlinkClick r:id="rId2"/>
              </a:rPr>
              <a:t>numpy.random.rand</a:t>
            </a:r>
            <a:r>
              <a:rPr lang="en-IN" dirty="0"/>
              <a:t>. </a:t>
            </a:r>
            <a:endParaRPr lang="en-IN" dirty="0" smtClean="0"/>
          </a:p>
          <a:p>
            <a:pPr fontAlgn="base"/>
            <a:r>
              <a:rPr lang="en-IN" dirty="0" err="1" smtClean="0"/>
              <a:t>np.random.rand</a:t>
            </a:r>
            <a:r>
              <a:rPr lang="en-IN" dirty="0" smtClean="0"/>
              <a:t>(3,4</a:t>
            </a:r>
            <a:r>
              <a:rPr lang="en-IN" dirty="0"/>
              <a:t>)</a:t>
            </a:r>
          </a:p>
          <a:p>
            <a:pPr fontAlgn="base"/>
            <a:r>
              <a:rPr lang="en-IN" dirty="0"/>
              <a:t>array([[ 0.2247223 ,  0.92240549,  0.14541893,  0.61731257],</a:t>
            </a:r>
          </a:p>
          <a:p>
            <a:pPr fontAlgn="base"/>
            <a:r>
              <a:rPr lang="en-IN" dirty="0"/>
              <a:t>       [ 0.00154957,  0.82342197,  0.74044906,  0.11466845],</a:t>
            </a:r>
          </a:p>
          <a:p>
            <a:pPr fontAlgn="base"/>
            <a:r>
              <a:rPr lang="en-IN" dirty="0"/>
              <a:t>       [ 0.6152478 ,  0.14433138,  0.13009583,  0.22981301]])</a:t>
            </a:r>
          </a:p>
          <a:p>
            <a:pPr fontAlgn="base"/>
            <a:r>
              <a:rPr lang="en-IN" dirty="0"/>
              <a:t>Creating arrays full of random numbers can be useful when you want to quickly test your code with sample arrays.</a:t>
            </a:r>
          </a:p>
          <a:p>
            <a:pPr marL="0" indent="0">
              <a:buNone/>
            </a:pPr>
            <a:r>
              <a:rPr lang="en-IN" dirty="0"/>
              <a:t> </a:t>
            </a:r>
          </a:p>
        </p:txBody>
      </p:sp>
    </p:spTree>
    <p:extLst>
      <p:ext uri="{BB962C8B-B14F-4D97-AF65-F5344CB8AC3E}">
        <p14:creationId xmlns:p14="http://schemas.microsoft.com/office/powerpoint/2010/main" val="39649460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8589"/>
          </a:xfrm>
        </p:spPr>
        <p:txBody>
          <a:bodyPr>
            <a:normAutofit fontScale="90000"/>
          </a:bodyPr>
          <a:lstStyle/>
          <a:p>
            <a:pPr algn="ctr"/>
            <a:r>
              <a:rPr lang="en-IN" b="1" dirty="0"/>
              <a:t>N-Dimensional </a:t>
            </a:r>
            <a:r>
              <a:rPr lang="en-IN" b="1" dirty="0" err="1"/>
              <a:t>NumPy</a:t>
            </a:r>
            <a:r>
              <a:rPr lang="en-IN" b="1" dirty="0"/>
              <a:t> Arrays</a:t>
            </a:r>
            <a:br>
              <a:rPr lang="en-IN" b="1" dirty="0"/>
            </a:br>
            <a:endParaRPr lang="en-IN" dirty="0"/>
          </a:p>
        </p:txBody>
      </p:sp>
      <p:sp>
        <p:nvSpPr>
          <p:cNvPr id="3" name="Content Placeholder 2"/>
          <p:cNvSpPr>
            <a:spLocks noGrp="1"/>
          </p:cNvSpPr>
          <p:nvPr>
            <p:ph idx="1"/>
          </p:nvPr>
        </p:nvSpPr>
        <p:spPr>
          <a:xfrm>
            <a:off x="838200" y="1233714"/>
            <a:ext cx="10515600" cy="4943249"/>
          </a:xfrm>
        </p:spPr>
        <p:txBody>
          <a:bodyPr>
            <a:normAutofit/>
          </a:bodyPr>
          <a:lstStyle/>
          <a:p>
            <a:pPr algn="just"/>
            <a:r>
              <a:rPr lang="en-IN" dirty="0"/>
              <a:t>This doesn't happen extremely often, but there are cases when you'll want to deal with arrays that have greater than </a:t>
            </a:r>
            <a:r>
              <a:rPr lang="en-IN" dirty="0" smtClean="0"/>
              <a:t>3 dimensions</a:t>
            </a:r>
            <a:r>
              <a:rPr lang="en-IN" dirty="0"/>
              <a:t>. One way to think of this is as a list of lists of lists. </a:t>
            </a:r>
            <a:endParaRPr lang="en-IN" dirty="0" smtClean="0"/>
          </a:p>
          <a:p>
            <a:pPr algn="just"/>
            <a:r>
              <a:rPr lang="en-IN" dirty="0" smtClean="0"/>
              <a:t>Let's </a:t>
            </a:r>
            <a:r>
              <a:rPr lang="en-IN" dirty="0"/>
              <a:t>say we want to store the monthly earnings of a store, but we want to be able to quickly lookup the results for a quarter, and for a year. The earnings for one year might look like this</a:t>
            </a:r>
            <a:r>
              <a:rPr lang="en-IN" dirty="0" smtClean="0"/>
              <a:t>:</a:t>
            </a:r>
          </a:p>
          <a:p>
            <a:pPr algn="just"/>
            <a:r>
              <a:rPr lang="en-IN" dirty="0"/>
              <a:t>[500,505,490,810,450,678,234,897,430,560,1023,640)</a:t>
            </a:r>
          </a:p>
          <a:p>
            <a:pPr algn="just"/>
            <a:r>
              <a:rPr lang="en-US" dirty="0"/>
              <a:t>The store earned </a:t>
            </a:r>
            <a:r>
              <a:rPr lang="en-US" dirty="0" smtClean="0"/>
              <a:t>$500 in January, $505 February</a:t>
            </a:r>
            <a:r>
              <a:rPr lang="en-US" dirty="0"/>
              <a:t>, and so on. We can split up these earnings by quarter into a list of lists</a:t>
            </a:r>
            <a:r>
              <a:rPr lang="en-US" dirty="0" smtClean="0"/>
              <a:t>:</a:t>
            </a:r>
          </a:p>
          <a:p>
            <a:pPr algn="just"/>
            <a:r>
              <a:rPr lang="en-US" dirty="0" err="1"/>
              <a:t>year_one</a:t>
            </a:r>
            <a:r>
              <a:rPr lang="en-US" dirty="0"/>
              <a:t> = [ [500,505,490], [810,450,678], [234,897,430], [560,1023,640] ]</a:t>
            </a:r>
            <a:endParaRPr lang="en-IN" dirty="0" smtClean="0"/>
          </a:p>
          <a:p>
            <a:endParaRPr lang="en-IN" dirty="0" smtClean="0"/>
          </a:p>
          <a:p>
            <a:endParaRPr lang="en-IN" dirty="0"/>
          </a:p>
          <a:p>
            <a:endParaRPr lang="en-IN" dirty="0"/>
          </a:p>
        </p:txBody>
      </p:sp>
    </p:spTree>
    <p:extLst>
      <p:ext uri="{BB962C8B-B14F-4D97-AF65-F5344CB8AC3E}">
        <p14:creationId xmlns:p14="http://schemas.microsoft.com/office/powerpoint/2010/main" val="2580312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418"/>
          </a:xfrm>
        </p:spPr>
        <p:txBody>
          <a:bodyPr>
            <a:normAutofit fontScale="90000"/>
          </a:bodyPr>
          <a:lstStyle/>
          <a:p>
            <a:pPr algn="ctr"/>
            <a:r>
              <a:rPr lang="en-IN" b="1" dirty="0"/>
              <a:t>N-Dimensional </a:t>
            </a:r>
            <a:r>
              <a:rPr lang="en-IN" b="1" dirty="0" err="1"/>
              <a:t>NumPy</a:t>
            </a:r>
            <a:r>
              <a:rPr lang="en-IN" b="1" dirty="0"/>
              <a:t> Arrays</a:t>
            </a:r>
            <a:br>
              <a:rPr lang="en-IN" b="1" dirty="0"/>
            </a:br>
            <a:endParaRPr lang="en-IN" dirty="0"/>
          </a:p>
        </p:txBody>
      </p:sp>
      <p:sp>
        <p:nvSpPr>
          <p:cNvPr id="3" name="Content Placeholder 2"/>
          <p:cNvSpPr>
            <a:spLocks noGrp="1"/>
          </p:cNvSpPr>
          <p:nvPr>
            <p:ph idx="1"/>
          </p:nvPr>
        </p:nvSpPr>
        <p:spPr>
          <a:xfrm>
            <a:off x="838200" y="1059544"/>
            <a:ext cx="10515600" cy="5117419"/>
          </a:xfrm>
        </p:spPr>
        <p:txBody>
          <a:bodyPr>
            <a:normAutofit/>
          </a:bodyPr>
          <a:lstStyle/>
          <a:p>
            <a:r>
              <a:rPr lang="en-US" dirty="0"/>
              <a:t>We can retrieve the earnings from January by calling </a:t>
            </a:r>
            <a:r>
              <a:rPr lang="en-US" dirty="0" err="1" smtClean="0"/>
              <a:t>year_one</a:t>
            </a:r>
            <a:r>
              <a:rPr lang="en-US" dirty="0" smtClean="0"/>
              <a:t>[0][0].</a:t>
            </a:r>
          </a:p>
          <a:p>
            <a:r>
              <a:rPr lang="en-US" dirty="0"/>
              <a:t>If we want the results for a whole quarter, we can </a:t>
            </a:r>
            <a:r>
              <a:rPr lang="en-US" dirty="0" smtClean="0"/>
              <a:t>call </a:t>
            </a:r>
            <a:r>
              <a:rPr lang="en-US" dirty="0" err="1" smtClean="0"/>
              <a:t>year_one</a:t>
            </a:r>
            <a:r>
              <a:rPr lang="en-US" dirty="0" smtClean="0"/>
              <a:t>[0] or </a:t>
            </a:r>
            <a:r>
              <a:rPr lang="en-US" dirty="0" err="1" smtClean="0"/>
              <a:t>year_one</a:t>
            </a:r>
            <a:r>
              <a:rPr lang="en-US" dirty="0" smtClean="0"/>
              <a:t>[1]. </a:t>
            </a:r>
          </a:p>
          <a:p>
            <a:r>
              <a:rPr lang="en-US" dirty="0" smtClean="0"/>
              <a:t>We </a:t>
            </a:r>
            <a:r>
              <a:rPr lang="en-US" dirty="0"/>
              <a:t>now have a 2-dimensional array, or matrix. But what if we now want to add the results from another year? We have to add a third dimension</a:t>
            </a:r>
            <a:r>
              <a:rPr lang="en-US" dirty="0" smtClean="0"/>
              <a:t>:</a:t>
            </a:r>
          </a:p>
          <a:p>
            <a:r>
              <a:rPr lang="en-US" dirty="0"/>
              <a:t>earnings = </a:t>
            </a:r>
            <a:r>
              <a:rPr lang="en-US" sz="2400" dirty="0" smtClean="0"/>
              <a:t>[</a:t>
            </a:r>
          </a:p>
          <a:p>
            <a:pPr marL="1828800" lvl="4" indent="0">
              <a:buNone/>
            </a:pPr>
            <a:r>
              <a:rPr lang="en-US" sz="1400" dirty="0" smtClean="0"/>
              <a:t> </a:t>
            </a:r>
            <a:r>
              <a:rPr lang="en-US" sz="2400" dirty="0"/>
              <a:t>[ [500,505,490], [810,450,678], [234,897,430], [560,1023,640] ], </a:t>
            </a:r>
          </a:p>
          <a:p>
            <a:pPr marL="1828800" lvl="4" indent="0">
              <a:buNone/>
            </a:pPr>
            <a:r>
              <a:rPr lang="en-US" sz="2400" dirty="0"/>
              <a:t>[ [600,605,490], [345,900,1000], [780,730,710], [670,540,324] ] </a:t>
            </a:r>
            <a:endParaRPr lang="en-US" sz="2400" dirty="0" smtClean="0"/>
          </a:p>
          <a:p>
            <a:pPr marL="1828800" lvl="4" indent="0">
              <a:buNone/>
            </a:pPr>
            <a:r>
              <a:rPr lang="en-US" sz="2400" dirty="0" smtClean="0"/>
              <a:t>]</a:t>
            </a:r>
            <a:endParaRPr lang="en-IN" sz="2400" dirty="0"/>
          </a:p>
        </p:txBody>
      </p:sp>
    </p:spTree>
    <p:extLst>
      <p:ext uri="{BB962C8B-B14F-4D97-AF65-F5344CB8AC3E}">
        <p14:creationId xmlns:p14="http://schemas.microsoft.com/office/powerpoint/2010/main" val="38606635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5046"/>
          </a:xfrm>
        </p:spPr>
        <p:txBody>
          <a:bodyPr>
            <a:normAutofit fontScale="90000"/>
          </a:bodyPr>
          <a:lstStyle/>
          <a:p>
            <a:pPr algn="ctr"/>
            <a:r>
              <a:rPr lang="en-IN" b="1" dirty="0"/>
              <a:t>N-Dimensional </a:t>
            </a:r>
            <a:r>
              <a:rPr lang="en-IN" b="1" dirty="0" err="1"/>
              <a:t>NumPy</a:t>
            </a:r>
            <a:r>
              <a:rPr lang="en-IN" b="1" dirty="0"/>
              <a:t> Arrays</a:t>
            </a:r>
            <a:br>
              <a:rPr lang="en-IN" b="1" dirty="0"/>
            </a:br>
            <a:endParaRPr lang="en-IN" dirty="0"/>
          </a:p>
        </p:txBody>
      </p:sp>
      <p:sp>
        <p:nvSpPr>
          <p:cNvPr id="3" name="Content Placeholder 2"/>
          <p:cNvSpPr>
            <a:spLocks noGrp="1"/>
          </p:cNvSpPr>
          <p:nvPr>
            <p:ph idx="1"/>
          </p:nvPr>
        </p:nvSpPr>
        <p:spPr>
          <a:xfrm>
            <a:off x="838200" y="1045029"/>
            <a:ext cx="10515600" cy="5131934"/>
          </a:xfrm>
        </p:spPr>
        <p:txBody>
          <a:bodyPr>
            <a:normAutofit fontScale="92500" lnSpcReduction="10000"/>
          </a:bodyPr>
          <a:lstStyle/>
          <a:p>
            <a:r>
              <a:rPr lang="en-US" dirty="0"/>
              <a:t>We can retrieve the earnings from January of the first year by calling </a:t>
            </a:r>
            <a:endParaRPr lang="en-US" dirty="0" smtClean="0"/>
          </a:p>
          <a:p>
            <a:pPr marL="0" indent="0">
              <a:buNone/>
            </a:pPr>
            <a:r>
              <a:rPr lang="en-US" dirty="0" smtClean="0"/>
              <a:t>   earnings[0][0][0]</a:t>
            </a:r>
            <a:r>
              <a:rPr lang="en-US" dirty="0"/>
              <a:t> </a:t>
            </a:r>
            <a:r>
              <a:rPr lang="en-US" dirty="0" smtClean="0"/>
              <a:t>. </a:t>
            </a:r>
          </a:p>
          <a:p>
            <a:r>
              <a:rPr lang="en-US" dirty="0" smtClean="0"/>
              <a:t>We </a:t>
            </a:r>
            <a:r>
              <a:rPr lang="en-US" dirty="0"/>
              <a:t>now need three indexes to retrieve a single element. </a:t>
            </a:r>
            <a:endParaRPr lang="en-US" dirty="0" smtClean="0"/>
          </a:p>
          <a:p>
            <a:r>
              <a:rPr lang="en-US" dirty="0" smtClean="0"/>
              <a:t>A </a:t>
            </a:r>
            <a:r>
              <a:rPr lang="en-US" dirty="0"/>
              <a:t>three-dimensional array in </a:t>
            </a:r>
            <a:r>
              <a:rPr lang="en-US" dirty="0" err="1"/>
              <a:t>NumPy</a:t>
            </a:r>
            <a:r>
              <a:rPr lang="en-US" dirty="0"/>
              <a:t> is much the same. In fact, we can </a:t>
            </a:r>
            <a:r>
              <a:rPr lang="en-US" dirty="0" smtClean="0"/>
              <a:t>convert earnings </a:t>
            </a:r>
            <a:r>
              <a:rPr lang="en-US" dirty="0"/>
              <a:t>to an array and then get the earnings for January of the first year</a:t>
            </a:r>
            <a:r>
              <a:rPr lang="en-US" dirty="0" smtClean="0"/>
              <a:t>:</a:t>
            </a:r>
          </a:p>
          <a:p>
            <a:pPr marL="0" indent="0">
              <a:buNone/>
            </a:pPr>
            <a:r>
              <a:rPr lang="en-US" dirty="0" smtClean="0"/>
              <a:t> 	earnings </a:t>
            </a:r>
            <a:r>
              <a:rPr lang="en-US" dirty="0"/>
              <a:t>= </a:t>
            </a:r>
            <a:r>
              <a:rPr lang="en-US" dirty="0" err="1"/>
              <a:t>np.array</a:t>
            </a:r>
            <a:r>
              <a:rPr lang="en-US" dirty="0"/>
              <a:t>(earnings) </a:t>
            </a:r>
            <a:endParaRPr lang="en-US" dirty="0" smtClean="0"/>
          </a:p>
          <a:p>
            <a:pPr marL="0" indent="0">
              <a:buNone/>
            </a:pPr>
            <a:r>
              <a:rPr lang="en-US" dirty="0"/>
              <a:t> </a:t>
            </a:r>
            <a:r>
              <a:rPr lang="en-US" dirty="0" smtClean="0"/>
              <a:t>           earnings[0,0,0]</a:t>
            </a:r>
          </a:p>
          <a:p>
            <a:pPr marL="0" indent="0">
              <a:buNone/>
            </a:pPr>
            <a:r>
              <a:rPr lang="en-US" dirty="0" smtClean="0"/>
              <a:t>It shows 500</a:t>
            </a:r>
          </a:p>
          <a:p>
            <a:r>
              <a:rPr lang="en-US" dirty="0"/>
              <a:t>We can also find the shape of the array</a:t>
            </a:r>
            <a:r>
              <a:rPr lang="en-US" dirty="0" smtClean="0"/>
              <a:t>:</a:t>
            </a:r>
          </a:p>
          <a:p>
            <a:pPr marL="0" indent="0">
              <a:buNone/>
            </a:pPr>
            <a:r>
              <a:rPr lang="en-US" dirty="0" smtClean="0"/>
              <a:t>	</a:t>
            </a:r>
            <a:r>
              <a:rPr lang="en-US" dirty="0" err="1" smtClean="0"/>
              <a:t>earnings.shape</a:t>
            </a:r>
            <a:endParaRPr lang="en-US" dirty="0" smtClean="0"/>
          </a:p>
          <a:p>
            <a:pPr marL="0" indent="0">
              <a:buNone/>
            </a:pPr>
            <a:r>
              <a:rPr lang="en-US" dirty="0" smtClean="0"/>
              <a:t>it shows (2</a:t>
            </a:r>
            <a:r>
              <a:rPr lang="en-US" dirty="0"/>
              <a:t>, 4, 3)</a:t>
            </a:r>
            <a:endParaRPr lang="en-IN" dirty="0"/>
          </a:p>
        </p:txBody>
      </p:sp>
    </p:spTree>
    <p:extLst>
      <p:ext uri="{BB962C8B-B14F-4D97-AF65-F5344CB8AC3E}">
        <p14:creationId xmlns:p14="http://schemas.microsoft.com/office/powerpoint/2010/main" val="35301409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pPr algn="ctr"/>
            <a:r>
              <a:rPr lang="en-IN" b="1"/>
              <a:t>N-Dimensional </a:t>
            </a:r>
            <a:r>
              <a:rPr lang="en-IN" b="1" dirty="0" err="1"/>
              <a:t>NumPy</a:t>
            </a:r>
            <a:r>
              <a:rPr lang="en-IN" b="1" dirty="0"/>
              <a:t> Arrays</a:t>
            </a:r>
            <a:br>
              <a:rPr lang="en-IN" b="1" dirty="0"/>
            </a:br>
            <a:endParaRPr lang="en-IN" dirty="0"/>
          </a:p>
        </p:txBody>
      </p:sp>
      <p:sp>
        <p:nvSpPr>
          <p:cNvPr id="3" name="Content Placeholder 2"/>
          <p:cNvSpPr>
            <a:spLocks noGrp="1"/>
          </p:cNvSpPr>
          <p:nvPr>
            <p:ph idx="1"/>
          </p:nvPr>
        </p:nvSpPr>
        <p:spPr>
          <a:xfrm>
            <a:off x="838200" y="1045030"/>
            <a:ext cx="10515600" cy="5131933"/>
          </a:xfrm>
        </p:spPr>
        <p:txBody>
          <a:bodyPr/>
          <a:lstStyle/>
          <a:p>
            <a:pPr marL="0" indent="0" algn="just">
              <a:buNone/>
            </a:pPr>
            <a:r>
              <a:rPr lang="en-US" dirty="0"/>
              <a:t>Indexing and slicing work the exact same way with a 3-dimensional array, but now we have an extra axis to pass in. </a:t>
            </a:r>
            <a:endParaRPr lang="en-US" dirty="0" smtClean="0"/>
          </a:p>
          <a:p>
            <a:pPr marL="0" indent="0" algn="just">
              <a:buNone/>
            </a:pPr>
            <a:r>
              <a:rPr lang="en-US" dirty="0" smtClean="0"/>
              <a:t>If </a:t>
            </a:r>
            <a:r>
              <a:rPr lang="en-US" dirty="0"/>
              <a:t>we wanted to get the earnings for January of all years, we could do this</a:t>
            </a:r>
            <a:r>
              <a:rPr lang="en-US" dirty="0" smtClean="0"/>
              <a:t>:</a:t>
            </a:r>
          </a:p>
          <a:p>
            <a:pPr marL="0" indent="0">
              <a:buNone/>
            </a:pPr>
            <a:r>
              <a:rPr lang="en-US" dirty="0" smtClean="0"/>
              <a:t>	earnings</a:t>
            </a:r>
            <a:r>
              <a:rPr lang="en-US" dirty="0"/>
              <a:t>[:,0,0</a:t>
            </a:r>
            <a:r>
              <a:rPr lang="en-US" dirty="0" smtClean="0"/>
              <a:t>]</a:t>
            </a:r>
          </a:p>
          <a:p>
            <a:pPr marL="0" indent="0">
              <a:buNone/>
            </a:pPr>
            <a:r>
              <a:rPr lang="en-US" dirty="0" smtClean="0"/>
              <a:t>	returns array</a:t>
            </a:r>
            <a:r>
              <a:rPr lang="en-US" dirty="0"/>
              <a:t>([500, 600</a:t>
            </a:r>
            <a:r>
              <a:rPr lang="en-US" dirty="0" smtClean="0"/>
              <a:t>])</a:t>
            </a:r>
          </a:p>
          <a:p>
            <a:pPr marL="0" indent="0">
              <a:buNone/>
            </a:pPr>
            <a:r>
              <a:rPr lang="en-US" dirty="0" smtClean="0"/>
              <a:t>If </a:t>
            </a:r>
            <a:r>
              <a:rPr lang="en-US" dirty="0"/>
              <a:t>we wanted to get first quarter earnings from both years, we could do this</a:t>
            </a:r>
            <a:r>
              <a:rPr lang="en-US" dirty="0" smtClean="0"/>
              <a:t>:</a:t>
            </a:r>
          </a:p>
          <a:p>
            <a:pPr marL="0" indent="0">
              <a:buNone/>
            </a:pPr>
            <a:r>
              <a:rPr lang="en-US" dirty="0"/>
              <a:t>earnings[:,0</a:t>
            </a:r>
            <a:r>
              <a:rPr lang="en-US" dirty="0" smtClean="0"/>
              <a:t>,:]</a:t>
            </a:r>
          </a:p>
          <a:p>
            <a:pPr marL="0" indent="0">
              <a:buNone/>
            </a:pPr>
            <a:r>
              <a:rPr lang="en-US" dirty="0"/>
              <a:t>array([[500, 505, 490], [600, 605, 490]])</a:t>
            </a:r>
            <a:endParaRPr lang="en-IN" dirty="0"/>
          </a:p>
        </p:txBody>
      </p:sp>
    </p:spTree>
    <p:extLst>
      <p:ext uri="{BB962C8B-B14F-4D97-AF65-F5344CB8AC3E}">
        <p14:creationId xmlns:p14="http://schemas.microsoft.com/office/powerpoint/2010/main" val="39359817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8932"/>
          </a:xfrm>
        </p:spPr>
        <p:txBody>
          <a:bodyPr>
            <a:normAutofit fontScale="90000"/>
          </a:bodyPr>
          <a:lstStyle/>
          <a:p>
            <a:pPr algn="ctr"/>
            <a:r>
              <a:rPr lang="en-IN" b="1" dirty="0"/>
              <a:t>N-Dimensional </a:t>
            </a:r>
            <a:r>
              <a:rPr lang="en-IN" b="1" dirty="0" err="1"/>
              <a:t>NumPy</a:t>
            </a:r>
            <a:r>
              <a:rPr lang="en-IN" b="1" dirty="0"/>
              <a:t> Arrays</a:t>
            </a:r>
            <a:br>
              <a:rPr lang="en-IN" b="1" dirty="0"/>
            </a:br>
            <a:endParaRPr lang="en-IN" dirty="0"/>
          </a:p>
        </p:txBody>
      </p:sp>
      <p:sp>
        <p:nvSpPr>
          <p:cNvPr id="3" name="Content Placeholder 2"/>
          <p:cNvSpPr>
            <a:spLocks noGrp="1"/>
          </p:cNvSpPr>
          <p:nvPr>
            <p:ph idx="1"/>
          </p:nvPr>
        </p:nvSpPr>
        <p:spPr>
          <a:xfrm>
            <a:off x="838200" y="1074058"/>
            <a:ext cx="10515600" cy="5102905"/>
          </a:xfrm>
        </p:spPr>
        <p:txBody>
          <a:bodyPr>
            <a:normAutofit/>
          </a:bodyPr>
          <a:lstStyle/>
          <a:p>
            <a:pPr algn="just"/>
            <a:r>
              <a:rPr lang="en-US" dirty="0"/>
              <a:t>Adding more dimensions can make it much easier to query your data if it's organized in a certain way. </a:t>
            </a:r>
            <a:endParaRPr lang="en-US" dirty="0" smtClean="0"/>
          </a:p>
          <a:p>
            <a:pPr algn="just"/>
            <a:r>
              <a:rPr lang="en-US" dirty="0" smtClean="0"/>
              <a:t>As </a:t>
            </a:r>
            <a:r>
              <a:rPr lang="en-US" dirty="0"/>
              <a:t>we go from 3-dimensional arrays to 4-dimensional and larger arrays, the same properties apply, and they can be indexed and sliced in the same ways</a:t>
            </a:r>
            <a:r>
              <a:rPr lang="en-US" dirty="0" smtClean="0"/>
              <a:t>.</a:t>
            </a:r>
          </a:p>
          <a:p>
            <a:r>
              <a:rPr lang="en-US" b="1" dirty="0"/>
              <a:t>Converting Data Types</a:t>
            </a:r>
          </a:p>
          <a:p>
            <a:pPr algn="just"/>
            <a:r>
              <a:rPr lang="en-US" dirty="0"/>
              <a:t>You can use the </a:t>
            </a:r>
            <a:r>
              <a:rPr lang="en-US" dirty="0" err="1">
                <a:hlinkClick r:id="rId2"/>
              </a:rPr>
              <a:t>numpy.ndarray.astype</a:t>
            </a:r>
            <a:r>
              <a:rPr lang="en-US" dirty="0"/>
              <a:t> method to convert an array to a different type. The method will actually copy the array, and return a new array with the specified data type. For instance, we can convert </a:t>
            </a:r>
            <a:r>
              <a:rPr lang="en-US" dirty="0" smtClean="0"/>
              <a:t> wines to the </a:t>
            </a:r>
            <a:r>
              <a:rPr lang="en-US" dirty="0" err="1" smtClean="0"/>
              <a:t>int</a:t>
            </a:r>
            <a:r>
              <a:rPr lang="en-US" dirty="0" smtClean="0"/>
              <a:t> data type</a:t>
            </a:r>
          </a:p>
          <a:p>
            <a:r>
              <a:rPr lang="en-US" dirty="0" err="1"/>
              <a:t>wines.astype</a:t>
            </a:r>
            <a:r>
              <a:rPr lang="en-US" dirty="0"/>
              <a:t>(</a:t>
            </a:r>
            <a:r>
              <a:rPr lang="en-US" dirty="0" err="1"/>
              <a:t>int</a:t>
            </a:r>
            <a:r>
              <a:rPr lang="en-US" dirty="0"/>
              <a:t>)</a:t>
            </a:r>
            <a:endParaRPr lang="en-IN" dirty="0"/>
          </a:p>
        </p:txBody>
      </p:sp>
    </p:spTree>
    <p:extLst>
      <p:ext uri="{BB962C8B-B14F-4D97-AF65-F5344CB8AC3E}">
        <p14:creationId xmlns:p14="http://schemas.microsoft.com/office/powerpoint/2010/main" val="15780801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199" y="1825625"/>
            <a:ext cx="12502243" cy="4351338"/>
          </a:xfrm>
        </p:spPr>
        <p:txBody>
          <a:bodyPr/>
          <a:lstStyle/>
          <a:p>
            <a:r>
              <a:rPr lang="en-IN" dirty="0"/>
              <a:t>import </a:t>
            </a:r>
            <a:r>
              <a:rPr lang="en-IN" dirty="0" err="1"/>
              <a:t>numpy</a:t>
            </a:r>
            <a:r>
              <a:rPr lang="en-IN" dirty="0"/>
              <a:t> as np</a:t>
            </a:r>
          </a:p>
          <a:p>
            <a:r>
              <a:rPr lang="en-IN" dirty="0"/>
              <a:t>wines=</a:t>
            </a:r>
            <a:r>
              <a:rPr lang="en-IN" dirty="0" err="1"/>
              <a:t>np.genfromtxt</a:t>
            </a:r>
            <a:r>
              <a:rPr lang="en-IN" dirty="0"/>
              <a:t>("winequality-red.csv", delimiter=";",</a:t>
            </a:r>
            <a:r>
              <a:rPr lang="en-IN" dirty="0" err="1"/>
              <a:t>skip_header</a:t>
            </a:r>
            <a:r>
              <a:rPr lang="en-IN" dirty="0"/>
              <a:t>=1)</a:t>
            </a:r>
          </a:p>
          <a:p>
            <a:r>
              <a:rPr lang="en-IN" dirty="0"/>
              <a:t>wines</a:t>
            </a:r>
            <a:endParaRPr lang="en-IN" dirty="0"/>
          </a:p>
        </p:txBody>
      </p:sp>
    </p:spTree>
    <p:extLst>
      <p:ext uri="{BB962C8B-B14F-4D97-AF65-F5344CB8AC3E}">
        <p14:creationId xmlns:p14="http://schemas.microsoft.com/office/powerpoint/2010/main" val="20053083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t>Setting Array Elements</a:t>
            </a:r>
            <a:endParaRPr lang="en-IN" dirty="0"/>
          </a:p>
        </p:txBody>
      </p:sp>
      <p:sp>
        <p:nvSpPr>
          <p:cNvPr id="3" name="Content Placeholder 2"/>
          <p:cNvSpPr>
            <a:spLocks noGrp="1"/>
          </p:cNvSpPr>
          <p:nvPr>
            <p:ph idx="1"/>
          </p:nvPr>
        </p:nvSpPr>
        <p:spPr>
          <a:xfrm>
            <a:off x="838200" y="1397000"/>
            <a:ext cx="10515600" cy="4779963"/>
          </a:xfrm>
        </p:spPr>
        <p:txBody>
          <a:bodyPr>
            <a:normAutofit fontScale="92500" lnSpcReduction="20000"/>
          </a:bodyPr>
          <a:lstStyle/>
          <a:p>
            <a:r>
              <a:rPr lang="en-IN" dirty="0" smtClean="0"/>
              <a:t>Array Indexing</a:t>
            </a:r>
          </a:p>
          <a:p>
            <a:pPr lvl="1"/>
            <a:r>
              <a:rPr lang="en-US" altLang="en-US" dirty="0" smtClean="0">
                <a:solidFill>
                  <a:schemeClr val="tx1"/>
                </a:solidFill>
                <a:cs typeface="Courier New" panose="02070309020205020404" pitchFamily="49" charset="0"/>
              </a:rPr>
              <a:t>a = array([0,1,2,3])</a:t>
            </a:r>
          </a:p>
          <a:p>
            <a:pPr lvl="1"/>
            <a:r>
              <a:rPr lang="fr-FR" altLang="en-US" dirty="0" smtClean="0">
                <a:solidFill>
                  <a:schemeClr val="tx1"/>
                </a:solidFill>
                <a:cs typeface="Courier New" panose="02070309020205020404" pitchFamily="49" charset="0"/>
              </a:rPr>
              <a:t>a[0]</a:t>
            </a:r>
          </a:p>
          <a:p>
            <a:pPr lvl="1"/>
            <a:r>
              <a:rPr lang="fr-FR" altLang="en-US" b="0" dirty="0" err="1" smtClean="0">
                <a:solidFill>
                  <a:schemeClr val="tx1"/>
                </a:solidFill>
                <a:cs typeface="Courier New" panose="02070309020205020404" pitchFamily="49" charset="0"/>
              </a:rPr>
              <a:t>Returns</a:t>
            </a:r>
            <a:r>
              <a:rPr lang="fr-FR" altLang="en-US" b="0" dirty="0" smtClean="0">
                <a:solidFill>
                  <a:schemeClr val="tx1"/>
                </a:solidFill>
                <a:cs typeface="Courier New" panose="02070309020205020404" pitchFamily="49" charset="0"/>
              </a:rPr>
              <a:t>  0</a:t>
            </a:r>
          </a:p>
          <a:p>
            <a:pPr lvl="1"/>
            <a:r>
              <a:rPr lang="fr-FR" altLang="en-US" dirty="0" smtClean="0">
                <a:solidFill>
                  <a:schemeClr val="tx1"/>
                </a:solidFill>
                <a:cs typeface="Courier New" panose="02070309020205020404" pitchFamily="49" charset="0"/>
              </a:rPr>
              <a:t>a[0] = </a:t>
            </a:r>
            <a:r>
              <a:rPr lang="fr-FR" altLang="en-US" dirty="0" smtClean="0">
                <a:cs typeface="Courier New" panose="02070309020205020404" pitchFamily="49" charset="0"/>
              </a:rPr>
              <a:t>10</a:t>
            </a:r>
          </a:p>
          <a:p>
            <a:pPr lvl="1"/>
            <a:r>
              <a:rPr lang="fr-FR" altLang="en-US" dirty="0" smtClean="0">
                <a:solidFill>
                  <a:schemeClr val="tx1"/>
                </a:solidFill>
                <a:cs typeface="Courier New" panose="02070309020205020404" pitchFamily="49" charset="0"/>
              </a:rPr>
              <a:t>a</a:t>
            </a:r>
          </a:p>
          <a:p>
            <a:pPr lvl="1"/>
            <a:r>
              <a:rPr lang="en-US" altLang="en-US" b="0" dirty="0" smtClean="0">
                <a:solidFill>
                  <a:schemeClr val="tx1"/>
                </a:solidFill>
                <a:cs typeface="Courier New" panose="02070309020205020404" pitchFamily="49" charset="0"/>
              </a:rPr>
              <a:t>[</a:t>
            </a:r>
            <a:r>
              <a:rPr lang="en-US" altLang="en-US" dirty="0" smtClean="0">
                <a:cs typeface="Courier New" panose="02070309020205020404" pitchFamily="49" charset="0"/>
              </a:rPr>
              <a:t>10</a:t>
            </a:r>
            <a:r>
              <a:rPr lang="en-US" altLang="en-US" b="0" dirty="0" smtClean="0">
                <a:solidFill>
                  <a:schemeClr val="tx1"/>
                </a:solidFill>
                <a:cs typeface="Courier New" panose="02070309020205020404" pitchFamily="49" charset="0"/>
              </a:rPr>
              <a:t>, 1, 2, 3]</a:t>
            </a:r>
          </a:p>
          <a:p>
            <a:r>
              <a:rPr lang="en-IN" dirty="0" smtClean="0"/>
              <a:t>Fill   #</a:t>
            </a:r>
            <a:r>
              <a:rPr lang="fr-FR" altLang="en-US" dirty="0" smtClean="0">
                <a:cs typeface="Courier New" panose="02070309020205020404" pitchFamily="49" charset="0"/>
              </a:rPr>
              <a:t>set all values in an </a:t>
            </a:r>
            <a:r>
              <a:rPr lang="fr-FR" altLang="en-US" dirty="0" err="1" smtClean="0">
                <a:cs typeface="Courier New" panose="02070309020205020404" pitchFamily="49" charset="0"/>
              </a:rPr>
              <a:t>array</a:t>
            </a:r>
            <a:r>
              <a:rPr lang="fr-FR" altLang="en-US" dirty="0" smtClean="0">
                <a:cs typeface="Courier New" panose="02070309020205020404" pitchFamily="49" charset="0"/>
              </a:rPr>
              <a:t>.</a:t>
            </a:r>
          </a:p>
          <a:p>
            <a:pPr lvl="1"/>
            <a:r>
              <a:rPr lang="fr-FR" altLang="en-US" dirty="0" err="1" smtClean="0">
                <a:solidFill>
                  <a:schemeClr val="tx1"/>
                </a:solidFill>
                <a:cs typeface="Courier New" panose="02070309020205020404" pitchFamily="49" charset="0"/>
              </a:rPr>
              <a:t>a.fill</a:t>
            </a:r>
            <a:r>
              <a:rPr lang="fr-FR" altLang="en-US" dirty="0" smtClean="0">
                <a:solidFill>
                  <a:schemeClr val="tx1"/>
                </a:solidFill>
                <a:cs typeface="Courier New" panose="02070309020205020404" pitchFamily="49" charset="0"/>
              </a:rPr>
              <a:t>(0)</a:t>
            </a:r>
          </a:p>
          <a:p>
            <a:pPr lvl="1"/>
            <a:r>
              <a:rPr lang="fr-FR" altLang="en-US" dirty="0">
                <a:cs typeface="Courier New" panose="02070309020205020404" pitchFamily="49" charset="0"/>
              </a:rPr>
              <a:t>a</a:t>
            </a:r>
            <a:endParaRPr lang="fr-FR" altLang="en-US" dirty="0" smtClean="0">
              <a:solidFill>
                <a:schemeClr val="tx1"/>
              </a:solidFill>
              <a:cs typeface="Courier New" panose="02070309020205020404" pitchFamily="49" charset="0"/>
            </a:endParaRPr>
          </a:p>
          <a:p>
            <a:pPr lvl="1"/>
            <a:r>
              <a:rPr lang="en-US" altLang="en-US" b="0" dirty="0" smtClean="0">
                <a:solidFill>
                  <a:schemeClr val="tx1"/>
                </a:solidFill>
                <a:cs typeface="Courier New" panose="02070309020205020404" pitchFamily="49" charset="0"/>
              </a:rPr>
              <a:t>[0, 0, 0, 0]</a:t>
            </a:r>
          </a:p>
          <a:p>
            <a:pPr lvl="1"/>
            <a:r>
              <a:rPr lang="en-US" altLang="en-US" dirty="0" smtClean="0">
                <a:solidFill>
                  <a:schemeClr val="tx1"/>
                </a:solidFill>
                <a:cs typeface="Courier New" panose="02070309020205020404" pitchFamily="49" charset="0"/>
              </a:rPr>
              <a:t>a[:] = 1		 # same but slower</a:t>
            </a:r>
            <a:endParaRPr lang="en-US" altLang="en-US" b="0" dirty="0" smtClean="0">
              <a:solidFill>
                <a:schemeClr val="tx1"/>
              </a:solidFill>
              <a:cs typeface="Courier New" panose="02070309020205020404" pitchFamily="49" charset="0"/>
            </a:endParaRPr>
          </a:p>
          <a:p>
            <a:pPr lvl="1"/>
            <a:r>
              <a:rPr lang="en-US" altLang="en-US" dirty="0">
                <a:cs typeface="Courier New" panose="02070309020205020404" pitchFamily="49" charset="0"/>
              </a:rPr>
              <a:t>a</a:t>
            </a:r>
            <a:endParaRPr lang="en-US" altLang="en-US" b="0" dirty="0" smtClean="0">
              <a:cs typeface="Courier New" panose="02070309020205020404" pitchFamily="49" charset="0"/>
            </a:endParaRPr>
          </a:p>
          <a:p>
            <a:pPr lvl="1"/>
            <a:r>
              <a:rPr lang="en-US" altLang="en-US" dirty="0" smtClean="0">
                <a:solidFill>
                  <a:schemeClr val="tx1"/>
                </a:solidFill>
                <a:cs typeface="Courier New" panose="02070309020205020404" pitchFamily="49" charset="0"/>
              </a:rPr>
              <a:t>[1,1,1,1]   </a:t>
            </a:r>
            <a:endParaRPr lang="en-US" altLang="en-US" b="0" dirty="0" smtClean="0">
              <a:solidFill>
                <a:schemeClr val="tx1"/>
              </a:solidFill>
              <a:cs typeface="Courier New" panose="02070309020205020404" pitchFamily="49" charset="0"/>
            </a:endParaRPr>
          </a:p>
          <a:p>
            <a:pPr lvl="1"/>
            <a:endParaRPr lang="fr-FR" altLang="en-US" dirty="0" smtClean="0">
              <a:solidFill>
                <a:schemeClr val="tx1"/>
              </a:solidFill>
              <a:cs typeface="Courier New" panose="02070309020205020404" pitchFamily="49" charset="0"/>
            </a:endParaRPr>
          </a:p>
          <a:p>
            <a:endParaRPr lang="en-IN" dirty="0"/>
          </a:p>
        </p:txBody>
      </p:sp>
    </p:spTree>
    <p:extLst>
      <p:ext uri="{BB962C8B-B14F-4D97-AF65-F5344CB8AC3E}">
        <p14:creationId xmlns:p14="http://schemas.microsoft.com/office/powerpoint/2010/main" val="6993899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25625"/>
            <a:ext cx="14086114" cy="4351338"/>
          </a:xfrm>
        </p:spPr>
        <p:txBody>
          <a:bodyPr/>
          <a:lstStyle/>
          <a:p>
            <a:r>
              <a:rPr lang="en-US"/>
              <a:t>array([[ 7.4 , 0.7 , 0. </a:t>
            </a:r>
            <a:r>
              <a:rPr lang="en-US" dirty="0"/>
              <a:t>, ..., 0.56 , 9.4 , 5. ], [ 7.8 , 0.88 , 0. , ..., 0.68 , 9.8 , 5. ], [ 7.8 , 0.76 , 0.04 , ..., 0.65 , 9.8 , 5. ], ..., [ 6.3 , 0.51 , 0.13 , ..., 0.75 , 11. , 6. ], [ 5.9 , 0.645, 0.12 , ..., 0.71 , 10.2 , 5. ], [ 6. , 0.31 , 0.47 , ..., 0.66 , 11. , 6. ]])</a:t>
            </a:r>
            <a:endParaRPr lang="en-IN"/>
          </a:p>
        </p:txBody>
      </p:sp>
    </p:spTree>
    <p:extLst>
      <p:ext uri="{BB962C8B-B14F-4D97-AF65-F5344CB8AC3E}">
        <p14:creationId xmlns:p14="http://schemas.microsoft.com/office/powerpoint/2010/main" val="19006402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2952196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9259152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164400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9193647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2603435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15493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4887933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8928742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207332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5975"/>
          </a:xfrm>
        </p:spPr>
        <p:txBody>
          <a:bodyPr/>
          <a:lstStyle/>
          <a:p>
            <a:pPr algn="ctr"/>
            <a:r>
              <a:rPr lang="en-US" altLang="en-US" dirty="0" smtClean="0"/>
              <a:t>Setting Array Elements</a:t>
            </a:r>
            <a:endParaRPr lang="en-IN" dirty="0"/>
          </a:p>
        </p:txBody>
      </p:sp>
      <p:sp>
        <p:nvSpPr>
          <p:cNvPr id="3" name="Content Placeholder 2"/>
          <p:cNvSpPr>
            <a:spLocks noGrp="1"/>
          </p:cNvSpPr>
          <p:nvPr>
            <p:ph idx="1"/>
          </p:nvPr>
        </p:nvSpPr>
        <p:spPr>
          <a:xfrm>
            <a:off x="838200" y="1181100"/>
            <a:ext cx="10515600" cy="5473700"/>
          </a:xfrm>
        </p:spPr>
        <p:txBody>
          <a:bodyPr>
            <a:normAutofit/>
          </a:bodyPr>
          <a:lstStyle/>
          <a:p>
            <a:r>
              <a:rPr lang="fr-FR" altLang="en-US" dirty="0" smtClean="0">
                <a:cs typeface="Courier New" panose="02070309020205020404" pitchFamily="49" charset="0"/>
              </a:rPr>
              <a:t># </a:t>
            </a:r>
            <a:r>
              <a:rPr lang="fr-FR" altLang="en-US" dirty="0" err="1" smtClean="0">
                <a:cs typeface="Courier New" panose="02070309020205020404" pitchFamily="49" charset="0"/>
              </a:rPr>
              <a:t>assigning</a:t>
            </a:r>
            <a:r>
              <a:rPr lang="fr-FR" altLang="en-US" dirty="0" smtClean="0">
                <a:cs typeface="Courier New" panose="02070309020205020404" pitchFamily="49" charset="0"/>
              </a:rPr>
              <a:t> a </a:t>
            </a:r>
            <a:r>
              <a:rPr lang="fr-FR" altLang="en-US" dirty="0" err="1" smtClean="0">
                <a:cs typeface="Courier New" panose="02070309020205020404" pitchFamily="49" charset="0"/>
              </a:rPr>
              <a:t>float</a:t>
            </a:r>
            <a:r>
              <a:rPr lang="fr-FR" altLang="en-US" dirty="0" smtClean="0">
                <a:cs typeface="Courier New" panose="02070309020205020404" pitchFamily="49" charset="0"/>
              </a:rPr>
              <a:t> to </a:t>
            </a:r>
            <a:r>
              <a:rPr lang="fr-FR" altLang="en-US" dirty="0" err="1" smtClean="0">
                <a:cs typeface="Courier New" panose="02070309020205020404" pitchFamily="49" charset="0"/>
              </a:rPr>
              <a:t>into</a:t>
            </a:r>
            <a:r>
              <a:rPr lang="fr-FR" altLang="en-US" dirty="0" smtClean="0">
                <a:cs typeface="Courier New" panose="02070309020205020404" pitchFamily="49" charset="0"/>
              </a:rPr>
              <a:t> an int32 </a:t>
            </a:r>
            <a:r>
              <a:rPr lang="fr-FR" altLang="en-US" dirty="0" err="1" smtClean="0">
                <a:cs typeface="Courier New" panose="02070309020205020404" pitchFamily="49" charset="0"/>
              </a:rPr>
              <a:t>array</a:t>
            </a:r>
            <a:r>
              <a:rPr lang="fr-FR" altLang="en-US" dirty="0" smtClean="0">
                <a:cs typeface="Courier New" panose="02070309020205020404" pitchFamily="49" charset="0"/>
              </a:rPr>
              <a:t> </a:t>
            </a:r>
            <a:r>
              <a:rPr lang="fr-FR" altLang="en-US" dirty="0" err="1" smtClean="0">
                <a:cs typeface="Courier New" panose="02070309020205020404" pitchFamily="49" charset="0"/>
              </a:rPr>
              <a:t>will</a:t>
            </a:r>
            <a:r>
              <a:rPr lang="fr-FR" altLang="en-US" dirty="0" smtClean="0">
                <a:cs typeface="Courier New" panose="02070309020205020404" pitchFamily="49" charset="0"/>
              </a:rPr>
              <a:t> </a:t>
            </a:r>
            <a:r>
              <a:rPr lang="fr-FR" altLang="en-US" dirty="0" err="1" smtClean="0">
                <a:cs typeface="Courier New" panose="02070309020205020404" pitchFamily="49" charset="0"/>
              </a:rPr>
              <a:t>truncate</a:t>
            </a:r>
            <a:r>
              <a:rPr lang="fr-FR" altLang="en-US" dirty="0" smtClean="0">
                <a:cs typeface="Courier New" panose="02070309020205020404" pitchFamily="49" charset="0"/>
              </a:rPr>
              <a:t> </a:t>
            </a:r>
            <a:r>
              <a:rPr lang="fr-FR" altLang="en-US" dirty="0" err="1" smtClean="0">
                <a:cs typeface="Courier New" panose="02070309020205020404" pitchFamily="49" charset="0"/>
              </a:rPr>
              <a:t>decimal</a:t>
            </a:r>
            <a:r>
              <a:rPr lang="fr-FR" altLang="en-US" dirty="0" smtClean="0">
                <a:cs typeface="Courier New" panose="02070309020205020404" pitchFamily="49" charset="0"/>
              </a:rPr>
              <a:t> part.</a:t>
            </a:r>
          </a:p>
          <a:p>
            <a:pPr lvl="1"/>
            <a:r>
              <a:rPr lang="fr-FR" altLang="en-US" dirty="0" smtClean="0">
                <a:solidFill>
                  <a:schemeClr val="tx1"/>
                </a:solidFill>
                <a:cs typeface="Courier New" panose="02070309020205020404" pitchFamily="49" charset="0"/>
              </a:rPr>
              <a:t>a[0] = </a:t>
            </a:r>
            <a:r>
              <a:rPr lang="fr-FR" altLang="en-US" dirty="0" smtClean="0">
                <a:solidFill>
                  <a:srgbClr val="CC0000"/>
                </a:solidFill>
                <a:cs typeface="Courier New" panose="02070309020205020404" pitchFamily="49" charset="0"/>
              </a:rPr>
              <a:t>10.6</a:t>
            </a:r>
          </a:p>
          <a:p>
            <a:pPr lvl="1"/>
            <a:r>
              <a:rPr lang="fr-FR" altLang="en-US" dirty="0" smtClean="0">
                <a:solidFill>
                  <a:schemeClr val="tx1"/>
                </a:solidFill>
                <a:cs typeface="Courier New" panose="02070309020205020404" pitchFamily="49" charset="0"/>
              </a:rPr>
              <a:t>a</a:t>
            </a:r>
          </a:p>
          <a:p>
            <a:pPr lvl="1"/>
            <a:r>
              <a:rPr lang="en-US" altLang="en-US" b="0" dirty="0" smtClean="0">
                <a:solidFill>
                  <a:schemeClr val="tx1"/>
                </a:solidFill>
                <a:cs typeface="Courier New" panose="02070309020205020404" pitchFamily="49" charset="0"/>
              </a:rPr>
              <a:t>[</a:t>
            </a:r>
            <a:r>
              <a:rPr lang="en-US" altLang="en-US" dirty="0" smtClean="0">
                <a:solidFill>
                  <a:srgbClr val="CC0000"/>
                </a:solidFill>
                <a:cs typeface="Courier New" panose="02070309020205020404" pitchFamily="49" charset="0"/>
              </a:rPr>
              <a:t>10</a:t>
            </a:r>
            <a:r>
              <a:rPr lang="en-US" altLang="en-US" b="0" dirty="0" smtClean="0">
                <a:solidFill>
                  <a:schemeClr val="tx1"/>
                </a:solidFill>
                <a:cs typeface="Courier New" panose="02070309020205020404" pitchFamily="49" charset="0"/>
              </a:rPr>
              <a:t>, 1, 2, 3]</a:t>
            </a:r>
          </a:p>
          <a:p>
            <a:endParaRPr lang="en-US" altLang="en-US" dirty="0" smtClean="0">
              <a:solidFill>
                <a:schemeClr val="tx1"/>
              </a:solidFill>
              <a:cs typeface="Courier New" panose="02070309020205020404" pitchFamily="49" charset="0"/>
            </a:endParaRPr>
          </a:p>
          <a:p>
            <a:pPr lvl="2"/>
            <a:endParaRPr lang="en-US" altLang="en-US" b="0" dirty="0" smtClean="0">
              <a:solidFill>
                <a:schemeClr val="tx1"/>
              </a:solidFill>
              <a:cs typeface="Courier New" panose="02070309020205020404" pitchFamily="49" charset="0"/>
            </a:endParaRPr>
          </a:p>
          <a:p>
            <a:pPr marL="457200" lvl="1" indent="0">
              <a:buNone/>
            </a:pPr>
            <a:endParaRPr lang="en-US" altLang="en-US" b="0" dirty="0" smtClean="0">
              <a:solidFill>
                <a:schemeClr val="tx1"/>
              </a:solidFill>
              <a:cs typeface="Courier New" panose="02070309020205020404" pitchFamily="49" charset="0"/>
            </a:endParaRPr>
          </a:p>
          <a:p>
            <a:pPr lvl="1"/>
            <a:endParaRPr lang="en-US" altLang="en-US" dirty="0">
              <a:cs typeface="Courier New" panose="02070309020205020404" pitchFamily="49" charset="0"/>
            </a:endParaRPr>
          </a:p>
          <a:p>
            <a:pPr lvl="1"/>
            <a:endParaRPr lang="en-US" altLang="en-US" b="0" dirty="0" smtClean="0">
              <a:solidFill>
                <a:schemeClr val="tx1"/>
              </a:solidFill>
              <a:cs typeface="Courier New" panose="02070309020205020404" pitchFamily="49" charset="0"/>
            </a:endParaRPr>
          </a:p>
          <a:p>
            <a:endParaRPr lang="en-IN" dirty="0"/>
          </a:p>
        </p:txBody>
      </p:sp>
    </p:spTree>
    <p:extLst>
      <p:ext uri="{BB962C8B-B14F-4D97-AF65-F5344CB8AC3E}">
        <p14:creationId xmlns:p14="http://schemas.microsoft.com/office/powerpoint/2010/main" val="17275894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7007504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8203725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7198249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9779045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9551880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0790240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1341887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7727629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3419163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882847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4675"/>
          </a:xfrm>
        </p:spPr>
        <p:txBody>
          <a:bodyPr>
            <a:normAutofit fontScale="90000"/>
          </a:bodyPr>
          <a:lstStyle/>
          <a:p>
            <a:pPr algn="ctr"/>
            <a:r>
              <a:rPr lang="en-US" altLang="en-US" dirty="0" smtClean="0"/>
              <a:t>Multi-Dimensional Arrays</a:t>
            </a:r>
            <a:endParaRPr lang="en-IN" dirty="0"/>
          </a:p>
        </p:txBody>
      </p:sp>
      <p:sp>
        <p:nvSpPr>
          <p:cNvPr id="3" name="Content Placeholder 2"/>
          <p:cNvSpPr>
            <a:spLocks noGrp="1"/>
          </p:cNvSpPr>
          <p:nvPr>
            <p:ph idx="1"/>
          </p:nvPr>
        </p:nvSpPr>
        <p:spPr>
          <a:xfrm>
            <a:off x="838200" y="1066800"/>
            <a:ext cx="10515600" cy="5110163"/>
          </a:xfrm>
        </p:spPr>
        <p:txBody>
          <a:bodyPr>
            <a:normAutofit fontScale="77500" lnSpcReduction="20000"/>
          </a:bodyPr>
          <a:lstStyle/>
          <a:p>
            <a:r>
              <a:rPr lang="en-US" altLang="en-US" dirty="0" smtClean="0">
                <a:solidFill>
                  <a:schemeClr val="tx1"/>
                </a:solidFill>
                <a:cs typeface="Courier New" panose="02070309020205020404" pitchFamily="49" charset="0"/>
              </a:rPr>
              <a:t>a = array([[ 0, 1, 2, 3],</a:t>
            </a:r>
          </a:p>
          <a:p>
            <a:r>
              <a:rPr lang="en-US" altLang="en-US" dirty="0" smtClean="0">
                <a:solidFill>
                  <a:schemeClr val="tx1"/>
                </a:solidFill>
                <a:cs typeface="Courier New" panose="02070309020205020404" pitchFamily="49" charset="0"/>
              </a:rPr>
              <a:t>               [10,11,12,13]])</a:t>
            </a:r>
          </a:p>
          <a:p>
            <a:r>
              <a:rPr lang="en-US" altLang="en-US" dirty="0" smtClean="0">
                <a:solidFill>
                  <a:schemeClr val="tx1"/>
                </a:solidFill>
                <a:cs typeface="Courier New" panose="02070309020205020404" pitchFamily="49" charset="0"/>
              </a:rPr>
              <a:t>a</a:t>
            </a:r>
          </a:p>
          <a:p>
            <a:r>
              <a:rPr lang="en-US" altLang="en-US" b="0" dirty="0" smtClean="0">
                <a:solidFill>
                  <a:schemeClr val="tx1"/>
                </a:solidFill>
                <a:cs typeface="Courier New" panose="02070309020205020404" pitchFamily="49" charset="0"/>
              </a:rPr>
              <a:t>array([[ 0, 1, 2, 3],</a:t>
            </a:r>
          </a:p>
          <a:p>
            <a:r>
              <a:rPr lang="en-US" altLang="en-US" b="0" dirty="0" smtClean="0">
                <a:solidFill>
                  <a:schemeClr val="tx1"/>
                </a:solidFill>
                <a:cs typeface="Courier New" panose="02070309020205020404" pitchFamily="49" charset="0"/>
              </a:rPr>
              <a:t>       [10,11,12,13]])</a:t>
            </a:r>
          </a:p>
          <a:p>
            <a:r>
              <a:rPr lang="en-US" altLang="en-US" dirty="0" smtClean="0">
                <a:cs typeface="Courier New" panose="02070309020205020404" pitchFamily="49" charset="0"/>
              </a:rPr>
              <a:t>(</a:t>
            </a:r>
            <a:r>
              <a:rPr lang="en-US" altLang="en-US" dirty="0" err="1" smtClean="0">
                <a:cs typeface="Courier New" panose="02070309020205020404" pitchFamily="49" charset="0"/>
              </a:rPr>
              <a:t>Rows,Columns</a:t>
            </a:r>
            <a:r>
              <a:rPr lang="en-US" altLang="en-US" dirty="0" smtClean="0">
                <a:cs typeface="Courier New" panose="02070309020205020404" pitchFamily="49" charset="0"/>
              </a:rPr>
              <a:t>)</a:t>
            </a:r>
          </a:p>
          <a:p>
            <a:r>
              <a:rPr lang="en-US" altLang="en-US" dirty="0" smtClean="0">
                <a:solidFill>
                  <a:schemeClr val="tx1"/>
                </a:solidFill>
                <a:cs typeface="Courier New" panose="02070309020205020404" pitchFamily="49" charset="0"/>
              </a:rPr>
              <a:t>a = array([[ 0, 1, 2, 3],</a:t>
            </a:r>
          </a:p>
          <a:p>
            <a:r>
              <a:rPr lang="en-US" altLang="en-US" dirty="0" smtClean="0">
                <a:solidFill>
                  <a:schemeClr val="tx1"/>
                </a:solidFill>
                <a:cs typeface="Courier New" panose="02070309020205020404" pitchFamily="49" charset="0"/>
              </a:rPr>
              <a:t>               [10,11,12,13]])</a:t>
            </a:r>
          </a:p>
          <a:p>
            <a:pPr lvl="1"/>
            <a:r>
              <a:rPr lang="en-US" altLang="en-US" dirty="0" err="1" smtClean="0">
                <a:solidFill>
                  <a:schemeClr val="tx1"/>
                </a:solidFill>
                <a:cs typeface="Courier New" panose="02070309020205020404" pitchFamily="49" charset="0"/>
              </a:rPr>
              <a:t>a.shape</a:t>
            </a:r>
            <a:endParaRPr lang="en-US" altLang="en-US" dirty="0" smtClean="0">
              <a:solidFill>
                <a:schemeClr val="tx1"/>
              </a:solidFill>
              <a:cs typeface="Courier New" panose="02070309020205020404" pitchFamily="49" charset="0"/>
            </a:endParaRPr>
          </a:p>
          <a:p>
            <a:pPr lvl="1"/>
            <a:r>
              <a:rPr lang="en-US" altLang="en-US" b="0" dirty="0" smtClean="0">
                <a:solidFill>
                  <a:schemeClr val="tx1"/>
                </a:solidFill>
                <a:cs typeface="Courier New" panose="02070309020205020404" pitchFamily="49" charset="0"/>
              </a:rPr>
              <a:t>(2, 4)</a:t>
            </a:r>
          </a:p>
          <a:p>
            <a:r>
              <a:rPr lang="en-US" altLang="en-US" b="0" dirty="0" smtClean="0">
                <a:solidFill>
                  <a:schemeClr val="tx1"/>
                </a:solidFill>
                <a:cs typeface="Courier New" panose="02070309020205020404" pitchFamily="49" charset="0"/>
              </a:rPr>
              <a:t>Element Count</a:t>
            </a:r>
          </a:p>
          <a:p>
            <a:pPr lvl="1"/>
            <a:r>
              <a:rPr lang="en-US" altLang="en-US" dirty="0" err="1" smtClean="0">
                <a:cs typeface="Courier New" panose="02070309020205020404" pitchFamily="49" charset="0"/>
              </a:rPr>
              <a:t>a.size</a:t>
            </a:r>
            <a:endParaRPr lang="en-US" altLang="en-US" dirty="0" smtClean="0">
              <a:cs typeface="Courier New" panose="02070309020205020404" pitchFamily="49" charset="0"/>
            </a:endParaRPr>
          </a:p>
          <a:p>
            <a:pPr lvl="2"/>
            <a:r>
              <a:rPr lang="en-US" altLang="en-US" b="0" dirty="0" smtClean="0">
                <a:solidFill>
                  <a:schemeClr val="tx1"/>
                </a:solidFill>
                <a:cs typeface="Courier New" panose="02070309020205020404" pitchFamily="49" charset="0"/>
              </a:rPr>
              <a:t>Shows 8</a:t>
            </a:r>
          </a:p>
          <a:p>
            <a:r>
              <a:rPr lang="en-US" altLang="en-US" dirty="0" err="1" smtClean="0">
                <a:solidFill>
                  <a:schemeClr val="tx1"/>
                </a:solidFill>
                <a:cs typeface="Courier New" panose="02070309020205020404" pitchFamily="49" charset="0"/>
              </a:rPr>
              <a:t>a.ndims</a:t>
            </a:r>
            <a:endParaRPr lang="en-US" altLang="en-US" dirty="0" smtClean="0">
              <a:solidFill>
                <a:schemeClr val="tx1"/>
              </a:solidFill>
              <a:cs typeface="Courier New" panose="02070309020205020404" pitchFamily="49" charset="0"/>
            </a:endParaRPr>
          </a:p>
          <a:p>
            <a:pPr lvl="2"/>
            <a:r>
              <a:rPr lang="en-US" altLang="en-US" dirty="0" smtClean="0">
                <a:cs typeface="Courier New" panose="02070309020205020404" pitchFamily="49" charset="0"/>
              </a:rPr>
              <a:t>Shows 2</a:t>
            </a:r>
            <a:endParaRPr lang="en-US" altLang="en-US" dirty="0" smtClean="0">
              <a:solidFill>
                <a:schemeClr val="tx1"/>
              </a:solidFill>
              <a:cs typeface="Courier New" panose="02070309020205020404" pitchFamily="49" charset="0"/>
            </a:endParaRPr>
          </a:p>
          <a:p>
            <a:endParaRPr lang="en-US" altLang="en-US" dirty="0" smtClean="0">
              <a:solidFill>
                <a:schemeClr val="tx1"/>
              </a:solidFill>
              <a:cs typeface="Courier New" panose="02070309020205020404" pitchFamily="49" charset="0"/>
            </a:endParaRPr>
          </a:p>
          <a:p>
            <a:endParaRPr lang="en-IN" dirty="0"/>
          </a:p>
        </p:txBody>
      </p:sp>
    </p:spTree>
    <p:extLst>
      <p:ext uri="{BB962C8B-B14F-4D97-AF65-F5344CB8AC3E}">
        <p14:creationId xmlns:p14="http://schemas.microsoft.com/office/powerpoint/2010/main" val="23388251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4915588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9054459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0434727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7057081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9559101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7960901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5165037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3403868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2749836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963974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2775"/>
          </a:xfrm>
        </p:spPr>
        <p:txBody>
          <a:bodyPr>
            <a:normAutofit fontScale="90000"/>
          </a:bodyPr>
          <a:lstStyle/>
          <a:p>
            <a:pPr algn="ctr"/>
            <a:r>
              <a:rPr lang="en-US" altLang="en-US" dirty="0" smtClean="0"/>
              <a:t>Setting Array Elements</a:t>
            </a:r>
            <a:endParaRPr lang="en-IN" dirty="0"/>
          </a:p>
        </p:txBody>
      </p:sp>
      <p:sp>
        <p:nvSpPr>
          <p:cNvPr id="3" name="Content Placeholder 2"/>
          <p:cNvSpPr>
            <a:spLocks noGrp="1"/>
          </p:cNvSpPr>
          <p:nvPr>
            <p:ph idx="1"/>
          </p:nvPr>
        </p:nvSpPr>
        <p:spPr>
          <a:xfrm>
            <a:off x="838200" y="1079500"/>
            <a:ext cx="10515600" cy="5097463"/>
          </a:xfrm>
        </p:spPr>
        <p:txBody>
          <a:bodyPr>
            <a:normAutofit/>
          </a:bodyPr>
          <a:lstStyle/>
          <a:p>
            <a:r>
              <a:rPr lang="en-IN" dirty="0" smtClean="0"/>
              <a:t>Get/Set Elements</a:t>
            </a:r>
          </a:p>
          <a:p>
            <a:r>
              <a:rPr lang="en-US" altLang="en-US" dirty="0" smtClean="0">
                <a:solidFill>
                  <a:schemeClr val="tx1"/>
                </a:solidFill>
                <a:cs typeface="Courier New" panose="02070309020205020404" pitchFamily="49" charset="0"/>
              </a:rPr>
              <a:t>a = array([[ 0, 1, 2, 3], [10,11,12,13]])</a:t>
            </a:r>
          </a:p>
          <a:p>
            <a:pPr lvl="2"/>
            <a:r>
              <a:rPr lang="en-US" altLang="en-US" dirty="0" smtClean="0">
                <a:solidFill>
                  <a:schemeClr val="tx1"/>
                </a:solidFill>
                <a:cs typeface="Courier New" panose="02070309020205020404" pitchFamily="49" charset="0"/>
              </a:rPr>
              <a:t>a[</a:t>
            </a:r>
            <a:r>
              <a:rPr lang="en-US" altLang="en-US" dirty="0" smtClean="0">
                <a:cs typeface="Courier New" panose="02070309020205020404" pitchFamily="49" charset="0"/>
              </a:rPr>
              <a:t>1</a:t>
            </a:r>
            <a:r>
              <a:rPr lang="en-US" altLang="en-US" dirty="0" smtClean="0">
                <a:solidFill>
                  <a:schemeClr val="tx1"/>
                </a:solidFill>
                <a:cs typeface="Courier New" panose="02070309020205020404" pitchFamily="49" charset="0"/>
              </a:rPr>
              <a:t>,</a:t>
            </a:r>
            <a:r>
              <a:rPr lang="en-US" altLang="en-US" dirty="0" smtClean="0">
                <a:solidFill>
                  <a:srgbClr val="777777"/>
                </a:solidFill>
                <a:cs typeface="Courier New" panose="02070309020205020404" pitchFamily="49" charset="0"/>
              </a:rPr>
              <a:t>3</a:t>
            </a:r>
            <a:r>
              <a:rPr lang="en-US" altLang="en-US" dirty="0" smtClean="0">
                <a:solidFill>
                  <a:schemeClr val="tx1"/>
                </a:solidFill>
                <a:cs typeface="Courier New" panose="02070309020205020404" pitchFamily="49" charset="0"/>
              </a:rPr>
              <a:t>]</a:t>
            </a:r>
          </a:p>
          <a:p>
            <a:pPr lvl="2"/>
            <a:r>
              <a:rPr lang="en-US" altLang="en-US" b="0" dirty="0" smtClean="0">
                <a:solidFill>
                  <a:schemeClr val="tx1"/>
                </a:solidFill>
                <a:cs typeface="Courier New" panose="02070309020205020404" pitchFamily="49" charset="0"/>
              </a:rPr>
              <a:t>Shows 13</a:t>
            </a:r>
          </a:p>
          <a:p>
            <a:pPr lvl="2"/>
            <a:r>
              <a:rPr lang="en-US" altLang="en-US" dirty="0" smtClean="0">
                <a:solidFill>
                  <a:schemeClr val="tx1"/>
                </a:solidFill>
                <a:cs typeface="Courier New" panose="02070309020205020404" pitchFamily="49" charset="0"/>
              </a:rPr>
              <a:t>a[1,3] = </a:t>
            </a:r>
            <a:r>
              <a:rPr lang="en-US" altLang="en-US" dirty="0" smtClean="0">
                <a:cs typeface="Courier New" panose="02070309020205020404" pitchFamily="49" charset="0"/>
              </a:rPr>
              <a:t>-1</a:t>
            </a:r>
          </a:p>
          <a:p>
            <a:pPr lvl="2"/>
            <a:r>
              <a:rPr lang="en-US" altLang="en-US" dirty="0" smtClean="0">
                <a:solidFill>
                  <a:schemeClr val="tx1"/>
                </a:solidFill>
                <a:cs typeface="Courier New" panose="02070309020205020404" pitchFamily="49" charset="0"/>
              </a:rPr>
              <a:t>a</a:t>
            </a:r>
          </a:p>
          <a:p>
            <a:pPr lvl="2"/>
            <a:r>
              <a:rPr lang="en-US" altLang="en-US" b="0" dirty="0" smtClean="0">
                <a:solidFill>
                  <a:schemeClr val="tx1"/>
                </a:solidFill>
                <a:cs typeface="Courier New" panose="02070309020205020404" pitchFamily="49" charset="0"/>
              </a:rPr>
              <a:t>array([[ 0, 1, 2, 3],</a:t>
            </a:r>
          </a:p>
          <a:p>
            <a:pPr lvl="1"/>
            <a:r>
              <a:rPr lang="en-US" altLang="en-US" b="0" dirty="0" smtClean="0">
                <a:solidFill>
                  <a:schemeClr val="tx1"/>
                </a:solidFill>
                <a:cs typeface="Courier New" panose="02070309020205020404" pitchFamily="49" charset="0"/>
              </a:rPr>
              <a:t>      	 [10,11,12,</a:t>
            </a:r>
            <a:r>
              <a:rPr lang="en-US" altLang="en-US" dirty="0" smtClean="0">
                <a:cs typeface="Courier New" panose="02070309020205020404" pitchFamily="49" charset="0"/>
              </a:rPr>
              <a:t>-1</a:t>
            </a:r>
            <a:r>
              <a:rPr lang="en-US" altLang="en-US" b="0" dirty="0" smtClean="0">
                <a:solidFill>
                  <a:schemeClr val="tx1"/>
                </a:solidFill>
                <a:cs typeface="Courier New" panose="02070309020205020404" pitchFamily="49" charset="0"/>
              </a:rPr>
              <a:t>]])</a:t>
            </a:r>
          </a:p>
          <a:p>
            <a:r>
              <a:rPr lang="en-US" altLang="en-US" dirty="0" smtClean="0">
                <a:latin typeface="Arial" panose="020B0604020202020204" pitchFamily="34" charset="0"/>
                <a:cs typeface="Courier New" panose="02070309020205020404" pitchFamily="49" charset="0"/>
              </a:rPr>
              <a:t>ADDRESS FIRST ROW USING SINGLE INDEX</a:t>
            </a:r>
          </a:p>
          <a:p>
            <a:pPr lvl="1"/>
            <a:r>
              <a:rPr lang="en-US" altLang="en-US" dirty="0" smtClean="0">
                <a:solidFill>
                  <a:schemeClr val="tx1"/>
                </a:solidFill>
                <a:cs typeface="Courier New" panose="02070309020205020404" pitchFamily="49" charset="0"/>
              </a:rPr>
              <a:t>a[1]</a:t>
            </a:r>
          </a:p>
          <a:p>
            <a:pPr lvl="1"/>
            <a:r>
              <a:rPr lang="en-US" altLang="en-US" b="0" dirty="0" smtClean="0">
                <a:cs typeface="Courier New" panose="02070309020205020404" pitchFamily="49" charset="0"/>
              </a:rPr>
              <a:t>Shows</a:t>
            </a:r>
          </a:p>
          <a:p>
            <a:pPr lvl="1"/>
            <a:r>
              <a:rPr lang="en-US" altLang="en-US" b="0" dirty="0" smtClean="0">
                <a:solidFill>
                  <a:schemeClr val="tx1"/>
                </a:solidFill>
                <a:cs typeface="Courier New" panose="02070309020205020404" pitchFamily="49" charset="0"/>
              </a:rPr>
              <a:t>array([10, 11, 12, -1])</a:t>
            </a:r>
          </a:p>
          <a:p>
            <a:endParaRPr lang="en-US" altLang="en-US" b="0" dirty="0" smtClean="0">
              <a:cs typeface="Courier New" panose="02070309020205020404" pitchFamily="49" charset="0"/>
            </a:endParaRPr>
          </a:p>
          <a:p>
            <a:endParaRPr lang="en-IN" dirty="0"/>
          </a:p>
        </p:txBody>
      </p:sp>
    </p:spTree>
    <p:extLst>
      <p:ext uri="{BB962C8B-B14F-4D97-AF65-F5344CB8AC3E}">
        <p14:creationId xmlns:p14="http://schemas.microsoft.com/office/powerpoint/2010/main" val="33492329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4006132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9882642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5036027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8088112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8892408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2951939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7310124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7207939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2655963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068521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8475"/>
          </a:xfrm>
        </p:spPr>
        <p:txBody>
          <a:bodyPr>
            <a:normAutofit fontScale="90000"/>
          </a:bodyPr>
          <a:lstStyle/>
          <a:p>
            <a:pPr algn="ctr"/>
            <a:r>
              <a:rPr lang="en-IN" dirty="0" smtClean="0"/>
              <a:t>Array Slicing</a:t>
            </a:r>
            <a:endParaRPr lang="en-IN" dirty="0"/>
          </a:p>
        </p:txBody>
      </p:sp>
      <p:sp>
        <p:nvSpPr>
          <p:cNvPr id="3" name="Content Placeholder 2"/>
          <p:cNvSpPr>
            <a:spLocks noGrp="1"/>
          </p:cNvSpPr>
          <p:nvPr>
            <p:ph idx="1"/>
          </p:nvPr>
        </p:nvSpPr>
        <p:spPr>
          <a:xfrm>
            <a:off x="838200" y="1092200"/>
            <a:ext cx="10515600" cy="5084763"/>
          </a:xfrm>
        </p:spPr>
        <p:txBody>
          <a:bodyPr>
            <a:normAutofit fontScale="92500" lnSpcReduction="20000"/>
          </a:bodyPr>
          <a:lstStyle/>
          <a:p>
            <a:r>
              <a:rPr lang="en-IN" dirty="0" smtClean="0"/>
              <a:t>#Works like standard python slicing</a:t>
            </a:r>
          </a:p>
          <a:p>
            <a:r>
              <a:rPr lang="en-US" altLang="en-US" dirty="0" smtClean="0">
                <a:solidFill>
                  <a:srgbClr val="FB7A05"/>
                </a:solidFill>
              </a:rPr>
              <a:t>a[0,3:5]</a:t>
            </a:r>
          </a:p>
          <a:p>
            <a:r>
              <a:rPr lang="en-US" altLang="en-US" b="0" dirty="0" smtClean="0">
                <a:solidFill>
                  <a:srgbClr val="FB7A05"/>
                </a:solidFill>
              </a:rPr>
              <a:t>array([3, 4])</a:t>
            </a:r>
          </a:p>
          <a:p>
            <a:r>
              <a:rPr lang="en-US" altLang="en-US" dirty="0" smtClean="0">
                <a:solidFill>
                  <a:srgbClr val="1010FC"/>
                </a:solidFill>
              </a:rPr>
              <a:t>a[4:,4:]</a:t>
            </a:r>
          </a:p>
          <a:p>
            <a:r>
              <a:rPr lang="en-US" altLang="en-US" b="0" dirty="0" smtClean="0">
                <a:solidFill>
                  <a:srgbClr val="1010FC"/>
                </a:solidFill>
              </a:rPr>
              <a:t>array([[44, 45],       </a:t>
            </a:r>
          </a:p>
          <a:p>
            <a:r>
              <a:rPr lang="en-US" altLang="en-US" b="0" dirty="0" smtClean="0">
                <a:solidFill>
                  <a:srgbClr val="1010FC"/>
                </a:solidFill>
              </a:rPr>
              <a:t>       [54, 55]])</a:t>
            </a:r>
          </a:p>
          <a:p>
            <a:r>
              <a:rPr lang="en-US" altLang="en-US" dirty="0" smtClean="0">
                <a:solidFill>
                  <a:srgbClr val="E73619"/>
                </a:solidFill>
              </a:rPr>
              <a:t>a[:,2]</a:t>
            </a:r>
          </a:p>
          <a:p>
            <a:r>
              <a:rPr lang="en-US" altLang="en-US" b="0" dirty="0" smtClean="0">
                <a:solidFill>
                  <a:srgbClr val="E73619"/>
                </a:solidFill>
              </a:rPr>
              <a:t>array([2,12,22,32,42,52])</a:t>
            </a:r>
          </a:p>
          <a:p>
            <a:r>
              <a:rPr lang="en-IN" dirty="0" smtClean="0"/>
              <a:t>#strides</a:t>
            </a:r>
          </a:p>
          <a:p>
            <a:r>
              <a:rPr lang="en-US" altLang="en-US" dirty="0" smtClean="0">
                <a:solidFill>
                  <a:schemeClr val="accent1"/>
                </a:solidFill>
              </a:rPr>
              <a:t>a[2::2,::2]</a:t>
            </a:r>
          </a:p>
          <a:p>
            <a:r>
              <a:rPr lang="en-US" altLang="en-US" dirty="0" smtClean="0">
                <a:solidFill>
                  <a:schemeClr val="accent1"/>
                </a:solidFill>
              </a:rPr>
              <a:t>array([[20, 22, 24], </a:t>
            </a:r>
          </a:p>
          <a:p>
            <a:r>
              <a:rPr lang="en-US" altLang="en-US" dirty="0" smtClean="0">
                <a:solidFill>
                  <a:schemeClr val="accent1"/>
                </a:solidFill>
              </a:rPr>
              <a:t>       [40, 42, 44]])</a:t>
            </a:r>
            <a:endParaRPr lang="en-US" altLang="en-US" sz="5400" b="0" dirty="0" smtClean="0">
              <a:solidFill>
                <a:schemeClr val="accent1"/>
              </a:solidFill>
              <a:latin typeface="Times New Roman" panose="02020603050405020304" pitchFamily="18" charset="0"/>
            </a:endParaRPr>
          </a:p>
          <a:p>
            <a:endParaRPr lang="en-IN" dirty="0" smtClean="0"/>
          </a:p>
          <a:p>
            <a:endParaRPr lang="en-IN" dirty="0" smtClean="0"/>
          </a:p>
          <a:p>
            <a:endParaRPr lang="en-IN" dirty="0"/>
          </a:p>
        </p:txBody>
      </p:sp>
      <p:graphicFrame>
        <p:nvGraphicFramePr>
          <p:cNvPr id="4" name="Object 4"/>
          <p:cNvGraphicFramePr>
            <a:graphicFrameLocks noChangeAspect="1"/>
          </p:cNvGraphicFramePr>
          <p:nvPr>
            <p:extLst>
              <p:ext uri="{D42A27DB-BD31-4B8C-83A1-F6EECF244321}">
                <p14:modId xmlns:p14="http://schemas.microsoft.com/office/powerpoint/2010/main" val="3171035026"/>
              </p:ext>
            </p:extLst>
          </p:nvPr>
        </p:nvGraphicFramePr>
        <p:xfrm>
          <a:off x="7747001" y="2016125"/>
          <a:ext cx="3606800" cy="3008313"/>
        </p:xfrm>
        <a:graphic>
          <a:graphicData uri="http://schemas.openxmlformats.org/presentationml/2006/ole">
            <mc:AlternateContent xmlns:mc="http://schemas.openxmlformats.org/markup-compatibility/2006">
              <mc:Choice xmlns:v="urn:schemas-microsoft-com:vml" Requires="v">
                <p:oleObj spid="_x0000_s1046" name="VISIO" r:id="rId3" imgW="3001419" imgH="3007495" progId="Visio.Drawing.5">
                  <p:embed/>
                </p:oleObj>
              </mc:Choice>
              <mc:Fallback>
                <p:oleObj name="VISIO" r:id="rId3" imgW="3001419" imgH="3007495" progId="Visio.Drawing.5">
                  <p:embed/>
                  <p:pic>
                    <p:nvPicPr>
                      <p:cNvPr id="614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7001" y="2016125"/>
                        <a:ext cx="3606800" cy="300831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3512562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10982064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1574359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4515077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045275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822"/>
          </a:xfrm>
        </p:spPr>
        <p:txBody>
          <a:bodyPr/>
          <a:lstStyle/>
          <a:p>
            <a:pPr algn="ctr"/>
            <a:r>
              <a:rPr lang="en-IN" dirty="0" smtClean="0"/>
              <a:t>Array Striding</a:t>
            </a:r>
            <a:endParaRPr lang="en-IN" dirty="0"/>
          </a:p>
        </p:txBody>
      </p:sp>
      <p:sp>
        <p:nvSpPr>
          <p:cNvPr id="3" name="Content Placeholder 2"/>
          <p:cNvSpPr>
            <a:spLocks noGrp="1"/>
          </p:cNvSpPr>
          <p:nvPr>
            <p:ph idx="1"/>
          </p:nvPr>
        </p:nvSpPr>
        <p:spPr>
          <a:xfrm>
            <a:off x="838200" y="1427747"/>
            <a:ext cx="10515600" cy="4749216"/>
          </a:xfrm>
        </p:spPr>
        <p:txBody>
          <a:bodyPr>
            <a:normAutofit/>
          </a:bodyPr>
          <a:lstStyle/>
          <a:p>
            <a:pPr marL="0" indent="0">
              <a:buNone/>
            </a:pPr>
            <a:r>
              <a:rPr lang="en-IN" b="1" dirty="0" err="1"/>
              <a:t>numpy.ndarray.strides</a:t>
            </a:r>
            <a:endParaRPr lang="en-IN" b="1" dirty="0"/>
          </a:p>
          <a:p>
            <a:r>
              <a:rPr lang="en-US" dirty="0"/>
              <a:t>Tuple of bytes to step in each dimension when traversing an array</a:t>
            </a:r>
            <a:r>
              <a:rPr lang="en-US" dirty="0" smtClean="0"/>
              <a:t>.</a:t>
            </a:r>
          </a:p>
          <a:p>
            <a:r>
              <a:rPr lang="en-US" dirty="0"/>
              <a:t>The strides of an array tell us how many bytes we have to skip in memory to move to the next position along a certain axis. </a:t>
            </a:r>
            <a:endParaRPr lang="en-US" dirty="0" smtClean="0"/>
          </a:p>
          <a:p>
            <a:r>
              <a:rPr lang="en-US" dirty="0" smtClean="0"/>
              <a:t>For </a:t>
            </a:r>
            <a:r>
              <a:rPr lang="en-US" dirty="0"/>
              <a:t>example, we have to skip 4 bytes (1 value) to move to the next column, but </a:t>
            </a:r>
            <a:r>
              <a:rPr lang="en-US" dirty="0" smtClean="0"/>
              <a:t>24 (6*4) </a:t>
            </a:r>
            <a:r>
              <a:rPr lang="en-US" dirty="0"/>
              <a:t>bytes </a:t>
            </a:r>
            <a:r>
              <a:rPr lang="en-US" dirty="0" smtClean="0"/>
              <a:t>(6 </a:t>
            </a:r>
            <a:r>
              <a:rPr lang="en-US" dirty="0"/>
              <a:t>values) to get to the same position in the next row. </a:t>
            </a:r>
            <a:endParaRPr lang="en-US" dirty="0" smtClean="0"/>
          </a:p>
          <a:p>
            <a:r>
              <a:rPr lang="en-US" dirty="0" smtClean="0"/>
              <a:t>As </a:t>
            </a:r>
            <a:r>
              <a:rPr lang="en-US" dirty="0"/>
              <a:t>such, the strides for the array </a:t>
            </a:r>
            <a:r>
              <a:rPr lang="en-US" dirty="0" err="1" smtClean="0"/>
              <a:t>arr</a:t>
            </a:r>
            <a:r>
              <a:rPr lang="en-US" dirty="0" smtClean="0"/>
              <a:t> with shape 6,6 </a:t>
            </a:r>
            <a:r>
              <a:rPr lang="en-US" dirty="0"/>
              <a:t> will be </a:t>
            </a:r>
            <a:r>
              <a:rPr lang="en-US" dirty="0" smtClean="0"/>
              <a:t>24,4 as 20 bytes(6 values) to get to the same position in the next row and  4 .bytes (1 value) to move to the next column,</a:t>
            </a:r>
            <a:endParaRPr lang="en-US" dirty="0"/>
          </a:p>
        </p:txBody>
      </p:sp>
    </p:spTree>
    <p:extLst>
      <p:ext uri="{BB962C8B-B14F-4D97-AF65-F5344CB8AC3E}">
        <p14:creationId xmlns:p14="http://schemas.microsoft.com/office/powerpoint/2010/main" val="25122093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1687</TotalTime>
  <Words>2144</Words>
  <Application>Microsoft Office PowerPoint</Application>
  <PresentationFormat>Widescreen</PresentationFormat>
  <Paragraphs>390</Paragraphs>
  <Slides>83</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90" baseType="lpstr">
      <vt:lpstr>Arial</vt:lpstr>
      <vt:lpstr>Calibri</vt:lpstr>
      <vt:lpstr>Calibri Light</vt:lpstr>
      <vt:lpstr>Courier New</vt:lpstr>
      <vt:lpstr>Times New Roman</vt:lpstr>
      <vt:lpstr>Office Theme</vt:lpstr>
      <vt:lpstr>VISIO</vt:lpstr>
      <vt:lpstr>NumPy</vt:lpstr>
      <vt:lpstr>Array Commands</vt:lpstr>
      <vt:lpstr>Array Commands</vt:lpstr>
      <vt:lpstr>Setting Array Elements</vt:lpstr>
      <vt:lpstr>Setting Array Elements</vt:lpstr>
      <vt:lpstr>Multi-Dimensional Arrays</vt:lpstr>
      <vt:lpstr>Setting Array Elements</vt:lpstr>
      <vt:lpstr>Array Slicing</vt:lpstr>
      <vt:lpstr>Array Striding</vt:lpstr>
      <vt:lpstr>Memory Model</vt:lpstr>
      <vt:lpstr>Array Slicing (Views)</vt:lpstr>
      <vt:lpstr>Slice is a view</vt:lpstr>
      <vt:lpstr>Fancy Indexing</vt:lpstr>
      <vt:lpstr>Fancy Indexing</vt:lpstr>
      <vt:lpstr>Indexing with position</vt:lpstr>
      <vt:lpstr>Fancy Indexing</vt:lpstr>
      <vt:lpstr>Combining Fancy Indexing with other schemes</vt:lpstr>
      <vt:lpstr>Combining Fancy Indexing with other schemes</vt:lpstr>
      <vt:lpstr>Modifying Values with Fancy Indexing </vt:lpstr>
      <vt:lpstr>Fancy Indexing in 2-D</vt:lpstr>
      <vt:lpstr>Fancy Indexing in 2-D</vt:lpstr>
      <vt:lpstr>Array Calculation Methods</vt:lpstr>
      <vt:lpstr>Sum Array Method</vt:lpstr>
      <vt:lpstr>Product</vt:lpstr>
      <vt:lpstr>Min/Max</vt:lpstr>
      <vt:lpstr>Flags </vt:lpstr>
      <vt:lpstr>Flags</vt:lpstr>
      <vt:lpstr>Flags</vt:lpstr>
      <vt:lpstr>Clip</vt:lpstr>
      <vt:lpstr>Clip</vt:lpstr>
      <vt:lpstr>ptp</vt:lpstr>
      <vt:lpstr>ptp</vt:lpstr>
      <vt:lpstr>Random in numpy</vt:lpstr>
      <vt:lpstr>N-Dimensional NumPy Arrays </vt:lpstr>
      <vt:lpstr>N-Dimensional NumPy Arrays </vt:lpstr>
      <vt:lpstr>N-Dimensional NumPy Arrays </vt:lpstr>
      <vt:lpstr>N-Dimensional NumPy Arrays </vt:lpstr>
      <vt:lpstr>N-Dimensional NumPy Arrays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 pc anita</dc:creator>
  <cp:lastModifiedBy>anita pc anita</cp:lastModifiedBy>
  <cp:revision>45</cp:revision>
  <dcterms:created xsi:type="dcterms:W3CDTF">2018-06-25T22:26:16Z</dcterms:created>
  <dcterms:modified xsi:type="dcterms:W3CDTF">2019-10-04T06:49:30Z</dcterms:modified>
</cp:coreProperties>
</file>