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82" r:id="rId17"/>
    <p:sldId id="278" r:id="rId18"/>
    <p:sldId id="279" r:id="rId19"/>
    <p:sldId id="280" r:id="rId20"/>
    <p:sldId id="281" r:id="rId21"/>
    <p:sldId id="283" r:id="rId22"/>
    <p:sldId id="284" r:id="rId23"/>
    <p:sldId id="285" r:id="rId24"/>
    <p:sldId id="286" r:id="rId25"/>
    <p:sldId id="287" r:id="rId26"/>
    <p:sldId id="288" r:id="rId27"/>
    <p:sldId id="289" r:id="rId28"/>
    <p:sldId id="290" r:id="rId29"/>
    <p:sldId id="291" r:id="rId30"/>
    <p:sldId id="293" r:id="rId31"/>
    <p:sldId id="292"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70E892-FED2-4103-97BB-3162D1C9FF8A}"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329862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70E892-FED2-4103-97BB-3162D1C9FF8A}"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123077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70E892-FED2-4103-97BB-3162D1C9FF8A}"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98296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70E892-FED2-4103-97BB-3162D1C9FF8A}"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256482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70E892-FED2-4103-97BB-3162D1C9FF8A}"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100618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70E892-FED2-4103-97BB-3162D1C9FF8A}"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249333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70E892-FED2-4103-97BB-3162D1C9FF8A}" type="datetimeFigureOut">
              <a:rPr lang="en-IN" smtClean="0"/>
              <a:t>28-06-2018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163493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70E892-FED2-4103-97BB-3162D1C9FF8A}" type="datetimeFigureOut">
              <a:rPr lang="en-IN" smtClean="0"/>
              <a:t>28-06-2018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255139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0E892-FED2-4103-97BB-3162D1C9FF8A}" type="datetimeFigureOut">
              <a:rPr lang="en-IN" smtClean="0"/>
              <a:t>28-06-2018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337469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70E892-FED2-4103-97BB-3162D1C9FF8A}"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64898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70E892-FED2-4103-97BB-3162D1C9FF8A}"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15FDE-D51D-4B68-AD4B-687C04940EB1}" type="slidenum">
              <a:rPr lang="en-IN" smtClean="0"/>
              <a:t>‹#›</a:t>
            </a:fld>
            <a:endParaRPr lang="en-IN"/>
          </a:p>
        </p:txBody>
      </p:sp>
    </p:spTree>
    <p:extLst>
      <p:ext uri="{BB962C8B-B14F-4D97-AF65-F5344CB8AC3E}">
        <p14:creationId xmlns:p14="http://schemas.microsoft.com/office/powerpoint/2010/main" val="145707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0E892-FED2-4103-97BB-3162D1C9FF8A}" type="datetimeFigureOut">
              <a:rPr lang="en-IN" smtClean="0"/>
              <a:t>28-06-2018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15FDE-D51D-4B68-AD4B-687C04940EB1}" type="slidenum">
              <a:rPr lang="en-IN" smtClean="0"/>
              <a:t>‹#›</a:t>
            </a:fld>
            <a:endParaRPr lang="en-IN"/>
          </a:p>
        </p:txBody>
      </p:sp>
    </p:spTree>
    <p:extLst>
      <p:ext uri="{BB962C8B-B14F-4D97-AF65-F5344CB8AC3E}">
        <p14:creationId xmlns:p14="http://schemas.microsoft.com/office/powerpoint/2010/main" val="380789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cs.scipy.org/doc/numpy/reference/generated/numpy.dtype.html#numpy.dtype" TargetMode="External"/><Relationship Id="rId2" Type="http://schemas.openxmlformats.org/officeDocument/2006/relationships/hyperlink" Target="http://docs.scipy.org/doc/numpy/reference/generated/numpy.dtype.name.html#numpy.dtype.nam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ocs.scipy.org/doc/numpy/user/basics.typ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csv.html#csv.reader" TargetMode="External"/><Relationship Id="rId2" Type="http://schemas.openxmlformats.org/officeDocument/2006/relationships/hyperlink" Target="https://docs.python.org/3/library/csv.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ocs.scipy.org/doc/numpy/reference/generated/numpy.ndarray.sum.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ocs.scipy.org/doc/numpy/reference/generated/numpy.ndarray.std.html" TargetMode="External"/><Relationship Id="rId2" Type="http://schemas.openxmlformats.org/officeDocument/2006/relationships/hyperlink" Target="http://docs.scipy.org/doc/numpy/reference/generated/numpy.ndarray.mean.html#numpy.ndarray.mean" TargetMode="External"/><Relationship Id="rId1" Type="http://schemas.openxmlformats.org/officeDocument/2006/relationships/slideLayout" Target="../slideLayouts/slideLayout2.xml"/><Relationship Id="rId5" Type="http://schemas.openxmlformats.org/officeDocument/2006/relationships/hyperlink" Target="http://docs.scipy.org/doc/numpy/reference/generated/numpy.ndarray.max.html" TargetMode="External"/><Relationship Id="rId4" Type="http://schemas.openxmlformats.org/officeDocument/2006/relationships/hyperlink" Target="http://docs.scipy.org/doc/numpy/reference/generated/numpy.ndarray.min.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ocs.scipy.org/doc/numpy/reference/generated/numpy.transpos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scipy.org/doc/numpy-dev/reference/generated/numpy.reshape.html#numpy.reshap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ocs.scipy.org/doc/numpy/reference/generated/numpy.concatenate.html#numpy.concatenat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cs231n.github.io/python-numpy-tutorial/#numpy" TargetMode="External"/><Relationship Id="rId2" Type="http://schemas.openxmlformats.org/officeDocument/2006/relationships/hyperlink" Target="https://docs.scipy.org/doc/numpy-dev/user/quickstart.html" TargetMode="External"/><Relationship Id="rId1" Type="http://schemas.openxmlformats.org/officeDocument/2006/relationships/slideLayout" Target="../slideLayouts/slideLayout2.xml"/><Relationship Id="rId4" Type="http://schemas.openxmlformats.org/officeDocument/2006/relationships/hyperlink" Target="https://github.com/rougier/numpy-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Numpy:Case</a:t>
            </a:r>
            <a:r>
              <a:rPr lang="en-IN" dirty="0" smtClean="0"/>
              <a:t> Study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30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pPr algn="ctr"/>
            <a:r>
              <a:rPr lang="en-IN" b="1" dirty="0"/>
              <a:t>Slicing </a:t>
            </a:r>
            <a:r>
              <a:rPr lang="en-IN" b="1" dirty="0" err="1"/>
              <a:t>NumPy</a:t>
            </a:r>
            <a:r>
              <a:rPr lang="en-IN" b="1" dirty="0"/>
              <a:t> </a:t>
            </a:r>
            <a:r>
              <a:rPr lang="en-IN" b="1" dirty="0" smtClean="0"/>
              <a:t>Arrays</a:t>
            </a:r>
            <a:endParaRPr lang="en-IN" dirty="0"/>
          </a:p>
        </p:txBody>
      </p:sp>
      <p:sp>
        <p:nvSpPr>
          <p:cNvPr id="3" name="Content Placeholder 2"/>
          <p:cNvSpPr>
            <a:spLocks noGrp="1"/>
          </p:cNvSpPr>
          <p:nvPr>
            <p:ph idx="1"/>
          </p:nvPr>
        </p:nvSpPr>
        <p:spPr>
          <a:xfrm>
            <a:off x="838200" y="1455313"/>
            <a:ext cx="10515600" cy="4721650"/>
          </a:xfrm>
        </p:spPr>
        <p:txBody>
          <a:bodyPr/>
          <a:lstStyle/>
          <a:p>
            <a:pPr fontAlgn="base"/>
            <a:r>
              <a:rPr lang="en-IN" dirty="0"/>
              <a:t>Just like with list slicing, it's possible to omit the 0 to just retrieve all the elements from the beginning up to element 3:</a:t>
            </a:r>
          </a:p>
          <a:p>
            <a:pPr fontAlgn="base"/>
            <a:r>
              <a:rPr lang="en-IN" dirty="0"/>
              <a:t>wines[:3,3]</a:t>
            </a:r>
          </a:p>
          <a:p>
            <a:pPr fontAlgn="base"/>
            <a:r>
              <a:rPr lang="en-IN" dirty="0"/>
              <a:t>array([ 1.9,  2.6,  2.3])</a:t>
            </a:r>
          </a:p>
          <a:p>
            <a:pPr fontAlgn="base"/>
            <a:r>
              <a:rPr lang="en-IN" dirty="0"/>
              <a:t> </a:t>
            </a:r>
          </a:p>
          <a:p>
            <a:pPr fontAlgn="base"/>
            <a:r>
              <a:rPr lang="en-IN" dirty="0" smtClean="0"/>
              <a:t>With </a:t>
            </a:r>
            <a:r>
              <a:rPr lang="en-IN" dirty="0"/>
              <a:t>no starting or ending indices. The below code will select the entire fourth column:</a:t>
            </a:r>
          </a:p>
          <a:p>
            <a:pPr fontAlgn="base"/>
            <a:r>
              <a:rPr lang="en-IN" dirty="0"/>
              <a:t>wines[:,3]</a:t>
            </a:r>
          </a:p>
          <a:p>
            <a:pPr fontAlgn="base"/>
            <a:r>
              <a:rPr lang="en-IN" dirty="0"/>
              <a:t>array([ 1.9,  2.6,  2.3, ...,  2.3,  2. ,  3.6])</a:t>
            </a:r>
          </a:p>
          <a:p>
            <a:endParaRPr lang="en-IN" dirty="0"/>
          </a:p>
        </p:txBody>
      </p:sp>
    </p:spTree>
    <p:extLst>
      <p:ext uri="{BB962C8B-B14F-4D97-AF65-F5344CB8AC3E}">
        <p14:creationId xmlns:p14="http://schemas.microsoft.com/office/powerpoint/2010/main" val="357793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Slicing </a:t>
            </a:r>
            <a:r>
              <a:rPr lang="en-IN" b="1" dirty="0" err="1"/>
              <a:t>NumPy</a:t>
            </a:r>
            <a:r>
              <a:rPr lang="en-IN" b="1" dirty="0"/>
              <a:t> Arrays</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a:t>We selected an entire column above, but we can also extract an entire row:</a:t>
            </a:r>
          </a:p>
          <a:p>
            <a:pPr fontAlgn="base"/>
            <a:r>
              <a:rPr lang="en-IN" dirty="0"/>
              <a:t>wines[3,:]</a:t>
            </a:r>
          </a:p>
          <a:p>
            <a:pPr fontAlgn="base"/>
            <a:r>
              <a:rPr lang="en-IN" dirty="0"/>
              <a:t>array([ 11.2  ,   0.28 ,   0.56 ,   1.9  ,   0.075,  17.   ,  60.   ,</a:t>
            </a:r>
          </a:p>
          <a:p>
            <a:pPr fontAlgn="base"/>
            <a:r>
              <a:rPr lang="en-IN" dirty="0"/>
              <a:t>         0.998,   3.16 ,   0.58 ,   9.8  ,   6.   ])</a:t>
            </a:r>
          </a:p>
          <a:p>
            <a:pPr fontAlgn="base"/>
            <a:r>
              <a:rPr lang="en-IN" dirty="0"/>
              <a:t> If we take our indexing to the extreme, we can select the entire array using two colons to select all the rows and columns in wines. This is a great party trick, but doesn't have a lot of good applications:</a:t>
            </a:r>
          </a:p>
          <a:p>
            <a:pPr fontAlgn="base"/>
            <a:r>
              <a:rPr lang="en-IN" dirty="0"/>
              <a:t>wines[:,:]</a:t>
            </a:r>
          </a:p>
          <a:p>
            <a:pPr fontAlgn="base"/>
            <a:endParaRPr lang="en-IN" dirty="0"/>
          </a:p>
          <a:p>
            <a:r>
              <a:rPr lang="en-IN" dirty="0"/>
              <a:t> </a:t>
            </a:r>
          </a:p>
          <a:p>
            <a:endParaRPr lang="en-IN" dirty="0"/>
          </a:p>
        </p:txBody>
      </p:sp>
    </p:spTree>
    <p:extLst>
      <p:ext uri="{BB962C8B-B14F-4D97-AF65-F5344CB8AC3E}">
        <p14:creationId xmlns:p14="http://schemas.microsoft.com/office/powerpoint/2010/main" val="93222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fontScale="90000"/>
          </a:bodyPr>
          <a:lstStyle/>
          <a:p>
            <a:pPr algn="ctr"/>
            <a:r>
              <a:rPr lang="en-US" b="1" dirty="0"/>
              <a:t>Assigning Values To </a:t>
            </a:r>
            <a:r>
              <a:rPr lang="en-US" b="1" dirty="0" err="1"/>
              <a:t>NumPy</a:t>
            </a:r>
            <a:r>
              <a:rPr lang="en-US" b="1" dirty="0"/>
              <a:t> Arrays</a:t>
            </a:r>
            <a:br>
              <a:rPr lang="en-US" b="1" dirty="0"/>
            </a:br>
            <a:endParaRPr lang="en-IN" dirty="0"/>
          </a:p>
        </p:txBody>
      </p:sp>
      <p:sp>
        <p:nvSpPr>
          <p:cNvPr id="3" name="Content Placeholder 2"/>
          <p:cNvSpPr>
            <a:spLocks noGrp="1"/>
          </p:cNvSpPr>
          <p:nvPr>
            <p:ph idx="1"/>
          </p:nvPr>
        </p:nvSpPr>
        <p:spPr>
          <a:xfrm>
            <a:off x="838200" y="1262130"/>
            <a:ext cx="10515600" cy="4914833"/>
          </a:xfrm>
        </p:spPr>
        <p:txBody>
          <a:bodyPr/>
          <a:lstStyle/>
          <a:p>
            <a:pPr fontAlgn="base"/>
            <a:r>
              <a:rPr lang="en-IN" dirty="0"/>
              <a:t>We can also use indexing to assign values to certain elements in arrays. We can do this by assigning directly to the indexed value:</a:t>
            </a:r>
          </a:p>
          <a:p>
            <a:pPr fontAlgn="base"/>
            <a:r>
              <a:rPr lang="en-IN" dirty="0"/>
              <a:t>wines[1,5] = 10</a:t>
            </a:r>
          </a:p>
          <a:p>
            <a:pPr fontAlgn="base"/>
            <a:r>
              <a:rPr lang="en-IN" dirty="0"/>
              <a:t>We can do the same for slices. To overwrite an entire column, we can do this:</a:t>
            </a:r>
          </a:p>
          <a:p>
            <a:pPr fontAlgn="base"/>
            <a:r>
              <a:rPr lang="en-IN" dirty="0"/>
              <a:t>wines[:,10] = 50</a:t>
            </a:r>
          </a:p>
          <a:p>
            <a:pPr fontAlgn="base"/>
            <a:r>
              <a:rPr lang="en-IN" dirty="0"/>
              <a:t>The above code overwrites all the values in the eleventh column with 50.</a:t>
            </a:r>
          </a:p>
          <a:p>
            <a:endParaRPr lang="en-IN" dirty="0"/>
          </a:p>
        </p:txBody>
      </p:sp>
    </p:spTree>
    <p:extLst>
      <p:ext uri="{BB962C8B-B14F-4D97-AF65-F5344CB8AC3E}">
        <p14:creationId xmlns:p14="http://schemas.microsoft.com/office/powerpoint/2010/main" val="236238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IN" b="1" dirty="0"/>
              <a:t>1-Dimensional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028700"/>
            <a:ext cx="10515600" cy="5148263"/>
          </a:xfrm>
        </p:spPr>
        <p:txBody>
          <a:bodyPr>
            <a:normAutofit fontScale="77500" lnSpcReduction="20000"/>
          </a:bodyPr>
          <a:lstStyle/>
          <a:p>
            <a:pPr marL="0" indent="0" fontAlgn="base">
              <a:buNone/>
            </a:pPr>
            <a:r>
              <a:rPr lang="en-IN" dirty="0"/>
              <a:t> </a:t>
            </a:r>
          </a:p>
          <a:p>
            <a:pPr fontAlgn="base"/>
            <a:r>
              <a:rPr lang="en-IN" sz="3600" dirty="0" err="1"/>
              <a:t>NumPy</a:t>
            </a:r>
            <a:r>
              <a:rPr lang="en-IN" sz="3600" dirty="0"/>
              <a:t> is a package for working with multidimensional arrays. </a:t>
            </a:r>
            <a:endParaRPr lang="en-IN" sz="3600" dirty="0" smtClean="0"/>
          </a:p>
          <a:p>
            <a:pPr fontAlgn="base"/>
            <a:r>
              <a:rPr lang="en-IN" sz="3600" dirty="0" smtClean="0"/>
              <a:t>One </a:t>
            </a:r>
            <a:r>
              <a:rPr lang="en-IN" sz="3600" dirty="0"/>
              <a:t>of the most common types of multidimensional arrays is the 1-dimensional array, or vector. </a:t>
            </a:r>
            <a:endParaRPr lang="en-IN" sz="3600" dirty="0" smtClean="0"/>
          </a:p>
          <a:p>
            <a:pPr fontAlgn="base"/>
            <a:r>
              <a:rPr lang="en-IN" sz="3600" dirty="0" smtClean="0"/>
              <a:t>When </a:t>
            </a:r>
            <a:r>
              <a:rPr lang="en-IN" sz="3600" dirty="0"/>
              <a:t>we sliced wines, we retrieved a 1-dimensional array. </a:t>
            </a:r>
            <a:endParaRPr lang="en-IN" sz="3600" dirty="0" smtClean="0"/>
          </a:p>
          <a:p>
            <a:pPr fontAlgn="base"/>
            <a:r>
              <a:rPr lang="en-IN" sz="3600" dirty="0" smtClean="0"/>
              <a:t>A </a:t>
            </a:r>
            <a:r>
              <a:rPr lang="en-IN" sz="3600" dirty="0"/>
              <a:t>1-dimensional array only needs a single index to retrieve an element</a:t>
            </a:r>
            <a:r>
              <a:rPr lang="en-IN" sz="3600" dirty="0" smtClean="0"/>
              <a:t>.</a:t>
            </a:r>
          </a:p>
          <a:p>
            <a:pPr fontAlgn="base"/>
            <a:r>
              <a:rPr lang="en-IN" sz="3600" dirty="0" smtClean="0"/>
              <a:t> </a:t>
            </a:r>
            <a:r>
              <a:rPr lang="en-IN" sz="3600" dirty="0"/>
              <a:t>Each row and column in a 2-dimensional array is a 1-dimensional array</a:t>
            </a:r>
            <a:r>
              <a:rPr lang="en-IN" sz="3600" dirty="0" smtClean="0"/>
              <a:t>.</a:t>
            </a:r>
          </a:p>
          <a:p>
            <a:pPr fontAlgn="base"/>
            <a:r>
              <a:rPr lang="en-IN" sz="3600" dirty="0" smtClean="0"/>
              <a:t> </a:t>
            </a:r>
            <a:r>
              <a:rPr lang="en-IN" sz="3600" dirty="0"/>
              <a:t>Just like a list of lists is analogous to a 2-dimensional array, a single list is analogous to a 1-dimensional array. If we slice wines and only retrieve the third row, we get a 1-dimensional array:</a:t>
            </a:r>
          </a:p>
          <a:p>
            <a:pPr fontAlgn="base"/>
            <a:r>
              <a:rPr lang="en-IN" sz="3600" dirty="0" err="1"/>
              <a:t>third_wine</a:t>
            </a:r>
            <a:r>
              <a:rPr lang="en-IN" sz="3600" dirty="0"/>
              <a:t> = wines[3,:]</a:t>
            </a:r>
          </a:p>
          <a:p>
            <a:pPr fontAlgn="base"/>
            <a:endParaRPr lang="en-IN" sz="2100" dirty="0"/>
          </a:p>
          <a:p>
            <a:endParaRPr lang="en-IN" dirty="0"/>
          </a:p>
        </p:txBody>
      </p:sp>
    </p:spTree>
    <p:extLst>
      <p:ext uri="{BB962C8B-B14F-4D97-AF65-F5344CB8AC3E}">
        <p14:creationId xmlns:p14="http://schemas.microsoft.com/office/powerpoint/2010/main" val="9374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6875"/>
          </a:xfrm>
        </p:spPr>
        <p:txBody>
          <a:bodyPr>
            <a:normAutofit fontScale="90000"/>
          </a:bodyPr>
          <a:lstStyle/>
          <a:p>
            <a:pPr algn="ctr"/>
            <a:r>
              <a:rPr lang="en-IN" b="1" dirty="0"/>
              <a:t>1-Dimensional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762000"/>
            <a:ext cx="10515600" cy="5414963"/>
          </a:xfrm>
        </p:spPr>
        <p:txBody>
          <a:bodyPr>
            <a:normAutofit fontScale="85000" lnSpcReduction="20000"/>
          </a:bodyPr>
          <a:lstStyle/>
          <a:p>
            <a:pPr marL="0" indent="0" fontAlgn="base">
              <a:buNone/>
            </a:pPr>
            <a:r>
              <a:rPr lang="en-IN" dirty="0"/>
              <a:t> </a:t>
            </a:r>
          </a:p>
          <a:p>
            <a:pPr fontAlgn="base"/>
            <a:r>
              <a:rPr lang="en-IN" dirty="0" smtClean="0"/>
              <a:t>Here's </a:t>
            </a:r>
            <a:r>
              <a:rPr lang="en-IN" dirty="0"/>
              <a:t>how </a:t>
            </a:r>
            <a:r>
              <a:rPr lang="en-IN" dirty="0" err="1"/>
              <a:t>third_wine</a:t>
            </a:r>
            <a:r>
              <a:rPr lang="en-IN" dirty="0"/>
              <a:t> looks:</a:t>
            </a:r>
          </a:p>
          <a:p>
            <a:pPr fontAlgn="base"/>
            <a:r>
              <a:rPr lang="en-IN" dirty="0"/>
              <a:t>11.200</a:t>
            </a:r>
          </a:p>
          <a:p>
            <a:pPr fontAlgn="base"/>
            <a:r>
              <a:rPr lang="en-IN" dirty="0"/>
              <a:t>0.280</a:t>
            </a:r>
          </a:p>
          <a:p>
            <a:pPr fontAlgn="base"/>
            <a:r>
              <a:rPr lang="en-IN" dirty="0"/>
              <a:t>0.560</a:t>
            </a:r>
          </a:p>
          <a:p>
            <a:pPr fontAlgn="base"/>
            <a:r>
              <a:rPr lang="en-IN" dirty="0"/>
              <a:t>1.900</a:t>
            </a:r>
          </a:p>
          <a:p>
            <a:pPr fontAlgn="base"/>
            <a:r>
              <a:rPr lang="en-IN" dirty="0"/>
              <a:t>0.075</a:t>
            </a:r>
          </a:p>
          <a:p>
            <a:pPr fontAlgn="base"/>
            <a:r>
              <a:rPr lang="en-IN" dirty="0"/>
              <a:t>17.000</a:t>
            </a:r>
          </a:p>
          <a:p>
            <a:pPr fontAlgn="base"/>
            <a:r>
              <a:rPr lang="en-IN" dirty="0"/>
              <a:t>60.000</a:t>
            </a:r>
          </a:p>
          <a:p>
            <a:pPr fontAlgn="base"/>
            <a:r>
              <a:rPr lang="en-IN" dirty="0"/>
              <a:t>0.998</a:t>
            </a:r>
          </a:p>
          <a:p>
            <a:pPr fontAlgn="base"/>
            <a:r>
              <a:rPr lang="en-IN" dirty="0"/>
              <a:t>3.160</a:t>
            </a:r>
          </a:p>
          <a:p>
            <a:pPr fontAlgn="base"/>
            <a:r>
              <a:rPr lang="en-IN" dirty="0"/>
              <a:t>0.580</a:t>
            </a:r>
          </a:p>
          <a:p>
            <a:pPr fontAlgn="base"/>
            <a:r>
              <a:rPr lang="en-IN" dirty="0"/>
              <a:t>9.800</a:t>
            </a:r>
          </a:p>
          <a:p>
            <a:pPr fontAlgn="base"/>
            <a:r>
              <a:rPr lang="en-IN" dirty="0"/>
              <a:t>6.000</a:t>
            </a:r>
          </a:p>
          <a:p>
            <a:endParaRPr lang="en-IN" dirty="0"/>
          </a:p>
        </p:txBody>
      </p:sp>
    </p:spTree>
    <p:extLst>
      <p:ext uri="{BB962C8B-B14F-4D97-AF65-F5344CB8AC3E}">
        <p14:creationId xmlns:p14="http://schemas.microsoft.com/office/powerpoint/2010/main" val="326851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fontScale="90000"/>
          </a:bodyPr>
          <a:lstStyle/>
          <a:p>
            <a:pPr algn="ctr"/>
            <a:r>
              <a:rPr lang="en-IN" b="1" dirty="0"/>
              <a:t>1-Dimensional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p:txBody>
          <a:bodyPr/>
          <a:lstStyle/>
          <a:p>
            <a:pPr fontAlgn="base"/>
            <a:r>
              <a:rPr lang="en-IN" dirty="0"/>
              <a:t>We can retrieve individual elements from </a:t>
            </a:r>
            <a:r>
              <a:rPr lang="en-IN" dirty="0" err="1"/>
              <a:t>third_wine</a:t>
            </a:r>
            <a:r>
              <a:rPr lang="en-IN" dirty="0"/>
              <a:t> using a single index. The below code will display the second item in </a:t>
            </a:r>
            <a:r>
              <a:rPr lang="en-IN" dirty="0" err="1"/>
              <a:t>third_wine</a:t>
            </a:r>
            <a:r>
              <a:rPr lang="en-IN" dirty="0"/>
              <a:t>:</a:t>
            </a:r>
          </a:p>
          <a:p>
            <a:pPr fontAlgn="base"/>
            <a:r>
              <a:rPr lang="en-IN" dirty="0" err="1"/>
              <a:t>third_wine</a:t>
            </a:r>
            <a:r>
              <a:rPr lang="en-IN" dirty="0"/>
              <a:t>[1]</a:t>
            </a:r>
          </a:p>
          <a:p>
            <a:pPr fontAlgn="base"/>
            <a:r>
              <a:rPr lang="en-IN" dirty="0"/>
              <a:t>0.28000000000000003</a:t>
            </a:r>
          </a:p>
          <a:p>
            <a:r>
              <a:rPr lang="en-IN" dirty="0"/>
              <a:t> </a:t>
            </a:r>
          </a:p>
          <a:p>
            <a:endParaRPr lang="en-IN" dirty="0"/>
          </a:p>
        </p:txBody>
      </p:sp>
    </p:spTree>
    <p:extLst>
      <p:ext uri="{BB962C8B-B14F-4D97-AF65-F5344CB8AC3E}">
        <p14:creationId xmlns:p14="http://schemas.microsoft.com/office/powerpoint/2010/main" val="34670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pPr algn="ctr"/>
            <a:r>
              <a:rPr lang="en-US" b="1" dirty="0" smtClean="0"/>
              <a:t>Converting </a:t>
            </a:r>
            <a:r>
              <a:rPr lang="en-US" b="1" dirty="0" err="1" smtClean="0"/>
              <a:t>datatypes</a:t>
            </a:r>
            <a:endParaRPr lang="en-US" b="1" dirty="0"/>
          </a:p>
        </p:txBody>
      </p:sp>
      <p:sp>
        <p:nvSpPr>
          <p:cNvPr id="3" name="Content Placeholder 2"/>
          <p:cNvSpPr>
            <a:spLocks noGrp="1"/>
          </p:cNvSpPr>
          <p:nvPr>
            <p:ph idx="1"/>
          </p:nvPr>
        </p:nvSpPr>
        <p:spPr>
          <a:xfrm>
            <a:off x="838200" y="1262130"/>
            <a:ext cx="10515600" cy="4914833"/>
          </a:xfrm>
        </p:spPr>
        <p:txBody>
          <a:bodyPr>
            <a:normAutofit/>
          </a:bodyPr>
          <a:lstStyle/>
          <a:p>
            <a:r>
              <a:rPr lang="en-US" dirty="0"/>
              <a:t>As you can see above, all of the items in the resulting array are integers. Note that we used the Python </a:t>
            </a:r>
            <a:r>
              <a:rPr lang="en-US" dirty="0" err="1"/>
              <a:t>int</a:t>
            </a:r>
            <a:r>
              <a:rPr lang="en-US" dirty="0"/>
              <a:t> type instead of a </a:t>
            </a:r>
            <a:r>
              <a:rPr lang="en-US" dirty="0" err="1"/>
              <a:t>NumPy</a:t>
            </a:r>
            <a:r>
              <a:rPr lang="en-US" dirty="0"/>
              <a:t> data type when converting wines. This is because several Python data types, including float, </a:t>
            </a:r>
            <a:r>
              <a:rPr lang="en-US" dirty="0" err="1"/>
              <a:t>int</a:t>
            </a:r>
            <a:r>
              <a:rPr lang="en-US" dirty="0"/>
              <a:t>, and string, can be used with </a:t>
            </a:r>
            <a:r>
              <a:rPr lang="en-US" dirty="0" err="1"/>
              <a:t>NumPy</a:t>
            </a:r>
            <a:r>
              <a:rPr lang="en-US" dirty="0"/>
              <a:t>, and are automatically converted to </a:t>
            </a:r>
            <a:r>
              <a:rPr lang="en-US" dirty="0" err="1"/>
              <a:t>NumPy</a:t>
            </a:r>
            <a:r>
              <a:rPr lang="en-US" dirty="0"/>
              <a:t> data types</a:t>
            </a:r>
            <a:r>
              <a:rPr lang="en-US" dirty="0" smtClean="0"/>
              <a:t>.</a:t>
            </a:r>
          </a:p>
          <a:p>
            <a:r>
              <a:rPr lang="en-US" dirty="0"/>
              <a:t>We can check the </a:t>
            </a:r>
            <a:r>
              <a:rPr lang="en-US" dirty="0">
                <a:hlinkClick r:id="rId2"/>
              </a:rPr>
              <a:t>name</a:t>
            </a:r>
            <a:r>
              <a:rPr lang="en-US" dirty="0"/>
              <a:t> property of the </a:t>
            </a:r>
            <a:r>
              <a:rPr lang="en-US" dirty="0" err="1">
                <a:hlinkClick r:id="rId3"/>
              </a:rPr>
              <a:t>dtype</a:t>
            </a:r>
            <a:r>
              <a:rPr lang="en-US" dirty="0"/>
              <a:t> of the resulting array to see what data type </a:t>
            </a:r>
            <a:r>
              <a:rPr lang="en-US" dirty="0" err="1"/>
              <a:t>NumPy</a:t>
            </a:r>
            <a:r>
              <a:rPr lang="en-US" dirty="0"/>
              <a:t> mapped the resulting array to</a:t>
            </a:r>
            <a:r>
              <a:rPr lang="en-US" dirty="0" smtClean="0"/>
              <a:t>:</a:t>
            </a:r>
          </a:p>
          <a:p>
            <a:r>
              <a:rPr lang="en-US" dirty="0" err="1"/>
              <a:t>int_wines</a:t>
            </a:r>
            <a:r>
              <a:rPr lang="en-US" dirty="0"/>
              <a:t> = </a:t>
            </a:r>
            <a:r>
              <a:rPr lang="en-US" dirty="0" err="1"/>
              <a:t>wines.astype</a:t>
            </a:r>
            <a:r>
              <a:rPr lang="en-US" dirty="0"/>
              <a:t>(</a:t>
            </a:r>
            <a:r>
              <a:rPr lang="en-US" dirty="0" err="1"/>
              <a:t>int</a:t>
            </a:r>
            <a:r>
              <a:rPr lang="en-US" dirty="0" smtClean="0"/>
              <a:t>)</a:t>
            </a:r>
          </a:p>
          <a:p>
            <a:r>
              <a:rPr lang="en-US" dirty="0" smtClean="0"/>
              <a:t>int_wines.dtype.name</a:t>
            </a:r>
          </a:p>
          <a:p>
            <a:r>
              <a:rPr lang="en-US" dirty="0"/>
              <a:t>Returns  </a:t>
            </a:r>
            <a:r>
              <a:rPr lang="en-US" dirty="0" smtClean="0"/>
              <a:t> ‘int64</a:t>
            </a:r>
            <a:r>
              <a:rPr lang="en-US" dirty="0"/>
              <a:t>'</a:t>
            </a:r>
          </a:p>
        </p:txBody>
      </p:sp>
    </p:spTree>
    <p:extLst>
      <p:ext uri="{BB962C8B-B14F-4D97-AF65-F5344CB8AC3E}">
        <p14:creationId xmlns:p14="http://schemas.microsoft.com/office/powerpoint/2010/main" val="353230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pPr algn="ctr"/>
            <a:r>
              <a:rPr lang="en-US" b="1" dirty="0"/>
              <a:t>Converting </a:t>
            </a:r>
            <a:r>
              <a:rPr lang="en-US" b="1" dirty="0" err="1"/>
              <a:t>datatypes</a:t>
            </a:r>
            <a:endParaRPr lang="en-US" b="1" dirty="0"/>
          </a:p>
        </p:txBody>
      </p:sp>
      <p:sp>
        <p:nvSpPr>
          <p:cNvPr id="3" name="Content Placeholder 2"/>
          <p:cNvSpPr>
            <a:spLocks noGrp="1"/>
          </p:cNvSpPr>
          <p:nvPr>
            <p:ph idx="1"/>
          </p:nvPr>
        </p:nvSpPr>
        <p:spPr>
          <a:xfrm>
            <a:off x="838200" y="1300766"/>
            <a:ext cx="10515600" cy="4876197"/>
          </a:xfrm>
        </p:spPr>
        <p:txBody>
          <a:bodyPr/>
          <a:lstStyle/>
          <a:p>
            <a:pPr fontAlgn="base"/>
            <a:r>
              <a:rPr lang="en-US" dirty="0"/>
              <a:t>The array has been converted to a 64-bit integer data type. This allows for very long integer values, but takes up more space in memory than storing the values as 32-bit integers.</a:t>
            </a:r>
          </a:p>
          <a:p>
            <a:pPr fontAlgn="base"/>
            <a:r>
              <a:rPr lang="en-US" dirty="0"/>
              <a:t>If you want more control over how the array is stored in memory, you can directly create </a:t>
            </a:r>
            <a:r>
              <a:rPr lang="en-US" dirty="0" err="1"/>
              <a:t>NumPy</a:t>
            </a:r>
            <a:r>
              <a:rPr lang="en-US" dirty="0"/>
              <a:t> </a:t>
            </a:r>
            <a:r>
              <a:rPr lang="en-US" dirty="0" err="1"/>
              <a:t>dtype</a:t>
            </a:r>
            <a:r>
              <a:rPr lang="en-US" dirty="0"/>
              <a:t> objects like </a:t>
            </a:r>
            <a:r>
              <a:rPr lang="en-US" dirty="0">
                <a:hlinkClick r:id="rId2"/>
              </a:rPr>
              <a:t>numpy.int32</a:t>
            </a:r>
            <a:r>
              <a:rPr lang="en-US" dirty="0" smtClean="0"/>
              <a:t>:</a:t>
            </a:r>
          </a:p>
          <a:p>
            <a:pPr lvl="1" fontAlgn="base"/>
            <a:r>
              <a:rPr lang="en-US" dirty="0"/>
              <a:t>np.int32</a:t>
            </a:r>
          </a:p>
          <a:p>
            <a:r>
              <a:rPr lang="en-US" dirty="0"/>
              <a:t>You can use these directly to convert between types</a:t>
            </a:r>
            <a:r>
              <a:rPr lang="en-US" dirty="0" smtClean="0"/>
              <a:t>:</a:t>
            </a:r>
          </a:p>
          <a:p>
            <a:pPr marL="0" indent="0">
              <a:buNone/>
            </a:pPr>
            <a:r>
              <a:rPr lang="en-US" dirty="0" smtClean="0"/>
              <a:t>	</a:t>
            </a:r>
            <a:r>
              <a:rPr lang="en-US" dirty="0" err="1" smtClean="0"/>
              <a:t>wines.astype</a:t>
            </a:r>
            <a:r>
              <a:rPr lang="en-US" dirty="0" smtClean="0"/>
              <a:t>(np.int32</a:t>
            </a:r>
            <a:r>
              <a:rPr lang="en-US" dirty="0"/>
              <a:t>)</a:t>
            </a:r>
          </a:p>
        </p:txBody>
      </p:sp>
    </p:spTree>
    <p:extLst>
      <p:ext uri="{BB962C8B-B14F-4D97-AF65-F5344CB8AC3E}">
        <p14:creationId xmlns:p14="http://schemas.microsoft.com/office/powerpoint/2010/main" val="353230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fontScale="90000"/>
          </a:bodyPr>
          <a:lstStyle/>
          <a:p>
            <a:pPr algn="ctr"/>
            <a:r>
              <a:rPr lang="en-US" b="1" dirty="0"/>
              <a:t>Single Array Math</a:t>
            </a:r>
            <a:br>
              <a:rPr lang="en-US" b="1" dirty="0"/>
            </a:br>
            <a:endParaRPr lang="en-US" dirty="0"/>
          </a:p>
        </p:txBody>
      </p:sp>
      <p:sp>
        <p:nvSpPr>
          <p:cNvPr id="3" name="Content Placeholder 2"/>
          <p:cNvSpPr>
            <a:spLocks noGrp="1"/>
          </p:cNvSpPr>
          <p:nvPr>
            <p:ph idx="1"/>
          </p:nvPr>
        </p:nvSpPr>
        <p:spPr>
          <a:xfrm>
            <a:off x="838200" y="1030310"/>
            <a:ext cx="10515600" cy="5146653"/>
          </a:xfrm>
        </p:spPr>
        <p:txBody>
          <a:bodyPr>
            <a:normAutofit fontScale="92500" lnSpcReduction="10000"/>
          </a:bodyPr>
          <a:lstStyle/>
          <a:p>
            <a:pPr fontAlgn="base"/>
            <a:r>
              <a:rPr lang="en-US" dirty="0"/>
              <a:t>If you do any of the basic mathematical operations (/, *, -, +, ^) with an array and a value, it will apply the operation to each of the elements in the array.</a:t>
            </a:r>
          </a:p>
          <a:p>
            <a:pPr fontAlgn="base"/>
            <a:r>
              <a:rPr lang="en-US" dirty="0"/>
              <a:t>Let's say we want to add 10 points to each quality </a:t>
            </a:r>
            <a:r>
              <a:rPr lang="en-US" dirty="0" smtClean="0"/>
              <a:t>score Here's </a:t>
            </a:r>
            <a:r>
              <a:rPr lang="en-US" dirty="0"/>
              <a:t>how we'd do that</a:t>
            </a:r>
            <a:r>
              <a:rPr lang="en-US" dirty="0" smtClean="0"/>
              <a:t>:</a:t>
            </a:r>
          </a:p>
          <a:p>
            <a:pPr fontAlgn="base"/>
            <a:r>
              <a:rPr lang="en-US" dirty="0" smtClean="0"/>
              <a:t>wines</a:t>
            </a:r>
            <a:r>
              <a:rPr lang="en-US" dirty="0"/>
              <a:t>[:,11] + </a:t>
            </a:r>
            <a:r>
              <a:rPr lang="en-US" dirty="0" smtClean="0"/>
              <a:t>10</a:t>
            </a:r>
          </a:p>
          <a:p>
            <a:pPr marL="0" indent="0" fontAlgn="base">
              <a:buNone/>
            </a:pPr>
            <a:r>
              <a:rPr lang="en-US" dirty="0"/>
              <a:t>Shows array([ 15., 15., 15., ..., 16., 15., 16</a:t>
            </a:r>
            <a:r>
              <a:rPr lang="en-US" dirty="0" smtClean="0"/>
              <a:t>.])</a:t>
            </a:r>
          </a:p>
          <a:p>
            <a:pPr fontAlgn="base"/>
            <a:r>
              <a:rPr lang="en-US" dirty="0"/>
              <a:t>Note that the above operation won't change the wines array -- it will return a new 1-dimensional array where 10 has been added to each element in the quality column of wines.</a:t>
            </a:r>
          </a:p>
          <a:p>
            <a:pPr fontAlgn="base"/>
            <a:r>
              <a:rPr lang="en-US" dirty="0"/>
              <a:t>If we instead did +=, we'd modify the array in place</a:t>
            </a:r>
            <a:r>
              <a:rPr lang="en-US" dirty="0" smtClean="0"/>
              <a:t>:</a:t>
            </a:r>
          </a:p>
          <a:p>
            <a:pPr fontAlgn="base"/>
            <a:r>
              <a:rPr lang="de-DE" dirty="0"/>
              <a:t>wines[:,11] += 10 wines[:,11</a:t>
            </a:r>
            <a:r>
              <a:rPr lang="de-DE" dirty="0" smtClean="0"/>
              <a:t>]</a:t>
            </a:r>
          </a:p>
          <a:p>
            <a:pPr fontAlgn="base"/>
            <a:r>
              <a:rPr lang="en-US" dirty="0"/>
              <a:t>array([ 15., 15., 15., ..., 16., 15., 16.])</a:t>
            </a:r>
          </a:p>
          <a:p>
            <a:pPr marL="0" indent="0" fontAlgn="base">
              <a:buNone/>
            </a:pPr>
            <a:endParaRPr lang="en-US" dirty="0"/>
          </a:p>
          <a:p>
            <a:endParaRPr lang="en-US" dirty="0"/>
          </a:p>
        </p:txBody>
      </p:sp>
    </p:spTree>
    <p:extLst>
      <p:ext uri="{BB962C8B-B14F-4D97-AF65-F5344CB8AC3E}">
        <p14:creationId xmlns:p14="http://schemas.microsoft.com/office/powerpoint/2010/main" val="353230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5640"/>
          </a:xfrm>
        </p:spPr>
        <p:txBody>
          <a:bodyPr>
            <a:normAutofit fontScale="90000"/>
          </a:bodyPr>
          <a:lstStyle/>
          <a:p>
            <a:pPr algn="ctr"/>
            <a:r>
              <a:rPr lang="en-US" b="1" dirty="0"/>
              <a:t>Single Array Math</a:t>
            </a:r>
            <a:br>
              <a:rPr lang="en-US" b="1" dirty="0"/>
            </a:br>
            <a:endParaRPr lang="en-US" dirty="0"/>
          </a:p>
        </p:txBody>
      </p:sp>
      <p:sp>
        <p:nvSpPr>
          <p:cNvPr id="3" name="Content Placeholder 2"/>
          <p:cNvSpPr>
            <a:spLocks noGrp="1"/>
          </p:cNvSpPr>
          <p:nvPr>
            <p:ph idx="1"/>
          </p:nvPr>
        </p:nvSpPr>
        <p:spPr/>
        <p:txBody>
          <a:bodyPr/>
          <a:lstStyle/>
          <a:p>
            <a:r>
              <a:rPr lang="en-US" dirty="0"/>
              <a:t>All the other operations work the same way. For example, if we want to </a:t>
            </a:r>
            <a:r>
              <a:rPr lang="en-US" dirty="0" smtClean="0"/>
              <a:t>multiply </a:t>
            </a:r>
            <a:r>
              <a:rPr lang="en-US" dirty="0"/>
              <a:t>each of the quality score by 2, we could do it like this</a:t>
            </a:r>
            <a:r>
              <a:rPr lang="en-US" dirty="0" smtClean="0"/>
              <a:t>:</a:t>
            </a:r>
          </a:p>
          <a:p>
            <a:r>
              <a:rPr lang="en-US" dirty="0"/>
              <a:t>wines[:,11] * </a:t>
            </a:r>
            <a:r>
              <a:rPr lang="en-US" dirty="0" smtClean="0"/>
              <a:t>2</a:t>
            </a:r>
          </a:p>
          <a:p>
            <a:r>
              <a:rPr lang="en-US" dirty="0"/>
              <a:t>array([ 30., 30., 30., ..., 32., 30., 32.])</a:t>
            </a:r>
          </a:p>
        </p:txBody>
      </p:sp>
    </p:spTree>
    <p:extLst>
      <p:ext uri="{BB962C8B-B14F-4D97-AF65-F5344CB8AC3E}">
        <p14:creationId xmlns:p14="http://schemas.microsoft.com/office/powerpoint/2010/main" val="353230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Lists Of Lists for CSV Data</a:t>
            </a:r>
            <a:endParaRPr lang="en-IN" dirty="0"/>
          </a:p>
        </p:txBody>
      </p:sp>
      <p:sp>
        <p:nvSpPr>
          <p:cNvPr id="3" name="Content Placeholder 2"/>
          <p:cNvSpPr>
            <a:spLocks noGrp="1"/>
          </p:cNvSpPr>
          <p:nvPr>
            <p:ph idx="1"/>
          </p:nvPr>
        </p:nvSpPr>
        <p:spPr/>
        <p:txBody>
          <a:bodyPr/>
          <a:lstStyle/>
          <a:p>
            <a:r>
              <a:rPr lang="en-US" dirty="0"/>
              <a:t>Before using </a:t>
            </a:r>
            <a:r>
              <a:rPr lang="en-US" dirty="0" err="1"/>
              <a:t>NumPy</a:t>
            </a:r>
            <a:r>
              <a:rPr lang="en-US" dirty="0"/>
              <a:t>, we'll first try to work with the data using Python and the </a:t>
            </a:r>
            <a:r>
              <a:rPr lang="en-US" dirty="0">
                <a:hlinkClick r:id="rId2"/>
              </a:rPr>
              <a:t>csv</a:t>
            </a:r>
            <a:r>
              <a:rPr lang="en-US" dirty="0"/>
              <a:t> package. </a:t>
            </a:r>
            <a:endParaRPr lang="en-US" dirty="0" smtClean="0"/>
          </a:p>
          <a:p>
            <a:endParaRPr lang="en-US" dirty="0"/>
          </a:p>
          <a:p>
            <a:r>
              <a:rPr lang="en-US" dirty="0" smtClean="0"/>
              <a:t>We </a:t>
            </a:r>
            <a:r>
              <a:rPr lang="en-US" dirty="0"/>
              <a:t>can read in the file using the </a:t>
            </a:r>
            <a:r>
              <a:rPr lang="en-US" dirty="0" err="1">
                <a:hlinkClick r:id="rId3"/>
              </a:rPr>
              <a:t>csv.reader</a:t>
            </a:r>
            <a:r>
              <a:rPr lang="en-US" dirty="0"/>
              <a:t> object, which will allow us to read in and split up all the content from the </a:t>
            </a:r>
            <a:r>
              <a:rPr lang="en-US" i="1" dirty="0" err="1"/>
              <a:t>ssv</a:t>
            </a:r>
            <a:r>
              <a:rPr lang="en-US" dirty="0"/>
              <a:t> file.</a:t>
            </a:r>
            <a:endParaRPr lang="en-IN" dirty="0"/>
          </a:p>
        </p:txBody>
      </p:sp>
    </p:spTree>
    <p:extLst>
      <p:ext uri="{BB962C8B-B14F-4D97-AF65-F5344CB8AC3E}">
        <p14:creationId xmlns:p14="http://schemas.microsoft.com/office/powerpoint/2010/main" val="291734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fontScale="90000"/>
          </a:bodyPr>
          <a:lstStyle/>
          <a:p>
            <a:pPr algn="ctr"/>
            <a:r>
              <a:rPr lang="en-US" b="1" dirty="0" smtClean="0"/>
              <a:t>Multiple Array Math</a:t>
            </a:r>
            <a:br>
              <a:rPr lang="en-US" b="1" dirty="0" smtClean="0"/>
            </a:br>
            <a:endParaRPr lang="en-US" dirty="0"/>
          </a:p>
        </p:txBody>
      </p:sp>
      <p:sp>
        <p:nvSpPr>
          <p:cNvPr id="3" name="Content Placeholder 2"/>
          <p:cNvSpPr>
            <a:spLocks noGrp="1"/>
          </p:cNvSpPr>
          <p:nvPr>
            <p:ph idx="1"/>
          </p:nvPr>
        </p:nvSpPr>
        <p:spPr>
          <a:xfrm>
            <a:off x="838200" y="1262130"/>
            <a:ext cx="10515600" cy="4914833"/>
          </a:xfrm>
        </p:spPr>
        <p:txBody>
          <a:bodyPr>
            <a:normAutofit lnSpcReduction="10000"/>
          </a:bodyPr>
          <a:lstStyle/>
          <a:p>
            <a:r>
              <a:rPr lang="en-US" dirty="0"/>
              <a:t>It's also possible to do mathematical operations between arrays. This will apply the operation to pairs of elements. For example, if we add the quality column to itself, here's what we get</a:t>
            </a:r>
            <a:r>
              <a:rPr lang="en-US" dirty="0" smtClean="0"/>
              <a:t>:</a:t>
            </a:r>
          </a:p>
          <a:p>
            <a:r>
              <a:rPr lang="en-US" dirty="0" smtClean="0"/>
              <a:t>a=</a:t>
            </a:r>
            <a:r>
              <a:rPr lang="en-US" dirty="0" err="1" smtClean="0"/>
              <a:t>np.array</a:t>
            </a:r>
            <a:r>
              <a:rPr lang="en-US" dirty="0" smtClean="0"/>
              <a:t>(wines</a:t>
            </a:r>
            <a:r>
              <a:rPr lang="en-US" dirty="0"/>
              <a:t>[:,11] + wines[:,11</a:t>
            </a:r>
            <a:r>
              <a:rPr lang="en-US" dirty="0" smtClean="0"/>
              <a:t>])</a:t>
            </a:r>
          </a:p>
          <a:p>
            <a:r>
              <a:rPr lang="en-US" dirty="0"/>
              <a:t>array([ 10., 10., 10., ..., 12., 10., 12.])</a:t>
            </a:r>
          </a:p>
          <a:p>
            <a:r>
              <a:rPr lang="en-US" dirty="0" err="1" smtClean="0"/>
              <a:t>a.max</a:t>
            </a:r>
            <a:r>
              <a:rPr lang="en-US" dirty="0" smtClean="0"/>
              <a:t>()</a:t>
            </a:r>
          </a:p>
          <a:p>
            <a:r>
              <a:rPr lang="en-US" dirty="0" smtClean="0"/>
              <a:t>Returns the max value</a:t>
            </a:r>
            <a:endParaRPr lang="en-US" dirty="0" smtClean="0"/>
          </a:p>
          <a:p>
            <a:r>
              <a:rPr lang="en-US" dirty="0" smtClean="0"/>
              <a:t>Note </a:t>
            </a:r>
            <a:r>
              <a:rPr lang="en-US" dirty="0"/>
              <a:t>that this is equivalent to wines[11] * 2 -- this is because </a:t>
            </a:r>
            <a:r>
              <a:rPr lang="en-US" dirty="0" err="1"/>
              <a:t>NumPy</a:t>
            </a:r>
            <a:r>
              <a:rPr lang="en-US" dirty="0"/>
              <a:t> adds each pair of elements. The first element in the first array is added to the first element in the second array, the second to the second, and so on.</a:t>
            </a:r>
          </a:p>
        </p:txBody>
      </p:sp>
    </p:spTree>
    <p:extLst>
      <p:ext uri="{BB962C8B-B14F-4D97-AF65-F5344CB8AC3E}">
        <p14:creationId xmlns:p14="http://schemas.microsoft.com/office/powerpoint/2010/main" val="353230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fontScale="90000"/>
          </a:bodyPr>
          <a:lstStyle/>
          <a:p>
            <a:pPr algn="ctr"/>
            <a:r>
              <a:rPr lang="en-US" b="1" dirty="0"/>
              <a:t>Multiple Array Math</a:t>
            </a:r>
            <a:br>
              <a:rPr lang="en-US" b="1" dirty="0"/>
            </a:br>
            <a:endParaRPr lang="en-US" dirty="0"/>
          </a:p>
        </p:txBody>
      </p:sp>
      <p:sp>
        <p:nvSpPr>
          <p:cNvPr id="3" name="Content Placeholder 2"/>
          <p:cNvSpPr>
            <a:spLocks noGrp="1"/>
          </p:cNvSpPr>
          <p:nvPr>
            <p:ph idx="1"/>
          </p:nvPr>
        </p:nvSpPr>
        <p:spPr>
          <a:xfrm>
            <a:off x="838200" y="1249252"/>
            <a:ext cx="10515600" cy="4927711"/>
          </a:xfrm>
        </p:spPr>
        <p:txBody>
          <a:bodyPr/>
          <a:lstStyle/>
          <a:p>
            <a:r>
              <a:rPr lang="en-US" dirty="0"/>
              <a:t>We can also use this to multiply arrays. Let's say we want to pick a wine that maximizes alcohol content and </a:t>
            </a:r>
            <a:r>
              <a:rPr lang="en-US" dirty="0" smtClean="0"/>
              <a:t>quality.</a:t>
            </a:r>
          </a:p>
          <a:p>
            <a:r>
              <a:rPr lang="en-US" dirty="0" smtClean="0"/>
              <a:t>We'd </a:t>
            </a:r>
            <a:r>
              <a:rPr lang="en-US" dirty="0"/>
              <a:t>multiply alcohol by quality, and select the wine with the highest score</a:t>
            </a:r>
            <a:r>
              <a:rPr lang="en-US" dirty="0" smtClean="0"/>
              <a:t>:</a:t>
            </a:r>
          </a:p>
          <a:p>
            <a:r>
              <a:rPr lang="en-US" dirty="0"/>
              <a:t>wines[:,10] * wines[:,11</a:t>
            </a:r>
            <a:r>
              <a:rPr lang="en-US" dirty="0" smtClean="0"/>
              <a:t>]</a:t>
            </a:r>
          </a:p>
          <a:p>
            <a:r>
              <a:rPr lang="en-US" dirty="0"/>
              <a:t>array([ 47., 49., 49., ..., 66., 51., 66</a:t>
            </a:r>
            <a:r>
              <a:rPr lang="en-US" dirty="0" smtClean="0"/>
              <a:t>.])</a:t>
            </a:r>
          </a:p>
          <a:p>
            <a:r>
              <a:rPr lang="en-US" dirty="0"/>
              <a:t>All of the common operations (/, *, -, +, ^) will work between arrays.</a:t>
            </a:r>
          </a:p>
        </p:txBody>
      </p:sp>
    </p:spTree>
    <p:extLst>
      <p:ext uri="{BB962C8B-B14F-4D97-AF65-F5344CB8AC3E}">
        <p14:creationId xmlns:p14="http://schemas.microsoft.com/office/powerpoint/2010/main" val="2454330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fontScale="90000"/>
          </a:bodyPr>
          <a:lstStyle/>
          <a:p>
            <a:pPr algn="ctr"/>
            <a:r>
              <a:rPr lang="en-US" b="1" dirty="0"/>
              <a:t>Broadcasting</a:t>
            </a:r>
            <a:br>
              <a:rPr lang="en-US" b="1" dirty="0"/>
            </a:br>
            <a:endParaRPr lang="en-US" dirty="0"/>
          </a:p>
        </p:txBody>
      </p:sp>
      <p:sp>
        <p:nvSpPr>
          <p:cNvPr id="3" name="Content Placeholder 2"/>
          <p:cNvSpPr>
            <a:spLocks noGrp="1"/>
          </p:cNvSpPr>
          <p:nvPr>
            <p:ph idx="1"/>
          </p:nvPr>
        </p:nvSpPr>
        <p:spPr>
          <a:xfrm>
            <a:off x="838200" y="965915"/>
            <a:ext cx="10515600" cy="5211048"/>
          </a:xfrm>
        </p:spPr>
        <p:txBody>
          <a:bodyPr>
            <a:normAutofit/>
          </a:bodyPr>
          <a:lstStyle/>
          <a:p>
            <a:pPr fontAlgn="base"/>
            <a:r>
              <a:rPr lang="en-US" dirty="0"/>
              <a:t>Unless the arrays that you're operating on are the exact same size, it's not possible to do </a:t>
            </a:r>
            <a:r>
              <a:rPr lang="en-US" dirty="0" smtClean="0"/>
              <a:t>element wise </a:t>
            </a:r>
            <a:r>
              <a:rPr lang="en-US" dirty="0"/>
              <a:t>operations. In cases like this, </a:t>
            </a:r>
            <a:r>
              <a:rPr lang="en-US" dirty="0" err="1"/>
              <a:t>NumPy</a:t>
            </a:r>
            <a:r>
              <a:rPr lang="en-US" dirty="0"/>
              <a:t> performs broadcasting to try to match up elements. Essentially, broadcasting involves a few steps:</a:t>
            </a:r>
          </a:p>
          <a:p>
            <a:pPr fontAlgn="base"/>
            <a:r>
              <a:rPr lang="en-US" dirty="0"/>
              <a:t>The last dimension of each array is compared.</a:t>
            </a:r>
          </a:p>
          <a:p>
            <a:pPr lvl="1" fontAlgn="base"/>
            <a:r>
              <a:rPr lang="en-US" dirty="0"/>
              <a:t>If the dimension lengths are equal, or one of the dimensions is of length 1, then we keep going.</a:t>
            </a:r>
          </a:p>
          <a:p>
            <a:pPr lvl="1" fontAlgn="base"/>
            <a:r>
              <a:rPr lang="en-US" dirty="0"/>
              <a:t>If the dimension lengths aren't equal, and none of the dimensions have length 1, then there's an error.</a:t>
            </a:r>
          </a:p>
          <a:p>
            <a:pPr fontAlgn="base"/>
            <a:r>
              <a:rPr lang="en-US" dirty="0"/>
              <a:t>Continue checking dimensions until the shortest array is out of dimensions.</a:t>
            </a:r>
          </a:p>
          <a:p>
            <a:endParaRPr lang="en-US" dirty="0"/>
          </a:p>
        </p:txBody>
      </p:sp>
    </p:spTree>
    <p:extLst>
      <p:ext uri="{BB962C8B-B14F-4D97-AF65-F5344CB8AC3E}">
        <p14:creationId xmlns:p14="http://schemas.microsoft.com/office/powerpoint/2010/main" val="245433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fontScale="90000"/>
          </a:bodyPr>
          <a:lstStyle/>
          <a:p>
            <a:pPr algn="ctr"/>
            <a:r>
              <a:rPr lang="en-US" b="1" dirty="0"/>
              <a:t>Broadcasting</a:t>
            </a:r>
            <a:br>
              <a:rPr lang="en-US" b="1" dirty="0"/>
            </a:br>
            <a:endParaRPr lang="en-US" dirty="0"/>
          </a:p>
        </p:txBody>
      </p:sp>
      <p:sp>
        <p:nvSpPr>
          <p:cNvPr id="3" name="Content Placeholder 2"/>
          <p:cNvSpPr>
            <a:spLocks noGrp="1"/>
          </p:cNvSpPr>
          <p:nvPr>
            <p:ph idx="1"/>
          </p:nvPr>
        </p:nvSpPr>
        <p:spPr>
          <a:xfrm>
            <a:off x="838200" y="1068946"/>
            <a:ext cx="10515600" cy="5108017"/>
          </a:xfrm>
        </p:spPr>
        <p:txBody>
          <a:bodyPr/>
          <a:lstStyle/>
          <a:p>
            <a:r>
              <a:rPr lang="en-US" dirty="0" smtClean="0"/>
              <a:t>for </a:t>
            </a:r>
            <a:r>
              <a:rPr lang="en-US" dirty="0"/>
              <a:t>example, the following two shapes are compatible:</a:t>
            </a:r>
          </a:p>
          <a:p>
            <a:endParaRPr lang="en-US" dirty="0" smtClean="0"/>
          </a:p>
          <a:p>
            <a:r>
              <a:rPr lang="en-US" dirty="0"/>
              <a:t>A: (50,3) B (3</a:t>
            </a:r>
            <a:r>
              <a:rPr lang="en-US" dirty="0" smtClean="0"/>
              <a:t>,)</a:t>
            </a:r>
          </a:p>
          <a:p>
            <a:r>
              <a:rPr lang="en-US" dirty="0"/>
              <a:t>This is because the length of the trailing dimension of array A is 3, and the length of the trailing dimension of array B is 3. They're equal, so that dimension is okay. Array B is then out of elements, so we're okay, and the arrays are compatible for mathematical operations</a:t>
            </a:r>
            <a:r>
              <a:rPr lang="en-US" dirty="0" smtClean="0"/>
              <a:t>.</a:t>
            </a:r>
          </a:p>
          <a:p>
            <a:r>
              <a:rPr lang="en-US" dirty="0"/>
              <a:t>The following two shapes are also compatible</a:t>
            </a:r>
            <a:r>
              <a:rPr lang="en-US" dirty="0" smtClean="0"/>
              <a:t>:</a:t>
            </a:r>
          </a:p>
          <a:p>
            <a:r>
              <a:rPr lang="en-US" dirty="0"/>
              <a:t>A: (1,2) B (50,2</a:t>
            </a:r>
            <a:r>
              <a:rPr lang="en-US" dirty="0" smtClean="0"/>
              <a:t>)</a:t>
            </a:r>
          </a:p>
          <a:p>
            <a:r>
              <a:rPr lang="en-US" dirty="0" smtClean="0"/>
              <a:t>As </a:t>
            </a:r>
            <a:r>
              <a:rPr lang="en-US" dirty="0"/>
              <a:t>t</a:t>
            </a:r>
            <a:r>
              <a:rPr lang="en-US" dirty="0" smtClean="0"/>
              <a:t>he </a:t>
            </a:r>
            <a:r>
              <a:rPr lang="en-US" dirty="0"/>
              <a:t>last dimension matches, and A is of length 1 in the first dimension.</a:t>
            </a:r>
          </a:p>
        </p:txBody>
      </p:sp>
    </p:spTree>
    <p:extLst>
      <p:ext uri="{BB962C8B-B14F-4D97-AF65-F5344CB8AC3E}">
        <p14:creationId xmlns:p14="http://schemas.microsoft.com/office/powerpoint/2010/main" val="2454330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pPr algn="ctr"/>
            <a:r>
              <a:rPr lang="en-US" b="1" dirty="0"/>
              <a:t>Broadcasting</a:t>
            </a:r>
            <a:endParaRPr lang="en-US" dirty="0"/>
          </a:p>
        </p:txBody>
      </p:sp>
      <p:sp>
        <p:nvSpPr>
          <p:cNvPr id="3" name="Content Placeholder 2"/>
          <p:cNvSpPr>
            <a:spLocks noGrp="1"/>
          </p:cNvSpPr>
          <p:nvPr>
            <p:ph idx="1"/>
          </p:nvPr>
        </p:nvSpPr>
        <p:spPr>
          <a:xfrm>
            <a:off x="838200" y="1270000"/>
            <a:ext cx="10515600" cy="4906963"/>
          </a:xfrm>
        </p:spPr>
        <p:txBody>
          <a:bodyPr>
            <a:normAutofit fontScale="92500" lnSpcReduction="20000"/>
          </a:bodyPr>
          <a:lstStyle/>
          <a:p>
            <a:r>
              <a:rPr lang="en-US" dirty="0"/>
              <a:t>These two arrays don't match</a:t>
            </a:r>
            <a:r>
              <a:rPr lang="en-US" dirty="0" smtClean="0"/>
              <a:t>:</a:t>
            </a:r>
          </a:p>
          <a:p>
            <a:pPr marL="0" indent="0">
              <a:buNone/>
            </a:pPr>
            <a:r>
              <a:rPr lang="en-US" dirty="0" smtClean="0"/>
              <a:t>	A</a:t>
            </a:r>
            <a:r>
              <a:rPr lang="en-US" dirty="0"/>
              <a:t>: (50,50) B: (49,49</a:t>
            </a:r>
            <a:r>
              <a:rPr lang="en-US" dirty="0" smtClean="0"/>
              <a:t>)</a:t>
            </a:r>
          </a:p>
          <a:p>
            <a:r>
              <a:rPr lang="en-US" dirty="0"/>
              <a:t>The lengths of the dimensions aren't equal, and neither array has either dimension length equal to 1</a:t>
            </a:r>
            <a:r>
              <a:rPr lang="en-US" dirty="0" smtClean="0"/>
              <a:t>.</a:t>
            </a:r>
          </a:p>
          <a:p>
            <a:r>
              <a:rPr lang="en-US" dirty="0" smtClean="0"/>
              <a:t>wines </a:t>
            </a:r>
            <a:r>
              <a:rPr lang="en-US" dirty="0"/>
              <a:t>* </a:t>
            </a:r>
            <a:r>
              <a:rPr lang="en-US" dirty="0" err="1"/>
              <a:t>np.array</a:t>
            </a:r>
            <a:r>
              <a:rPr lang="en-US" dirty="0"/>
              <a:t>([1,2</a:t>
            </a:r>
            <a:r>
              <a:rPr lang="en-US" dirty="0" smtClean="0"/>
              <a:t>]) will produce a value error</a:t>
            </a:r>
          </a:p>
          <a:p>
            <a:r>
              <a:rPr lang="en-US" dirty="0"/>
              <a:t>The above example didn't work because the two arrays don't have a matching trailing dimension. Here's an example where the last dimension does match</a:t>
            </a:r>
            <a:r>
              <a:rPr lang="en-US" dirty="0" smtClean="0"/>
              <a:t>:</a:t>
            </a:r>
          </a:p>
          <a:p>
            <a:r>
              <a:rPr lang="en-US" dirty="0" err="1"/>
              <a:t>array_one</a:t>
            </a:r>
            <a:r>
              <a:rPr lang="en-US" dirty="0"/>
              <a:t> = </a:t>
            </a:r>
            <a:r>
              <a:rPr lang="en-US" dirty="0" err="1"/>
              <a:t>np.array</a:t>
            </a:r>
            <a:r>
              <a:rPr lang="en-US" dirty="0"/>
              <a:t>( [ [1,2], [3,4] ] ) </a:t>
            </a:r>
            <a:endParaRPr lang="en-US" dirty="0" smtClean="0"/>
          </a:p>
          <a:p>
            <a:r>
              <a:rPr lang="en-US" dirty="0" err="1" smtClean="0"/>
              <a:t>array_two</a:t>
            </a:r>
            <a:r>
              <a:rPr lang="en-US" dirty="0" smtClean="0"/>
              <a:t> </a:t>
            </a:r>
            <a:r>
              <a:rPr lang="en-US" dirty="0"/>
              <a:t>= </a:t>
            </a:r>
            <a:r>
              <a:rPr lang="en-US" dirty="0" err="1"/>
              <a:t>np.array</a:t>
            </a:r>
            <a:r>
              <a:rPr lang="en-US" dirty="0"/>
              <a:t>([4,5]) </a:t>
            </a:r>
            <a:endParaRPr lang="en-US" dirty="0" smtClean="0"/>
          </a:p>
          <a:p>
            <a:r>
              <a:rPr lang="en-US" dirty="0" err="1" smtClean="0"/>
              <a:t>array_one</a:t>
            </a:r>
            <a:r>
              <a:rPr lang="en-US" dirty="0" smtClean="0"/>
              <a:t> </a:t>
            </a:r>
            <a:r>
              <a:rPr lang="en-US" dirty="0"/>
              <a:t>+ </a:t>
            </a:r>
            <a:r>
              <a:rPr lang="en-US" dirty="0" err="1" smtClean="0"/>
              <a:t>array_two</a:t>
            </a:r>
            <a:endParaRPr lang="en-US" dirty="0" smtClean="0"/>
          </a:p>
          <a:p>
            <a:r>
              <a:rPr lang="en-US" dirty="0"/>
              <a:t>Shows array([[5, 7], [7, 9]])</a:t>
            </a:r>
          </a:p>
        </p:txBody>
      </p:sp>
    </p:spTree>
    <p:extLst>
      <p:ext uri="{BB962C8B-B14F-4D97-AF65-F5344CB8AC3E}">
        <p14:creationId xmlns:p14="http://schemas.microsoft.com/office/powerpoint/2010/main" val="2454330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pPr algn="ctr"/>
            <a:r>
              <a:rPr lang="en-US" b="1" dirty="0"/>
              <a:t>Broadcasting</a:t>
            </a:r>
            <a:endParaRPr lang="en-US" dirty="0"/>
          </a:p>
        </p:txBody>
      </p:sp>
      <p:sp>
        <p:nvSpPr>
          <p:cNvPr id="3" name="Content Placeholder 2"/>
          <p:cNvSpPr>
            <a:spLocks noGrp="1"/>
          </p:cNvSpPr>
          <p:nvPr>
            <p:ph idx="1"/>
          </p:nvPr>
        </p:nvSpPr>
        <p:spPr/>
        <p:txBody>
          <a:bodyPr/>
          <a:lstStyle/>
          <a:p>
            <a:r>
              <a:rPr lang="en-US" dirty="0"/>
              <a:t>As you can see, </a:t>
            </a:r>
            <a:r>
              <a:rPr lang="en-US" dirty="0" err="1"/>
              <a:t>array_two</a:t>
            </a:r>
            <a:r>
              <a:rPr lang="en-US" dirty="0"/>
              <a:t> has been broadcasted across each row of </a:t>
            </a:r>
            <a:r>
              <a:rPr lang="en-US" dirty="0" err="1"/>
              <a:t>array_one</a:t>
            </a:r>
            <a:r>
              <a:rPr lang="en-US" dirty="0"/>
              <a:t>. Here's an example with our wines data</a:t>
            </a:r>
            <a:r>
              <a:rPr lang="en-US" dirty="0" smtClean="0"/>
              <a:t>:</a:t>
            </a:r>
          </a:p>
          <a:p>
            <a:r>
              <a:rPr lang="en-IN" dirty="0" err="1" smtClean="0"/>
              <a:t>rand_array</a:t>
            </a:r>
            <a:r>
              <a:rPr lang="en-IN" dirty="0" smtClean="0"/>
              <a:t> </a:t>
            </a:r>
            <a:r>
              <a:rPr lang="en-IN" dirty="0"/>
              <a:t>= </a:t>
            </a:r>
            <a:r>
              <a:rPr lang="en-IN" dirty="0" err="1"/>
              <a:t>np.random.rand</a:t>
            </a:r>
            <a:r>
              <a:rPr lang="en-IN" dirty="0"/>
              <a:t>(12</a:t>
            </a:r>
            <a:r>
              <a:rPr lang="en-IN" dirty="0" smtClean="0"/>
              <a:t>)</a:t>
            </a:r>
          </a:p>
          <a:p>
            <a:r>
              <a:rPr lang="en-IN" dirty="0" smtClean="0"/>
              <a:t>wines </a:t>
            </a:r>
            <a:r>
              <a:rPr lang="en-IN" dirty="0"/>
              <a:t>+ </a:t>
            </a:r>
            <a:r>
              <a:rPr lang="en-IN" dirty="0" err="1" smtClean="0"/>
              <a:t>rand_array</a:t>
            </a:r>
            <a:endParaRPr lang="en-IN" dirty="0" smtClean="0"/>
          </a:p>
          <a:p>
            <a:r>
              <a:rPr lang="en-US" dirty="0" smtClean="0"/>
              <a:t>Elements </a:t>
            </a:r>
            <a:r>
              <a:rPr lang="en-US" dirty="0"/>
              <a:t>of </a:t>
            </a:r>
            <a:r>
              <a:rPr lang="en-US" dirty="0" err="1"/>
              <a:t>rand_array</a:t>
            </a:r>
            <a:r>
              <a:rPr lang="en-US" dirty="0"/>
              <a:t> are broadcast over each row of wines, so the first column of wines has the first value in </a:t>
            </a:r>
            <a:r>
              <a:rPr lang="en-US" dirty="0" err="1"/>
              <a:t>rand_array</a:t>
            </a:r>
            <a:r>
              <a:rPr lang="en-US" dirty="0"/>
              <a:t> added to it, and so on</a:t>
            </a:r>
            <a:r>
              <a:rPr lang="en-US" dirty="0" smtClean="0"/>
              <a:t>.</a:t>
            </a:r>
          </a:p>
        </p:txBody>
      </p:sp>
    </p:spTree>
    <p:extLst>
      <p:ext uri="{BB962C8B-B14F-4D97-AF65-F5344CB8AC3E}">
        <p14:creationId xmlns:p14="http://schemas.microsoft.com/office/powerpoint/2010/main" val="2454330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fontScale="90000"/>
          </a:bodyPr>
          <a:lstStyle/>
          <a:p>
            <a:pPr algn="ctr"/>
            <a:r>
              <a:rPr lang="en-US" b="1" dirty="0" err="1"/>
              <a:t>NumPy</a:t>
            </a:r>
            <a:r>
              <a:rPr lang="en-US" b="1" dirty="0"/>
              <a:t> Array Methods</a:t>
            </a:r>
            <a:br>
              <a:rPr lang="en-US" b="1" dirty="0"/>
            </a:br>
            <a:endParaRPr lang="en-US" dirty="0"/>
          </a:p>
        </p:txBody>
      </p:sp>
      <p:sp>
        <p:nvSpPr>
          <p:cNvPr id="3" name="Content Placeholder 2"/>
          <p:cNvSpPr>
            <a:spLocks noGrp="1"/>
          </p:cNvSpPr>
          <p:nvPr>
            <p:ph idx="1"/>
          </p:nvPr>
        </p:nvSpPr>
        <p:spPr>
          <a:xfrm>
            <a:off x="838200" y="1159099"/>
            <a:ext cx="10515600" cy="5017864"/>
          </a:xfrm>
        </p:spPr>
        <p:txBody>
          <a:bodyPr>
            <a:normAutofit fontScale="92500" lnSpcReduction="20000"/>
          </a:bodyPr>
          <a:lstStyle/>
          <a:p>
            <a:pPr algn="just"/>
            <a:r>
              <a:rPr lang="en-US" dirty="0"/>
              <a:t>In addition to the common mathematical operations, </a:t>
            </a:r>
            <a:r>
              <a:rPr lang="en-US" dirty="0" err="1"/>
              <a:t>NumPy</a:t>
            </a:r>
            <a:r>
              <a:rPr lang="en-US" dirty="0"/>
              <a:t> also has several methods that you can use for more complex calculations on arrays. An example of this is the </a:t>
            </a:r>
            <a:r>
              <a:rPr lang="en-US" dirty="0" err="1">
                <a:hlinkClick r:id="rId2"/>
              </a:rPr>
              <a:t>numpy.ndarray.sum</a:t>
            </a:r>
            <a:r>
              <a:rPr lang="en-US" dirty="0"/>
              <a:t> method. This finds the sum of all the elements in an array by default</a:t>
            </a:r>
            <a:r>
              <a:rPr lang="en-US" dirty="0" smtClean="0"/>
              <a:t>:</a:t>
            </a:r>
          </a:p>
          <a:p>
            <a:pPr algn="just"/>
            <a:r>
              <a:rPr lang="en-US" dirty="0"/>
              <a:t>wines[:,11].sum</a:t>
            </a:r>
            <a:r>
              <a:rPr lang="en-US" dirty="0" smtClean="0"/>
              <a:t>()</a:t>
            </a:r>
          </a:p>
          <a:p>
            <a:pPr algn="just"/>
            <a:r>
              <a:rPr lang="en-US" dirty="0" smtClean="0"/>
              <a:t>9012.0</a:t>
            </a:r>
          </a:p>
          <a:p>
            <a:pPr algn="just"/>
            <a:r>
              <a:rPr lang="en-US" dirty="0" err="1"/>
              <a:t>wines.sum</a:t>
            </a:r>
            <a:r>
              <a:rPr lang="en-US" dirty="0"/>
              <a:t>(axis=0</a:t>
            </a:r>
            <a:r>
              <a:rPr lang="en-US" dirty="0" smtClean="0"/>
              <a:t>)</a:t>
            </a:r>
          </a:p>
          <a:p>
            <a:pPr algn="just"/>
            <a:r>
              <a:rPr lang="en-US" dirty="0"/>
              <a:t>array([ 13303.1 , 843.985 , 433.29 , 4059.55 , 139.859 , 25384. , 74302. , 1593.79794, 5294.47 , 1052.38 , 16666.35 , 9012. </a:t>
            </a:r>
            <a:r>
              <a:rPr lang="en-US" dirty="0" smtClean="0"/>
              <a:t>])</a:t>
            </a:r>
          </a:p>
          <a:p>
            <a:pPr algn="just"/>
            <a:r>
              <a:rPr lang="en-US" dirty="0"/>
              <a:t>We can verify that we did the sum correctly by checking the shape. The shape should be 12, corresponding to the number of columns</a:t>
            </a:r>
            <a:r>
              <a:rPr lang="en-US" dirty="0" smtClean="0"/>
              <a:t>:</a:t>
            </a:r>
          </a:p>
          <a:p>
            <a:pPr algn="just"/>
            <a:r>
              <a:rPr lang="en-US" dirty="0" err="1"/>
              <a:t>wines.sum</a:t>
            </a:r>
            <a:r>
              <a:rPr lang="en-US" dirty="0"/>
              <a:t>(axis=0).</a:t>
            </a:r>
            <a:r>
              <a:rPr lang="en-US" dirty="0" smtClean="0"/>
              <a:t>shape</a:t>
            </a:r>
          </a:p>
          <a:p>
            <a:pPr algn="just"/>
            <a:r>
              <a:rPr lang="en-US" dirty="0"/>
              <a:t>(12,)</a:t>
            </a:r>
          </a:p>
        </p:txBody>
      </p:sp>
    </p:spTree>
    <p:extLst>
      <p:ext uri="{BB962C8B-B14F-4D97-AF65-F5344CB8AC3E}">
        <p14:creationId xmlns:p14="http://schemas.microsoft.com/office/powerpoint/2010/main" val="2454330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b="1" dirty="0" err="1"/>
              <a:t>NumPy</a:t>
            </a:r>
            <a:r>
              <a:rPr lang="en-US" b="1" dirty="0"/>
              <a:t> Array Methods</a:t>
            </a:r>
            <a:br>
              <a:rPr lang="en-US" b="1" dirty="0"/>
            </a:br>
            <a:endParaRPr lang="en-US" dirty="0"/>
          </a:p>
        </p:txBody>
      </p:sp>
      <p:sp>
        <p:nvSpPr>
          <p:cNvPr id="3" name="Content Placeholder 2"/>
          <p:cNvSpPr>
            <a:spLocks noGrp="1"/>
          </p:cNvSpPr>
          <p:nvPr>
            <p:ph idx="1"/>
          </p:nvPr>
        </p:nvSpPr>
        <p:spPr/>
        <p:txBody>
          <a:bodyPr/>
          <a:lstStyle/>
          <a:p>
            <a:r>
              <a:rPr lang="en-US" dirty="0"/>
              <a:t>If we pass in axis=1, we'll find the sums over the second axis of the array. This will give us the sum of each row</a:t>
            </a:r>
            <a:r>
              <a:rPr lang="en-US" dirty="0" smtClean="0"/>
              <a:t>:</a:t>
            </a:r>
          </a:p>
          <a:p>
            <a:r>
              <a:rPr lang="en-US" dirty="0" err="1"/>
              <a:t>wines.sum</a:t>
            </a:r>
            <a:r>
              <a:rPr lang="en-US" dirty="0"/>
              <a:t>(axis=1</a:t>
            </a:r>
            <a:r>
              <a:rPr lang="en-US" dirty="0" smtClean="0"/>
              <a:t>)</a:t>
            </a:r>
          </a:p>
          <a:p>
            <a:r>
              <a:rPr lang="en-US" dirty="0"/>
              <a:t>array([ 74.5438 , 123.0548 , 99.699 , ..., 100.48174, 105.21547, 92.49249])</a:t>
            </a:r>
          </a:p>
        </p:txBody>
      </p:sp>
    </p:spTree>
    <p:extLst>
      <p:ext uri="{BB962C8B-B14F-4D97-AF65-F5344CB8AC3E}">
        <p14:creationId xmlns:p14="http://schemas.microsoft.com/office/powerpoint/2010/main" val="2454330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575"/>
          </a:xfrm>
        </p:spPr>
        <p:txBody>
          <a:bodyPr>
            <a:normAutofit fontScale="90000"/>
          </a:bodyPr>
          <a:lstStyle/>
          <a:p>
            <a:pPr algn="ctr"/>
            <a:r>
              <a:rPr lang="en-US" b="1" dirty="0" err="1"/>
              <a:t>NumPy</a:t>
            </a:r>
            <a:r>
              <a:rPr lang="en-US" b="1" dirty="0"/>
              <a:t> Array Methods</a:t>
            </a:r>
            <a:br>
              <a:rPr lang="en-US" b="1" dirty="0"/>
            </a:br>
            <a:endParaRPr lang="en-US" dirty="0"/>
          </a:p>
        </p:txBody>
      </p:sp>
      <p:sp>
        <p:nvSpPr>
          <p:cNvPr id="3" name="Content Placeholder 2"/>
          <p:cNvSpPr>
            <a:spLocks noGrp="1"/>
          </p:cNvSpPr>
          <p:nvPr>
            <p:ph idx="1"/>
          </p:nvPr>
        </p:nvSpPr>
        <p:spPr/>
        <p:txBody>
          <a:bodyPr/>
          <a:lstStyle/>
          <a:p>
            <a:pPr fontAlgn="base"/>
            <a:r>
              <a:rPr lang="en-US" dirty="0"/>
              <a:t>There are several other methods that behave like the sum method, including:</a:t>
            </a:r>
          </a:p>
          <a:p>
            <a:pPr fontAlgn="base"/>
            <a:r>
              <a:rPr lang="en-US" dirty="0" err="1">
                <a:hlinkClick r:id="rId2"/>
              </a:rPr>
              <a:t>numpy.ndarray.mean</a:t>
            </a:r>
            <a:r>
              <a:rPr lang="en-US" dirty="0"/>
              <a:t> — finds the mean of an array.</a:t>
            </a:r>
          </a:p>
          <a:p>
            <a:pPr fontAlgn="base"/>
            <a:r>
              <a:rPr lang="en-US" dirty="0" err="1">
                <a:hlinkClick r:id="rId3"/>
              </a:rPr>
              <a:t>numpy.ndarray.std</a:t>
            </a:r>
            <a:r>
              <a:rPr lang="en-US" dirty="0"/>
              <a:t> — finds the standard deviation of an array.</a:t>
            </a:r>
          </a:p>
          <a:p>
            <a:pPr fontAlgn="base"/>
            <a:r>
              <a:rPr lang="en-US" dirty="0" err="1">
                <a:hlinkClick r:id="rId4"/>
              </a:rPr>
              <a:t>numpy.ndarray.min</a:t>
            </a:r>
            <a:r>
              <a:rPr lang="en-US" dirty="0"/>
              <a:t> — finds the minimum value in an array.</a:t>
            </a:r>
          </a:p>
          <a:p>
            <a:pPr fontAlgn="base"/>
            <a:r>
              <a:rPr lang="en-US" dirty="0" err="1">
                <a:hlinkClick r:id="rId5"/>
              </a:rPr>
              <a:t>numpy.ndarray.max</a:t>
            </a:r>
            <a:r>
              <a:rPr lang="en-US" dirty="0"/>
              <a:t> — finds the maximum value in an array.</a:t>
            </a:r>
          </a:p>
          <a:p>
            <a:endParaRPr lang="en-US" dirty="0"/>
          </a:p>
        </p:txBody>
      </p:sp>
    </p:spTree>
    <p:extLst>
      <p:ext uri="{BB962C8B-B14F-4D97-AF65-F5344CB8AC3E}">
        <p14:creationId xmlns:p14="http://schemas.microsoft.com/office/powerpoint/2010/main" val="245433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175"/>
          </a:xfrm>
        </p:spPr>
        <p:txBody>
          <a:bodyPr>
            <a:normAutofit fontScale="90000"/>
          </a:bodyPr>
          <a:lstStyle/>
          <a:p>
            <a:pPr algn="ctr"/>
            <a:r>
              <a:rPr lang="en-US" b="1" dirty="0" err="1"/>
              <a:t>NumPy</a:t>
            </a:r>
            <a:r>
              <a:rPr lang="en-US" b="1" dirty="0"/>
              <a:t> Array Comparisons</a:t>
            </a:r>
            <a:br>
              <a:rPr lang="en-US" b="1" dirty="0"/>
            </a:br>
            <a:endParaRPr lang="en-US" dirty="0"/>
          </a:p>
        </p:txBody>
      </p:sp>
      <p:sp>
        <p:nvSpPr>
          <p:cNvPr id="3" name="Content Placeholder 2"/>
          <p:cNvSpPr>
            <a:spLocks noGrp="1"/>
          </p:cNvSpPr>
          <p:nvPr>
            <p:ph idx="1"/>
          </p:nvPr>
        </p:nvSpPr>
        <p:spPr>
          <a:xfrm>
            <a:off x="838200" y="1130300"/>
            <a:ext cx="10515600" cy="5046663"/>
          </a:xfrm>
        </p:spPr>
        <p:txBody>
          <a:bodyPr>
            <a:normAutofit fontScale="92500" lnSpcReduction="10000"/>
          </a:bodyPr>
          <a:lstStyle/>
          <a:p>
            <a:r>
              <a:rPr lang="en-US" dirty="0" err="1"/>
              <a:t>NumPy</a:t>
            </a:r>
            <a:r>
              <a:rPr lang="en-US" dirty="0"/>
              <a:t> makes it possible to test to see if rows match certain values using mathematical comparison operations like &lt;, &gt;, &gt;=, &lt;=, and ==. </a:t>
            </a:r>
            <a:endParaRPr lang="en-US" dirty="0" smtClean="0"/>
          </a:p>
          <a:p>
            <a:r>
              <a:rPr lang="en-US" dirty="0" smtClean="0"/>
              <a:t>For </a:t>
            </a:r>
            <a:r>
              <a:rPr lang="en-US" dirty="0"/>
              <a:t>example, if we want to see which wines have a quality rating higher than 5, we can do this</a:t>
            </a:r>
            <a:r>
              <a:rPr lang="en-US" dirty="0" smtClean="0"/>
              <a:t>:</a:t>
            </a:r>
          </a:p>
          <a:p>
            <a:r>
              <a:rPr lang="en-US" dirty="0"/>
              <a:t>wines[:,11] &gt; </a:t>
            </a:r>
            <a:r>
              <a:rPr lang="en-US" dirty="0" smtClean="0"/>
              <a:t>5</a:t>
            </a:r>
          </a:p>
          <a:p>
            <a:r>
              <a:rPr lang="en-US" dirty="0"/>
              <a:t>array([False, False, False, ..., True, False, True], </a:t>
            </a:r>
            <a:r>
              <a:rPr lang="en-US" dirty="0" err="1"/>
              <a:t>dtype</a:t>
            </a:r>
            <a:r>
              <a:rPr lang="en-US" dirty="0"/>
              <a:t>=</a:t>
            </a:r>
            <a:r>
              <a:rPr lang="en-US" dirty="0" err="1"/>
              <a:t>bool</a:t>
            </a:r>
            <a:r>
              <a:rPr lang="en-US" dirty="0" smtClean="0"/>
              <a:t>)</a:t>
            </a:r>
          </a:p>
          <a:p>
            <a:r>
              <a:rPr lang="en-US" dirty="0"/>
              <a:t>We get a Boolean array that tells us which of the wines have a quality rating greater than 5. </a:t>
            </a:r>
            <a:endParaRPr lang="en-US" dirty="0" smtClean="0"/>
          </a:p>
          <a:p>
            <a:r>
              <a:rPr lang="en-US" dirty="0" smtClean="0"/>
              <a:t>We </a:t>
            </a:r>
            <a:r>
              <a:rPr lang="en-US" dirty="0"/>
              <a:t>can do something similar with the other operators. For instance, we can see if any wines have a quality rating equal to 10</a:t>
            </a:r>
            <a:r>
              <a:rPr lang="en-US" dirty="0" smtClean="0"/>
              <a:t>:</a:t>
            </a:r>
          </a:p>
          <a:p>
            <a:r>
              <a:rPr lang="en-US" dirty="0"/>
              <a:t>wines[:,11] == </a:t>
            </a:r>
            <a:r>
              <a:rPr lang="en-US" dirty="0" smtClean="0"/>
              <a:t>10</a:t>
            </a:r>
          </a:p>
          <a:p>
            <a:r>
              <a:rPr lang="da-DK" dirty="0"/>
              <a:t>array([False, False, False, ..., False, False, False], dtype=bool)</a:t>
            </a:r>
            <a:endParaRPr lang="en-US" dirty="0"/>
          </a:p>
        </p:txBody>
      </p:sp>
    </p:spTree>
    <p:extLst>
      <p:ext uri="{BB962C8B-B14F-4D97-AF65-F5344CB8AC3E}">
        <p14:creationId xmlns:p14="http://schemas.microsoft.com/office/powerpoint/2010/main" val="245433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Example Without Numpy Arrays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To print first three rows : </a:t>
            </a:r>
          </a:p>
          <a:p>
            <a:pPr marL="0" indent="0">
              <a:buNone/>
            </a:pPr>
            <a:r>
              <a:rPr lang="en-IN" dirty="0" smtClean="0"/>
              <a:t>print(wines[:3]) </a:t>
            </a:r>
          </a:p>
          <a:p>
            <a:pPr marL="0" indent="0">
              <a:buNone/>
            </a:pPr>
            <a:r>
              <a:rPr lang="en-IN" b="1" u="sng" dirty="0" smtClean="0"/>
              <a:t>Problem:</a:t>
            </a:r>
          </a:p>
          <a:p>
            <a:r>
              <a:rPr lang="en-US" dirty="0"/>
              <a:t>Extract the last element from each row after the header </a:t>
            </a:r>
            <a:r>
              <a:rPr lang="en-US" dirty="0" smtClean="0"/>
              <a:t>row</a:t>
            </a:r>
          </a:p>
          <a:p>
            <a:r>
              <a:rPr lang="en-US" dirty="0"/>
              <a:t>Convert each extracted element to a </a:t>
            </a:r>
            <a:r>
              <a:rPr lang="en-US" dirty="0" smtClean="0"/>
              <a:t>float</a:t>
            </a:r>
          </a:p>
          <a:p>
            <a:r>
              <a:rPr lang="en-US" dirty="0"/>
              <a:t>Assign all the extracted elements to the </a:t>
            </a:r>
            <a:r>
              <a:rPr lang="en-US" dirty="0" smtClean="0"/>
              <a:t>list qualities</a:t>
            </a:r>
          </a:p>
          <a:p>
            <a:r>
              <a:rPr lang="en-US" dirty="0"/>
              <a:t>Divide the sum of all the elements </a:t>
            </a:r>
            <a:r>
              <a:rPr lang="en-US" dirty="0" smtClean="0"/>
              <a:t>in qualities </a:t>
            </a:r>
            <a:r>
              <a:rPr lang="en-US" dirty="0"/>
              <a:t>by the total number of elements </a:t>
            </a:r>
            <a:r>
              <a:rPr lang="en-US" dirty="0" smtClean="0"/>
              <a:t>in qualities to get the mean</a:t>
            </a:r>
          </a:p>
          <a:p>
            <a:pPr marL="0" indent="0">
              <a:buNone/>
            </a:pPr>
            <a:r>
              <a:rPr lang="en-US" b="1" u="sng" dirty="0" smtClean="0"/>
              <a:t>Solution:</a:t>
            </a:r>
          </a:p>
          <a:p>
            <a:pPr marL="0" indent="0">
              <a:buNone/>
            </a:pPr>
            <a:r>
              <a:rPr lang="en-US" dirty="0" smtClean="0"/>
              <a:t>qualities </a:t>
            </a:r>
            <a:r>
              <a:rPr lang="en-US" dirty="0"/>
              <a:t>= [float(item[-1]) for item in wines[1:]] sum(qualities) / </a:t>
            </a:r>
            <a:r>
              <a:rPr lang="en-US" dirty="0" err="1"/>
              <a:t>len</a:t>
            </a:r>
            <a:r>
              <a:rPr lang="en-US" dirty="0"/>
              <a:t>(qualities)</a:t>
            </a:r>
            <a:endParaRPr lang="en-IN" dirty="0"/>
          </a:p>
          <a:p>
            <a:pPr marL="0" indent="0">
              <a:buNone/>
            </a:pPr>
            <a:endParaRPr lang="en-US" b="1" u="sng" dirty="0" smtClean="0"/>
          </a:p>
        </p:txBody>
      </p:sp>
    </p:spTree>
    <p:extLst>
      <p:ext uri="{BB962C8B-B14F-4D97-AF65-F5344CB8AC3E}">
        <p14:creationId xmlns:p14="http://schemas.microsoft.com/office/powerpoint/2010/main" val="371533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pPr algn="ctr"/>
            <a:r>
              <a:rPr lang="en-US" b="1" dirty="0" err="1"/>
              <a:t>Subsetting</a:t>
            </a:r>
            <a:r>
              <a:rPr lang="en-US" b="1" dirty="0"/>
              <a:t/>
            </a:r>
            <a:br>
              <a:rPr lang="en-US" b="1" dirty="0"/>
            </a:br>
            <a:endParaRPr lang="en-US" dirty="0"/>
          </a:p>
        </p:txBody>
      </p:sp>
      <p:sp>
        <p:nvSpPr>
          <p:cNvPr id="3" name="Content Placeholder 2"/>
          <p:cNvSpPr>
            <a:spLocks noGrp="1"/>
          </p:cNvSpPr>
          <p:nvPr>
            <p:ph idx="1"/>
          </p:nvPr>
        </p:nvSpPr>
        <p:spPr>
          <a:xfrm>
            <a:off x="838200" y="1107583"/>
            <a:ext cx="10515600" cy="5069380"/>
          </a:xfrm>
        </p:spPr>
        <p:txBody>
          <a:bodyPr/>
          <a:lstStyle/>
          <a:p>
            <a:r>
              <a:rPr lang="en-US" dirty="0"/>
              <a:t>One of the powerful things we can do with a Boolean array and a </a:t>
            </a:r>
            <a:r>
              <a:rPr lang="en-US" dirty="0" err="1"/>
              <a:t>NumPy</a:t>
            </a:r>
            <a:r>
              <a:rPr lang="en-US" dirty="0"/>
              <a:t> array is select only certain rows or columns in the </a:t>
            </a:r>
            <a:r>
              <a:rPr lang="en-US" dirty="0" err="1"/>
              <a:t>NumPy</a:t>
            </a:r>
            <a:r>
              <a:rPr lang="en-US" dirty="0"/>
              <a:t> array. </a:t>
            </a:r>
            <a:endParaRPr lang="en-US" dirty="0" smtClean="0"/>
          </a:p>
          <a:p>
            <a:r>
              <a:rPr lang="en-US" dirty="0" smtClean="0"/>
              <a:t>For </a:t>
            </a:r>
            <a:r>
              <a:rPr lang="en-US" dirty="0"/>
              <a:t>example, the below code will only select rows in wines where the quality is over 7</a:t>
            </a:r>
            <a:r>
              <a:rPr lang="en-US" dirty="0" smtClean="0"/>
              <a:t>:</a:t>
            </a:r>
          </a:p>
          <a:p>
            <a:pPr marL="0" indent="0">
              <a:buNone/>
            </a:pPr>
            <a:endParaRPr lang="en-US" dirty="0" smtClean="0"/>
          </a:p>
          <a:p>
            <a:pPr lvl="1"/>
            <a:r>
              <a:rPr lang="en-US" dirty="0" err="1"/>
              <a:t>high_quality</a:t>
            </a:r>
            <a:r>
              <a:rPr lang="en-US" dirty="0"/>
              <a:t> = wines[:,11] &gt; 7 </a:t>
            </a:r>
            <a:endParaRPr lang="en-US" dirty="0" smtClean="0"/>
          </a:p>
          <a:p>
            <a:pPr lvl="1"/>
            <a:r>
              <a:rPr lang="en-US" dirty="0" smtClean="0"/>
              <a:t>wines[</a:t>
            </a:r>
            <a:r>
              <a:rPr lang="en-US" dirty="0" err="1" smtClean="0"/>
              <a:t>high_quality</a:t>
            </a:r>
            <a:r>
              <a:rPr lang="en-US" dirty="0"/>
              <a:t>,:][:3,:]</a:t>
            </a:r>
          </a:p>
        </p:txBody>
      </p:sp>
    </p:spTree>
    <p:extLst>
      <p:ext uri="{BB962C8B-B14F-4D97-AF65-F5344CB8AC3E}">
        <p14:creationId xmlns:p14="http://schemas.microsoft.com/office/powerpoint/2010/main" val="4289009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en-US" b="1" dirty="0" err="1"/>
              <a:t>Subsetting</a:t>
            </a:r>
            <a:endParaRPr lang="en-US" dirty="0"/>
          </a:p>
        </p:txBody>
      </p:sp>
      <p:sp>
        <p:nvSpPr>
          <p:cNvPr id="3" name="Content Placeholder 2"/>
          <p:cNvSpPr>
            <a:spLocks noGrp="1"/>
          </p:cNvSpPr>
          <p:nvPr>
            <p:ph idx="1"/>
          </p:nvPr>
        </p:nvSpPr>
        <p:spPr>
          <a:xfrm>
            <a:off x="838200" y="1219200"/>
            <a:ext cx="10515600" cy="4957763"/>
          </a:xfrm>
        </p:spPr>
        <p:txBody>
          <a:bodyPr>
            <a:normAutofit lnSpcReduction="10000"/>
          </a:bodyPr>
          <a:lstStyle/>
          <a:p>
            <a:r>
              <a:rPr lang="en-US" dirty="0"/>
              <a:t>We select only the rows where </a:t>
            </a:r>
            <a:r>
              <a:rPr lang="en-US" dirty="0" err="1"/>
              <a:t>high_quality</a:t>
            </a:r>
            <a:r>
              <a:rPr lang="en-US" dirty="0"/>
              <a:t> contains a True value, and all of the columns. </a:t>
            </a:r>
            <a:endParaRPr lang="en-US" dirty="0" smtClean="0"/>
          </a:p>
          <a:p>
            <a:r>
              <a:rPr lang="en-US" dirty="0" smtClean="0"/>
              <a:t>This </a:t>
            </a:r>
            <a:r>
              <a:rPr lang="en-US" dirty="0" err="1"/>
              <a:t>subsetting</a:t>
            </a:r>
            <a:r>
              <a:rPr lang="en-US" dirty="0"/>
              <a:t> makes it simple to filter arrays for certain criteria. For example, we can look for wines with a lot of alcohol and high quality. </a:t>
            </a:r>
            <a:endParaRPr lang="en-US" dirty="0" smtClean="0"/>
          </a:p>
          <a:p>
            <a:r>
              <a:rPr lang="en-US" dirty="0" smtClean="0"/>
              <a:t>In </a:t>
            </a:r>
            <a:r>
              <a:rPr lang="en-US" dirty="0"/>
              <a:t>order to specify multiple conditions, we have to place each condition in parentheses, and separate conditions with an ampersand </a:t>
            </a:r>
            <a:r>
              <a:rPr lang="en-US" dirty="0" smtClean="0"/>
              <a:t>(&amp;):</a:t>
            </a:r>
          </a:p>
          <a:p>
            <a:r>
              <a:rPr lang="en-US" dirty="0" err="1"/>
              <a:t>high_quality_and_alcohol</a:t>
            </a:r>
            <a:r>
              <a:rPr lang="en-US" dirty="0"/>
              <a:t> = (wines[:,10] &gt; 10) &amp; (wines[:,11] &gt; 7) wines[high_quality_and_alcohol,10</a:t>
            </a:r>
            <a:r>
              <a:rPr lang="en-US" dirty="0" smtClean="0"/>
              <a:t>:]</a:t>
            </a:r>
          </a:p>
          <a:p>
            <a:r>
              <a:rPr lang="en-US" dirty="0"/>
              <a:t>array([[ 12.8, 8. ], [ 12.6, 8. ], [ 12.9, 8. ], [ 13.4, 8. ], [ 11.7, 8. ], [ 11. , 8. ], [ 11. , 8. ], [ 14. , 8. ], [ 12.7, 8. ], [ 12.5, 8. ], [ 11.8, 8. ], [ 13.1, 8. ], [ 11.7, 8. ], [ 14. , 8. ], [ 11.3, 8. ], [ 11.4, 8. ]])</a:t>
            </a:r>
          </a:p>
        </p:txBody>
      </p:sp>
    </p:spTree>
    <p:extLst>
      <p:ext uri="{BB962C8B-B14F-4D97-AF65-F5344CB8AC3E}">
        <p14:creationId xmlns:p14="http://schemas.microsoft.com/office/powerpoint/2010/main" val="245433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algn="ctr"/>
            <a:r>
              <a:rPr lang="en-US" b="1" dirty="0" err="1"/>
              <a:t>Subsetting</a:t>
            </a:r>
            <a:endParaRPr lang="en-US" dirty="0"/>
          </a:p>
        </p:txBody>
      </p:sp>
      <p:sp>
        <p:nvSpPr>
          <p:cNvPr id="3" name="Content Placeholder 2"/>
          <p:cNvSpPr>
            <a:spLocks noGrp="1"/>
          </p:cNvSpPr>
          <p:nvPr>
            <p:ph idx="1"/>
          </p:nvPr>
        </p:nvSpPr>
        <p:spPr>
          <a:xfrm>
            <a:off x="838200" y="1262130"/>
            <a:ext cx="10515600" cy="4914833"/>
          </a:xfrm>
        </p:spPr>
        <p:txBody>
          <a:bodyPr/>
          <a:lstStyle/>
          <a:p>
            <a:r>
              <a:rPr lang="en-US" dirty="0"/>
              <a:t>We can combine </a:t>
            </a:r>
            <a:r>
              <a:rPr lang="en-US" dirty="0" err="1"/>
              <a:t>subsetting</a:t>
            </a:r>
            <a:r>
              <a:rPr lang="en-US" dirty="0"/>
              <a:t> and assignment to overwrite certain values in an array</a:t>
            </a:r>
            <a:r>
              <a:rPr lang="en-US" dirty="0" smtClean="0"/>
              <a:t>:</a:t>
            </a:r>
          </a:p>
          <a:p>
            <a:endParaRPr lang="en-US" dirty="0"/>
          </a:p>
          <a:p>
            <a:r>
              <a:rPr lang="en-US" dirty="0" err="1"/>
              <a:t>high_quality_and_alcohol</a:t>
            </a:r>
            <a:r>
              <a:rPr lang="en-US" dirty="0"/>
              <a:t> = (wines[:,10] &gt; 10) &amp; (wines[:,11] &gt; 7) wines[high_quality_and_alcohol,10:] = 20</a:t>
            </a:r>
          </a:p>
        </p:txBody>
      </p:sp>
    </p:spTree>
    <p:extLst>
      <p:ext uri="{BB962C8B-B14F-4D97-AF65-F5344CB8AC3E}">
        <p14:creationId xmlns:p14="http://schemas.microsoft.com/office/powerpoint/2010/main" val="3085015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normAutofit fontScale="90000"/>
          </a:bodyPr>
          <a:lstStyle/>
          <a:p>
            <a:pPr algn="ctr"/>
            <a:r>
              <a:rPr lang="en-IN" b="1" dirty="0"/>
              <a:t>Reshaping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155700"/>
            <a:ext cx="10515600" cy="5021263"/>
          </a:xfrm>
        </p:spPr>
        <p:txBody>
          <a:bodyPr/>
          <a:lstStyle/>
          <a:p>
            <a:r>
              <a:rPr lang="en-US" dirty="0"/>
              <a:t>We can change the shape of arrays while still preserving all of their elements. </a:t>
            </a:r>
            <a:endParaRPr lang="en-US" dirty="0" smtClean="0"/>
          </a:p>
          <a:p>
            <a:r>
              <a:rPr lang="en-US" dirty="0" smtClean="0"/>
              <a:t>This </a:t>
            </a:r>
            <a:r>
              <a:rPr lang="en-US" dirty="0"/>
              <a:t>often can make it easier to access array elements. The simplest reshaping is to flip the axes, so rows become columns, and vice </a:t>
            </a:r>
            <a:r>
              <a:rPr lang="en-US" dirty="0" smtClean="0"/>
              <a:t>versa.</a:t>
            </a:r>
          </a:p>
          <a:p>
            <a:r>
              <a:rPr lang="en-US" dirty="0" smtClean="0"/>
              <a:t>We </a:t>
            </a:r>
            <a:r>
              <a:rPr lang="en-US" dirty="0"/>
              <a:t>can accomplish this with the </a:t>
            </a:r>
            <a:r>
              <a:rPr lang="en-US" dirty="0" err="1">
                <a:hlinkClick r:id="rId2"/>
              </a:rPr>
              <a:t>numpy.transpose</a:t>
            </a:r>
            <a:r>
              <a:rPr lang="en-US" dirty="0"/>
              <a:t> function</a:t>
            </a:r>
            <a:r>
              <a:rPr lang="en-US" dirty="0" smtClean="0"/>
              <a:t>:</a:t>
            </a:r>
          </a:p>
          <a:p>
            <a:endParaRPr lang="en-IN" dirty="0" smtClean="0"/>
          </a:p>
          <a:p>
            <a:r>
              <a:rPr lang="en-IN" dirty="0" err="1" smtClean="0"/>
              <a:t>np.transpose</a:t>
            </a:r>
            <a:r>
              <a:rPr lang="en-IN" dirty="0" smtClean="0"/>
              <a:t>(wines</a:t>
            </a:r>
            <a:r>
              <a:rPr lang="en-IN" dirty="0"/>
              <a:t>).</a:t>
            </a:r>
            <a:r>
              <a:rPr lang="en-IN" dirty="0" smtClean="0"/>
              <a:t>shape</a:t>
            </a:r>
          </a:p>
          <a:p>
            <a:r>
              <a:rPr lang="en-IN" dirty="0" smtClean="0"/>
              <a:t>(12,1599)</a:t>
            </a:r>
          </a:p>
          <a:p>
            <a:endParaRPr lang="en-IN" dirty="0"/>
          </a:p>
        </p:txBody>
      </p:sp>
    </p:spTree>
    <p:extLst>
      <p:ext uri="{BB962C8B-B14F-4D97-AF65-F5344CB8AC3E}">
        <p14:creationId xmlns:p14="http://schemas.microsoft.com/office/powerpoint/2010/main" val="1031201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pPr algn="ctr"/>
            <a:r>
              <a:rPr lang="en-IN" dirty="0" err="1" smtClean="0"/>
              <a:t>Numpy.ravel</a:t>
            </a:r>
            <a:r>
              <a:rPr lang="en-IN" dirty="0" smtClean="0"/>
              <a:t> function</a:t>
            </a:r>
            <a:endParaRPr lang="en-IN" dirty="0"/>
          </a:p>
        </p:txBody>
      </p:sp>
      <p:sp>
        <p:nvSpPr>
          <p:cNvPr id="3" name="Content Placeholder 2"/>
          <p:cNvSpPr>
            <a:spLocks noGrp="1"/>
          </p:cNvSpPr>
          <p:nvPr>
            <p:ph idx="1"/>
          </p:nvPr>
        </p:nvSpPr>
        <p:spPr>
          <a:xfrm>
            <a:off x="838200" y="1193800"/>
            <a:ext cx="10515600" cy="4983163"/>
          </a:xfrm>
        </p:spPr>
        <p:txBody>
          <a:bodyPr/>
          <a:lstStyle/>
          <a:p>
            <a:r>
              <a:rPr lang="en-US" dirty="0" smtClean="0"/>
              <a:t>It turns </a:t>
            </a:r>
            <a:r>
              <a:rPr lang="en-US" dirty="0"/>
              <a:t>an array into a one-dimensional representation. It will essentially flatten an array into a long sequence of values:</a:t>
            </a:r>
          </a:p>
          <a:p>
            <a:r>
              <a:rPr lang="en-IN" dirty="0" err="1"/>
              <a:t>wines.ravel</a:t>
            </a:r>
            <a:r>
              <a:rPr lang="en-IN" dirty="0"/>
              <a:t>()</a:t>
            </a:r>
          </a:p>
          <a:p>
            <a:r>
              <a:rPr lang="en-US" dirty="0" err="1" smtClean="0"/>
              <a:t>array_one</a:t>
            </a:r>
            <a:r>
              <a:rPr lang="en-US" dirty="0" smtClean="0"/>
              <a:t> </a:t>
            </a:r>
            <a:r>
              <a:rPr lang="en-US" dirty="0"/>
              <a:t>= </a:t>
            </a:r>
            <a:r>
              <a:rPr lang="en-US" dirty="0" err="1"/>
              <a:t>np.array</a:t>
            </a:r>
            <a:r>
              <a:rPr lang="en-US" dirty="0"/>
              <a:t>( [ [1, 2, 3, 4], [5, 6, 7, 8] ] ) </a:t>
            </a:r>
            <a:endParaRPr lang="en-US" dirty="0" smtClean="0"/>
          </a:p>
          <a:p>
            <a:r>
              <a:rPr lang="en-US" dirty="0" err="1" smtClean="0"/>
              <a:t>array_one.ravel</a:t>
            </a:r>
            <a:r>
              <a:rPr lang="en-US" dirty="0" smtClean="0"/>
              <a:t>()</a:t>
            </a:r>
          </a:p>
          <a:p>
            <a:r>
              <a:rPr lang="en-US" dirty="0" smtClean="0"/>
              <a:t>Array([1,,3,4,5,6,7,8])</a:t>
            </a:r>
          </a:p>
          <a:p>
            <a:r>
              <a:rPr lang="en-US" dirty="0"/>
              <a:t>Finally, we can use the </a:t>
            </a:r>
            <a:r>
              <a:rPr lang="en-US" dirty="0" err="1">
                <a:hlinkClick r:id="rId2"/>
              </a:rPr>
              <a:t>numpy.reshape</a:t>
            </a:r>
            <a:r>
              <a:rPr lang="en-US" dirty="0"/>
              <a:t> function to reshape an array to a certain shape we specify. The below code will turn the second row </a:t>
            </a:r>
            <a:r>
              <a:rPr lang="en-US" dirty="0" smtClean="0"/>
              <a:t>of wines </a:t>
            </a:r>
            <a:r>
              <a:rPr lang="en-US" dirty="0"/>
              <a:t>into a 2-dimensional array </a:t>
            </a:r>
            <a:r>
              <a:rPr lang="en-US" dirty="0" smtClean="0"/>
              <a:t>with 2 rows and 6 columns.</a:t>
            </a:r>
          </a:p>
          <a:p>
            <a:r>
              <a:rPr lang="en-US" dirty="0" smtClean="0"/>
              <a:t>Wines[1,:].Reshape((2,6))</a:t>
            </a:r>
          </a:p>
          <a:p>
            <a:endParaRPr lang="en-US" dirty="0" smtClean="0"/>
          </a:p>
          <a:p>
            <a:endParaRPr lang="en-US" dirty="0"/>
          </a:p>
          <a:p>
            <a:endParaRPr lang="en-IN" dirty="0"/>
          </a:p>
        </p:txBody>
      </p:sp>
    </p:spTree>
    <p:extLst>
      <p:ext uri="{BB962C8B-B14F-4D97-AF65-F5344CB8AC3E}">
        <p14:creationId xmlns:p14="http://schemas.microsoft.com/office/powerpoint/2010/main" val="371583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normAutofit fontScale="90000"/>
          </a:bodyPr>
          <a:lstStyle/>
          <a:p>
            <a:pPr algn="ctr"/>
            <a:r>
              <a:rPr lang="en-IN" b="1" dirty="0"/>
              <a:t>Combining </a:t>
            </a:r>
            <a:r>
              <a:rPr lang="en-IN" b="1" dirty="0" err="1"/>
              <a:t>NumPy</a:t>
            </a:r>
            <a:r>
              <a:rPr lang="en-IN" b="1" dirty="0"/>
              <a:t> </a:t>
            </a:r>
            <a:r>
              <a:rPr lang="en-IN" b="1" dirty="0" smtClean="0"/>
              <a:t>Arrays with </a:t>
            </a:r>
            <a:r>
              <a:rPr lang="en-IN" b="1" dirty="0" err="1" smtClean="0"/>
              <a:t>vstack</a:t>
            </a:r>
            <a:r>
              <a:rPr lang="en-IN" b="1" dirty="0"/>
              <a:t/>
            </a:r>
            <a:br>
              <a:rPr lang="en-IN" b="1" dirty="0"/>
            </a:br>
            <a:endParaRPr lang="en-IN" dirty="0"/>
          </a:p>
        </p:txBody>
      </p:sp>
      <p:sp>
        <p:nvSpPr>
          <p:cNvPr id="3" name="Content Placeholder 2"/>
          <p:cNvSpPr>
            <a:spLocks noGrp="1"/>
          </p:cNvSpPr>
          <p:nvPr>
            <p:ph idx="1"/>
          </p:nvPr>
        </p:nvSpPr>
        <p:spPr>
          <a:xfrm>
            <a:off x="838200" y="1092200"/>
            <a:ext cx="10515600" cy="5084763"/>
          </a:xfrm>
        </p:spPr>
        <p:txBody>
          <a:bodyPr>
            <a:normAutofit lnSpcReduction="10000"/>
          </a:bodyPr>
          <a:lstStyle/>
          <a:p>
            <a:pPr algn="just"/>
            <a:r>
              <a:rPr lang="en-US" dirty="0"/>
              <a:t>With </a:t>
            </a:r>
            <a:r>
              <a:rPr lang="en-US" dirty="0" err="1"/>
              <a:t>NumPy</a:t>
            </a:r>
            <a:r>
              <a:rPr lang="en-US" dirty="0"/>
              <a:t>, it's very common to combine multiple arrays into a single unified </a:t>
            </a:r>
            <a:r>
              <a:rPr lang="en-US" dirty="0" smtClean="0"/>
              <a:t>array. It can be achieved by using </a:t>
            </a:r>
            <a:r>
              <a:rPr lang="en-US" dirty="0" err="1" smtClean="0"/>
              <a:t>Numpy.vstack</a:t>
            </a:r>
            <a:r>
              <a:rPr lang="en-US" dirty="0"/>
              <a:t> to vertically stack multiple arrays. </a:t>
            </a:r>
            <a:endParaRPr lang="en-US" dirty="0" smtClean="0"/>
          </a:p>
          <a:p>
            <a:pPr algn="just"/>
            <a:r>
              <a:rPr lang="en-US" dirty="0" smtClean="0"/>
              <a:t>Think </a:t>
            </a:r>
            <a:r>
              <a:rPr lang="en-US" dirty="0"/>
              <a:t>of it like the second </a:t>
            </a:r>
            <a:r>
              <a:rPr lang="en-US" dirty="0" err="1"/>
              <a:t>arrays's</a:t>
            </a:r>
            <a:r>
              <a:rPr lang="en-US" dirty="0"/>
              <a:t> items being added as new rows to the first array. We can read in the </a:t>
            </a:r>
            <a:r>
              <a:rPr lang="en-US" dirty="0" smtClean="0"/>
              <a:t>winquality-wine.csv dataset </a:t>
            </a:r>
            <a:r>
              <a:rPr lang="en-US" dirty="0"/>
              <a:t>that contains information on the quality of white wines, then combine it with our existing </a:t>
            </a:r>
            <a:r>
              <a:rPr lang="en-US" dirty="0" err="1" smtClean="0"/>
              <a:t>dataset,wines</a:t>
            </a:r>
            <a:r>
              <a:rPr lang="en-US" dirty="0" smtClean="0"/>
              <a:t>, </a:t>
            </a:r>
            <a:r>
              <a:rPr lang="en-US" dirty="0"/>
              <a:t>which contains information on red wines</a:t>
            </a:r>
            <a:r>
              <a:rPr lang="en-US" dirty="0" smtClean="0"/>
              <a:t>.</a:t>
            </a:r>
          </a:p>
          <a:p>
            <a:pPr algn="just"/>
            <a:r>
              <a:rPr lang="en-US" dirty="0"/>
              <a:t>The arrays must have the same shape along all but the first axis.</a:t>
            </a:r>
            <a:endParaRPr lang="en-US" dirty="0" smtClean="0"/>
          </a:p>
          <a:p>
            <a:pPr algn="just"/>
            <a:r>
              <a:rPr lang="en-IN" dirty="0" err="1"/>
              <a:t>white_wines</a:t>
            </a:r>
            <a:r>
              <a:rPr lang="en-IN" dirty="0"/>
              <a:t> = </a:t>
            </a:r>
            <a:r>
              <a:rPr lang="en-IN" dirty="0" err="1"/>
              <a:t>np.genfromtxt</a:t>
            </a:r>
            <a:r>
              <a:rPr lang="en-IN" dirty="0"/>
              <a:t>("winequality-white.csv", delimiter=";", </a:t>
            </a:r>
            <a:r>
              <a:rPr lang="en-IN" dirty="0" err="1"/>
              <a:t>skip_header</a:t>
            </a:r>
            <a:r>
              <a:rPr lang="en-IN" dirty="0"/>
              <a:t>=1) </a:t>
            </a:r>
            <a:r>
              <a:rPr lang="en-IN" dirty="0" err="1" smtClean="0"/>
              <a:t>white_wines.shape</a:t>
            </a:r>
            <a:endParaRPr lang="en-IN" dirty="0" smtClean="0"/>
          </a:p>
          <a:p>
            <a:pPr algn="just"/>
            <a:r>
              <a:rPr lang="en-IN" dirty="0" smtClean="0"/>
              <a:t>(4898,12)</a:t>
            </a:r>
            <a:endParaRPr lang="en-IN" dirty="0"/>
          </a:p>
        </p:txBody>
      </p:sp>
    </p:spTree>
    <p:extLst>
      <p:ext uri="{BB962C8B-B14F-4D97-AF65-F5344CB8AC3E}">
        <p14:creationId xmlns:p14="http://schemas.microsoft.com/office/powerpoint/2010/main" val="1548971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8975"/>
          </a:xfrm>
        </p:spPr>
        <p:txBody>
          <a:bodyPr>
            <a:normAutofit fontScale="90000"/>
          </a:bodyPr>
          <a:lstStyle/>
          <a:p>
            <a:pPr algn="ctr"/>
            <a:r>
              <a:rPr lang="en-IN" b="1" dirty="0"/>
              <a:t>Combining </a:t>
            </a:r>
            <a:r>
              <a:rPr lang="en-IN" b="1" dirty="0" err="1"/>
              <a:t>NumPy</a:t>
            </a:r>
            <a:r>
              <a:rPr lang="en-IN" b="1" dirty="0"/>
              <a:t> Arrays with </a:t>
            </a:r>
            <a:r>
              <a:rPr lang="en-IN" b="1" dirty="0" err="1"/>
              <a:t>vstack</a:t>
            </a:r>
            <a:r>
              <a:rPr lang="en-IN" b="1" dirty="0"/>
              <a:t/>
            </a:r>
            <a:br>
              <a:rPr lang="en-IN" b="1" dirty="0"/>
            </a:br>
            <a:endParaRPr lang="en-IN" dirty="0"/>
          </a:p>
        </p:txBody>
      </p:sp>
      <p:sp>
        <p:nvSpPr>
          <p:cNvPr id="3" name="Content Placeholder 2"/>
          <p:cNvSpPr>
            <a:spLocks noGrp="1"/>
          </p:cNvSpPr>
          <p:nvPr>
            <p:ph idx="1"/>
          </p:nvPr>
        </p:nvSpPr>
        <p:spPr>
          <a:xfrm>
            <a:off x="838200" y="1181100"/>
            <a:ext cx="10515600" cy="4995863"/>
          </a:xfrm>
        </p:spPr>
        <p:txBody>
          <a:bodyPr/>
          <a:lstStyle/>
          <a:p>
            <a:r>
              <a:rPr lang="en-US" dirty="0"/>
              <a:t>we have the white wines data, we can combine all the wine data</a:t>
            </a:r>
            <a:r>
              <a:rPr lang="en-US" dirty="0" smtClean="0"/>
              <a:t>.</a:t>
            </a:r>
          </a:p>
          <a:p>
            <a:r>
              <a:rPr lang="en-IN" dirty="0" smtClean="0"/>
              <a:t>Use the </a:t>
            </a:r>
            <a:r>
              <a:rPr lang="en-IN" dirty="0" err="1" smtClean="0"/>
              <a:t>vstack</a:t>
            </a:r>
            <a:r>
              <a:rPr lang="en-IN" dirty="0" smtClean="0"/>
              <a:t> function to combine wines and  </a:t>
            </a:r>
            <a:r>
              <a:rPr lang="en-IN" dirty="0" err="1" smtClean="0"/>
              <a:t>white_wines</a:t>
            </a:r>
            <a:r>
              <a:rPr lang="en-IN" dirty="0" smtClean="0"/>
              <a:t> .</a:t>
            </a:r>
          </a:p>
          <a:p>
            <a:r>
              <a:rPr lang="en-IN" dirty="0" smtClean="0"/>
              <a:t>Display the shape of the result</a:t>
            </a:r>
          </a:p>
          <a:p>
            <a:r>
              <a:rPr lang="en-US" dirty="0" err="1"/>
              <a:t>all_wines</a:t>
            </a:r>
            <a:r>
              <a:rPr lang="en-US" dirty="0"/>
              <a:t> = </a:t>
            </a:r>
            <a:r>
              <a:rPr lang="en-US" dirty="0" err="1"/>
              <a:t>np.vstack</a:t>
            </a:r>
            <a:r>
              <a:rPr lang="en-US" dirty="0"/>
              <a:t>((wines, </a:t>
            </a:r>
            <a:r>
              <a:rPr lang="en-US" dirty="0" err="1"/>
              <a:t>white_wines</a:t>
            </a:r>
            <a:r>
              <a:rPr lang="en-US" dirty="0"/>
              <a:t>)) </a:t>
            </a:r>
            <a:endParaRPr lang="en-US" dirty="0" smtClean="0"/>
          </a:p>
          <a:p>
            <a:r>
              <a:rPr lang="en-US" dirty="0" err="1" smtClean="0"/>
              <a:t>all_wines.shape</a:t>
            </a:r>
            <a:endParaRPr lang="en-US" dirty="0" smtClean="0"/>
          </a:p>
          <a:p>
            <a:r>
              <a:rPr lang="en-US" dirty="0" smtClean="0"/>
              <a:t>(6497,12)</a:t>
            </a:r>
            <a:endParaRPr lang="en-IN" dirty="0"/>
          </a:p>
        </p:txBody>
      </p:sp>
    </p:spTree>
    <p:extLst>
      <p:ext uri="{BB962C8B-B14F-4D97-AF65-F5344CB8AC3E}">
        <p14:creationId xmlns:p14="http://schemas.microsoft.com/office/powerpoint/2010/main" val="1706304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fontScale="90000"/>
          </a:bodyPr>
          <a:lstStyle/>
          <a:p>
            <a:pPr algn="ctr"/>
            <a:r>
              <a:rPr lang="en-IN" b="1" dirty="0"/>
              <a:t>Combining </a:t>
            </a:r>
            <a:r>
              <a:rPr lang="en-IN" b="1" dirty="0" err="1"/>
              <a:t>NumPy</a:t>
            </a:r>
            <a:r>
              <a:rPr lang="en-IN" b="1" dirty="0"/>
              <a:t> Arrays with </a:t>
            </a:r>
            <a:r>
              <a:rPr lang="en-IN" b="1" dirty="0" err="1" smtClean="0"/>
              <a:t>hstack</a:t>
            </a:r>
            <a:r>
              <a:rPr lang="en-IN" b="1" dirty="0"/>
              <a:t/>
            </a:r>
            <a:br>
              <a:rPr lang="en-IN" b="1" dirty="0"/>
            </a:br>
            <a:endParaRPr lang="en-IN" dirty="0"/>
          </a:p>
        </p:txBody>
      </p:sp>
      <p:sp>
        <p:nvSpPr>
          <p:cNvPr id="3" name="Content Placeholder 2"/>
          <p:cNvSpPr>
            <a:spLocks noGrp="1"/>
          </p:cNvSpPr>
          <p:nvPr>
            <p:ph idx="1"/>
          </p:nvPr>
        </p:nvSpPr>
        <p:spPr>
          <a:xfrm>
            <a:off x="838200" y="1066800"/>
            <a:ext cx="10515600" cy="5110163"/>
          </a:xfrm>
        </p:spPr>
        <p:txBody>
          <a:bodyPr>
            <a:normAutofit lnSpcReduction="10000"/>
          </a:bodyPr>
          <a:lstStyle/>
          <a:p>
            <a:r>
              <a:rPr lang="en-US" dirty="0"/>
              <a:t>If we want to combine arrays horizontally, where the number of rows stay constant, but the columns are joined, then we can use </a:t>
            </a:r>
            <a:r>
              <a:rPr lang="en-US" dirty="0" smtClean="0"/>
              <a:t>the </a:t>
            </a:r>
            <a:r>
              <a:rPr lang="en-US" dirty="0" err="1" smtClean="0"/>
              <a:t>Numpy.hstack</a:t>
            </a:r>
            <a:r>
              <a:rPr lang="en-US" dirty="0" smtClean="0"/>
              <a:t> function. </a:t>
            </a:r>
          </a:p>
          <a:p>
            <a:r>
              <a:rPr lang="en-US" dirty="0"/>
              <a:t>The arrays we combine need to have the same number of rows for this to work</a:t>
            </a:r>
            <a:r>
              <a:rPr lang="en-US" dirty="0" smtClean="0"/>
              <a:t>.</a:t>
            </a:r>
          </a:p>
          <a:p>
            <a:r>
              <a:rPr lang="en-US" dirty="0"/>
              <a:t>Finally, we can use </a:t>
            </a:r>
            <a:r>
              <a:rPr lang="en-US" dirty="0" err="1">
                <a:hlinkClick r:id="rId2"/>
              </a:rPr>
              <a:t>numpy.concatenate</a:t>
            </a:r>
            <a:r>
              <a:rPr lang="en-US" dirty="0"/>
              <a:t> as a general purpose version </a:t>
            </a:r>
            <a:r>
              <a:rPr lang="en-US" dirty="0" smtClean="0"/>
              <a:t>of </a:t>
            </a:r>
            <a:r>
              <a:rPr lang="en-US" dirty="0" err="1" smtClean="0"/>
              <a:t>hstack</a:t>
            </a:r>
            <a:r>
              <a:rPr lang="en-US" dirty="0" smtClean="0"/>
              <a:t> and </a:t>
            </a:r>
            <a:r>
              <a:rPr lang="en-US" dirty="0" err="1" smtClean="0"/>
              <a:t>vstack</a:t>
            </a:r>
            <a:r>
              <a:rPr lang="en-US" dirty="0" smtClean="0"/>
              <a:t>.</a:t>
            </a:r>
          </a:p>
          <a:p>
            <a:r>
              <a:rPr lang="en-US" dirty="0"/>
              <a:t>If we want to concatenate two arrays, we pass them </a:t>
            </a:r>
            <a:r>
              <a:rPr lang="en-US" dirty="0" smtClean="0"/>
              <a:t>into concatenate t</a:t>
            </a:r>
            <a:r>
              <a:rPr lang="en-IN" dirty="0" smtClean="0"/>
              <a:t>hen </a:t>
            </a:r>
            <a:r>
              <a:rPr lang="en-IN" dirty="0"/>
              <a:t>specify </a:t>
            </a:r>
            <a:r>
              <a:rPr lang="en-IN" dirty="0" smtClean="0"/>
              <a:t>the axis </a:t>
            </a:r>
            <a:r>
              <a:rPr lang="en-US" dirty="0"/>
              <a:t>keyword argument that we want to concatenate along. Concatenating along the first axis is similar to </a:t>
            </a:r>
            <a:r>
              <a:rPr lang="en-US" dirty="0" err="1" smtClean="0"/>
              <a:t>vstack</a:t>
            </a:r>
            <a:r>
              <a:rPr lang="en-US" dirty="0" smtClean="0"/>
              <a:t> </a:t>
            </a:r>
            <a:r>
              <a:rPr lang="en-US" dirty="0"/>
              <a:t>and concatenating along the second axis is similar </a:t>
            </a:r>
            <a:r>
              <a:rPr lang="en-US" dirty="0" smtClean="0"/>
              <a:t>to </a:t>
            </a:r>
            <a:r>
              <a:rPr lang="en-US" dirty="0" err="1" smtClean="0"/>
              <a:t>hstack</a:t>
            </a:r>
            <a:endParaRPr lang="en-US" dirty="0" smtClean="0"/>
          </a:p>
          <a:p>
            <a:r>
              <a:rPr lang="en-IN" dirty="0" err="1"/>
              <a:t>np.concatenate</a:t>
            </a:r>
            <a:r>
              <a:rPr lang="en-IN" dirty="0"/>
              <a:t>((wines, </a:t>
            </a:r>
            <a:r>
              <a:rPr lang="en-IN" dirty="0" err="1"/>
              <a:t>white_wines</a:t>
            </a:r>
            <a:r>
              <a:rPr lang="en-IN" dirty="0"/>
              <a:t>), axis=0)</a:t>
            </a:r>
            <a:endParaRPr lang="en-IN" dirty="0"/>
          </a:p>
        </p:txBody>
      </p:sp>
    </p:spTree>
    <p:extLst>
      <p:ext uri="{BB962C8B-B14F-4D97-AF65-F5344CB8AC3E}">
        <p14:creationId xmlns:p14="http://schemas.microsoft.com/office/powerpoint/2010/main" val="489949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Exercise</a:t>
            </a:r>
            <a:endParaRPr lang="en-IN" dirty="0"/>
          </a:p>
        </p:txBody>
      </p:sp>
      <p:sp>
        <p:nvSpPr>
          <p:cNvPr id="3" name="Content Placeholder 2"/>
          <p:cNvSpPr>
            <a:spLocks noGrp="1"/>
          </p:cNvSpPr>
          <p:nvPr>
            <p:ph idx="1"/>
          </p:nvPr>
        </p:nvSpPr>
        <p:spPr/>
        <p:txBody>
          <a:bodyPr/>
          <a:lstStyle/>
          <a:p>
            <a:pPr fontAlgn="base"/>
            <a:r>
              <a:rPr lang="en-US" dirty="0"/>
              <a:t>Create a 3 x 4 array filled with all zeros, and a 6 x 4 array filled with all 1s.</a:t>
            </a:r>
          </a:p>
          <a:p>
            <a:pPr fontAlgn="base"/>
            <a:r>
              <a:rPr lang="en-US" dirty="0"/>
              <a:t>Concatenate both arrays vertically into a 9 x 4 array, with the all zeros array on top.</a:t>
            </a:r>
          </a:p>
          <a:p>
            <a:pPr fontAlgn="base"/>
            <a:r>
              <a:rPr lang="en-US" dirty="0"/>
              <a:t>Assign the entire first column of the combined array to </a:t>
            </a:r>
            <a:r>
              <a:rPr lang="en-IN" dirty="0" err="1" smtClean="0"/>
              <a:t>first_column</a:t>
            </a:r>
            <a:r>
              <a:rPr lang="en-IN" dirty="0" smtClean="0"/>
              <a:t>.</a:t>
            </a:r>
          </a:p>
          <a:p>
            <a:pPr fontAlgn="base"/>
            <a:r>
              <a:rPr lang="en-IN" dirty="0" smtClean="0"/>
              <a:t>Print the </a:t>
            </a:r>
            <a:r>
              <a:rPr lang="en-IN" dirty="0" err="1" smtClean="0"/>
              <a:t>first_column</a:t>
            </a:r>
            <a:r>
              <a:rPr lang="en-IN" dirty="0" smtClean="0"/>
              <a:t>.</a:t>
            </a:r>
          </a:p>
          <a:p>
            <a:pPr fontAlgn="base"/>
            <a:endParaRPr lang="en-US" dirty="0"/>
          </a:p>
        </p:txBody>
      </p:sp>
    </p:spTree>
    <p:extLst>
      <p:ext uri="{BB962C8B-B14F-4D97-AF65-F5344CB8AC3E}">
        <p14:creationId xmlns:p14="http://schemas.microsoft.com/office/powerpoint/2010/main" val="1836115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pPr algn="ctr"/>
            <a:r>
              <a:rPr lang="en-IN" dirty="0" smtClean="0"/>
              <a:t>Reference</a:t>
            </a:r>
            <a:endParaRPr lang="en-IN" dirty="0"/>
          </a:p>
        </p:txBody>
      </p:sp>
      <p:sp>
        <p:nvSpPr>
          <p:cNvPr id="3" name="Content Placeholder 2"/>
          <p:cNvSpPr>
            <a:spLocks noGrp="1"/>
          </p:cNvSpPr>
          <p:nvPr>
            <p:ph idx="1"/>
          </p:nvPr>
        </p:nvSpPr>
        <p:spPr>
          <a:xfrm>
            <a:off x="838200" y="1244600"/>
            <a:ext cx="10515600" cy="4932363"/>
          </a:xfrm>
        </p:spPr>
        <p:txBody>
          <a:bodyPr/>
          <a:lstStyle/>
          <a:p>
            <a:pPr fontAlgn="base"/>
            <a:r>
              <a:rPr lang="en-US" dirty="0"/>
              <a:t>If you want to dive into more depth, here are some resources that may be helpful:</a:t>
            </a:r>
          </a:p>
          <a:p>
            <a:pPr fontAlgn="base"/>
            <a:r>
              <a:rPr lang="en-US" dirty="0" err="1">
                <a:hlinkClick r:id="rId2"/>
              </a:rPr>
              <a:t>NumPy</a:t>
            </a:r>
            <a:r>
              <a:rPr lang="en-US" dirty="0">
                <a:hlinkClick r:id="rId2"/>
              </a:rPr>
              <a:t> </a:t>
            </a:r>
            <a:r>
              <a:rPr lang="en-US" dirty="0" err="1">
                <a:hlinkClick r:id="rId2"/>
              </a:rPr>
              <a:t>Quickstart</a:t>
            </a:r>
            <a:r>
              <a:rPr lang="en-US" dirty="0"/>
              <a:t> -- has good code examples and covers most basic </a:t>
            </a:r>
            <a:r>
              <a:rPr lang="en-US" dirty="0" err="1"/>
              <a:t>NumPy</a:t>
            </a:r>
            <a:r>
              <a:rPr lang="en-US" dirty="0"/>
              <a:t> functionality.</a:t>
            </a:r>
          </a:p>
          <a:p>
            <a:pPr fontAlgn="base"/>
            <a:r>
              <a:rPr lang="en-US" dirty="0">
                <a:hlinkClick r:id="rId3"/>
              </a:rPr>
              <a:t>Python </a:t>
            </a:r>
            <a:r>
              <a:rPr lang="en-US" dirty="0" err="1">
                <a:hlinkClick r:id="rId3"/>
              </a:rPr>
              <a:t>NumPy</a:t>
            </a:r>
            <a:r>
              <a:rPr lang="en-US" dirty="0">
                <a:hlinkClick r:id="rId3"/>
              </a:rPr>
              <a:t> Tutorial</a:t>
            </a:r>
            <a:r>
              <a:rPr lang="en-US" dirty="0"/>
              <a:t> -- a great tutorial on </a:t>
            </a:r>
            <a:r>
              <a:rPr lang="en-US" dirty="0" err="1"/>
              <a:t>NumPy</a:t>
            </a:r>
            <a:r>
              <a:rPr lang="en-US" dirty="0"/>
              <a:t> and other Python libraries.</a:t>
            </a:r>
          </a:p>
          <a:p>
            <a:pPr fontAlgn="base"/>
            <a:r>
              <a:rPr lang="en-US" dirty="0">
                <a:hlinkClick r:id="rId4"/>
              </a:rPr>
              <a:t>Visual </a:t>
            </a:r>
            <a:r>
              <a:rPr lang="en-US" dirty="0" err="1">
                <a:hlinkClick r:id="rId4"/>
              </a:rPr>
              <a:t>NumPy</a:t>
            </a:r>
            <a:r>
              <a:rPr lang="en-US" dirty="0">
                <a:hlinkClick r:id="rId4"/>
              </a:rPr>
              <a:t> Introduction</a:t>
            </a:r>
            <a:r>
              <a:rPr lang="en-US" dirty="0"/>
              <a:t> -- a guide that uses the game of life to illustrate </a:t>
            </a:r>
            <a:r>
              <a:rPr lang="en-US" dirty="0" err="1"/>
              <a:t>NumPy</a:t>
            </a:r>
            <a:r>
              <a:rPr lang="en-US" dirty="0"/>
              <a:t> concepts.</a:t>
            </a:r>
          </a:p>
          <a:p>
            <a:endParaRPr lang="en-IN" dirty="0"/>
          </a:p>
        </p:txBody>
      </p:sp>
    </p:spTree>
    <p:extLst>
      <p:ext uri="{BB962C8B-B14F-4D97-AF65-F5344CB8AC3E}">
        <p14:creationId xmlns:p14="http://schemas.microsoft.com/office/powerpoint/2010/main" val="312070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Numpy 2-Dimensional Arrays</a:t>
            </a:r>
            <a:endParaRPr lang="en-IN" dirty="0"/>
          </a:p>
        </p:txBody>
      </p:sp>
      <p:sp>
        <p:nvSpPr>
          <p:cNvPr id="3" name="Content Placeholder 2"/>
          <p:cNvSpPr>
            <a:spLocks noGrp="1"/>
          </p:cNvSpPr>
          <p:nvPr>
            <p:ph idx="1"/>
          </p:nvPr>
        </p:nvSpPr>
        <p:spPr/>
        <p:txBody>
          <a:bodyPr>
            <a:normAutofit fontScale="92500"/>
          </a:bodyPr>
          <a:lstStyle/>
          <a:p>
            <a:pPr algn="just"/>
            <a:r>
              <a:rPr lang="en-US" dirty="0"/>
              <a:t>Although we were able to do the calculation we wanted, the code is fairly complex, and it won't be fun to have to do something similar every time we want to compute a quantity. Luckily, we can use </a:t>
            </a:r>
            <a:r>
              <a:rPr lang="en-US" dirty="0" err="1"/>
              <a:t>NumPy</a:t>
            </a:r>
            <a:r>
              <a:rPr lang="en-US" dirty="0"/>
              <a:t> to make it easier to work with our data</a:t>
            </a:r>
            <a:r>
              <a:rPr lang="en-US" dirty="0" smtClean="0"/>
              <a:t>.</a:t>
            </a:r>
          </a:p>
          <a:p>
            <a:pPr algn="just"/>
            <a:r>
              <a:rPr lang="en-US" dirty="0"/>
              <a:t>A 2-dimensional array is also known as a matrix, and is something you should be familiar with. In fact, it's just a different way of thinking about a list of lists. A matrix has rows and columns. By specifying a row number and a column number, we're able to extract an element from a matrix</a:t>
            </a:r>
            <a:r>
              <a:rPr lang="en-US" dirty="0" smtClean="0"/>
              <a:t>.</a:t>
            </a:r>
          </a:p>
          <a:p>
            <a:pPr algn="just"/>
            <a:r>
              <a:rPr lang="en-US" dirty="0"/>
              <a:t>If we picked the element at the first row and the second column, we'd </a:t>
            </a:r>
            <a:r>
              <a:rPr lang="en-US" dirty="0" smtClean="0"/>
              <a:t>get volatile acidity. </a:t>
            </a:r>
            <a:r>
              <a:rPr lang="en-US" dirty="0"/>
              <a:t>If we picked the element in the third row and the second column, we'd </a:t>
            </a:r>
            <a:r>
              <a:rPr lang="en-US" dirty="0" smtClean="0"/>
              <a:t>get 0.88</a:t>
            </a:r>
            <a:endParaRPr lang="en-IN" dirty="0"/>
          </a:p>
        </p:txBody>
      </p:sp>
    </p:spTree>
    <p:extLst>
      <p:ext uri="{BB962C8B-B14F-4D97-AF65-F5344CB8AC3E}">
        <p14:creationId xmlns:p14="http://schemas.microsoft.com/office/powerpoint/2010/main" val="3143213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5019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90306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97731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16805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7665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pPr algn="ctr"/>
            <a:r>
              <a:rPr lang="en-IN" b="1" dirty="0"/>
              <a:t>Creating A </a:t>
            </a:r>
            <a:r>
              <a:rPr lang="en-IN" b="1" dirty="0" err="1"/>
              <a:t>NumPy</a:t>
            </a:r>
            <a:r>
              <a:rPr lang="en-IN" b="1" dirty="0"/>
              <a:t> Array</a:t>
            </a:r>
            <a:endParaRPr lang="en-IN" dirty="0"/>
          </a:p>
        </p:txBody>
      </p:sp>
      <p:sp>
        <p:nvSpPr>
          <p:cNvPr id="3" name="Content Placeholder 2"/>
          <p:cNvSpPr>
            <a:spLocks noGrp="1"/>
          </p:cNvSpPr>
          <p:nvPr>
            <p:ph idx="1"/>
          </p:nvPr>
        </p:nvSpPr>
        <p:spPr>
          <a:xfrm>
            <a:off x="838200" y="1447800"/>
            <a:ext cx="10515600" cy="4729163"/>
          </a:xfrm>
        </p:spPr>
        <p:txBody>
          <a:bodyPr>
            <a:normAutofit fontScale="92500" lnSpcReduction="10000"/>
          </a:bodyPr>
          <a:lstStyle/>
          <a:p>
            <a:pPr algn="just"/>
            <a:r>
              <a:rPr lang="en-US" dirty="0"/>
              <a:t>In a </a:t>
            </a:r>
            <a:r>
              <a:rPr lang="en-US" dirty="0" err="1"/>
              <a:t>NumPy</a:t>
            </a:r>
            <a:r>
              <a:rPr lang="en-US" dirty="0"/>
              <a:t> array, the number of dimensions is called the rank, and each dimension is called an axis. So the rows are the first axis, and the columns are the second axis</a:t>
            </a:r>
            <a:r>
              <a:rPr lang="en-US" dirty="0" smtClean="0"/>
              <a:t>.</a:t>
            </a:r>
          </a:p>
          <a:p>
            <a:pPr algn="just"/>
            <a:r>
              <a:rPr lang="en-US" dirty="0"/>
              <a:t>If we pass in a list of lists, it will automatically create a </a:t>
            </a:r>
            <a:r>
              <a:rPr lang="en-US" dirty="0" err="1"/>
              <a:t>NumPy</a:t>
            </a:r>
            <a:r>
              <a:rPr lang="en-US" dirty="0"/>
              <a:t> array with the same number of rows and columns. </a:t>
            </a:r>
            <a:endParaRPr lang="en-US" dirty="0" smtClean="0"/>
          </a:p>
          <a:p>
            <a:pPr algn="just"/>
            <a:r>
              <a:rPr lang="en-US" dirty="0" smtClean="0"/>
              <a:t>Because </a:t>
            </a:r>
            <a:r>
              <a:rPr lang="en-US" dirty="0"/>
              <a:t>we want all of the elements in the array to be </a:t>
            </a:r>
            <a:r>
              <a:rPr lang="en-US" i="1" dirty="0"/>
              <a:t>float</a:t>
            </a:r>
            <a:r>
              <a:rPr lang="en-US" dirty="0"/>
              <a:t> elements for easy computation, we'll leave off the header row, which contains </a:t>
            </a:r>
            <a:r>
              <a:rPr lang="en-US" i="1" dirty="0"/>
              <a:t>strings</a:t>
            </a:r>
            <a:r>
              <a:rPr lang="en-US" dirty="0" smtClean="0"/>
              <a:t>.</a:t>
            </a:r>
          </a:p>
          <a:p>
            <a:pPr algn="just"/>
            <a:r>
              <a:rPr lang="en-US" dirty="0"/>
              <a:t>One of the limitations of </a:t>
            </a:r>
            <a:r>
              <a:rPr lang="en-US" dirty="0" err="1"/>
              <a:t>NumPy</a:t>
            </a:r>
            <a:r>
              <a:rPr lang="en-US" dirty="0"/>
              <a:t> is that all the elements in an array have to be of the same type, so if we include the header row, all the elements in the array will be read in as strings. Because we want to be able to do computations like find the </a:t>
            </a:r>
            <a:r>
              <a:rPr lang="en-US" dirty="0" smtClean="0"/>
              <a:t>average quality </a:t>
            </a:r>
            <a:r>
              <a:rPr lang="en-US" dirty="0"/>
              <a:t>of the wines, we need the elements to all be floats.</a:t>
            </a:r>
            <a:endParaRPr lang="en-IN" dirty="0"/>
          </a:p>
        </p:txBody>
      </p:sp>
    </p:spTree>
    <p:extLst>
      <p:ext uri="{BB962C8B-B14F-4D97-AF65-F5344CB8AC3E}">
        <p14:creationId xmlns:p14="http://schemas.microsoft.com/office/powerpoint/2010/main" val="255786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pPr algn="ctr"/>
            <a:r>
              <a:rPr lang="en-IN" b="1" dirty="0"/>
              <a:t>Creating A </a:t>
            </a:r>
            <a:r>
              <a:rPr lang="en-IN" b="1" dirty="0" err="1"/>
              <a:t>NumPy</a:t>
            </a:r>
            <a:r>
              <a:rPr lang="en-IN" b="1" dirty="0"/>
              <a:t> Array</a:t>
            </a:r>
            <a:endParaRPr lang="en-IN" dirty="0"/>
          </a:p>
        </p:txBody>
      </p:sp>
      <p:sp>
        <p:nvSpPr>
          <p:cNvPr id="3" name="Content Placeholder 2"/>
          <p:cNvSpPr>
            <a:spLocks noGrp="1"/>
          </p:cNvSpPr>
          <p:nvPr>
            <p:ph idx="1"/>
          </p:nvPr>
        </p:nvSpPr>
        <p:spPr>
          <a:xfrm>
            <a:off x="838200" y="1506828"/>
            <a:ext cx="10515600" cy="4670135"/>
          </a:xfrm>
        </p:spPr>
        <p:txBody>
          <a:bodyPr>
            <a:normAutofit/>
          </a:bodyPr>
          <a:lstStyle/>
          <a:p>
            <a:pPr fontAlgn="base"/>
            <a:r>
              <a:rPr lang="en-US" dirty="0"/>
              <a:t>Pass the list of </a:t>
            </a:r>
            <a:r>
              <a:rPr lang="en-US" dirty="0" smtClean="0"/>
              <a:t>lists wines into the array function</a:t>
            </a:r>
            <a:r>
              <a:rPr lang="en-US" dirty="0"/>
              <a:t>, which converts it into a </a:t>
            </a:r>
            <a:r>
              <a:rPr lang="en-US" dirty="0" err="1"/>
              <a:t>NumPy</a:t>
            </a:r>
            <a:r>
              <a:rPr lang="en-US" dirty="0"/>
              <a:t> </a:t>
            </a:r>
            <a:r>
              <a:rPr lang="en-US" dirty="0" err="1"/>
              <a:t>array.Exclude</a:t>
            </a:r>
            <a:r>
              <a:rPr lang="en-US" dirty="0"/>
              <a:t> the header row with list slicing.</a:t>
            </a:r>
          </a:p>
          <a:p>
            <a:pPr fontAlgn="base"/>
            <a:r>
              <a:rPr lang="en-US" dirty="0"/>
              <a:t>Specify the keyword argument </a:t>
            </a:r>
            <a:r>
              <a:rPr lang="en-US" dirty="0" err="1" smtClean="0"/>
              <a:t>dtype</a:t>
            </a:r>
            <a:r>
              <a:rPr lang="en-US" dirty="0" smtClean="0"/>
              <a:t> </a:t>
            </a:r>
            <a:r>
              <a:rPr lang="en-US" dirty="0"/>
              <a:t> to make sure each element is converted to a float.</a:t>
            </a:r>
            <a:endParaRPr lang="en-US" dirty="0" smtClean="0"/>
          </a:p>
          <a:p>
            <a:r>
              <a:rPr lang="en-US" dirty="0" smtClean="0"/>
              <a:t>import </a:t>
            </a:r>
            <a:r>
              <a:rPr lang="en-US" dirty="0" err="1"/>
              <a:t>numpy</a:t>
            </a:r>
            <a:r>
              <a:rPr lang="en-US" dirty="0"/>
              <a:t> as np</a:t>
            </a:r>
          </a:p>
          <a:p>
            <a:r>
              <a:rPr lang="en-US" dirty="0"/>
              <a:t>wines = </a:t>
            </a:r>
            <a:r>
              <a:rPr lang="en-US" dirty="0" err="1"/>
              <a:t>np.array</a:t>
            </a:r>
            <a:r>
              <a:rPr lang="en-US" dirty="0"/>
              <a:t>(wines[1:], </a:t>
            </a:r>
            <a:r>
              <a:rPr lang="en-US" dirty="0" err="1"/>
              <a:t>dtype</a:t>
            </a:r>
            <a:r>
              <a:rPr lang="en-US" dirty="0"/>
              <a:t>=</a:t>
            </a:r>
            <a:r>
              <a:rPr lang="en-US" dirty="0" err="1"/>
              <a:t>np.float</a:t>
            </a:r>
            <a:r>
              <a:rPr lang="en-US" dirty="0"/>
              <a:t>)</a:t>
            </a:r>
          </a:p>
          <a:p>
            <a:r>
              <a:rPr lang="en-US" dirty="0" smtClean="0"/>
              <a:t>Wines</a:t>
            </a:r>
          </a:p>
          <a:p>
            <a:r>
              <a:rPr lang="en-US" dirty="0" smtClean="0"/>
              <a:t>Shape(wines)</a:t>
            </a:r>
          </a:p>
          <a:p>
            <a:r>
              <a:rPr lang="en-US" dirty="0" smtClean="0"/>
              <a:t>1599,12</a:t>
            </a:r>
            <a:endParaRPr lang="en-IN" dirty="0"/>
          </a:p>
        </p:txBody>
      </p:sp>
    </p:spTree>
    <p:extLst>
      <p:ext uri="{BB962C8B-B14F-4D97-AF65-F5344CB8AC3E}">
        <p14:creationId xmlns:p14="http://schemas.microsoft.com/office/powerpoint/2010/main" val="30358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Alternative </a:t>
            </a:r>
            <a:r>
              <a:rPr lang="en-US" b="1" dirty="0" err="1"/>
              <a:t>NumPy</a:t>
            </a:r>
            <a:r>
              <a:rPr lang="en-US" b="1" dirty="0"/>
              <a:t> Array Creation Methods</a:t>
            </a:r>
            <a:br>
              <a:rPr lang="en-US" b="1" dirty="0"/>
            </a:br>
            <a:endParaRPr lang="en-IN" dirty="0"/>
          </a:p>
        </p:txBody>
      </p:sp>
      <p:sp>
        <p:nvSpPr>
          <p:cNvPr id="3" name="Content Placeholder 2"/>
          <p:cNvSpPr>
            <a:spLocks noGrp="1"/>
          </p:cNvSpPr>
          <p:nvPr>
            <p:ph idx="1"/>
          </p:nvPr>
        </p:nvSpPr>
        <p:spPr>
          <a:xfrm>
            <a:off x="838200" y="1236372"/>
            <a:ext cx="10515600" cy="4940591"/>
          </a:xfrm>
        </p:spPr>
        <p:txBody>
          <a:bodyPr>
            <a:normAutofit fontScale="92500" lnSpcReduction="20000"/>
          </a:bodyPr>
          <a:lstStyle/>
          <a:p>
            <a:r>
              <a:rPr lang="en-US" dirty="0" smtClean="0"/>
              <a:t>It‘s </a:t>
            </a:r>
            <a:r>
              <a:rPr lang="en-US" dirty="0"/>
              <a:t>possible to use </a:t>
            </a:r>
            <a:r>
              <a:rPr lang="en-US" dirty="0" err="1"/>
              <a:t>NumPy</a:t>
            </a:r>
            <a:r>
              <a:rPr lang="en-US" dirty="0"/>
              <a:t> to directly read csv or other files into arrays. We can do this using the </a:t>
            </a:r>
            <a:r>
              <a:rPr lang="en-US" dirty="0" smtClean="0"/>
              <a:t> </a:t>
            </a:r>
            <a:r>
              <a:rPr lang="en-US" dirty="0" err="1" smtClean="0"/>
              <a:t>np.genfromtxt</a:t>
            </a:r>
            <a:r>
              <a:rPr lang="en-US" dirty="0" smtClean="0"/>
              <a:t> function.</a:t>
            </a:r>
          </a:p>
          <a:p>
            <a:pPr lvl="0" fontAlgn="base"/>
            <a:r>
              <a:rPr lang="en-IN" dirty="0"/>
              <a:t>Use the </a:t>
            </a:r>
            <a:r>
              <a:rPr lang="en-IN" dirty="0" err="1"/>
              <a:t>genfromtxt</a:t>
            </a:r>
            <a:r>
              <a:rPr lang="en-IN" dirty="0"/>
              <a:t> function to read in the winequality-red.csv file.</a:t>
            </a:r>
          </a:p>
          <a:p>
            <a:pPr lvl="0" fontAlgn="base"/>
            <a:r>
              <a:rPr lang="en-IN" dirty="0"/>
              <a:t>Specify the keyword argument delimiter=";" so that the fields are parsed properly.</a:t>
            </a:r>
          </a:p>
          <a:p>
            <a:pPr lvl="0" fontAlgn="base"/>
            <a:r>
              <a:rPr lang="en-IN" dirty="0"/>
              <a:t>Specify the keyword argument </a:t>
            </a:r>
            <a:r>
              <a:rPr lang="en-IN" dirty="0" err="1"/>
              <a:t>skip_header</a:t>
            </a:r>
            <a:r>
              <a:rPr lang="en-IN" dirty="0"/>
              <a:t>=1 so that the header row is skipped.</a:t>
            </a:r>
          </a:p>
          <a:p>
            <a:pPr fontAlgn="base"/>
            <a:r>
              <a:rPr lang="en-IN" dirty="0"/>
              <a:t>wines = </a:t>
            </a:r>
            <a:r>
              <a:rPr lang="en-IN" dirty="0" err="1"/>
              <a:t>np.genfromtxt</a:t>
            </a:r>
            <a:r>
              <a:rPr lang="en-IN" dirty="0"/>
              <a:t>("winequality-red.csv", delimiter=";", </a:t>
            </a:r>
            <a:r>
              <a:rPr lang="en-IN" dirty="0" err="1"/>
              <a:t>skip_header</a:t>
            </a:r>
            <a:r>
              <a:rPr lang="en-IN" dirty="0"/>
              <a:t>=1)</a:t>
            </a:r>
          </a:p>
          <a:p>
            <a:pPr fontAlgn="base"/>
            <a:r>
              <a:rPr lang="en-IN" dirty="0"/>
              <a:t>wines will end up looking the same as if we read it into a list then converted it to an array of floats. </a:t>
            </a:r>
            <a:r>
              <a:rPr lang="en-IN" dirty="0" err="1"/>
              <a:t>NumPy</a:t>
            </a:r>
            <a:r>
              <a:rPr lang="en-IN" dirty="0"/>
              <a:t> will automatically pick a data type for the elements in an array based on their format.</a:t>
            </a:r>
          </a:p>
          <a:p>
            <a:r>
              <a:rPr lang="en-IN" dirty="0"/>
              <a:t> </a:t>
            </a:r>
          </a:p>
          <a:p>
            <a:endParaRPr lang="en-IN" dirty="0"/>
          </a:p>
        </p:txBody>
      </p:sp>
    </p:spTree>
    <p:extLst>
      <p:ext uri="{BB962C8B-B14F-4D97-AF65-F5344CB8AC3E}">
        <p14:creationId xmlns:p14="http://schemas.microsoft.com/office/powerpoint/2010/main" val="351509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pPr algn="ctr" fontAlgn="base"/>
            <a:r>
              <a:rPr lang="en-IN" b="1" dirty="0" smtClean="0"/>
              <a:t/>
            </a:r>
            <a:br>
              <a:rPr lang="en-IN" b="1" dirty="0" smtClean="0"/>
            </a:br>
            <a:r>
              <a:rPr lang="en-IN" b="1" dirty="0" smtClean="0"/>
              <a:t>Indexing </a:t>
            </a:r>
            <a:r>
              <a:rPr lang="en-IN" b="1" dirty="0" err="1"/>
              <a:t>NumPy</a:t>
            </a:r>
            <a:r>
              <a:rPr lang="en-IN" b="1" dirty="0"/>
              <a:t> Arrays</a:t>
            </a:r>
            <a:br>
              <a:rPr lang="en-IN" b="1" dirty="0"/>
            </a:br>
            <a:r>
              <a:rPr lang="en-IN" dirty="0"/>
              <a:t/>
            </a:r>
            <a:br>
              <a:rPr lang="en-IN" dirty="0"/>
            </a:br>
            <a:endParaRPr lang="en-IN" dirty="0"/>
          </a:p>
        </p:txBody>
      </p:sp>
      <p:sp>
        <p:nvSpPr>
          <p:cNvPr id="3" name="Content Placeholder 2"/>
          <p:cNvSpPr>
            <a:spLocks noGrp="1"/>
          </p:cNvSpPr>
          <p:nvPr>
            <p:ph idx="1"/>
          </p:nvPr>
        </p:nvSpPr>
        <p:spPr>
          <a:xfrm>
            <a:off x="838200" y="1004552"/>
            <a:ext cx="10515600" cy="5172411"/>
          </a:xfrm>
        </p:spPr>
        <p:txBody>
          <a:bodyPr/>
          <a:lstStyle/>
          <a:p>
            <a:pPr algn="just" fontAlgn="base"/>
            <a:r>
              <a:rPr lang="en-IN" dirty="0"/>
              <a:t>Let's select the element at row 3 and column 4. In the below code, we pass in the index 2 as the row index, and the index 3 as the column index. This retrieves the value from the fourth column of the third row:</a:t>
            </a:r>
          </a:p>
          <a:p>
            <a:pPr algn="just" fontAlgn="base"/>
            <a:r>
              <a:rPr lang="en-IN" dirty="0"/>
              <a:t>wines[2,3]</a:t>
            </a:r>
          </a:p>
          <a:p>
            <a:pPr algn="just" fontAlgn="base"/>
            <a:r>
              <a:rPr lang="en-IN" dirty="0"/>
              <a:t>2.2999999999999998</a:t>
            </a:r>
          </a:p>
          <a:p>
            <a:pPr algn="just" fontAlgn="base"/>
            <a:r>
              <a:rPr lang="en-IN" dirty="0"/>
              <a:t>Since we're working with a 2-dimensional array in </a:t>
            </a:r>
            <a:r>
              <a:rPr lang="en-IN" dirty="0" err="1"/>
              <a:t>NumPy</a:t>
            </a:r>
            <a:r>
              <a:rPr lang="en-IN" dirty="0"/>
              <a:t>, we specify 2 indexes to retrieve an element. The first index is the row, or axis 1, index, and the second index is the column, or axis 2, index. Any element in wines can be retrieved using </a:t>
            </a:r>
            <a:r>
              <a:rPr lang="en-IN" dirty="0" smtClean="0"/>
              <a:t>2 indexes</a:t>
            </a:r>
            <a:r>
              <a:rPr lang="en-IN" dirty="0"/>
              <a:t>.</a:t>
            </a:r>
          </a:p>
          <a:p>
            <a:endParaRPr lang="en-IN" dirty="0"/>
          </a:p>
        </p:txBody>
      </p:sp>
    </p:spTree>
    <p:extLst>
      <p:ext uri="{BB962C8B-B14F-4D97-AF65-F5344CB8AC3E}">
        <p14:creationId xmlns:p14="http://schemas.microsoft.com/office/powerpoint/2010/main" val="105353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fontScale="90000"/>
          </a:bodyPr>
          <a:lstStyle/>
          <a:p>
            <a:pPr algn="ctr"/>
            <a:r>
              <a:rPr lang="en-IN" b="1" dirty="0"/>
              <a:t>Slicing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184857"/>
            <a:ext cx="10515600" cy="4275786"/>
          </a:xfrm>
        </p:spPr>
        <p:txBody>
          <a:bodyPr>
            <a:normAutofit/>
          </a:bodyPr>
          <a:lstStyle/>
          <a:p>
            <a:pPr fontAlgn="base"/>
            <a:r>
              <a:rPr lang="en-IN" dirty="0"/>
              <a:t>If we </a:t>
            </a:r>
            <a:r>
              <a:rPr lang="en-IN" dirty="0" smtClean="0"/>
              <a:t>want </a:t>
            </a:r>
            <a:r>
              <a:rPr lang="en-IN" dirty="0"/>
              <a:t>to select the first three items from the fourth column, we can do it using a colon (:). </a:t>
            </a:r>
            <a:endParaRPr lang="en-IN" dirty="0" smtClean="0"/>
          </a:p>
          <a:p>
            <a:pPr fontAlgn="base"/>
            <a:r>
              <a:rPr lang="en-IN" dirty="0" smtClean="0"/>
              <a:t>A </a:t>
            </a:r>
            <a:r>
              <a:rPr lang="en-IN" dirty="0"/>
              <a:t>colon indicates that we want to select all the elements from the starting index up to but not including the ending index. </a:t>
            </a:r>
            <a:endParaRPr lang="en-IN" dirty="0" smtClean="0"/>
          </a:p>
          <a:p>
            <a:pPr fontAlgn="base"/>
            <a:r>
              <a:rPr lang="en-IN" dirty="0" smtClean="0"/>
              <a:t>This </a:t>
            </a:r>
            <a:r>
              <a:rPr lang="en-IN" dirty="0"/>
              <a:t>is also known as a slice:</a:t>
            </a:r>
          </a:p>
          <a:p>
            <a:pPr fontAlgn="base"/>
            <a:r>
              <a:rPr lang="en-IN" dirty="0"/>
              <a:t>wines[0:3,3]</a:t>
            </a:r>
          </a:p>
          <a:p>
            <a:pPr fontAlgn="base"/>
            <a:r>
              <a:rPr lang="en-IN" dirty="0"/>
              <a:t>array([ 1.9,  2.6,  2.3])</a:t>
            </a:r>
          </a:p>
          <a:p>
            <a:endParaRPr lang="en-IN" dirty="0"/>
          </a:p>
        </p:txBody>
      </p:sp>
    </p:spTree>
    <p:extLst>
      <p:ext uri="{BB962C8B-B14F-4D97-AF65-F5344CB8AC3E}">
        <p14:creationId xmlns:p14="http://schemas.microsoft.com/office/powerpoint/2010/main" val="46437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1521</Words>
  <Application>Microsoft Office PowerPoint</Application>
  <PresentationFormat>Widescreen</PresentationFormat>
  <Paragraphs>259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Numpy:Case Study</vt:lpstr>
      <vt:lpstr>Lists Of Lists for CSV Data</vt:lpstr>
      <vt:lpstr>Example Without Numpy Arrays</vt:lpstr>
      <vt:lpstr>Numpy 2-Dimensional Arrays</vt:lpstr>
      <vt:lpstr>Creating A NumPy Array</vt:lpstr>
      <vt:lpstr>Creating A NumPy Array</vt:lpstr>
      <vt:lpstr>Alternative NumPy Array Creation Methods </vt:lpstr>
      <vt:lpstr> Indexing NumPy Arrays  </vt:lpstr>
      <vt:lpstr>Slicing NumPy Arrays </vt:lpstr>
      <vt:lpstr>Slicing NumPy Arrays</vt:lpstr>
      <vt:lpstr>Slicing NumPy Arrays</vt:lpstr>
      <vt:lpstr>Assigning Values To NumPy Arrays </vt:lpstr>
      <vt:lpstr>1-Dimensional NumPy Arrays </vt:lpstr>
      <vt:lpstr>1-Dimensional NumPy Arrays </vt:lpstr>
      <vt:lpstr>1-Dimensional NumPy Arrays </vt:lpstr>
      <vt:lpstr>Converting datatypes</vt:lpstr>
      <vt:lpstr>Converting datatypes</vt:lpstr>
      <vt:lpstr>Single Array Math </vt:lpstr>
      <vt:lpstr>Single Array Math </vt:lpstr>
      <vt:lpstr>Multiple Array Math </vt:lpstr>
      <vt:lpstr>Multiple Array Math </vt:lpstr>
      <vt:lpstr>Broadcasting </vt:lpstr>
      <vt:lpstr>Broadcasting </vt:lpstr>
      <vt:lpstr>Broadcasting</vt:lpstr>
      <vt:lpstr>Broadcasting</vt:lpstr>
      <vt:lpstr>NumPy Array Methods </vt:lpstr>
      <vt:lpstr>NumPy Array Methods </vt:lpstr>
      <vt:lpstr>NumPy Array Methods </vt:lpstr>
      <vt:lpstr>NumPy Array Comparisons </vt:lpstr>
      <vt:lpstr>Subsetting </vt:lpstr>
      <vt:lpstr>Subsetting</vt:lpstr>
      <vt:lpstr>Subsetting</vt:lpstr>
      <vt:lpstr>Reshaping NumPy Arrays </vt:lpstr>
      <vt:lpstr>Numpy.ravel function</vt:lpstr>
      <vt:lpstr>Combining NumPy Arrays with vstack </vt:lpstr>
      <vt:lpstr>Combining NumPy Arrays with vstack </vt:lpstr>
      <vt:lpstr>Combining NumPy Arrays with hstack </vt:lpstr>
      <vt:lpstr>Exercise</vt:lpstr>
      <vt:lpstr>Reference</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Numpy:Case Study</dc:title>
  <dc:creator>anita pc anita</dc:creator>
  <cp:lastModifiedBy>anita pc anita</cp:lastModifiedBy>
  <cp:revision>22</cp:revision>
  <dcterms:created xsi:type="dcterms:W3CDTF">2018-06-26T02:50:03Z</dcterms:created>
  <dcterms:modified xsi:type="dcterms:W3CDTF">2018-06-28T01:35:23Z</dcterms:modified>
</cp:coreProperties>
</file>