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2"/>
  </p:notesMasterIdLst>
  <p:handoutMasterIdLst>
    <p:handoutMasterId r:id="rId13"/>
  </p:handoutMasterIdLst>
  <p:sldIdLst>
    <p:sldId id="323" r:id="rId2"/>
    <p:sldId id="256" r:id="rId3"/>
    <p:sldId id="289" r:id="rId4"/>
    <p:sldId id="257" r:id="rId5"/>
    <p:sldId id="290" r:id="rId6"/>
    <p:sldId id="258" r:id="rId7"/>
    <p:sldId id="291" r:id="rId8"/>
    <p:sldId id="321" r:id="rId9"/>
    <p:sldId id="276" r:id="rId10"/>
    <p:sldId id="32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6357" autoAdjust="0"/>
  </p:normalViewPr>
  <p:slideViewPr>
    <p:cSldViewPr snapToGrid="0">
      <p:cViewPr varScale="1">
        <p:scale>
          <a:sx n="66" d="100"/>
          <a:sy n="66" d="100"/>
        </p:scale>
        <p:origin x="708" y="40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10/18/2023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58DB212-BFA2-403F-85EF-DFD3FF6D973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0957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5268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31184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/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/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224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 b="-15"/>
          <a:stretch>
            <a:fillRect/>
          </a:stretch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/>
          <p:cNvSpPr txBox="1"/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/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-1" fmla="*/ 4115752 w 4207192"/>
              <a:gd name="connsiteY0-2" fmla="*/ 3194805 h 3286245"/>
              <a:gd name="connsiteX1-3" fmla="*/ 4115752 w 4207192"/>
              <a:gd name="connsiteY1-4" fmla="*/ 1547932 h 3286245"/>
              <a:gd name="connsiteX2-5" fmla="*/ 4114800 w 4207192"/>
              <a:gd name="connsiteY2-6" fmla="*/ 1547932 h 3286245"/>
              <a:gd name="connsiteX3-7" fmla="*/ 4110990 w 4207192"/>
              <a:gd name="connsiteY3-8" fmla="*/ 1526025 h 3286245"/>
              <a:gd name="connsiteX4-9" fmla="*/ 2775585 w 4207192"/>
              <a:gd name="connsiteY4-10" fmla="*/ 32505 h 3286245"/>
              <a:gd name="connsiteX5-11" fmla="*/ 2101215 w 4207192"/>
              <a:gd name="connsiteY5-12" fmla="*/ 2428995 h 3286245"/>
              <a:gd name="connsiteX6-13" fmla="*/ 1255395 w 4207192"/>
              <a:gd name="connsiteY6-14" fmla="*/ 1303140 h 3286245"/>
              <a:gd name="connsiteX7-15" fmla="*/ 710565 w 4207192"/>
              <a:gd name="connsiteY7-16" fmla="*/ 2351842 h 3286245"/>
              <a:gd name="connsiteX8-17" fmla="*/ 0 w 4207192"/>
              <a:gd name="connsiteY8-18" fmla="*/ 3250050 h 3286245"/>
              <a:gd name="connsiteX9-19" fmla="*/ 4068127 w 4207192"/>
              <a:gd name="connsiteY9-20" fmla="*/ 3250050 h 3286245"/>
              <a:gd name="connsiteX10" fmla="*/ 4207192 w 4207192"/>
              <a:gd name="connsiteY10" fmla="*/ 3286245 h 3286245"/>
              <a:gd name="connsiteX0-21" fmla="*/ 4115752 w 4207192"/>
              <a:gd name="connsiteY0-22" fmla="*/ 3194805 h 3286245"/>
              <a:gd name="connsiteX1-23" fmla="*/ 4115752 w 4207192"/>
              <a:gd name="connsiteY1-24" fmla="*/ 1547932 h 3286245"/>
              <a:gd name="connsiteX2-25" fmla="*/ 4114800 w 4207192"/>
              <a:gd name="connsiteY2-26" fmla="*/ 1547932 h 3286245"/>
              <a:gd name="connsiteX3-27" fmla="*/ 4110990 w 4207192"/>
              <a:gd name="connsiteY3-28" fmla="*/ 1526025 h 3286245"/>
              <a:gd name="connsiteX4-29" fmla="*/ 2775585 w 4207192"/>
              <a:gd name="connsiteY4-30" fmla="*/ 32505 h 3286245"/>
              <a:gd name="connsiteX5-31" fmla="*/ 2101215 w 4207192"/>
              <a:gd name="connsiteY5-32" fmla="*/ 2428995 h 3286245"/>
              <a:gd name="connsiteX6-33" fmla="*/ 1255395 w 4207192"/>
              <a:gd name="connsiteY6-34" fmla="*/ 1303140 h 3286245"/>
              <a:gd name="connsiteX7-35" fmla="*/ 710565 w 4207192"/>
              <a:gd name="connsiteY7-36" fmla="*/ 2351842 h 3286245"/>
              <a:gd name="connsiteX8-37" fmla="*/ 0 w 4207192"/>
              <a:gd name="connsiteY8-38" fmla="*/ 3250050 h 3286245"/>
              <a:gd name="connsiteX9-39" fmla="*/ 4207192 w 4207192"/>
              <a:gd name="connsiteY9-40" fmla="*/ 3286245 h 3286245"/>
              <a:gd name="connsiteX0-41" fmla="*/ 4115752 w 4115752"/>
              <a:gd name="connsiteY0-42" fmla="*/ 3194805 h 3250050"/>
              <a:gd name="connsiteX1-43" fmla="*/ 4115752 w 4115752"/>
              <a:gd name="connsiteY1-44" fmla="*/ 1547932 h 3250050"/>
              <a:gd name="connsiteX2-45" fmla="*/ 4114800 w 4115752"/>
              <a:gd name="connsiteY2-46" fmla="*/ 1547932 h 3250050"/>
              <a:gd name="connsiteX3-47" fmla="*/ 4110990 w 4115752"/>
              <a:gd name="connsiteY3-48" fmla="*/ 1526025 h 3250050"/>
              <a:gd name="connsiteX4-49" fmla="*/ 2775585 w 4115752"/>
              <a:gd name="connsiteY4-50" fmla="*/ 32505 h 3250050"/>
              <a:gd name="connsiteX5-51" fmla="*/ 2101215 w 4115752"/>
              <a:gd name="connsiteY5-52" fmla="*/ 2428995 h 3250050"/>
              <a:gd name="connsiteX6-53" fmla="*/ 1255395 w 4115752"/>
              <a:gd name="connsiteY6-54" fmla="*/ 1303140 h 3250050"/>
              <a:gd name="connsiteX7-55" fmla="*/ 710565 w 4115752"/>
              <a:gd name="connsiteY7-56" fmla="*/ 2351842 h 3250050"/>
              <a:gd name="connsiteX8-57" fmla="*/ 0 w 4115752"/>
              <a:gd name="connsiteY8-58" fmla="*/ 3250050 h 3250050"/>
              <a:gd name="connsiteX0-59" fmla="*/ 4115752 w 4115752"/>
              <a:gd name="connsiteY0-60" fmla="*/ 1547932 h 3250050"/>
              <a:gd name="connsiteX1-61" fmla="*/ 4114800 w 4115752"/>
              <a:gd name="connsiteY1-62" fmla="*/ 1547932 h 3250050"/>
              <a:gd name="connsiteX2-63" fmla="*/ 4110990 w 4115752"/>
              <a:gd name="connsiteY2-64" fmla="*/ 1526025 h 3250050"/>
              <a:gd name="connsiteX3-65" fmla="*/ 2775585 w 4115752"/>
              <a:gd name="connsiteY3-66" fmla="*/ 32505 h 3250050"/>
              <a:gd name="connsiteX4-67" fmla="*/ 2101215 w 4115752"/>
              <a:gd name="connsiteY4-68" fmla="*/ 2428995 h 3250050"/>
              <a:gd name="connsiteX5-69" fmla="*/ 1255395 w 4115752"/>
              <a:gd name="connsiteY5-70" fmla="*/ 1303140 h 3250050"/>
              <a:gd name="connsiteX6-71" fmla="*/ 710565 w 4115752"/>
              <a:gd name="connsiteY6-72" fmla="*/ 2351842 h 3250050"/>
              <a:gd name="connsiteX7-73" fmla="*/ 0 w 4115752"/>
              <a:gd name="connsiteY7-74" fmla="*/ 3250050 h 32500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88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02217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Graphic 15"/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-1" fmla="*/ 6499860 w 6591300"/>
              <a:gd name="connsiteY0-2" fmla="*/ 1388622 h 2599249"/>
              <a:gd name="connsiteX1-3" fmla="*/ 6499860 w 6591300"/>
              <a:gd name="connsiteY1-4" fmla="*/ 2598297 h 2599249"/>
              <a:gd name="connsiteX2-5" fmla="*/ 0 w 6591300"/>
              <a:gd name="connsiteY2-6" fmla="*/ 2598297 h 2599249"/>
              <a:gd name="connsiteX3-7" fmla="*/ 0 w 6591300"/>
              <a:gd name="connsiteY3-8" fmla="*/ 2599249 h 2599249"/>
              <a:gd name="connsiteX4-9" fmla="*/ 874395 w 6591300"/>
              <a:gd name="connsiteY4-10" fmla="*/ 2055372 h 2599249"/>
              <a:gd name="connsiteX5-11" fmla="*/ 1470660 w 6591300"/>
              <a:gd name="connsiteY5-12" fmla="*/ 2049657 h 2599249"/>
              <a:gd name="connsiteX6-13" fmla="*/ 1562100 w 6591300"/>
              <a:gd name="connsiteY6-14" fmla="*/ 2104902 h 2599249"/>
              <a:gd name="connsiteX7-15" fmla="*/ 2532697 w 6591300"/>
              <a:gd name="connsiteY7-16" fmla="*/ 2077279 h 2599249"/>
              <a:gd name="connsiteX8-17" fmla="*/ 3231832 w 6591300"/>
              <a:gd name="connsiteY8-18" fmla="*/ 1603887 h 2599249"/>
              <a:gd name="connsiteX9-19" fmla="*/ 3635692 w 6591300"/>
              <a:gd name="connsiteY9-20" fmla="*/ 1582932 h 2599249"/>
              <a:gd name="connsiteX10-21" fmla="*/ 3956685 w 6591300"/>
              <a:gd name="connsiteY10-22" fmla="*/ 1755334 h 2599249"/>
              <a:gd name="connsiteX11-23" fmla="*/ 4855845 w 6591300"/>
              <a:gd name="connsiteY11-24" fmla="*/ 1448629 h 2599249"/>
              <a:gd name="connsiteX12-25" fmla="*/ 5099685 w 6591300"/>
              <a:gd name="connsiteY12-26" fmla="*/ 727587 h 2599249"/>
              <a:gd name="connsiteX13-27" fmla="*/ 6027420 w 6591300"/>
              <a:gd name="connsiteY13-28" fmla="*/ 62742 h 2599249"/>
              <a:gd name="connsiteX14-29" fmla="*/ 6027420 w 6591300"/>
              <a:gd name="connsiteY14-30" fmla="*/ 62742 h 2599249"/>
              <a:gd name="connsiteX15" fmla="*/ 6591300 w 6591300"/>
              <a:gd name="connsiteY15" fmla="*/ 1480062 h 2599249"/>
              <a:gd name="connsiteX0-31" fmla="*/ 6499860 w 6591300"/>
              <a:gd name="connsiteY0-32" fmla="*/ 2598297 h 2599249"/>
              <a:gd name="connsiteX1-33" fmla="*/ 0 w 6591300"/>
              <a:gd name="connsiteY1-34" fmla="*/ 2598297 h 2599249"/>
              <a:gd name="connsiteX2-35" fmla="*/ 0 w 6591300"/>
              <a:gd name="connsiteY2-36" fmla="*/ 2599249 h 2599249"/>
              <a:gd name="connsiteX3-37" fmla="*/ 874395 w 6591300"/>
              <a:gd name="connsiteY3-38" fmla="*/ 2055372 h 2599249"/>
              <a:gd name="connsiteX4-39" fmla="*/ 1470660 w 6591300"/>
              <a:gd name="connsiteY4-40" fmla="*/ 2049657 h 2599249"/>
              <a:gd name="connsiteX5-41" fmla="*/ 1562100 w 6591300"/>
              <a:gd name="connsiteY5-42" fmla="*/ 2104902 h 2599249"/>
              <a:gd name="connsiteX6-43" fmla="*/ 2532697 w 6591300"/>
              <a:gd name="connsiteY6-44" fmla="*/ 2077279 h 2599249"/>
              <a:gd name="connsiteX7-45" fmla="*/ 3231832 w 6591300"/>
              <a:gd name="connsiteY7-46" fmla="*/ 1603887 h 2599249"/>
              <a:gd name="connsiteX8-47" fmla="*/ 3635692 w 6591300"/>
              <a:gd name="connsiteY8-48" fmla="*/ 1582932 h 2599249"/>
              <a:gd name="connsiteX9-49" fmla="*/ 3956685 w 6591300"/>
              <a:gd name="connsiteY9-50" fmla="*/ 1755334 h 2599249"/>
              <a:gd name="connsiteX10-51" fmla="*/ 4855845 w 6591300"/>
              <a:gd name="connsiteY10-52" fmla="*/ 1448629 h 2599249"/>
              <a:gd name="connsiteX11-53" fmla="*/ 5099685 w 6591300"/>
              <a:gd name="connsiteY11-54" fmla="*/ 727587 h 2599249"/>
              <a:gd name="connsiteX12-55" fmla="*/ 6027420 w 6591300"/>
              <a:gd name="connsiteY12-56" fmla="*/ 62742 h 2599249"/>
              <a:gd name="connsiteX13-57" fmla="*/ 6027420 w 6591300"/>
              <a:gd name="connsiteY13-58" fmla="*/ 62742 h 2599249"/>
              <a:gd name="connsiteX14-59" fmla="*/ 6591300 w 6591300"/>
              <a:gd name="connsiteY14-60" fmla="*/ 1480062 h 2599249"/>
              <a:gd name="connsiteX0-61" fmla="*/ 0 w 6591300"/>
              <a:gd name="connsiteY0-62" fmla="*/ 2598297 h 2599249"/>
              <a:gd name="connsiteX1-63" fmla="*/ 0 w 6591300"/>
              <a:gd name="connsiteY1-64" fmla="*/ 2599249 h 2599249"/>
              <a:gd name="connsiteX2-65" fmla="*/ 874395 w 6591300"/>
              <a:gd name="connsiteY2-66" fmla="*/ 2055372 h 2599249"/>
              <a:gd name="connsiteX3-67" fmla="*/ 1470660 w 6591300"/>
              <a:gd name="connsiteY3-68" fmla="*/ 2049657 h 2599249"/>
              <a:gd name="connsiteX4-69" fmla="*/ 1562100 w 6591300"/>
              <a:gd name="connsiteY4-70" fmla="*/ 2104902 h 2599249"/>
              <a:gd name="connsiteX5-71" fmla="*/ 2532697 w 6591300"/>
              <a:gd name="connsiteY5-72" fmla="*/ 2077279 h 2599249"/>
              <a:gd name="connsiteX6-73" fmla="*/ 3231832 w 6591300"/>
              <a:gd name="connsiteY6-74" fmla="*/ 1603887 h 2599249"/>
              <a:gd name="connsiteX7-75" fmla="*/ 3635692 w 6591300"/>
              <a:gd name="connsiteY7-76" fmla="*/ 1582932 h 2599249"/>
              <a:gd name="connsiteX8-77" fmla="*/ 3956685 w 6591300"/>
              <a:gd name="connsiteY8-78" fmla="*/ 1755334 h 2599249"/>
              <a:gd name="connsiteX9-79" fmla="*/ 4855845 w 6591300"/>
              <a:gd name="connsiteY9-80" fmla="*/ 1448629 h 2599249"/>
              <a:gd name="connsiteX10-81" fmla="*/ 5099685 w 6591300"/>
              <a:gd name="connsiteY10-82" fmla="*/ 727587 h 2599249"/>
              <a:gd name="connsiteX11-83" fmla="*/ 6027420 w 6591300"/>
              <a:gd name="connsiteY11-84" fmla="*/ 62742 h 2599249"/>
              <a:gd name="connsiteX12-85" fmla="*/ 6027420 w 6591300"/>
              <a:gd name="connsiteY12-86" fmla="*/ 62742 h 2599249"/>
              <a:gd name="connsiteX13-87" fmla="*/ 6591300 w 6591300"/>
              <a:gd name="connsiteY13-88" fmla="*/ 1480062 h 2599249"/>
              <a:gd name="connsiteX0-89" fmla="*/ 0 w 6027420"/>
              <a:gd name="connsiteY0-90" fmla="*/ 2598297 h 2599249"/>
              <a:gd name="connsiteX1-91" fmla="*/ 0 w 6027420"/>
              <a:gd name="connsiteY1-92" fmla="*/ 2599249 h 2599249"/>
              <a:gd name="connsiteX2-93" fmla="*/ 874395 w 6027420"/>
              <a:gd name="connsiteY2-94" fmla="*/ 2055372 h 2599249"/>
              <a:gd name="connsiteX3-95" fmla="*/ 1470660 w 6027420"/>
              <a:gd name="connsiteY3-96" fmla="*/ 2049657 h 2599249"/>
              <a:gd name="connsiteX4-97" fmla="*/ 1562100 w 6027420"/>
              <a:gd name="connsiteY4-98" fmla="*/ 2104902 h 2599249"/>
              <a:gd name="connsiteX5-99" fmla="*/ 2532697 w 6027420"/>
              <a:gd name="connsiteY5-100" fmla="*/ 2077279 h 2599249"/>
              <a:gd name="connsiteX6-101" fmla="*/ 3231832 w 6027420"/>
              <a:gd name="connsiteY6-102" fmla="*/ 1603887 h 2599249"/>
              <a:gd name="connsiteX7-103" fmla="*/ 3635692 w 6027420"/>
              <a:gd name="connsiteY7-104" fmla="*/ 1582932 h 2599249"/>
              <a:gd name="connsiteX8-105" fmla="*/ 3956685 w 6027420"/>
              <a:gd name="connsiteY8-106" fmla="*/ 1755334 h 2599249"/>
              <a:gd name="connsiteX9-107" fmla="*/ 4855845 w 6027420"/>
              <a:gd name="connsiteY9-108" fmla="*/ 1448629 h 2599249"/>
              <a:gd name="connsiteX10-109" fmla="*/ 5099685 w 6027420"/>
              <a:gd name="connsiteY10-110" fmla="*/ 727587 h 2599249"/>
              <a:gd name="connsiteX11-111" fmla="*/ 6027420 w 6027420"/>
              <a:gd name="connsiteY11-112" fmla="*/ 62742 h 2599249"/>
              <a:gd name="connsiteX12-113" fmla="*/ 6027420 w 6027420"/>
              <a:gd name="connsiteY12-114" fmla="*/ 62742 h 25992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58108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/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4430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6416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9568" y="2450440"/>
            <a:ext cx="4143432" cy="548711"/>
          </a:xfrm>
          <a:prstGeom prst="rect">
            <a:avLst/>
          </a:prstGeom>
        </p:spPr>
        <p:txBody>
          <a:bodyPr anchor="b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837756" y="0"/>
            <a:ext cx="7354243" cy="28624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365446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3744950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365446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3744950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54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/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12590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Caption"/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530" indent="0">
              <a:buNone/>
              <a:defRPr/>
            </a:lvl4pPr>
            <a:lvl5pPr marL="1075055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/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530" indent="0">
              <a:buNone/>
              <a:defRPr/>
            </a:lvl4pPr>
            <a:lvl5pPr marL="1075055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/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-1" fmla="*/ 6499860 w 6591300"/>
              <a:gd name="connsiteY0-2" fmla="*/ 1388622 h 2599249"/>
              <a:gd name="connsiteX1-3" fmla="*/ 6499860 w 6591300"/>
              <a:gd name="connsiteY1-4" fmla="*/ 2598297 h 2599249"/>
              <a:gd name="connsiteX2-5" fmla="*/ 0 w 6591300"/>
              <a:gd name="connsiteY2-6" fmla="*/ 2598297 h 2599249"/>
              <a:gd name="connsiteX3-7" fmla="*/ 0 w 6591300"/>
              <a:gd name="connsiteY3-8" fmla="*/ 2599249 h 2599249"/>
              <a:gd name="connsiteX4-9" fmla="*/ 874395 w 6591300"/>
              <a:gd name="connsiteY4-10" fmla="*/ 2055372 h 2599249"/>
              <a:gd name="connsiteX5-11" fmla="*/ 1470660 w 6591300"/>
              <a:gd name="connsiteY5-12" fmla="*/ 2049657 h 2599249"/>
              <a:gd name="connsiteX6-13" fmla="*/ 1562100 w 6591300"/>
              <a:gd name="connsiteY6-14" fmla="*/ 2104902 h 2599249"/>
              <a:gd name="connsiteX7-15" fmla="*/ 2532697 w 6591300"/>
              <a:gd name="connsiteY7-16" fmla="*/ 2077279 h 2599249"/>
              <a:gd name="connsiteX8-17" fmla="*/ 3231832 w 6591300"/>
              <a:gd name="connsiteY8-18" fmla="*/ 1603887 h 2599249"/>
              <a:gd name="connsiteX9-19" fmla="*/ 3635692 w 6591300"/>
              <a:gd name="connsiteY9-20" fmla="*/ 1582932 h 2599249"/>
              <a:gd name="connsiteX10-21" fmla="*/ 3956685 w 6591300"/>
              <a:gd name="connsiteY10-22" fmla="*/ 1755334 h 2599249"/>
              <a:gd name="connsiteX11-23" fmla="*/ 4855845 w 6591300"/>
              <a:gd name="connsiteY11-24" fmla="*/ 1448629 h 2599249"/>
              <a:gd name="connsiteX12-25" fmla="*/ 5099685 w 6591300"/>
              <a:gd name="connsiteY12-26" fmla="*/ 727587 h 2599249"/>
              <a:gd name="connsiteX13-27" fmla="*/ 6027420 w 6591300"/>
              <a:gd name="connsiteY13-28" fmla="*/ 62742 h 2599249"/>
              <a:gd name="connsiteX14-29" fmla="*/ 6027420 w 6591300"/>
              <a:gd name="connsiteY14-30" fmla="*/ 62742 h 2599249"/>
              <a:gd name="connsiteX15" fmla="*/ 6591300 w 6591300"/>
              <a:gd name="connsiteY15" fmla="*/ 1480062 h 2599249"/>
              <a:gd name="connsiteX0-31" fmla="*/ 6499860 w 6591300"/>
              <a:gd name="connsiteY0-32" fmla="*/ 2598297 h 2599249"/>
              <a:gd name="connsiteX1-33" fmla="*/ 0 w 6591300"/>
              <a:gd name="connsiteY1-34" fmla="*/ 2598297 h 2599249"/>
              <a:gd name="connsiteX2-35" fmla="*/ 0 w 6591300"/>
              <a:gd name="connsiteY2-36" fmla="*/ 2599249 h 2599249"/>
              <a:gd name="connsiteX3-37" fmla="*/ 874395 w 6591300"/>
              <a:gd name="connsiteY3-38" fmla="*/ 2055372 h 2599249"/>
              <a:gd name="connsiteX4-39" fmla="*/ 1470660 w 6591300"/>
              <a:gd name="connsiteY4-40" fmla="*/ 2049657 h 2599249"/>
              <a:gd name="connsiteX5-41" fmla="*/ 1562100 w 6591300"/>
              <a:gd name="connsiteY5-42" fmla="*/ 2104902 h 2599249"/>
              <a:gd name="connsiteX6-43" fmla="*/ 2532697 w 6591300"/>
              <a:gd name="connsiteY6-44" fmla="*/ 2077279 h 2599249"/>
              <a:gd name="connsiteX7-45" fmla="*/ 3231832 w 6591300"/>
              <a:gd name="connsiteY7-46" fmla="*/ 1603887 h 2599249"/>
              <a:gd name="connsiteX8-47" fmla="*/ 3635692 w 6591300"/>
              <a:gd name="connsiteY8-48" fmla="*/ 1582932 h 2599249"/>
              <a:gd name="connsiteX9-49" fmla="*/ 3956685 w 6591300"/>
              <a:gd name="connsiteY9-50" fmla="*/ 1755334 h 2599249"/>
              <a:gd name="connsiteX10-51" fmla="*/ 4855845 w 6591300"/>
              <a:gd name="connsiteY10-52" fmla="*/ 1448629 h 2599249"/>
              <a:gd name="connsiteX11-53" fmla="*/ 5099685 w 6591300"/>
              <a:gd name="connsiteY11-54" fmla="*/ 727587 h 2599249"/>
              <a:gd name="connsiteX12-55" fmla="*/ 6027420 w 6591300"/>
              <a:gd name="connsiteY12-56" fmla="*/ 62742 h 2599249"/>
              <a:gd name="connsiteX13-57" fmla="*/ 6027420 w 6591300"/>
              <a:gd name="connsiteY13-58" fmla="*/ 62742 h 2599249"/>
              <a:gd name="connsiteX14-59" fmla="*/ 6591300 w 6591300"/>
              <a:gd name="connsiteY14-60" fmla="*/ 1480062 h 2599249"/>
              <a:gd name="connsiteX0-61" fmla="*/ 0 w 6591300"/>
              <a:gd name="connsiteY0-62" fmla="*/ 2598297 h 2599249"/>
              <a:gd name="connsiteX1-63" fmla="*/ 0 w 6591300"/>
              <a:gd name="connsiteY1-64" fmla="*/ 2599249 h 2599249"/>
              <a:gd name="connsiteX2-65" fmla="*/ 874395 w 6591300"/>
              <a:gd name="connsiteY2-66" fmla="*/ 2055372 h 2599249"/>
              <a:gd name="connsiteX3-67" fmla="*/ 1470660 w 6591300"/>
              <a:gd name="connsiteY3-68" fmla="*/ 2049657 h 2599249"/>
              <a:gd name="connsiteX4-69" fmla="*/ 1562100 w 6591300"/>
              <a:gd name="connsiteY4-70" fmla="*/ 2104902 h 2599249"/>
              <a:gd name="connsiteX5-71" fmla="*/ 2532697 w 6591300"/>
              <a:gd name="connsiteY5-72" fmla="*/ 2077279 h 2599249"/>
              <a:gd name="connsiteX6-73" fmla="*/ 3231832 w 6591300"/>
              <a:gd name="connsiteY6-74" fmla="*/ 1603887 h 2599249"/>
              <a:gd name="connsiteX7-75" fmla="*/ 3635692 w 6591300"/>
              <a:gd name="connsiteY7-76" fmla="*/ 1582932 h 2599249"/>
              <a:gd name="connsiteX8-77" fmla="*/ 3956685 w 6591300"/>
              <a:gd name="connsiteY8-78" fmla="*/ 1755334 h 2599249"/>
              <a:gd name="connsiteX9-79" fmla="*/ 4855845 w 6591300"/>
              <a:gd name="connsiteY9-80" fmla="*/ 1448629 h 2599249"/>
              <a:gd name="connsiteX10-81" fmla="*/ 5099685 w 6591300"/>
              <a:gd name="connsiteY10-82" fmla="*/ 727587 h 2599249"/>
              <a:gd name="connsiteX11-83" fmla="*/ 6027420 w 6591300"/>
              <a:gd name="connsiteY11-84" fmla="*/ 62742 h 2599249"/>
              <a:gd name="connsiteX12-85" fmla="*/ 6027420 w 6591300"/>
              <a:gd name="connsiteY12-86" fmla="*/ 62742 h 2599249"/>
              <a:gd name="connsiteX13-87" fmla="*/ 6591300 w 6591300"/>
              <a:gd name="connsiteY13-88" fmla="*/ 1480062 h 2599249"/>
              <a:gd name="connsiteX0-89" fmla="*/ 0 w 6027420"/>
              <a:gd name="connsiteY0-90" fmla="*/ 2598297 h 2599249"/>
              <a:gd name="connsiteX1-91" fmla="*/ 0 w 6027420"/>
              <a:gd name="connsiteY1-92" fmla="*/ 2599249 h 2599249"/>
              <a:gd name="connsiteX2-93" fmla="*/ 874395 w 6027420"/>
              <a:gd name="connsiteY2-94" fmla="*/ 2055372 h 2599249"/>
              <a:gd name="connsiteX3-95" fmla="*/ 1470660 w 6027420"/>
              <a:gd name="connsiteY3-96" fmla="*/ 2049657 h 2599249"/>
              <a:gd name="connsiteX4-97" fmla="*/ 1562100 w 6027420"/>
              <a:gd name="connsiteY4-98" fmla="*/ 2104902 h 2599249"/>
              <a:gd name="connsiteX5-99" fmla="*/ 2532697 w 6027420"/>
              <a:gd name="connsiteY5-100" fmla="*/ 2077279 h 2599249"/>
              <a:gd name="connsiteX6-101" fmla="*/ 3231832 w 6027420"/>
              <a:gd name="connsiteY6-102" fmla="*/ 1603887 h 2599249"/>
              <a:gd name="connsiteX7-103" fmla="*/ 3635692 w 6027420"/>
              <a:gd name="connsiteY7-104" fmla="*/ 1582932 h 2599249"/>
              <a:gd name="connsiteX8-105" fmla="*/ 3956685 w 6027420"/>
              <a:gd name="connsiteY8-106" fmla="*/ 1755334 h 2599249"/>
              <a:gd name="connsiteX9-107" fmla="*/ 4855845 w 6027420"/>
              <a:gd name="connsiteY9-108" fmla="*/ 1448629 h 2599249"/>
              <a:gd name="connsiteX10-109" fmla="*/ 5099685 w 6027420"/>
              <a:gd name="connsiteY10-110" fmla="*/ 727587 h 2599249"/>
              <a:gd name="connsiteX11-111" fmla="*/ 6027420 w 6027420"/>
              <a:gd name="connsiteY11-112" fmla="*/ 62742 h 2599249"/>
              <a:gd name="connsiteX12-113" fmla="*/ 6027420 w 6027420"/>
              <a:gd name="connsiteY12-114" fmla="*/ 62742 h 25992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/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/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90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99880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15655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03741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85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3439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01933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58DB212-BFA2-403F-85EF-DFD3FF6D973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0345B69-98F1-8439-A0E4-0EB32AC78C5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5EF92C-100D-94F1-7FAE-C17F6E1AEE72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Jens Martensson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E0F8A1-C82F-9654-1982-EAA2AEF0AD5B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1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52" r:id="rId19"/>
    <p:sldLayoutId id="2147483654" r:id="rId20"/>
    <p:sldLayoutId id="2147483655" r:id="rId21"/>
    <p:sldLayoutId id="2147483656" r:id="rId22"/>
    <p:sldLayoutId id="2147483660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F0BC73-0476-4F4F-5615-1BA4FBFBA9D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593296" y="425817"/>
            <a:ext cx="1533414" cy="1356950"/>
          </a:xfrm>
        </p:spPr>
        <p:txBody>
          <a:bodyPr/>
          <a:lstStyle/>
          <a:p>
            <a:r>
              <a:rPr lang="en-US" dirty="0"/>
              <a:t>12 </a:t>
            </a:r>
          </a:p>
        </p:txBody>
      </p:sp>
      <p:pic>
        <p:nvPicPr>
          <p:cNvPr id="18" name="Picture Placeholder 17" descr="A person taking a selfie">
            <a:extLst>
              <a:ext uri="{FF2B5EF4-FFF2-40B4-BE49-F238E27FC236}">
                <a16:creationId xmlns:a16="http://schemas.microsoft.com/office/drawing/2014/main" id="{C7E345FA-0D85-C364-C3FF-6A3F1752905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7298" b="7298"/>
          <a:stretch>
            <a:fillRect/>
          </a:stretch>
        </p:blipFill>
        <p:spPr>
          <a:xfrm>
            <a:off x="1593296" y="3045496"/>
            <a:ext cx="2188109" cy="2773303"/>
          </a:xfrm>
        </p:spPr>
      </p:pic>
      <p:pic>
        <p:nvPicPr>
          <p:cNvPr id="20" name="Picture Placeholder 19" descr="A person in a suit and tie&#10;&#10;Description automatically generated">
            <a:extLst>
              <a:ext uri="{FF2B5EF4-FFF2-40B4-BE49-F238E27FC236}">
                <a16:creationId xmlns:a16="http://schemas.microsoft.com/office/drawing/2014/main" id="{C598C33D-1AD7-7B4B-A4C1-1B4943931B8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0946" r="10946"/>
          <a:stretch>
            <a:fillRect/>
          </a:stretch>
        </p:blipFill>
        <p:spPr>
          <a:xfrm>
            <a:off x="4700295" y="2974353"/>
            <a:ext cx="2187575" cy="2844446"/>
          </a:xfrm>
        </p:spPr>
      </p:pic>
      <p:pic>
        <p:nvPicPr>
          <p:cNvPr id="22" name="Picture Placeholder 21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9F187144-5691-D240-EB6E-9393691ABF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19987" r="19987"/>
          <a:stretch>
            <a:fillRect/>
          </a:stretch>
        </p:blipFill>
        <p:spPr>
          <a:xfrm>
            <a:off x="8183821" y="2974353"/>
            <a:ext cx="1963737" cy="2844446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AD3876-96A5-D786-7BF8-5C2796207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</a:t>
            </a:fld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EDDEE38-464E-EF78-F5A7-0B3B4A1B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723" y="601373"/>
            <a:ext cx="8991563" cy="1005839"/>
          </a:xfrm>
        </p:spPr>
        <p:txBody>
          <a:bodyPr/>
          <a:lstStyle/>
          <a:p>
            <a:r>
              <a:rPr lang="en-US" dirty="0"/>
              <a:t>  Team-Chargers 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BEAA42-1A5A-0E8E-6076-2353530691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26616" y="2034036"/>
            <a:ext cx="2350374" cy="869857"/>
          </a:xfrm>
        </p:spPr>
        <p:txBody>
          <a:bodyPr/>
          <a:lstStyle/>
          <a:p>
            <a:r>
              <a:rPr lang="en-US" dirty="0"/>
              <a:t>Sravanthi Kadari – Team leader</a:t>
            </a:r>
          </a:p>
          <a:p>
            <a:r>
              <a:rPr lang="en-US" dirty="0"/>
              <a:t>Data Analysis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53ABA15-EBCC-8203-3D8B-2734515045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0295" y="2034036"/>
            <a:ext cx="2446954" cy="869857"/>
          </a:xfrm>
        </p:spPr>
        <p:txBody>
          <a:bodyPr/>
          <a:lstStyle/>
          <a:p>
            <a:r>
              <a:rPr lang="en-US" dirty="0"/>
              <a:t>Chaitanya – Data Preprocessing and Data Modeling, Training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61BEC23-9C6C-2E8A-1B1E-554D2E8D0B0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23855" y="2034036"/>
            <a:ext cx="2743200" cy="940317"/>
          </a:xfrm>
        </p:spPr>
        <p:txBody>
          <a:bodyPr/>
          <a:lstStyle/>
          <a:p>
            <a:r>
              <a:rPr lang="en-US" dirty="0"/>
              <a:t>Janani –Testing and Deployment and Application</a:t>
            </a:r>
          </a:p>
        </p:txBody>
      </p:sp>
    </p:spTree>
    <p:extLst>
      <p:ext uri="{BB962C8B-B14F-4D97-AF65-F5344CB8AC3E}">
        <p14:creationId xmlns:p14="http://schemas.microsoft.com/office/powerpoint/2010/main" val="322281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9781-6414-E992-040F-EBF22F01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570" y="2450440"/>
            <a:ext cx="4360245" cy="548711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FE4DA-7A43-DBC3-E43D-0E62EF227F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8E068-87CD-121A-56C4-3ECC0A7B67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008B6B-6FED-FF0F-C343-6C10C67E4B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DB0485-962F-EC93-F73F-293651BF82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04CC77-F233-7EBF-C6A5-E712E08A9A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ABBF6BE-70A7-2FB4-DD2E-E32B9DAEA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74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group of people working at a desk&#10;&#10;Description automatically generated">
            <a:extLst>
              <a:ext uri="{FF2B5EF4-FFF2-40B4-BE49-F238E27FC236}">
                <a16:creationId xmlns:a16="http://schemas.microsoft.com/office/drawing/2014/main" id="{BC9D7106-2405-A846-3B8D-FB85AEC4446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1199" r="11199"/>
          <a:stretch>
            <a:fillRect/>
          </a:stretch>
        </p:blipFill>
        <p:spPr>
          <a:xfrm>
            <a:off x="-137652" y="90489"/>
            <a:ext cx="7942004" cy="6677022"/>
          </a:xfr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070527" y="1342389"/>
            <a:ext cx="3759807" cy="1547813"/>
          </a:xfrm>
        </p:spPr>
        <p:txBody>
          <a:bodyPr>
            <a:normAutofit/>
          </a:bodyPr>
          <a:lstStyle/>
          <a:p>
            <a:r>
              <a:rPr lang="en-US" dirty="0"/>
              <a:t>House </a:t>
            </a:r>
            <a:r>
              <a:rPr lang="en-US"/>
              <a:t>Price Forecast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256376" y="3338512"/>
            <a:ext cx="3756943" cy="1101436"/>
          </a:xfrm>
        </p:spPr>
        <p:txBody>
          <a:bodyPr/>
          <a:lstStyle/>
          <a:p>
            <a:r>
              <a:rPr lang="en-US" noProof="1"/>
              <a:t>A prediction for house prices is made using the dataset from the Kaggle House Prices - Advanced Regression Techniques.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8" descr="space radar outline"/>
          <p:cNvSpPr/>
          <p:nvPr/>
        </p:nvSpPr>
        <p:spPr>
          <a:xfrm rot="16731500">
            <a:off x="10654807" y="4433342"/>
            <a:ext cx="238125" cy="238125"/>
          </a:xfrm>
          <a:custGeom>
            <a:avLst/>
            <a:gdLst>
              <a:gd name="connsiteX0" fmla="*/ 145256 w 238125"/>
              <a:gd name="connsiteY0" fmla="*/ 159538 h 238125"/>
              <a:gd name="connsiteX1" fmla="*/ 150019 w 238125"/>
              <a:gd name="connsiteY1" fmla="*/ 154775 h 238125"/>
              <a:gd name="connsiteX2" fmla="*/ 150019 w 238125"/>
              <a:gd name="connsiteY2" fmla="*/ 145250 h 238125"/>
              <a:gd name="connsiteX3" fmla="*/ 145256 w 238125"/>
              <a:gd name="connsiteY3" fmla="*/ 140488 h 238125"/>
              <a:gd name="connsiteX4" fmla="*/ 140494 w 238125"/>
              <a:gd name="connsiteY4" fmla="*/ 145250 h 238125"/>
              <a:gd name="connsiteX5" fmla="*/ 140494 w 238125"/>
              <a:gd name="connsiteY5" fmla="*/ 154775 h 238125"/>
              <a:gd name="connsiteX6" fmla="*/ 145256 w 238125"/>
              <a:gd name="connsiteY6" fmla="*/ 159538 h 238125"/>
              <a:gd name="connsiteX7" fmla="*/ 234353 w 238125"/>
              <a:gd name="connsiteY7" fmla="*/ 122828 h 238125"/>
              <a:gd name="connsiteX8" fmla="*/ 196253 w 238125"/>
              <a:gd name="connsiteY8" fmla="*/ 84728 h 238125"/>
              <a:gd name="connsiteX9" fmla="*/ 192881 w 238125"/>
              <a:gd name="connsiteY9" fmla="*/ 83338 h 238125"/>
              <a:gd name="connsiteX10" fmla="*/ 97631 w 238125"/>
              <a:gd name="connsiteY10" fmla="*/ 83338 h 238125"/>
              <a:gd name="connsiteX11" fmla="*/ 93231 w 238125"/>
              <a:gd name="connsiteY11" fmla="*/ 86281 h 238125"/>
              <a:gd name="connsiteX12" fmla="*/ 94259 w 238125"/>
              <a:gd name="connsiteY12" fmla="*/ 91472 h 238125"/>
              <a:gd name="connsiteX13" fmla="*/ 114700 w 238125"/>
              <a:gd name="connsiteY13" fmla="*/ 111913 h 238125"/>
              <a:gd name="connsiteX14" fmla="*/ 73819 w 238125"/>
              <a:gd name="connsiteY14" fmla="*/ 111913 h 238125"/>
              <a:gd name="connsiteX15" fmla="*/ 73819 w 238125"/>
              <a:gd name="connsiteY15" fmla="*/ 45238 h 238125"/>
              <a:gd name="connsiteX16" fmla="*/ 88106 w 238125"/>
              <a:gd name="connsiteY16" fmla="*/ 45238 h 238125"/>
              <a:gd name="connsiteX17" fmla="*/ 92869 w 238125"/>
              <a:gd name="connsiteY17" fmla="*/ 40475 h 238125"/>
              <a:gd name="connsiteX18" fmla="*/ 92869 w 238125"/>
              <a:gd name="connsiteY18" fmla="*/ 21425 h 238125"/>
              <a:gd name="connsiteX19" fmla="*/ 88887 w 238125"/>
              <a:gd name="connsiteY19" fmla="*/ 16729 h 238125"/>
              <a:gd name="connsiteX20" fmla="*/ 31737 w 238125"/>
              <a:gd name="connsiteY20" fmla="*/ 7204 h 238125"/>
              <a:gd name="connsiteX21" fmla="*/ 27880 w 238125"/>
              <a:gd name="connsiteY21" fmla="*/ 8271 h 238125"/>
              <a:gd name="connsiteX22" fmla="*/ 26194 w 238125"/>
              <a:gd name="connsiteY22" fmla="*/ 11900 h 238125"/>
              <a:gd name="connsiteX23" fmla="*/ 26194 w 238125"/>
              <a:gd name="connsiteY23" fmla="*/ 40475 h 238125"/>
              <a:gd name="connsiteX24" fmla="*/ 30956 w 238125"/>
              <a:gd name="connsiteY24" fmla="*/ 45238 h 238125"/>
              <a:gd name="connsiteX25" fmla="*/ 64294 w 238125"/>
              <a:gd name="connsiteY25" fmla="*/ 45238 h 238125"/>
              <a:gd name="connsiteX26" fmla="*/ 64294 w 238125"/>
              <a:gd name="connsiteY26" fmla="*/ 111913 h 238125"/>
              <a:gd name="connsiteX27" fmla="*/ 40481 w 238125"/>
              <a:gd name="connsiteY27" fmla="*/ 111913 h 238125"/>
              <a:gd name="connsiteX28" fmla="*/ 26194 w 238125"/>
              <a:gd name="connsiteY28" fmla="*/ 126200 h 238125"/>
              <a:gd name="connsiteX29" fmla="*/ 26194 w 238125"/>
              <a:gd name="connsiteY29" fmla="*/ 164300 h 238125"/>
              <a:gd name="connsiteX30" fmla="*/ 40481 w 238125"/>
              <a:gd name="connsiteY30" fmla="*/ 178588 h 238125"/>
              <a:gd name="connsiteX31" fmla="*/ 76610 w 238125"/>
              <a:gd name="connsiteY31" fmla="*/ 178588 h 238125"/>
              <a:gd name="connsiteX32" fmla="*/ 52769 w 238125"/>
              <a:gd name="connsiteY32" fmla="*/ 202429 h 238125"/>
              <a:gd name="connsiteX33" fmla="*/ 30956 w 238125"/>
              <a:gd name="connsiteY33" fmla="*/ 188113 h 238125"/>
              <a:gd name="connsiteX34" fmla="*/ 7144 w 238125"/>
              <a:gd name="connsiteY34" fmla="*/ 211925 h 238125"/>
              <a:gd name="connsiteX35" fmla="*/ 30956 w 238125"/>
              <a:gd name="connsiteY35" fmla="*/ 235738 h 238125"/>
              <a:gd name="connsiteX36" fmla="*/ 54550 w 238125"/>
              <a:gd name="connsiteY36" fmla="*/ 214116 h 238125"/>
              <a:gd name="connsiteX37" fmla="*/ 90078 w 238125"/>
              <a:gd name="connsiteY37" fmla="*/ 178588 h 238125"/>
              <a:gd name="connsiteX38" fmla="*/ 111919 w 238125"/>
              <a:gd name="connsiteY38" fmla="*/ 178588 h 238125"/>
              <a:gd name="connsiteX39" fmla="*/ 111919 w 238125"/>
              <a:gd name="connsiteY39" fmla="*/ 188598 h 238125"/>
              <a:gd name="connsiteX40" fmla="*/ 92869 w 238125"/>
              <a:gd name="connsiteY40" fmla="*/ 211925 h 238125"/>
              <a:gd name="connsiteX41" fmla="*/ 116681 w 238125"/>
              <a:gd name="connsiteY41" fmla="*/ 235738 h 238125"/>
              <a:gd name="connsiteX42" fmla="*/ 140494 w 238125"/>
              <a:gd name="connsiteY42" fmla="*/ 211925 h 238125"/>
              <a:gd name="connsiteX43" fmla="*/ 121444 w 238125"/>
              <a:gd name="connsiteY43" fmla="*/ 188598 h 238125"/>
              <a:gd name="connsiteX44" fmla="*/ 121444 w 238125"/>
              <a:gd name="connsiteY44" fmla="*/ 178588 h 238125"/>
              <a:gd name="connsiteX45" fmla="*/ 143275 w 238125"/>
              <a:gd name="connsiteY45" fmla="*/ 178588 h 238125"/>
              <a:gd name="connsiteX46" fmla="*/ 178813 w 238125"/>
              <a:gd name="connsiteY46" fmla="*/ 214125 h 238125"/>
              <a:gd name="connsiteX47" fmla="*/ 202406 w 238125"/>
              <a:gd name="connsiteY47" fmla="*/ 235738 h 238125"/>
              <a:gd name="connsiteX48" fmla="*/ 226219 w 238125"/>
              <a:gd name="connsiteY48" fmla="*/ 211925 h 238125"/>
              <a:gd name="connsiteX49" fmla="*/ 202406 w 238125"/>
              <a:gd name="connsiteY49" fmla="*/ 188113 h 238125"/>
              <a:gd name="connsiteX50" fmla="*/ 180594 w 238125"/>
              <a:gd name="connsiteY50" fmla="*/ 202438 h 238125"/>
              <a:gd name="connsiteX51" fmla="*/ 156743 w 238125"/>
              <a:gd name="connsiteY51" fmla="*/ 178588 h 238125"/>
              <a:gd name="connsiteX52" fmla="*/ 192881 w 238125"/>
              <a:gd name="connsiteY52" fmla="*/ 178588 h 238125"/>
              <a:gd name="connsiteX53" fmla="*/ 207169 w 238125"/>
              <a:gd name="connsiteY53" fmla="*/ 164300 h 238125"/>
              <a:gd name="connsiteX54" fmla="*/ 207169 w 238125"/>
              <a:gd name="connsiteY54" fmla="*/ 130963 h 238125"/>
              <a:gd name="connsiteX55" fmla="*/ 230981 w 238125"/>
              <a:gd name="connsiteY55" fmla="*/ 130963 h 238125"/>
              <a:gd name="connsiteX56" fmla="*/ 235382 w 238125"/>
              <a:gd name="connsiteY56" fmla="*/ 128019 h 238125"/>
              <a:gd name="connsiteX57" fmla="*/ 234353 w 238125"/>
              <a:gd name="connsiteY57" fmla="*/ 122828 h 238125"/>
              <a:gd name="connsiteX58" fmla="*/ 45244 w 238125"/>
              <a:gd name="connsiteY58" fmla="*/ 211935 h 238125"/>
              <a:gd name="connsiteX59" fmla="*/ 30956 w 238125"/>
              <a:gd name="connsiteY59" fmla="*/ 226213 h 238125"/>
              <a:gd name="connsiteX60" fmla="*/ 16669 w 238125"/>
              <a:gd name="connsiteY60" fmla="*/ 211925 h 238125"/>
              <a:gd name="connsiteX61" fmla="*/ 30956 w 238125"/>
              <a:gd name="connsiteY61" fmla="*/ 197638 h 238125"/>
              <a:gd name="connsiteX62" fmla="*/ 45244 w 238125"/>
              <a:gd name="connsiteY62" fmla="*/ 211925 h 238125"/>
              <a:gd name="connsiteX63" fmla="*/ 45244 w 238125"/>
              <a:gd name="connsiteY63" fmla="*/ 211935 h 238125"/>
              <a:gd name="connsiteX64" fmla="*/ 202406 w 238125"/>
              <a:gd name="connsiteY64" fmla="*/ 197638 h 238125"/>
              <a:gd name="connsiteX65" fmla="*/ 216694 w 238125"/>
              <a:gd name="connsiteY65" fmla="*/ 211925 h 238125"/>
              <a:gd name="connsiteX66" fmla="*/ 202406 w 238125"/>
              <a:gd name="connsiteY66" fmla="*/ 226213 h 238125"/>
              <a:gd name="connsiteX67" fmla="*/ 188119 w 238125"/>
              <a:gd name="connsiteY67" fmla="*/ 211925 h 238125"/>
              <a:gd name="connsiteX68" fmla="*/ 202406 w 238125"/>
              <a:gd name="connsiteY68" fmla="*/ 197638 h 238125"/>
              <a:gd name="connsiteX69" fmla="*/ 109128 w 238125"/>
              <a:gd name="connsiteY69" fmla="*/ 92863 h 238125"/>
              <a:gd name="connsiteX70" fmla="*/ 143275 w 238125"/>
              <a:gd name="connsiteY70" fmla="*/ 92863 h 238125"/>
              <a:gd name="connsiteX71" fmla="*/ 171850 w 238125"/>
              <a:gd name="connsiteY71" fmla="*/ 121438 h 238125"/>
              <a:gd name="connsiteX72" fmla="*/ 137703 w 238125"/>
              <a:gd name="connsiteY72" fmla="*/ 121438 h 238125"/>
              <a:gd name="connsiteX73" fmla="*/ 109128 w 238125"/>
              <a:gd name="connsiteY73" fmla="*/ 92863 h 238125"/>
              <a:gd name="connsiteX74" fmla="*/ 35719 w 238125"/>
              <a:gd name="connsiteY74" fmla="*/ 35713 h 238125"/>
              <a:gd name="connsiteX75" fmla="*/ 35719 w 238125"/>
              <a:gd name="connsiteY75" fmla="*/ 17520 h 238125"/>
              <a:gd name="connsiteX76" fmla="*/ 83344 w 238125"/>
              <a:gd name="connsiteY76" fmla="*/ 25454 h 238125"/>
              <a:gd name="connsiteX77" fmla="*/ 83344 w 238125"/>
              <a:gd name="connsiteY77" fmla="*/ 35713 h 238125"/>
              <a:gd name="connsiteX78" fmla="*/ 35719 w 238125"/>
              <a:gd name="connsiteY78" fmla="*/ 35713 h 238125"/>
              <a:gd name="connsiteX79" fmla="*/ 130969 w 238125"/>
              <a:gd name="connsiteY79" fmla="*/ 211925 h 238125"/>
              <a:gd name="connsiteX80" fmla="*/ 116681 w 238125"/>
              <a:gd name="connsiteY80" fmla="*/ 226213 h 238125"/>
              <a:gd name="connsiteX81" fmla="*/ 102394 w 238125"/>
              <a:gd name="connsiteY81" fmla="*/ 211925 h 238125"/>
              <a:gd name="connsiteX82" fmla="*/ 116681 w 238125"/>
              <a:gd name="connsiteY82" fmla="*/ 197638 h 238125"/>
              <a:gd name="connsiteX83" fmla="*/ 130969 w 238125"/>
              <a:gd name="connsiteY83" fmla="*/ 211925 h 238125"/>
              <a:gd name="connsiteX84" fmla="*/ 197644 w 238125"/>
              <a:gd name="connsiteY84" fmla="*/ 164300 h 238125"/>
              <a:gd name="connsiteX85" fmla="*/ 192881 w 238125"/>
              <a:gd name="connsiteY85" fmla="*/ 169063 h 238125"/>
              <a:gd name="connsiteX86" fmla="*/ 40481 w 238125"/>
              <a:gd name="connsiteY86" fmla="*/ 169063 h 238125"/>
              <a:gd name="connsiteX87" fmla="*/ 35719 w 238125"/>
              <a:gd name="connsiteY87" fmla="*/ 164300 h 238125"/>
              <a:gd name="connsiteX88" fmla="*/ 35719 w 238125"/>
              <a:gd name="connsiteY88" fmla="*/ 126200 h 238125"/>
              <a:gd name="connsiteX89" fmla="*/ 40481 w 238125"/>
              <a:gd name="connsiteY89" fmla="*/ 121438 h 238125"/>
              <a:gd name="connsiteX90" fmla="*/ 124225 w 238125"/>
              <a:gd name="connsiteY90" fmla="*/ 121438 h 238125"/>
              <a:gd name="connsiteX91" fmla="*/ 132359 w 238125"/>
              <a:gd name="connsiteY91" fmla="*/ 129572 h 238125"/>
              <a:gd name="connsiteX92" fmla="*/ 135731 w 238125"/>
              <a:gd name="connsiteY92" fmla="*/ 130963 h 238125"/>
              <a:gd name="connsiteX93" fmla="*/ 197644 w 238125"/>
              <a:gd name="connsiteY93" fmla="*/ 130963 h 238125"/>
              <a:gd name="connsiteX94" fmla="*/ 197644 w 238125"/>
              <a:gd name="connsiteY94" fmla="*/ 164300 h 238125"/>
              <a:gd name="connsiteX95" fmla="*/ 185318 w 238125"/>
              <a:gd name="connsiteY95" fmla="*/ 121438 h 238125"/>
              <a:gd name="connsiteX96" fmla="*/ 156743 w 238125"/>
              <a:gd name="connsiteY96" fmla="*/ 92863 h 238125"/>
              <a:gd name="connsiteX97" fmla="*/ 190910 w 238125"/>
              <a:gd name="connsiteY97" fmla="*/ 92863 h 238125"/>
              <a:gd name="connsiteX98" fmla="*/ 219485 w 238125"/>
              <a:gd name="connsiteY98" fmla="*/ 121438 h 238125"/>
              <a:gd name="connsiteX99" fmla="*/ 185318 w 238125"/>
              <a:gd name="connsiteY99" fmla="*/ 121438 h 238125"/>
              <a:gd name="connsiteX100" fmla="*/ 164306 w 238125"/>
              <a:gd name="connsiteY100" fmla="*/ 159538 h 238125"/>
              <a:gd name="connsiteX101" fmla="*/ 169069 w 238125"/>
              <a:gd name="connsiteY101" fmla="*/ 154775 h 238125"/>
              <a:gd name="connsiteX102" fmla="*/ 169069 w 238125"/>
              <a:gd name="connsiteY102" fmla="*/ 145250 h 238125"/>
              <a:gd name="connsiteX103" fmla="*/ 164306 w 238125"/>
              <a:gd name="connsiteY103" fmla="*/ 140488 h 238125"/>
              <a:gd name="connsiteX104" fmla="*/ 159544 w 238125"/>
              <a:gd name="connsiteY104" fmla="*/ 145250 h 238125"/>
              <a:gd name="connsiteX105" fmla="*/ 159544 w 238125"/>
              <a:gd name="connsiteY105" fmla="*/ 154775 h 238125"/>
              <a:gd name="connsiteX106" fmla="*/ 164306 w 238125"/>
              <a:gd name="connsiteY106" fmla="*/ 159538 h 238125"/>
              <a:gd name="connsiteX107" fmla="*/ 78581 w 238125"/>
              <a:gd name="connsiteY107" fmla="*/ 130963 h 238125"/>
              <a:gd name="connsiteX108" fmla="*/ 50006 w 238125"/>
              <a:gd name="connsiteY108" fmla="*/ 130963 h 238125"/>
              <a:gd name="connsiteX109" fmla="*/ 45244 w 238125"/>
              <a:gd name="connsiteY109" fmla="*/ 135725 h 238125"/>
              <a:gd name="connsiteX110" fmla="*/ 45244 w 238125"/>
              <a:gd name="connsiteY110" fmla="*/ 154775 h 238125"/>
              <a:gd name="connsiteX111" fmla="*/ 50006 w 238125"/>
              <a:gd name="connsiteY111" fmla="*/ 159538 h 238125"/>
              <a:gd name="connsiteX112" fmla="*/ 78581 w 238125"/>
              <a:gd name="connsiteY112" fmla="*/ 159538 h 238125"/>
              <a:gd name="connsiteX113" fmla="*/ 83344 w 238125"/>
              <a:gd name="connsiteY113" fmla="*/ 154775 h 238125"/>
              <a:gd name="connsiteX114" fmla="*/ 83344 w 238125"/>
              <a:gd name="connsiteY114" fmla="*/ 135725 h 238125"/>
              <a:gd name="connsiteX115" fmla="*/ 78581 w 238125"/>
              <a:gd name="connsiteY115" fmla="*/ 130963 h 238125"/>
              <a:gd name="connsiteX116" fmla="*/ 73819 w 238125"/>
              <a:gd name="connsiteY116" fmla="*/ 150013 h 238125"/>
              <a:gd name="connsiteX117" fmla="*/ 54769 w 238125"/>
              <a:gd name="connsiteY117" fmla="*/ 150013 h 238125"/>
              <a:gd name="connsiteX118" fmla="*/ 54769 w 238125"/>
              <a:gd name="connsiteY118" fmla="*/ 140488 h 238125"/>
              <a:gd name="connsiteX119" fmla="*/ 73819 w 238125"/>
              <a:gd name="connsiteY119" fmla="*/ 140488 h 238125"/>
              <a:gd name="connsiteX120" fmla="*/ 73819 w 238125"/>
              <a:gd name="connsiteY120" fmla="*/ 150013 h 238125"/>
              <a:gd name="connsiteX121" fmla="*/ 183356 w 238125"/>
              <a:gd name="connsiteY121" fmla="*/ 159538 h 238125"/>
              <a:gd name="connsiteX122" fmla="*/ 188119 w 238125"/>
              <a:gd name="connsiteY122" fmla="*/ 154775 h 238125"/>
              <a:gd name="connsiteX123" fmla="*/ 188119 w 238125"/>
              <a:gd name="connsiteY123" fmla="*/ 145250 h 238125"/>
              <a:gd name="connsiteX124" fmla="*/ 183356 w 238125"/>
              <a:gd name="connsiteY124" fmla="*/ 140488 h 238125"/>
              <a:gd name="connsiteX125" fmla="*/ 178594 w 238125"/>
              <a:gd name="connsiteY125" fmla="*/ 145250 h 238125"/>
              <a:gd name="connsiteX126" fmla="*/ 178594 w 238125"/>
              <a:gd name="connsiteY126" fmla="*/ 154775 h 238125"/>
              <a:gd name="connsiteX127" fmla="*/ 183356 w 238125"/>
              <a:gd name="connsiteY127" fmla="*/ 159538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238125" h="238125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360000"/>
            <a:ext cx="11537925" cy="540000"/>
          </a:xfrm>
        </p:spPr>
        <p:txBody>
          <a:bodyPr/>
          <a:lstStyle/>
          <a:p>
            <a:r>
              <a:rPr lang="en-US" dirty="0"/>
              <a:t>CRISP DM Methodology.</a:t>
            </a:r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18749C92-72FD-B0DF-905B-9F443EEFB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86" y="823800"/>
            <a:ext cx="8306588" cy="59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books on a shelf with pages showing out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/>
          <a:srcRect t="35" b="35"/>
          <a:stretch>
            <a:fillRect/>
          </a:stretch>
        </p:blipFill>
        <p:spPr/>
      </p:pic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16247" y="786199"/>
            <a:ext cx="3759807" cy="1547813"/>
          </a:xfrm>
        </p:spPr>
        <p:txBody>
          <a:bodyPr/>
          <a:lstStyle/>
          <a:p>
            <a:r>
              <a:rPr lang="en-US" b="1" dirty="0"/>
              <a:t>Business Objective: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00990" y="2783418"/>
            <a:ext cx="4195010" cy="1686787"/>
          </a:xfrm>
        </p:spPr>
        <p:txBody>
          <a:bodyPr/>
          <a:lstStyle/>
          <a:p>
            <a:r>
              <a:rPr lang="en-US" sz="2000" noProof="1"/>
              <a:t>This project's main objective is to combine data visualization and model building to accurately predict home values using a dataset from a Kaggle competition.</a:t>
            </a:r>
          </a:p>
          <a:p>
            <a:endParaRPr lang="en-US" sz="2000" noProof="1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Freeform: Shape 6"/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Graphic 14" descr="dinosaur outline"/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Business Understanding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263525" lvl="1" indent="0">
              <a:buNone/>
            </a:pPr>
            <a:endParaRPr lang="en-US" noProof="1"/>
          </a:p>
          <a:p>
            <a:pPr lvl="1"/>
            <a:r>
              <a:rPr lang="en-US" sz="2400" dirty="0"/>
              <a:t>From a business perspective, if a buyer can predict the price ranges of the residences in a particular area, he may be able to organize and prioritize his wants and get a better price.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We may, for instance, inquire what price a buyer would be willing to pay for a house with three bedrooms, two bathrooms, a basement garage, and a preference for a two-story, vintage building from the late 1980s.</a:t>
            </a:r>
          </a:p>
          <a:p>
            <a:pPr lvl="1"/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9" name="Picture Placeholder 28" descr="A person looking at a wall with a drawing on it&#10;&#10;Description automatically generated">
            <a:extLst>
              <a:ext uri="{FF2B5EF4-FFF2-40B4-BE49-F238E27FC236}">
                <a16:creationId xmlns:a16="http://schemas.microsoft.com/office/drawing/2014/main" id="{2C0841D9-794B-D628-3941-2A9BB1CCC4A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9886" r="19886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Data Source/ Data Aquisition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noProof="1"/>
          </a:p>
          <a:p>
            <a:pPr lvl="1"/>
            <a:r>
              <a:rPr lang="en-US" sz="2400" dirty="0"/>
              <a:t>The House Pricing data set was obtained from Kaggle.</a:t>
            </a:r>
          </a:p>
          <a:p>
            <a:pPr lvl="1"/>
            <a:r>
              <a:rPr lang="en-US" sz="2400" dirty="0"/>
              <a:t>The collection contains over 1400 records of home sales in Ames between 1872 and 2010.</a:t>
            </a:r>
          </a:p>
          <a:p>
            <a:pPr lvl="1"/>
            <a:endParaRPr lang="en-US" sz="2400" dirty="0"/>
          </a:p>
        </p:txBody>
      </p:sp>
      <p:pic>
        <p:nvPicPr>
          <p:cNvPr id="10" name="Picture Placeholder 9" descr="An open book with glowing numbers coming out of it&#10;&#10;Description automatically generated">
            <a:extLst>
              <a:ext uri="{FF2B5EF4-FFF2-40B4-BE49-F238E27FC236}">
                <a16:creationId xmlns:a16="http://schemas.microsoft.com/office/drawing/2014/main" id="{4C9D595A-0A02-1133-7277-F57786DA306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0163" r="30163"/>
          <a:stretch>
            <a:fillRect/>
          </a:stretch>
        </p:blipFill>
        <p:spPr>
          <a:xfrm>
            <a:off x="7352936" y="1"/>
            <a:ext cx="5112761" cy="667948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person touching his chin&#10;&#10;Description automatically generated">
            <a:extLst>
              <a:ext uri="{FF2B5EF4-FFF2-40B4-BE49-F238E27FC236}">
                <a16:creationId xmlns:a16="http://schemas.microsoft.com/office/drawing/2014/main" id="{B1C63350-D329-9DC6-5F88-FA1C75993A2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54893" r="73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>
        <p:nvSpPr>
          <p:cNvPr id="53" name="Content Placeholder 2"/>
          <p:cNvSpPr>
            <a:spLocks noGrp="1"/>
          </p:cNvSpPr>
          <p:nvPr>
            <p:ph idx="4294967295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-228600"/>
            <a:r>
              <a:rPr lang="en-US" sz="1300">
                <a:solidFill>
                  <a:schemeClr val="tx1"/>
                </a:solidFill>
                <a:latin typeface="+mn-lt"/>
              </a:rPr>
              <a:t>The data includes the following fields.</a:t>
            </a:r>
          </a:p>
          <a:p>
            <a:pPr indent="-228600"/>
            <a:r>
              <a:rPr lang="en-US" sz="1300" b="1" i="0">
                <a:solidFill>
                  <a:schemeClr val="tx1"/>
                </a:solidFill>
                <a:effectLst/>
                <a:latin typeface="+mn-lt"/>
              </a:rPr>
              <a:t>OverallQual</a:t>
            </a:r>
            <a:r>
              <a:rPr lang="en-US" sz="1300" b="0" i="0">
                <a:solidFill>
                  <a:schemeClr val="tx1"/>
                </a:solidFill>
                <a:effectLst/>
                <a:latin typeface="+mn-lt"/>
              </a:rPr>
              <a:t>: Overall quality of the house</a:t>
            </a:r>
          </a:p>
          <a:p>
            <a:pPr indent="-228600"/>
            <a:r>
              <a:rPr lang="en-US" sz="1300" b="1" i="0">
                <a:solidFill>
                  <a:schemeClr val="tx1"/>
                </a:solidFill>
                <a:effectLst/>
                <a:latin typeface="+mn-lt"/>
              </a:rPr>
              <a:t>GrLivArea</a:t>
            </a:r>
            <a:r>
              <a:rPr lang="en-US" sz="1300" b="0" i="0">
                <a:solidFill>
                  <a:schemeClr val="tx1"/>
                </a:solidFill>
                <a:effectLst/>
                <a:latin typeface="+mn-lt"/>
              </a:rPr>
              <a:t>: Above grade (ground) living area square feet</a:t>
            </a:r>
          </a:p>
          <a:p>
            <a:pPr indent="-228600"/>
            <a:r>
              <a:rPr lang="en-US" sz="1300" b="1" i="0">
                <a:solidFill>
                  <a:schemeClr val="tx1"/>
                </a:solidFill>
                <a:effectLst/>
                <a:latin typeface="+mn-lt"/>
              </a:rPr>
              <a:t>GarageCars</a:t>
            </a:r>
            <a:r>
              <a:rPr lang="en-US" sz="1300" b="0" i="0">
                <a:solidFill>
                  <a:schemeClr val="tx1"/>
                </a:solidFill>
                <a:effectLst/>
                <a:latin typeface="+mn-lt"/>
              </a:rPr>
              <a:t>: Number of garage cars</a:t>
            </a:r>
          </a:p>
          <a:p>
            <a:pPr indent="-228600"/>
            <a:r>
              <a:rPr lang="en-US" sz="1300" b="1" i="0">
                <a:solidFill>
                  <a:schemeClr val="tx1"/>
                </a:solidFill>
                <a:effectLst/>
                <a:latin typeface="+mn-lt"/>
              </a:rPr>
              <a:t>FullBath</a:t>
            </a:r>
            <a:r>
              <a:rPr lang="en-US" sz="1300" b="0" i="0">
                <a:solidFill>
                  <a:schemeClr val="tx1"/>
                </a:solidFill>
                <a:effectLst/>
                <a:latin typeface="+mn-lt"/>
              </a:rPr>
              <a:t>: Number of full baths</a:t>
            </a:r>
          </a:p>
          <a:p>
            <a:pPr indent="-228600"/>
            <a:r>
              <a:rPr lang="en-US" sz="1300" b="1" i="0">
                <a:solidFill>
                  <a:schemeClr val="tx1"/>
                </a:solidFill>
                <a:effectLst/>
                <a:latin typeface="+mn-lt"/>
              </a:rPr>
              <a:t>YearBuilt</a:t>
            </a:r>
            <a:r>
              <a:rPr lang="en-US" sz="1300" b="0" i="0">
                <a:solidFill>
                  <a:schemeClr val="tx1"/>
                </a:solidFill>
                <a:effectLst/>
                <a:latin typeface="+mn-lt"/>
              </a:rPr>
              <a:t>: Year house was built</a:t>
            </a:r>
          </a:p>
          <a:p>
            <a:pPr indent="-228600"/>
            <a:r>
              <a:rPr lang="en-US" sz="1300" b="1" i="0">
                <a:solidFill>
                  <a:schemeClr val="tx1"/>
                </a:solidFill>
                <a:effectLst/>
                <a:latin typeface="+mn-lt"/>
              </a:rPr>
              <a:t>TotRmsAbvGrd</a:t>
            </a:r>
            <a:r>
              <a:rPr lang="en-US" sz="1300" b="0" i="0">
                <a:solidFill>
                  <a:schemeClr val="tx1"/>
                </a:solidFill>
                <a:effectLst/>
                <a:latin typeface="+mn-lt"/>
              </a:rPr>
              <a:t>: Total number of rooms above grade (excluding bathrooms and closets)</a:t>
            </a:r>
          </a:p>
          <a:p>
            <a:pPr indent="-228600"/>
            <a:r>
              <a:rPr lang="en-US" sz="1300" b="1" i="0">
                <a:solidFill>
                  <a:schemeClr val="tx1"/>
                </a:solidFill>
                <a:effectLst/>
                <a:latin typeface="+mn-lt"/>
              </a:rPr>
              <a:t>Fireplaces</a:t>
            </a:r>
            <a:r>
              <a:rPr lang="en-US" sz="1300" b="0" i="0">
                <a:solidFill>
                  <a:schemeClr val="tx1"/>
                </a:solidFill>
                <a:effectLst/>
                <a:latin typeface="+mn-lt"/>
              </a:rPr>
              <a:t>: Number of fireplaces</a:t>
            </a:r>
          </a:p>
          <a:p>
            <a:pPr indent="-228600"/>
            <a:r>
              <a:rPr lang="en-US" sz="1300" b="1" i="0">
                <a:solidFill>
                  <a:schemeClr val="tx1"/>
                </a:solidFill>
                <a:effectLst/>
                <a:latin typeface="+mn-lt"/>
              </a:rPr>
              <a:t>BedroomAbvGr</a:t>
            </a:r>
            <a:r>
              <a:rPr lang="en-US" sz="1300" b="0" i="0">
                <a:solidFill>
                  <a:schemeClr val="tx1"/>
                </a:solidFill>
                <a:effectLst/>
                <a:latin typeface="+mn-lt"/>
              </a:rPr>
              <a:t>: Number of bedrooms above grade</a:t>
            </a:r>
          </a:p>
          <a:p>
            <a:pPr indent="-228600"/>
            <a:r>
              <a:rPr lang="en-US" sz="1300" b="1" i="0">
                <a:solidFill>
                  <a:schemeClr val="tx1"/>
                </a:solidFill>
                <a:effectLst/>
                <a:latin typeface="+mn-lt"/>
              </a:rPr>
              <a:t>GarageYrBlt</a:t>
            </a:r>
            <a:r>
              <a:rPr lang="en-US" sz="1300" b="0" i="0">
                <a:solidFill>
                  <a:schemeClr val="tx1"/>
                </a:solidFill>
                <a:effectLst/>
                <a:latin typeface="+mn-lt"/>
              </a:rPr>
              <a:t>: Year garage was built</a:t>
            </a:r>
          </a:p>
          <a:p>
            <a:pPr indent="-228600"/>
            <a:endParaRPr lang="en-US" sz="1300">
              <a:solidFill>
                <a:schemeClr val="tx1"/>
              </a:solidFill>
              <a:latin typeface="+mn-lt"/>
            </a:endParaRPr>
          </a:p>
          <a:p>
            <a:pPr indent="-228600"/>
            <a:endParaRPr lang="en-US" sz="1300">
              <a:solidFill>
                <a:schemeClr val="tx1"/>
              </a:solidFill>
              <a:latin typeface="+mn-lt"/>
            </a:endParaRPr>
          </a:p>
          <a:p>
            <a:pPr indent="-228600"/>
            <a:endParaRPr lang="en-US" sz="13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2"/>
          </p:nvPr>
        </p:nvSpPr>
        <p:spPr>
          <a:xfrm>
            <a:off x="75895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5615077-39AD-4FB2-A061-5884E8516F91}" type="datetime1">
              <a:rPr lang="en-US" sz="12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10/18/2023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4"/>
          </p:nvPr>
        </p:nvSpPr>
        <p:spPr>
          <a:xfrm>
            <a:off x="8732520" y="6356350"/>
            <a:ext cx="3200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 sz="1200">
                <a:solidFill>
                  <a:schemeClr val="tx1"/>
                </a:solidFill>
                <a:latin typeface="Calibri" panose="020F0502020204030204"/>
                <a:cs typeface="+mn-cs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 sz="1200">
              <a:solidFill>
                <a:schemeClr val="tx1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Understanding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diagram of data preparation steps&#10;&#10;Description automatically generated">
            <a:extLst>
              <a:ext uri="{FF2B5EF4-FFF2-40B4-BE49-F238E27FC236}">
                <a16:creationId xmlns:a16="http://schemas.microsoft.com/office/drawing/2014/main" id="{5033F9E3-C870-3834-A099-350BFF2EB51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5252" r="15252"/>
          <a:stretch>
            <a:fillRect/>
          </a:stretch>
        </p:blipFill>
        <p:spPr>
          <a:xfrm>
            <a:off x="6897657" y="1353796"/>
            <a:ext cx="4675217" cy="4467647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815E1-2CCC-343E-13C7-0B0B0BBC328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36557"/>
            <a:ext cx="6968691" cy="4851059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In order to prevent the adoption of soiled data, we must clean our data and maintain it in a ready-to-use format. The actions are as follows: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sym typeface="+mn-ea"/>
              </a:rPr>
              <a:t> Exploring the data</a:t>
            </a:r>
          </a:p>
          <a:p>
            <a:pPr marL="342900" indent="-342900" algn="l">
              <a:buClrTx/>
              <a:buSzTx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sym typeface="+mn-ea"/>
              </a:rPr>
              <a:t> Data cleaning for missing values and outliners detection -</a:t>
            </a:r>
          </a:p>
          <a:p>
            <a:pPr marL="342900" indent="-342900" algn="l">
              <a:buClrTx/>
              <a:buSzTx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sym typeface="+mn-ea"/>
              </a:rPr>
              <a:t>There are many outliers. The distribution is like a normal distribution. The feature is target value. Because of it we will not make changing.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sym typeface="+mn-ea"/>
              </a:rPr>
              <a:t> Formatting of numeric data fields in the datasets</a:t>
            </a:r>
          </a:p>
          <a:p>
            <a:pPr marL="342900" indent="-342900" algn="l">
              <a:buClrTx/>
              <a:buSzTx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sym typeface="+mn-ea"/>
              </a:rPr>
              <a:t>Feature Selection and Correlation Analysis -</a:t>
            </a:r>
          </a:p>
          <a:p>
            <a:pPr marL="342900" indent="-342900" algn="l">
              <a:buClrTx/>
              <a:buSzTx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sym typeface="+mn-ea"/>
              </a:rPr>
              <a:t>For House Price Prediction we had use features that have correlation with “Sale Price” by heatmap</a:t>
            </a:r>
          </a:p>
          <a:p>
            <a:pPr marL="342900" indent="-342900" algn="l">
              <a:buClrTx/>
              <a:buSzTx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sym typeface="+mn-ea"/>
              </a:rPr>
              <a:t>Data Visualization and Exploratory Data Analysis</a:t>
            </a:r>
          </a:p>
          <a:p>
            <a:pPr marL="342900" indent="-342900" algn="l">
              <a:buClrTx/>
              <a:buSzTx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sym typeface="+mn-ea"/>
              </a:rPr>
              <a:t>Filling the missing values by examining the graphics.</a:t>
            </a:r>
          </a:p>
          <a:p>
            <a:pPr marL="342900" indent="-342900" algn="l">
              <a:buClrTx/>
              <a:buSzTx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sym typeface="+mn-ea"/>
              </a:rPr>
              <a:t>Impute missing values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79BFD-C57E-9495-8AFC-70BDC8187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2C39E5-E5C3-DA00-38BB-1D6A38527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15" y="410547"/>
            <a:ext cx="4292286" cy="697461"/>
          </a:xfrm>
        </p:spPr>
        <p:txBody>
          <a:bodyPr>
            <a:normAutofit/>
          </a:bodyPr>
          <a:lstStyle/>
          <a:p>
            <a:r>
              <a:rPr lang="en-US" sz="3200" dirty="0"/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3993425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Modeling</a:t>
            </a:r>
          </a:p>
        </p:txBody>
      </p:sp>
      <p:pic>
        <p:nvPicPr>
          <p:cNvPr id="9" name="Picture Placeholder 8" descr="Logo, company name&#10;&#10;Description automatically generated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5408" b="15408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0000" lnSpcReduction="20000"/>
          </a:bodyPr>
          <a:lstStyle/>
          <a:p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09568" y="3858850"/>
            <a:ext cx="4953000" cy="2046251"/>
          </a:xfrm>
        </p:spPr>
        <p:txBody>
          <a:bodyPr/>
          <a:lstStyle/>
          <a:p>
            <a:r>
              <a:rPr lang="en-US" dirty="0"/>
              <a:t>To model our data, we use the </a:t>
            </a:r>
            <a:r>
              <a:rPr lang="en-US" dirty="0" err="1"/>
              <a:t>LightGBM</a:t>
            </a:r>
            <a:r>
              <a:rPr lang="en-US" dirty="0"/>
              <a:t> algorithm.</a:t>
            </a:r>
          </a:p>
          <a:p>
            <a:endParaRPr lang="en-US" dirty="0"/>
          </a:p>
          <a:p>
            <a:r>
              <a:rPr lang="en-US" b="1" dirty="0">
                <a:solidFill>
                  <a:srgbClr val="404040"/>
                </a:solidFill>
              </a:rPr>
              <a:t>It</a:t>
            </a:r>
            <a:r>
              <a:rPr lang="en-US" b="0" i="0" dirty="0">
                <a:solidFill>
                  <a:srgbClr val="404040"/>
                </a:solidFill>
                <a:effectLst/>
              </a:rPr>
              <a:t> is a gradient boosting framework that uses tree-based learning algorithms.</a:t>
            </a:r>
          </a:p>
          <a:p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6095999" y="3460497"/>
            <a:ext cx="4953000" cy="42639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It is well-known for its: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6172199" y="3858850"/>
            <a:ext cx="5257801" cy="1795671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Faster training speed and higher efficiency.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  Lower memory usage.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  Better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  Support of parallel and GPU learning.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  Capable of handling large-scale data.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endParaRPr lang="en-US" sz="2000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endParaRPr lang="en-US" sz="2000" dirty="0"/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t>9</a:t>
            </a:fld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0" y="0"/>
            <a:ext cx="6095999" cy="2139951"/>
          </a:xfrm>
          <a:prstGeom prst="rect">
            <a:avLst/>
          </a:prstGeom>
          <a:solidFill>
            <a:srgbClr val="92D050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232</TotalTime>
  <Words>469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Biome Light</vt:lpstr>
      <vt:lpstr>Calibri</vt:lpstr>
      <vt:lpstr>Gill Sans MT</vt:lpstr>
      <vt:lpstr>Lato</vt:lpstr>
      <vt:lpstr>Times New Roman</vt:lpstr>
      <vt:lpstr>Tw Cen MT</vt:lpstr>
      <vt:lpstr>Wingdings</vt:lpstr>
      <vt:lpstr>Gallery</vt:lpstr>
      <vt:lpstr>  Team-Chargers  </vt:lpstr>
      <vt:lpstr>House Price Forecast</vt:lpstr>
      <vt:lpstr>CRISP DM Methodology.</vt:lpstr>
      <vt:lpstr>Business Objective:</vt:lpstr>
      <vt:lpstr>Business Understanding</vt:lpstr>
      <vt:lpstr>Data Source/ Data Aquisition</vt:lpstr>
      <vt:lpstr>Data Understanding</vt:lpstr>
      <vt:lpstr>DATA PREPARATION</vt:lpstr>
      <vt:lpstr>Modeling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 Prediction</dc:title>
  <dc:creator>Navya Konakala</dc:creator>
  <cp:lastModifiedBy>Hema maruthi manikanta Nagabhyru</cp:lastModifiedBy>
  <cp:revision>48</cp:revision>
  <dcterms:created xsi:type="dcterms:W3CDTF">2022-10-19T18:32:00Z</dcterms:created>
  <dcterms:modified xsi:type="dcterms:W3CDTF">2023-10-19T03:53:05Z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F20FED0E82CF4F0D83ED79FBC067730D</vt:lpwstr>
  </property>
  <property fmtid="{D5CDD505-2E9C-101B-9397-08002B2CF9AE}" pid="3" name="KSOProductBuildVer">
    <vt:lpwstr>1033-11.2.0.11417</vt:lpwstr>
  </property>
</Properties>
</file>