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D1C2-6390-4DB9-85EE-142AB9F3C75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D755-4F4A-4743-90A6-6EE75F97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9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D1C2-6390-4DB9-85EE-142AB9F3C75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D755-4F4A-4743-90A6-6EE75F97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D1C2-6390-4DB9-85EE-142AB9F3C75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D755-4F4A-4743-90A6-6EE75F97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337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D1C2-6390-4DB9-85EE-142AB9F3C75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D755-4F4A-4743-90A6-6EE75F97936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25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D1C2-6390-4DB9-85EE-142AB9F3C75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D755-4F4A-4743-90A6-6EE75F97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57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D1C2-6390-4DB9-85EE-142AB9F3C75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D755-4F4A-4743-90A6-6EE75F97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2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D1C2-6390-4DB9-85EE-142AB9F3C75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D755-4F4A-4743-90A6-6EE75F97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08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D1C2-6390-4DB9-85EE-142AB9F3C75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D755-4F4A-4743-90A6-6EE75F97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55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D1C2-6390-4DB9-85EE-142AB9F3C75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D755-4F4A-4743-90A6-6EE75F97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53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D1C2-6390-4DB9-85EE-142AB9F3C75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D755-4F4A-4743-90A6-6EE75F97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2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D1C2-6390-4DB9-85EE-142AB9F3C75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D755-4F4A-4743-90A6-6EE75F97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74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D1C2-6390-4DB9-85EE-142AB9F3C75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D755-4F4A-4743-90A6-6EE75F97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2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D1C2-6390-4DB9-85EE-142AB9F3C75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D755-4F4A-4743-90A6-6EE75F97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D1C2-6390-4DB9-85EE-142AB9F3C75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D755-4F4A-4743-90A6-6EE75F97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302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D1C2-6390-4DB9-85EE-142AB9F3C75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D755-4F4A-4743-90A6-6EE75F97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41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D1C2-6390-4DB9-85EE-142AB9F3C75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D755-4F4A-4743-90A6-6EE75F97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D1C2-6390-4DB9-85EE-142AB9F3C75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4D755-4F4A-4743-90A6-6EE75F97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0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966D1C2-6390-4DB9-85EE-142AB9F3C75D}" type="datetimeFigureOut">
              <a:rPr lang="en-US" smtClean="0"/>
              <a:t>11/21/2020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4D755-4F4A-4743-90A6-6EE75F9793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570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chaitanyakulkarni4000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7B97-C887-4FA3-BD41-39A07C0F26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190" y="2375451"/>
            <a:ext cx="7949288" cy="1199294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Kisan Mitra: Digital Assistant For Farmers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AAD95F-915E-49E2-BD2B-D734F4052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2190" y="3995415"/>
            <a:ext cx="8825658" cy="8614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Process Design Document</a:t>
            </a:r>
          </a:p>
          <a:p>
            <a:r>
              <a:rPr lang="en-US" dirty="0">
                <a:solidFill>
                  <a:schemeClr val="bg1"/>
                </a:solidFill>
              </a:rPr>
              <a:t>V2.0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332BBC-0831-4001-8784-4F75851BB504}"/>
              </a:ext>
            </a:extLst>
          </p:cNvPr>
          <p:cNvSpPr txBox="1">
            <a:spLocks/>
          </p:cNvSpPr>
          <p:nvPr/>
        </p:nvSpPr>
        <p:spPr>
          <a:xfrm>
            <a:off x="1062190" y="752116"/>
            <a:ext cx="7949288" cy="11992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 err="1">
                <a:solidFill>
                  <a:schemeClr val="bg1"/>
                </a:solidFill>
              </a:rPr>
              <a:t>UiPath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Hyperhack</a:t>
            </a:r>
            <a:r>
              <a:rPr lang="en-US" sz="3200" b="1" dirty="0">
                <a:solidFill>
                  <a:schemeClr val="bg1"/>
                </a:solidFill>
              </a:rPr>
              <a:t> 20.10</a:t>
            </a:r>
          </a:p>
        </p:txBody>
      </p:sp>
    </p:spTree>
    <p:extLst>
      <p:ext uri="{BB962C8B-B14F-4D97-AF65-F5344CB8AC3E}">
        <p14:creationId xmlns:p14="http://schemas.microsoft.com/office/powerpoint/2010/main" val="234249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CEBF-C243-4C81-815B-8D7112AE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465970"/>
            <a:ext cx="8120201" cy="8725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Document History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041BBC5-BF2D-46C9-BFA8-FD0A8D815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981874"/>
              </p:ext>
            </p:extLst>
          </p:nvPr>
        </p:nvGraphicFramePr>
        <p:xfrm>
          <a:off x="1103311" y="1713578"/>
          <a:ext cx="9008100" cy="293135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01620">
                  <a:extLst>
                    <a:ext uri="{9D8B030D-6E8A-4147-A177-3AD203B41FA5}">
                      <a16:colId xmlns:a16="http://schemas.microsoft.com/office/drawing/2014/main" val="1361806481"/>
                    </a:ext>
                  </a:extLst>
                </a:gridCol>
                <a:gridCol w="1801620">
                  <a:extLst>
                    <a:ext uri="{9D8B030D-6E8A-4147-A177-3AD203B41FA5}">
                      <a16:colId xmlns:a16="http://schemas.microsoft.com/office/drawing/2014/main" val="1335894348"/>
                    </a:ext>
                  </a:extLst>
                </a:gridCol>
                <a:gridCol w="1801620">
                  <a:extLst>
                    <a:ext uri="{9D8B030D-6E8A-4147-A177-3AD203B41FA5}">
                      <a16:colId xmlns:a16="http://schemas.microsoft.com/office/drawing/2014/main" val="3524433850"/>
                    </a:ext>
                  </a:extLst>
                </a:gridCol>
                <a:gridCol w="1801620">
                  <a:extLst>
                    <a:ext uri="{9D8B030D-6E8A-4147-A177-3AD203B41FA5}">
                      <a16:colId xmlns:a16="http://schemas.microsoft.com/office/drawing/2014/main" val="1840613458"/>
                    </a:ext>
                  </a:extLst>
                </a:gridCol>
                <a:gridCol w="1801620">
                  <a:extLst>
                    <a:ext uri="{9D8B030D-6E8A-4147-A177-3AD203B41FA5}">
                      <a16:colId xmlns:a16="http://schemas.microsoft.com/office/drawing/2014/main" val="1314958646"/>
                    </a:ext>
                  </a:extLst>
                </a:gridCol>
              </a:tblGrid>
              <a:tr h="462477">
                <a:tc>
                  <a:txBody>
                    <a:bodyPr/>
                    <a:lstStyle/>
                    <a:p>
                      <a:r>
                        <a:rPr lang="en-US" dirty="0"/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486737"/>
                  </a:ext>
                </a:extLst>
              </a:tr>
              <a:tr h="462477"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 Oct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RPA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Chaitanya Kulkarni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060957"/>
                  </a:ext>
                </a:extLst>
              </a:tr>
              <a:tr h="462477">
                <a:tc>
                  <a:txBody>
                    <a:bodyPr/>
                    <a:lstStyle/>
                    <a:p>
                      <a:r>
                        <a:rPr lang="en-US" dirty="0"/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Oct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RPA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Chaitanya Kulkarni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710693"/>
                  </a:ext>
                </a:extLst>
              </a:tr>
              <a:tr h="462477">
                <a:tc>
                  <a:txBody>
                    <a:bodyPr/>
                    <a:lstStyle/>
                    <a:p>
                      <a:r>
                        <a:rPr lang="en-US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Nov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RPA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Chaitanya Kulkarni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995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10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CEBF-C243-4C81-815B-8D7112AE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06506"/>
            <a:ext cx="8120201" cy="87250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To-Be Process Flowchart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D7A56-0523-4371-83FB-F8501D8B6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1034384"/>
            <a:ext cx="9356035" cy="561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7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CEBF-C243-4C81-815B-8D7112AE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94" y="299272"/>
            <a:ext cx="8120201" cy="87250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To-Be Process Detailed CRM Onscreen Operations.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1.1 Login to CRM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223DD6-1EEE-41C6-A6BB-99E26F3DA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94" y="1643828"/>
            <a:ext cx="5810250" cy="491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AEF720-8C45-4F61-9C07-4592BAADB877}"/>
              </a:ext>
            </a:extLst>
          </p:cNvPr>
          <p:cNvSpPr txBox="1"/>
          <p:nvPr/>
        </p:nvSpPr>
        <p:spPr>
          <a:xfrm>
            <a:off x="7341704" y="1670891"/>
            <a:ext cx="42937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Operations to perform:</a:t>
            </a:r>
          </a:p>
          <a:p>
            <a:endParaRPr lang="en-US" dirty="0"/>
          </a:p>
          <a:p>
            <a:r>
              <a:rPr lang="en-US" dirty="0"/>
              <a:t>1.1.1 Open Salesforce CRM URL: login.salesforce.com</a:t>
            </a:r>
          </a:p>
          <a:p>
            <a:endParaRPr lang="en-US" dirty="0"/>
          </a:p>
          <a:p>
            <a:r>
              <a:rPr lang="en-US" dirty="0"/>
              <a:t>1.1.2 Enter Username to login.</a:t>
            </a:r>
          </a:p>
          <a:p>
            <a:endParaRPr lang="en-US" dirty="0"/>
          </a:p>
          <a:p>
            <a:r>
              <a:rPr lang="en-US" dirty="0"/>
              <a:t>1.1.3 Enter Password.</a:t>
            </a:r>
          </a:p>
          <a:p>
            <a:endParaRPr lang="en-US" dirty="0"/>
          </a:p>
          <a:p>
            <a:r>
              <a:rPr lang="en-US" dirty="0"/>
              <a:t>1.1.4 Click on login.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68A89F-4E1D-4796-ABBF-9BD2D23368DB}"/>
              </a:ext>
            </a:extLst>
          </p:cNvPr>
          <p:cNvCxnSpPr/>
          <p:nvPr/>
        </p:nvCxnSpPr>
        <p:spPr>
          <a:xfrm>
            <a:off x="2623931" y="4533213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9F6595-A0A6-499B-BC31-957DB60F5365}"/>
              </a:ext>
            </a:extLst>
          </p:cNvPr>
          <p:cNvCxnSpPr/>
          <p:nvPr/>
        </p:nvCxnSpPr>
        <p:spPr>
          <a:xfrm>
            <a:off x="3147392" y="4533213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3D3D85-42EB-4442-AEF2-C7B1F7BCD4FA}"/>
              </a:ext>
            </a:extLst>
          </p:cNvPr>
          <p:cNvCxnSpPr>
            <a:cxnSpLocks/>
          </p:cNvCxnSpPr>
          <p:nvPr/>
        </p:nvCxnSpPr>
        <p:spPr>
          <a:xfrm flipH="1">
            <a:off x="2623931" y="4758500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983D680-7FBF-4F4D-B1DF-C5B806DB4C51}"/>
              </a:ext>
            </a:extLst>
          </p:cNvPr>
          <p:cNvCxnSpPr>
            <a:cxnSpLocks/>
          </p:cNvCxnSpPr>
          <p:nvPr/>
        </p:nvCxnSpPr>
        <p:spPr>
          <a:xfrm flipH="1">
            <a:off x="2623931" y="4533213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375E71-51AC-4A9B-A2F1-734DE1F1029F}"/>
              </a:ext>
            </a:extLst>
          </p:cNvPr>
          <p:cNvCxnSpPr>
            <a:cxnSpLocks/>
          </p:cNvCxnSpPr>
          <p:nvPr/>
        </p:nvCxnSpPr>
        <p:spPr>
          <a:xfrm flipH="1">
            <a:off x="3147393" y="4205010"/>
            <a:ext cx="187219" cy="328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2482014-1947-4928-ADBB-273A3C8F1686}"/>
              </a:ext>
            </a:extLst>
          </p:cNvPr>
          <p:cNvSpPr txBox="1"/>
          <p:nvPr/>
        </p:nvSpPr>
        <p:spPr>
          <a:xfrm>
            <a:off x="3334612" y="4013390"/>
            <a:ext cx="415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1.1.2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5A65C-C54B-4FA8-B1A5-9B4BF0BC1894}"/>
              </a:ext>
            </a:extLst>
          </p:cNvPr>
          <p:cNvCxnSpPr/>
          <p:nvPr/>
        </p:nvCxnSpPr>
        <p:spPr>
          <a:xfrm>
            <a:off x="2584175" y="5278323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373E391-5F8C-4C01-A6DE-298DEBC394EC}"/>
              </a:ext>
            </a:extLst>
          </p:cNvPr>
          <p:cNvCxnSpPr/>
          <p:nvPr/>
        </p:nvCxnSpPr>
        <p:spPr>
          <a:xfrm>
            <a:off x="3107636" y="5278323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7F89016-15BD-4BDE-8845-A22B9C116C29}"/>
              </a:ext>
            </a:extLst>
          </p:cNvPr>
          <p:cNvCxnSpPr>
            <a:cxnSpLocks/>
          </p:cNvCxnSpPr>
          <p:nvPr/>
        </p:nvCxnSpPr>
        <p:spPr>
          <a:xfrm flipH="1">
            <a:off x="2584175" y="5503610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E22FAA-B3A1-47D5-8910-113EF5AF62C0}"/>
              </a:ext>
            </a:extLst>
          </p:cNvPr>
          <p:cNvCxnSpPr>
            <a:cxnSpLocks/>
          </p:cNvCxnSpPr>
          <p:nvPr/>
        </p:nvCxnSpPr>
        <p:spPr>
          <a:xfrm flipH="1">
            <a:off x="2584175" y="5278323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D6709-5F83-48D8-9909-ECF00CC5B698}"/>
              </a:ext>
            </a:extLst>
          </p:cNvPr>
          <p:cNvCxnSpPr>
            <a:cxnSpLocks/>
          </p:cNvCxnSpPr>
          <p:nvPr/>
        </p:nvCxnSpPr>
        <p:spPr>
          <a:xfrm flipH="1">
            <a:off x="3107637" y="4950120"/>
            <a:ext cx="187219" cy="328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48E988-C23F-4EFB-A43B-B247C56EF5A8}"/>
              </a:ext>
            </a:extLst>
          </p:cNvPr>
          <p:cNvSpPr txBox="1"/>
          <p:nvPr/>
        </p:nvSpPr>
        <p:spPr>
          <a:xfrm>
            <a:off x="3294856" y="4758500"/>
            <a:ext cx="415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1.1.3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2A66C95-1078-49B2-9F23-E03F35998B9E}"/>
              </a:ext>
            </a:extLst>
          </p:cNvPr>
          <p:cNvCxnSpPr/>
          <p:nvPr/>
        </p:nvCxnSpPr>
        <p:spPr>
          <a:xfrm>
            <a:off x="3906013" y="5913458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06C37C-8AE6-47A3-873A-39F386E1CF3A}"/>
              </a:ext>
            </a:extLst>
          </p:cNvPr>
          <p:cNvCxnSpPr/>
          <p:nvPr/>
        </p:nvCxnSpPr>
        <p:spPr>
          <a:xfrm>
            <a:off x="4429474" y="5913458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BA6DA23-4BAE-4527-BF46-172A4D272975}"/>
              </a:ext>
            </a:extLst>
          </p:cNvPr>
          <p:cNvCxnSpPr>
            <a:cxnSpLocks/>
          </p:cNvCxnSpPr>
          <p:nvPr/>
        </p:nvCxnSpPr>
        <p:spPr>
          <a:xfrm flipH="1">
            <a:off x="3906013" y="6138745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9BCA5F-3310-4F12-B761-D2A07DC42BFB}"/>
              </a:ext>
            </a:extLst>
          </p:cNvPr>
          <p:cNvCxnSpPr>
            <a:cxnSpLocks/>
          </p:cNvCxnSpPr>
          <p:nvPr/>
        </p:nvCxnSpPr>
        <p:spPr>
          <a:xfrm flipH="1">
            <a:off x="3906013" y="5913458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D5047B-2FE0-471E-B758-78976A9A4510}"/>
              </a:ext>
            </a:extLst>
          </p:cNvPr>
          <p:cNvCxnSpPr>
            <a:cxnSpLocks/>
          </p:cNvCxnSpPr>
          <p:nvPr/>
        </p:nvCxnSpPr>
        <p:spPr>
          <a:xfrm flipH="1">
            <a:off x="4429475" y="5585255"/>
            <a:ext cx="187219" cy="328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CE1D3D-1F23-4474-8AAE-45FC7FCF0215}"/>
              </a:ext>
            </a:extLst>
          </p:cNvPr>
          <p:cNvSpPr txBox="1"/>
          <p:nvPr/>
        </p:nvSpPr>
        <p:spPr>
          <a:xfrm>
            <a:off x="4616694" y="5393635"/>
            <a:ext cx="415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1.1.4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FE85B5-9EA4-4933-A433-8BBA334E5C80}"/>
              </a:ext>
            </a:extLst>
          </p:cNvPr>
          <p:cNvCxnSpPr/>
          <p:nvPr/>
        </p:nvCxnSpPr>
        <p:spPr>
          <a:xfrm>
            <a:off x="2319131" y="1701438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CC5640-6FC6-4CAD-AC85-1DFED94C1933}"/>
              </a:ext>
            </a:extLst>
          </p:cNvPr>
          <p:cNvCxnSpPr/>
          <p:nvPr/>
        </p:nvCxnSpPr>
        <p:spPr>
          <a:xfrm>
            <a:off x="2842592" y="1701438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B685D90-FD2D-433E-9077-5643462E483A}"/>
              </a:ext>
            </a:extLst>
          </p:cNvPr>
          <p:cNvCxnSpPr>
            <a:cxnSpLocks/>
          </p:cNvCxnSpPr>
          <p:nvPr/>
        </p:nvCxnSpPr>
        <p:spPr>
          <a:xfrm flipH="1">
            <a:off x="2319131" y="1926725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E93FE1-6355-47B0-BFEC-1F3B52280611}"/>
              </a:ext>
            </a:extLst>
          </p:cNvPr>
          <p:cNvCxnSpPr>
            <a:cxnSpLocks/>
          </p:cNvCxnSpPr>
          <p:nvPr/>
        </p:nvCxnSpPr>
        <p:spPr>
          <a:xfrm flipH="1">
            <a:off x="2319131" y="1701438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1636E2-17E4-4883-8A8A-6D5966207EAF}"/>
              </a:ext>
            </a:extLst>
          </p:cNvPr>
          <p:cNvCxnSpPr>
            <a:cxnSpLocks/>
          </p:cNvCxnSpPr>
          <p:nvPr/>
        </p:nvCxnSpPr>
        <p:spPr>
          <a:xfrm flipH="1">
            <a:off x="2842593" y="1373235"/>
            <a:ext cx="187219" cy="328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E42C29B-4952-403F-A2A7-AA21E636C82F}"/>
              </a:ext>
            </a:extLst>
          </p:cNvPr>
          <p:cNvSpPr txBox="1"/>
          <p:nvPr/>
        </p:nvSpPr>
        <p:spPr>
          <a:xfrm>
            <a:off x="3029812" y="1181615"/>
            <a:ext cx="415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1.1.1</a:t>
            </a:r>
          </a:p>
        </p:txBody>
      </p:sp>
    </p:spTree>
    <p:extLst>
      <p:ext uri="{BB962C8B-B14F-4D97-AF65-F5344CB8AC3E}">
        <p14:creationId xmlns:p14="http://schemas.microsoft.com/office/powerpoint/2010/main" val="13357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CEBF-C243-4C81-815B-8D7112AE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94" y="299272"/>
            <a:ext cx="8120201" cy="87250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To-Be Process Detailed CRM Onscreen Operations.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1.2 Navigate to Kisan Mitra tab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EF720-8C45-4F61-9C07-4592BAADB877}"/>
              </a:ext>
            </a:extLst>
          </p:cNvPr>
          <p:cNvSpPr txBox="1"/>
          <p:nvPr/>
        </p:nvSpPr>
        <p:spPr>
          <a:xfrm>
            <a:off x="7341704" y="1670891"/>
            <a:ext cx="4293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Operations to perform:</a:t>
            </a:r>
          </a:p>
          <a:p>
            <a:endParaRPr lang="en-US" dirty="0"/>
          </a:p>
          <a:p>
            <a:r>
              <a:rPr lang="en-US" dirty="0"/>
              <a:t>1.2.1 Check if login to CRM is successful. </a:t>
            </a:r>
          </a:p>
          <a:p>
            <a:endParaRPr lang="en-US" dirty="0"/>
          </a:p>
          <a:p>
            <a:r>
              <a:rPr lang="en-US" dirty="0"/>
              <a:t>1.2.2 Click on ‘Kisan Mitra’ tab.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840E6-0005-474A-A37F-67FB77B80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71" y="1711043"/>
            <a:ext cx="6925433" cy="275769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9E4461-00D4-4A1F-958B-279AB4B096F4}"/>
              </a:ext>
            </a:extLst>
          </p:cNvPr>
          <p:cNvCxnSpPr/>
          <p:nvPr/>
        </p:nvCxnSpPr>
        <p:spPr>
          <a:xfrm>
            <a:off x="4346713" y="2587162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A44E78-F121-4D6C-9517-C15E7E42DD06}"/>
              </a:ext>
            </a:extLst>
          </p:cNvPr>
          <p:cNvCxnSpPr/>
          <p:nvPr/>
        </p:nvCxnSpPr>
        <p:spPr>
          <a:xfrm>
            <a:off x="4870174" y="2587162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66A274-499B-4EEC-8A4A-E94862600EEE}"/>
              </a:ext>
            </a:extLst>
          </p:cNvPr>
          <p:cNvCxnSpPr>
            <a:cxnSpLocks/>
          </p:cNvCxnSpPr>
          <p:nvPr/>
        </p:nvCxnSpPr>
        <p:spPr>
          <a:xfrm flipH="1">
            <a:off x="4346713" y="2812449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48B960-D235-4240-8117-1E99238A1F34}"/>
              </a:ext>
            </a:extLst>
          </p:cNvPr>
          <p:cNvCxnSpPr>
            <a:cxnSpLocks/>
          </p:cNvCxnSpPr>
          <p:nvPr/>
        </p:nvCxnSpPr>
        <p:spPr>
          <a:xfrm flipH="1">
            <a:off x="4346713" y="2587162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3BC7EC-D9B3-4D37-A73D-C932977B0A07}"/>
              </a:ext>
            </a:extLst>
          </p:cNvPr>
          <p:cNvCxnSpPr>
            <a:cxnSpLocks/>
          </p:cNvCxnSpPr>
          <p:nvPr/>
        </p:nvCxnSpPr>
        <p:spPr>
          <a:xfrm flipH="1">
            <a:off x="4870175" y="2258959"/>
            <a:ext cx="187219" cy="328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D4CB9FF-0174-47B7-9D8A-0B04703E9153}"/>
              </a:ext>
            </a:extLst>
          </p:cNvPr>
          <p:cNvSpPr txBox="1"/>
          <p:nvPr/>
        </p:nvSpPr>
        <p:spPr>
          <a:xfrm>
            <a:off x="5057394" y="2067339"/>
            <a:ext cx="415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1.2.2</a:t>
            </a:r>
          </a:p>
        </p:txBody>
      </p:sp>
    </p:spTree>
    <p:extLst>
      <p:ext uri="{BB962C8B-B14F-4D97-AF65-F5344CB8AC3E}">
        <p14:creationId xmlns:p14="http://schemas.microsoft.com/office/powerpoint/2010/main" val="268485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CEBF-C243-4C81-815B-8D7112AE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94" y="299272"/>
            <a:ext cx="8120201" cy="87250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To-Be Process Detailed CRM Onscreen Operations.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1.3 Enter details in CRM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EF720-8C45-4F61-9C07-4592BAADB877}"/>
              </a:ext>
            </a:extLst>
          </p:cNvPr>
          <p:cNvSpPr txBox="1"/>
          <p:nvPr/>
        </p:nvSpPr>
        <p:spPr>
          <a:xfrm>
            <a:off x="7382167" y="1263503"/>
            <a:ext cx="429370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Operations to perform:</a:t>
            </a:r>
          </a:p>
          <a:p>
            <a:endParaRPr lang="en-US" dirty="0"/>
          </a:p>
          <a:p>
            <a:r>
              <a:rPr lang="en-US" dirty="0"/>
              <a:t>1.3.1 Enter Name of scheme</a:t>
            </a:r>
          </a:p>
          <a:p>
            <a:endParaRPr lang="en-US" dirty="0"/>
          </a:p>
          <a:p>
            <a:r>
              <a:rPr lang="en-US" dirty="0"/>
              <a:t>1.3.2 Enter Name of Farmer.</a:t>
            </a:r>
          </a:p>
          <a:p>
            <a:endParaRPr lang="en-US" dirty="0"/>
          </a:p>
          <a:p>
            <a:r>
              <a:rPr lang="en-US" dirty="0"/>
              <a:t>1.3.3 Enter Age</a:t>
            </a:r>
          </a:p>
          <a:p>
            <a:endParaRPr lang="en-US" dirty="0"/>
          </a:p>
          <a:p>
            <a:r>
              <a:rPr lang="en-US" dirty="0"/>
              <a:t>1.3.4 Enter land owned by farmer</a:t>
            </a:r>
          </a:p>
          <a:p>
            <a:endParaRPr lang="en-US" dirty="0"/>
          </a:p>
          <a:p>
            <a:r>
              <a:rPr lang="en-US" dirty="0"/>
              <a:t>1.3.5 Enter Aadhar card number</a:t>
            </a:r>
          </a:p>
          <a:p>
            <a:endParaRPr lang="en-US" dirty="0"/>
          </a:p>
          <a:p>
            <a:r>
              <a:rPr lang="en-US" dirty="0"/>
              <a:t>1.3.6 Enter predicted pension amount allocated</a:t>
            </a:r>
          </a:p>
          <a:p>
            <a:endParaRPr lang="en-US" dirty="0"/>
          </a:p>
          <a:p>
            <a:r>
              <a:rPr lang="en-US" dirty="0"/>
              <a:t>1.3.7 Enter Annual income</a:t>
            </a:r>
          </a:p>
          <a:p>
            <a:endParaRPr lang="en-US" dirty="0"/>
          </a:p>
          <a:p>
            <a:r>
              <a:rPr lang="en-US" dirty="0"/>
              <a:t>1.3.8 Click Save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A004AB-E999-4C71-9F6C-B2C89C058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85" y="1670891"/>
            <a:ext cx="6842452" cy="434559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DD957E4-BB51-4300-A787-7D891B5D8F23}"/>
              </a:ext>
            </a:extLst>
          </p:cNvPr>
          <p:cNvCxnSpPr/>
          <p:nvPr/>
        </p:nvCxnSpPr>
        <p:spPr>
          <a:xfrm>
            <a:off x="2835965" y="3316032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55CB1E7-23B3-478A-A9B2-8F83B26B5D4B}"/>
              </a:ext>
            </a:extLst>
          </p:cNvPr>
          <p:cNvCxnSpPr/>
          <p:nvPr/>
        </p:nvCxnSpPr>
        <p:spPr>
          <a:xfrm>
            <a:off x="3359426" y="3316032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A2B70D-F822-413D-975B-09A3FF9794F4}"/>
              </a:ext>
            </a:extLst>
          </p:cNvPr>
          <p:cNvCxnSpPr>
            <a:cxnSpLocks/>
          </p:cNvCxnSpPr>
          <p:nvPr/>
        </p:nvCxnSpPr>
        <p:spPr>
          <a:xfrm flipH="1">
            <a:off x="2835965" y="3541319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CCD6603-38E2-43B8-A471-00C360EB69E5}"/>
              </a:ext>
            </a:extLst>
          </p:cNvPr>
          <p:cNvCxnSpPr>
            <a:cxnSpLocks/>
          </p:cNvCxnSpPr>
          <p:nvPr/>
        </p:nvCxnSpPr>
        <p:spPr>
          <a:xfrm flipH="1">
            <a:off x="2835965" y="3316032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ED2C7B-C84E-4498-8839-B28B5DF8E1EA}"/>
              </a:ext>
            </a:extLst>
          </p:cNvPr>
          <p:cNvCxnSpPr>
            <a:cxnSpLocks/>
          </p:cNvCxnSpPr>
          <p:nvPr/>
        </p:nvCxnSpPr>
        <p:spPr>
          <a:xfrm flipH="1">
            <a:off x="3359427" y="2987829"/>
            <a:ext cx="187219" cy="328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265652B-7BEA-4AA5-9D54-58606586CF86}"/>
              </a:ext>
            </a:extLst>
          </p:cNvPr>
          <p:cNvSpPr txBox="1"/>
          <p:nvPr/>
        </p:nvSpPr>
        <p:spPr>
          <a:xfrm>
            <a:off x="3546646" y="2796209"/>
            <a:ext cx="415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1.3.1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8E49DE-F64E-414A-A298-C81A51F6FA94}"/>
              </a:ext>
            </a:extLst>
          </p:cNvPr>
          <p:cNvCxnSpPr/>
          <p:nvPr/>
        </p:nvCxnSpPr>
        <p:spPr>
          <a:xfrm>
            <a:off x="2868128" y="3593101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F2A6D1-263A-437C-911C-0D2D35987704}"/>
              </a:ext>
            </a:extLst>
          </p:cNvPr>
          <p:cNvCxnSpPr/>
          <p:nvPr/>
        </p:nvCxnSpPr>
        <p:spPr>
          <a:xfrm>
            <a:off x="3391589" y="3593101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8BF5AE8-3A2F-4091-A647-6332DDC0C33D}"/>
              </a:ext>
            </a:extLst>
          </p:cNvPr>
          <p:cNvCxnSpPr>
            <a:cxnSpLocks/>
          </p:cNvCxnSpPr>
          <p:nvPr/>
        </p:nvCxnSpPr>
        <p:spPr>
          <a:xfrm flipH="1">
            <a:off x="2868128" y="3818388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19B1F5-D3C9-46EC-896F-036FA99ECE82}"/>
              </a:ext>
            </a:extLst>
          </p:cNvPr>
          <p:cNvCxnSpPr>
            <a:cxnSpLocks/>
          </p:cNvCxnSpPr>
          <p:nvPr/>
        </p:nvCxnSpPr>
        <p:spPr>
          <a:xfrm flipH="1">
            <a:off x="2868128" y="3593101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2510D0-9405-49C7-991B-1937544AE722}"/>
              </a:ext>
            </a:extLst>
          </p:cNvPr>
          <p:cNvCxnSpPr>
            <a:cxnSpLocks/>
          </p:cNvCxnSpPr>
          <p:nvPr/>
        </p:nvCxnSpPr>
        <p:spPr>
          <a:xfrm flipH="1">
            <a:off x="3391590" y="3264898"/>
            <a:ext cx="187219" cy="328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587BC95-51A4-4CE3-AE9F-E4806546AD2B}"/>
              </a:ext>
            </a:extLst>
          </p:cNvPr>
          <p:cNvCxnSpPr/>
          <p:nvPr/>
        </p:nvCxnSpPr>
        <p:spPr>
          <a:xfrm>
            <a:off x="2868128" y="3877710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072FB2C-A8D1-400C-AE48-DFE3EF725E43}"/>
              </a:ext>
            </a:extLst>
          </p:cNvPr>
          <p:cNvCxnSpPr/>
          <p:nvPr/>
        </p:nvCxnSpPr>
        <p:spPr>
          <a:xfrm>
            <a:off x="3391589" y="3877710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4C464F-5E52-4F59-A90B-405AD1C10807}"/>
              </a:ext>
            </a:extLst>
          </p:cNvPr>
          <p:cNvCxnSpPr>
            <a:cxnSpLocks/>
          </p:cNvCxnSpPr>
          <p:nvPr/>
        </p:nvCxnSpPr>
        <p:spPr>
          <a:xfrm flipH="1">
            <a:off x="2868128" y="4102997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4861AFD-77BF-4254-9004-EA87AD9DE284}"/>
              </a:ext>
            </a:extLst>
          </p:cNvPr>
          <p:cNvCxnSpPr>
            <a:cxnSpLocks/>
          </p:cNvCxnSpPr>
          <p:nvPr/>
        </p:nvCxnSpPr>
        <p:spPr>
          <a:xfrm flipH="1">
            <a:off x="2868128" y="3877710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408D9DE-D65D-4199-BC7B-0B5BFD5141B7}"/>
              </a:ext>
            </a:extLst>
          </p:cNvPr>
          <p:cNvCxnSpPr>
            <a:cxnSpLocks/>
          </p:cNvCxnSpPr>
          <p:nvPr/>
        </p:nvCxnSpPr>
        <p:spPr>
          <a:xfrm flipH="1">
            <a:off x="3391590" y="3549507"/>
            <a:ext cx="187219" cy="328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8260E0-08A3-4C7C-B149-B7B8779AC08E}"/>
              </a:ext>
            </a:extLst>
          </p:cNvPr>
          <p:cNvCxnSpPr/>
          <p:nvPr/>
        </p:nvCxnSpPr>
        <p:spPr>
          <a:xfrm>
            <a:off x="2855869" y="4155083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961B19-00C2-4833-8B87-B70202FD3A68}"/>
              </a:ext>
            </a:extLst>
          </p:cNvPr>
          <p:cNvCxnSpPr/>
          <p:nvPr/>
        </p:nvCxnSpPr>
        <p:spPr>
          <a:xfrm>
            <a:off x="3379330" y="4155083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1A06F8-D629-4199-9414-C7D45ACA774F}"/>
              </a:ext>
            </a:extLst>
          </p:cNvPr>
          <p:cNvCxnSpPr>
            <a:cxnSpLocks/>
          </p:cNvCxnSpPr>
          <p:nvPr/>
        </p:nvCxnSpPr>
        <p:spPr>
          <a:xfrm flipH="1">
            <a:off x="2855869" y="4380370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374F82-A077-4B42-871C-F6ADC2535277}"/>
              </a:ext>
            </a:extLst>
          </p:cNvPr>
          <p:cNvCxnSpPr>
            <a:cxnSpLocks/>
          </p:cNvCxnSpPr>
          <p:nvPr/>
        </p:nvCxnSpPr>
        <p:spPr>
          <a:xfrm flipH="1">
            <a:off x="2855869" y="4155083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03B57B-2AC8-4478-A764-F01D62418FC0}"/>
              </a:ext>
            </a:extLst>
          </p:cNvPr>
          <p:cNvCxnSpPr>
            <a:cxnSpLocks/>
          </p:cNvCxnSpPr>
          <p:nvPr/>
        </p:nvCxnSpPr>
        <p:spPr>
          <a:xfrm flipH="1">
            <a:off x="3379331" y="3826880"/>
            <a:ext cx="187219" cy="328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850985-86A0-4140-B2E8-1BBB389A110B}"/>
              </a:ext>
            </a:extLst>
          </p:cNvPr>
          <p:cNvCxnSpPr/>
          <p:nvPr/>
        </p:nvCxnSpPr>
        <p:spPr>
          <a:xfrm>
            <a:off x="2868128" y="4448396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544061-36D2-4903-8B9D-7AED56E7777D}"/>
              </a:ext>
            </a:extLst>
          </p:cNvPr>
          <p:cNvCxnSpPr/>
          <p:nvPr/>
        </p:nvCxnSpPr>
        <p:spPr>
          <a:xfrm>
            <a:off x="3391589" y="4448396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25A40D-B10A-4FAB-BE4C-6A75D5B242FB}"/>
              </a:ext>
            </a:extLst>
          </p:cNvPr>
          <p:cNvCxnSpPr>
            <a:cxnSpLocks/>
          </p:cNvCxnSpPr>
          <p:nvPr/>
        </p:nvCxnSpPr>
        <p:spPr>
          <a:xfrm flipH="1">
            <a:off x="2868128" y="4673683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C57D58C-073C-4A06-9F81-2A5D3DFBE4ED}"/>
              </a:ext>
            </a:extLst>
          </p:cNvPr>
          <p:cNvCxnSpPr>
            <a:cxnSpLocks/>
          </p:cNvCxnSpPr>
          <p:nvPr/>
        </p:nvCxnSpPr>
        <p:spPr>
          <a:xfrm flipH="1">
            <a:off x="2868128" y="4448396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8230635-35CA-45B1-84CE-2BDB4808B880}"/>
              </a:ext>
            </a:extLst>
          </p:cNvPr>
          <p:cNvCxnSpPr>
            <a:cxnSpLocks/>
          </p:cNvCxnSpPr>
          <p:nvPr/>
        </p:nvCxnSpPr>
        <p:spPr>
          <a:xfrm flipH="1">
            <a:off x="3391590" y="4120193"/>
            <a:ext cx="187219" cy="328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184F27-CF11-4941-83F9-2ACCC87B1AC6}"/>
              </a:ext>
            </a:extLst>
          </p:cNvPr>
          <p:cNvCxnSpPr/>
          <p:nvPr/>
        </p:nvCxnSpPr>
        <p:spPr>
          <a:xfrm>
            <a:off x="2906410" y="4713167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204F83D-02DC-4870-9155-A12290591255}"/>
              </a:ext>
            </a:extLst>
          </p:cNvPr>
          <p:cNvCxnSpPr/>
          <p:nvPr/>
        </p:nvCxnSpPr>
        <p:spPr>
          <a:xfrm>
            <a:off x="3429871" y="4713167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40D1336-9590-426B-B1AB-6DEC07CBE9B1}"/>
              </a:ext>
            </a:extLst>
          </p:cNvPr>
          <p:cNvCxnSpPr>
            <a:cxnSpLocks/>
          </p:cNvCxnSpPr>
          <p:nvPr/>
        </p:nvCxnSpPr>
        <p:spPr>
          <a:xfrm flipH="1">
            <a:off x="2906410" y="4938454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311CA8D-E3E9-4814-AB61-55698BFC9B7F}"/>
              </a:ext>
            </a:extLst>
          </p:cNvPr>
          <p:cNvCxnSpPr>
            <a:cxnSpLocks/>
          </p:cNvCxnSpPr>
          <p:nvPr/>
        </p:nvCxnSpPr>
        <p:spPr>
          <a:xfrm flipH="1">
            <a:off x="2906410" y="4713167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BCFE488-D990-493C-80FC-1F5D97CB8AA6}"/>
              </a:ext>
            </a:extLst>
          </p:cNvPr>
          <p:cNvCxnSpPr>
            <a:cxnSpLocks/>
          </p:cNvCxnSpPr>
          <p:nvPr/>
        </p:nvCxnSpPr>
        <p:spPr>
          <a:xfrm flipH="1">
            <a:off x="3429872" y="4384964"/>
            <a:ext cx="187219" cy="328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E29CF59-E0CF-47B2-9628-D6CE194710DA}"/>
              </a:ext>
            </a:extLst>
          </p:cNvPr>
          <p:cNvCxnSpPr/>
          <p:nvPr/>
        </p:nvCxnSpPr>
        <p:spPr>
          <a:xfrm>
            <a:off x="2880413" y="4968875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40DCED6-76BD-42DC-B8FF-8B6836E5B8CB}"/>
              </a:ext>
            </a:extLst>
          </p:cNvPr>
          <p:cNvCxnSpPr/>
          <p:nvPr/>
        </p:nvCxnSpPr>
        <p:spPr>
          <a:xfrm>
            <a:off x="3403874" y="4968875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CF3D99E-60E0-47B0-ACDE-C6FF506773FB}"/>
              </a:ext>
            </a:extLst>
          </p:cNvPr>
          <p:cNvCxnSpPr>
            <a:cxnSpLocks/>
          </p:cNvCxnSpPr>
          <p:nvPr/>
        </p:nvCxnSpPr>
        <p:spPr>
          <a:xfrm flipH="1">
            <a:off x="2880413" y="5194162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C5BF39-A999-4532-BC2E-E08983459A27}"/>
              </a:ext>
            </a:extLst>
          </p:cNvPr>
          <p:cNvCxnSpPr>
            <a:cxnSpLocks/>
          </p:cNvCxnSpPr>
          <p:nvPr/>
        </p:nvCxnSpPr>
        <p:spPr>
          <a:xfrm flipH="1">
            <a:off x="2880413" y="4968875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E0B73E4-196B-4FF3-9220-E8073271FDA2}"/>
              </a:ext>
            </a:extLst>
          </p:cNvPr>
          <p:cNvCxnSpPr>
            <a:cxnSpLocks/>
          </p:cNvCxnSpPr>
          <p:nvPr/>
        </p:nvCxnSpPr>
        <p:spPr>
          <a:xfrm flipH="1">
            <a:off x="3403875" y="4640672"/>
            <a:ext cx="187219" cy="328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BEE0914-BD45-4391-836B-1291B6BA36C9}"/>
              </a:ext>
            </a:extLst>
          </p:cNvPr>
          <p:cNvCxnSpPr/>
          <p:nvPr/>
        </p:nvCxnSpPr>
        <p:spPr>
          <a:xfrm>
            <a:off x="4165004" y="5588779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E0CC76D-B9B4-46DE-92DA-8DC57B6802A8}"/>
              </a:ext>
            </a:extLst>
          </p:cNvPr>
          <p:cNvCxnSpPr/>
          <p:nvPr/>
        </p:nvCxnSpPr>
        <p:spPr>
          <a:xfrm>
            <a:off x="4688465" y="5588779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6095858-2911-411C-9334-1F13F4CD083A}"/>
              </a:ext>
            </a:extLst>
          </p:cNvPr>
          <p:cNvCxnSpPr>
            <a:cxnSpLocks/>
          </p:cNvCxnSpPr>
          <p:nvPr/>
        </p:nvCxnSpPr>
        <p:spPr>
          <a:xfrm flipH="1">
            <a:off x="4165004" y="5814066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597CF9-B7B8-44F5-AE0C-B8E00600F5A5}"/>
              </a:ext>
            </a:extLst>
          </p:cNvPr>
          <p:cNvCxnSpPr>
            <a:cxnSpLocks/>
          </p:cNvCxnSpPr>
          <p:nvPr/>
        </p:nvCxnSpPr>
        <p:spPr>
          <a:xfrm flipH="1">
            <a:off x="4165004" y="5558636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135C4E6-67AC-4237-AB83-FA029DC4301E}"/>
              </a:ext>
            </a:extLst>
          </p:cNvPr>
          <p:cNvCxnSpPr>
            <a:cxnSpLocks/>
          </p:cNvCxnSpPr>
          <p:nvPr/>
        </p:nvCxnSpPr>
        <p:spPr>
          <a:xfrm flipH="1">
            <a:off x="4688466" y="5260576"/>
            <a:ext cx="187219" cy="328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9B859A0-558E-4ADA-BDE7-AD2799073DEA}"/>
              </a:ext>
            </a:extLst>
          </p:cNvPr>
          <p:cNvSpPr txBox="1"/>
          <p:nvPr/>
        </p:nvSpPr>
        <p:spPr>
          <a:xfrm>
            <a:off x="3523481" y="3106648"/>
            <a:ext cx="415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1.3.2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54A5FD1-24B3-410B-9BA7-4851ACF4D1BD}"/>
              </a:ext>
            </a:extLst>
          </p:cNvPr>
          <p:cNvSpPr txBox="1"/>
          <p:nvPr/>
        </p:nvSpPr>
        <p:spPr>
          <a:xfrm>
            <a:off x="3523481" y="3387496"/>
            <a:ext cx="415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1.3.3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A74BF4F-8072-4B6D-B537-42F0927D2A68}"/>
              </a:ext>
            </a:extLst>
          </p:cNvPr>
          <p:cNvSpPr txBox="1"/>
          <p:nvPr/>
        </p:nvSpPr>
        <p:spPr>
          <a:xfrm>
            <a:off x="3523481" y="3651122"/>
            <a:ext cx="415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1.3.4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32F2A2-0F79-401F-BD23-BB3232F61E4A}"/>
              </a:ext>
            </a:extLst>
          </p:cNvPr>
          <p:cNvSpPr txBox="1"/>
          <p:nvPr/>
        </p:nvSpPr>
        <p:spPr>
          <a:xfrm>
            <a:off x="3526792" y="3941159"/>
            <a:ext cx="415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1.3.5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4CAB5C8-6CF6-412D-95B1-3E9AC502D1A3}"/>
              </a:ext>
            </a:extLst>
          </p:cNvPr>
          <p:cNvSpPr txBox="1"/>
          <p:nvPr/>
        </p:nvSpPr>
        <p:spPr>
          <a:xfrm>
            <a:off x="3566550" y="4232953"/>
            <a:ext cx="415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1.3.6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3383F2D-C34A-433E-A5C6-DCBFF916BFFD}"/>
              </a:ext>
            </a:extLst>
          </p:cNvPr>
          <p:cNvSpPr txBox="1"/>
          <p:nvPr/>
        </p:nvSpPr>
        <p:spPr>
          <a:xfrm>
            <a:off x="3544204" y="4528500"/>
            <a:ext cx="415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1.3.7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5623AF4-6C85-4710-BAC1-460C0C2E1957}"/>
              </a:ext>
            </a:extLst>
          </p:cNvPr>
          <p:cNvSpPr txBox="1"/>
          <p:nvPr/>
        </p:nvSpPr>
        <p:spPr>
          <a:xfrm>
            <a:off x="4782075" y="5086440"/>
            <a:ext cx="415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1.3.8</a:t>
            </a:r>
          </a:p>
        </p:txBody>
      </p:sp>
    </p:spTree>
    <p:extLst>
      <p:ext uri="{BB962C8B-B14F-4D97-AF65-F5344CB8AC3E}">
        <p14:creationId xmlns:p14="http://schemas.microsoft.com/office/powerpoint/2010/main" val="214922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CEBF-C243-4C81-815B-8D7112AE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94" y="299272"/>
            <a:ext cx="8120201" cy="87250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To-Be Process Detailed CRM Onscreen Operations.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1.4 Verify details are saved and logout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EF720-8C45-4F61-9C07-4592BAADB877}"/>
              </a:ext>
            </a:extLst>
          </p:cNvPr>
          <p:cNvSpPr txBox="1"/>
          <p:nvPr/>
        </p:nvSpPr>
        <p:spPr>
          <a:xfrm>
            <a:off x="7341704" y="1670891"/>
            <a:ext cx="4293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Operations to perform:</a:t>
            </a:r>
          </a:p>
          <a:p>
            <a:endParaRPr lang="en-US" dirty="0"/>
          </a:p>
          <a:p>
            <a:r>
              <a:rPr lang="en-US" dirty="0"/>
              <a:t>1.4.1 Check if details are entered correctly. </a:t>
            </a:r>
          </a:p>
          <a:p>
            <a:endParaRPr lang="en-US" dirty="0"/>
          </a:p>
          <a:p>
            <a:r>
              <a:rPr lang="en-US" dirty="0"/>
              <a:t>1.4.2 Click on user profile.</a:t>
            </a:r>
          </a:p>
          <a:p>
            <a:endParaRPr lang="en-US" dirty="0"/>
          </a:p>
          <a:p>
            <a:r>
              <a:rPr lang="en-US" dirty="0"/>
              <a:t>1.4.3 Click on logout and close tab.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38D43E-4030-4034-A519-54EC25C5F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081" y="1793245"/>
            <a:ext cx="6987623" cy="247736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872798-2040-44F3-99C7-283216DFF1AA}"/>
              </a:ext>
            </a:extLst>
          </p:cNvPr>
          <p:cNvCxnSpPr/>
          <p:nvPr/>
        </p:nvCxnSpPr>
        <p:spPr>
          <a:xfrm>
            <a:off x="732250" y="3890126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DF8A25-D9AD-42DE-A1C8-A7E1A5BBFEED}"/>
              </a:ext>
            </a:extLst>
          </p:cNvPr>
          <p:cNvCxnSpPr/>
          <p:nvPr/>
        </p:nvCxnSpPr>
        <p:spPr>
          <a:xfrm>
            <a:off x="1255711" y="3890126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6CE43A-DDF7-40F1-BC88-F67179B67C11}"/>
              </a:ext>
            </a:extLst>
          </p:cNvPr>
          <p:cNvCxnSpPr>
            <a:cxnSpLocks/>
          </p:cNvCxnSpPr>
          <p:nvPr/>
        </p:nvCxnSpPr>
        <p:spPr>
          <a:xfrm flipH="1">
            <a:off x="732250" y="4115413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F04B1D-DB5C-4A94-9E82-97B94A8ED612}"/>
              </a:ext>
            </a:extLst>
          </p:cNvPr>
          <p:cNvCxnSpPr>
            <a:cxnSpLocks/>
          </p:cNvCxnSpPr>
          <p:nvPr/>
        </p:nvCxnSpPr>
        <p:spPr>
          <a:xfrm flipH="1">
            <a:off x="732250" y="3890126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9870635-FCC0-4BF9-AF37-99E2BF4A4840}"/>
              </a:ext>
            </a:extLst>
          </p:cNvPr>
          <p:cNvCxnSpPr>
            <a:cxnSpLocks/>
          </p:cNvCxnSpPr>
          <p:nvPr/>
        </p:nvCxnSpPr>
        <p:spPr>
          <a:xfrm flipH="1">
            <a:off x="1255712" y="3561923"/>
            <a:ext cx="187219" cy="328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4BBE23-77F6-4246-BD1B-E8F1B55CE5BD}"/>
              </a:ext>
            </a:extLst>
          </p:cNvPr>
          <p:cNvSpPr txBox="1"/>
          <p:nvPr/>
        </p:nvSpPr>
        <p:spPr>
          <a:xfrm>
            <a:off x="1442931" y="3370303"/>
            <a:ext cx="415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1.4.1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B73B7E5-EF6D-4FCE-8913-6DC6F08FD566}"/>
              </a:ext>
            </a:extLst>
          </p:cNvPr>
          <p:cNvCxnSpPr/>
          <p:nvPr/>
        </p:nvCxnSpPr>
        <p:spPr>
          <a:xfrm>
            <a:off x="6102627" y="1982137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970801-2FDF-4E94-9945-46966644228B}"/>
              </a:ext>
            </a:extLst>
          </p:cNvPr>
          <p:cNvCxnSpPr/>
          <p:nvPr/>
        </p:nvCxnSpPr>
        <p:spPr>
          <a:xfrm>
            <a:off x="6626088" y="1982137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76A4C3-F911-475E-AB04-A3E02C38297C}"/>
              </a:ext>
            </a:extLst>
          </p:cNvPr>
          <p:cNvCxnSpPr>
            <a:cxnSpLocks/>
          </p:cNvCxnSpPr>
          <p:nvPr/>
        </p:nvCxnSpPr>
        <p:spPr>
          <a:xfrm flipH="1">
            <a:off x="6102627" y="2207424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2F5CF8-87CC-4462-9F04-46A322BD3206}"/>
              </a:ext>
            </a:extLst>
          </p:cNvPr>
          <p:cNvCxnSpPr>
            <a:cxnSpLocks/>
          </p:cNvCxnSpPr>
          <p:nvPr/>
        </p:nvCxnSpPr>
        <p:spPr>
          <a:xfrm flipH="1">
            <a:off x="6096000" y="1959042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59C9139-C1AF-4959-86AA-B9DA6DBF1E7A}"/>
              </a:ext>
            </a:extLst>
          </p:cNvPr>
          <p:cNvCxnSpPr>
            <a:cxnSpLocks/>
          </p:cNvCxnSpPr>
          <p:nvPr/>
        </p:nvCxnSpPr>
        <p:spPr>
          <a:xfrm flipH="1">
            <a:off x="6626089" y="1653934"/>
            <a:ext cx="187219" cy="328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25C6CA2-FD1E-45A6-9CFD-738513F67702}"/>
              </a:ext>
            </a:extLst>
          </p:cNvPr>
          <p:cNvSpPr txBox="1"/>
          <p:nvPr/>
        </p:nvSpPr>
        <p:spPr>
          <a:xfrm>
            <a:off x="6813308" y="1462314"/>
            <a:ext cx="415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1.4.2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B00036-0F7E-4DA4-9CD9-D1E7745551AD}"/>
              </a:ext>
            </a:extLst>
          </p:cNvPr>
          <p:cNvCxnSpPr/>
          <p:nvPr/>
        </p:nvCxnSpPr>
        <p:spPr>
          <a:xfrm>
            <a:off x="5555132" y="2871361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9A0860-D0EB-4E91-96F8-C49210FD2323}"/>
              </a:ext>
            </a:extLst>
          </p:cNvPr>
          <p:cNvCxnSpPr/>
          <p:nvPr/>
        </p:nvCxnSpPr>
        <p:spPr>
          <a:xfrm>
            <a:off x="6078593" y="2871361"/>
            <a:ext cx="0" cy="225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D07286-271D-4C8A-811B-15763029537C}"/>
              </a:ext>
            </a:extLst>
          </p:cNvPr>
          <p:cNvCxnSpPr>
            <a:cxnSpLocks/>
          </p:cNvCxnSpPr>
          <p:nvPr/>
        </p:nvCxnSpPr>
        <p:spPr>
          <a:xfrm flipH="1">
            <a:off x="5555132" y="3096648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29EAC2-CF71-471D-A40F-FAFDAF23A865}"/>
              </a:ext>
            </a:extLst>
          </p:cNvPr>
          <p:cNvCxnSpPr>
            <a:cxnSpLocks/>
          </p:cNvCxnSpPr>
          <p:nvPr/>
        </p:nvCxnSpPr>
        <p:spPr>
          <a:xfrm flipH="1">
            <a:off x="5548505" y="2848266"/>
            <a:ext cx="530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1207DB-AD2C-4062-A37E-378BA486742B}"/>
              </a:ext>
            </a:extLst>
          </p:cNvPr>
          <p:cNvCxnSpPr>
            <a:cxnSpLocks/>
          </p:cNvCxnSpPr>
          <p:nvPr/>
        </p:nvCxnSpPr>
        <p:spPr>
          <a:xfrm flipH="1">
            <a:off x="6078594" y="2543158"/>
            <a:ext cx="187219" cy="3282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E31EFC5-4A15-4D77-9438-522F88441562}"/>
              </a:ext>
            </a:extLst>
          </p:cNvPr>
          <p:cNvSpPr txBox="1"/>
          <p:nvPr/>
        </p:nvSpPr>
        <p:spPr>
          <a:xfrm>
            <a:off x="6265813" y="2351538"/>
            <a:ext cx="415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1.4.3</a:t>
            </a:r>
          </a:p>
        </p:txBody>
      </p:sp>
    </p:spTree>
    <p:extLst>
      <p:ext uri="{BB962C8B-B14F-4D97-AF65-F5344CB8AC3E}">
        <p14:creationId xmlns:p14="http://schemas.microsoft.com/office/powerpoint/2010/main" val="1701177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CEBF-C243-4C81-815B-8D7112AE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94" y="299272"/>
            <a:ext cx="8120201" cy="87250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Exception handling.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EF720-8C45-4F61-9C07-4592BAADB877}"/>
              </a:ext>
            </a:extLst>
          </p:cNvPr>
          <p:cNvSpPr txBox="1"/>
          <p:nvPr/>
        </p:nvSpPr>
        <p:spPr>
          <a:xfrm>
            <a:off x="997294" y="1400269"/>
            <a:ext cx="10704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Below is are business exceptions: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Check if input age is greater than 60. If not mark case as invalid and send exception mail to business user on </a:t>
            </a:r>
            <a:r>
              <a:rPr lang="en-US" dirty="0">
                <a:hlinkClick r:id="rId2"/>
              </a:rPr>
              <a:t>chaitanyakulkarni4000@gmail.com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Check Aadhar card number is 12 digits only and is not registered already in CRM.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Check if land owned by respective farmer is less than 30 acers.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D2726DE-5C08-47F9-BFC9-B98C8A69E2E3}"/>
              </a:ext>
            </a:extLst>
          </p:cNvPr>
          <p:cNvSpPr txBox="1"/>
          <p:nvPr/>
        </p:nvSpPr>
        <p:spPr>
          <a:xfrm>
            <a:off x="844894" y="3937090"/>
            <a:ext cx="1070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case of any application exceptions, bot is supposed to take a screenshot and report the issue to support team by sending mail to </a:t>
            </a:r>
            <a:r>
              <a:rPr lang="en-US" dirty="0">
                <a:hlinkClick r:id="rId2"/>
              </a:rPr>
              <a:t>chaitanyakulkarni4000@gmail.com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In case of other details refer to PDD version 0.1 (in word format.)</a:t>
            </a:r>
          </a:p>
        </p:txBody>
      </p:sp>
    </p:spTree>
    <p:extLst>
      <p:ext uri="{BB962C8B-B14F-4D97-AF65-F5344CB8AC3E}">
        <p14:creationId xmlns:p14="http://schemas.microsoft.com/office/powerpoint/2010/main" val="9101936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0</TotalTime>
  <Words>350</Words>
  <Application>Microsoft Office PowerPoint</Application>
  <PresentationFormat>Widescreen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Kisan Mitra: Digital Assistant For Farmers</vt:lpstr>
      <vt:lpstr>Document History</vt:lpstr>
      <vt:lpstr>To-Be Process Flowchart</vt:lpstr>
      <vt:lpstr>To-Be Process Detailed CRM Onscreen Operations. 1.1 Login to CRM</vt:lpstr>
      <vt:lpstr>To-Be Process Detailed CRM Onscreen Operations. 1.2 Navigate to Kisan Mitra tab</vt:lpstr>
      <vt:lpstr>To-Be Process Detailed CRM Onscreen Operations. 1.3 Enter details in CRM</vt:lpstr>
      <vt:lpstr>To-Be Process Detailed CRM Onscreen Operations. 1.4 Verify details are saved and logout</vt:lpstr>
      <vt:lpstr>Exception handling.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Kisan Mitra: Digital Assistant For Farmers</dc:title>
  <dc:creator>KULKARNI, CHAITANYA</dc:creator>
  <cp:lastModifiedBy>KULKARNI, CHAITANYA</cp:lastModifiedBy>
  <cp:revision>10</cp:revision>
  <dcterms:created xsi:type="dcterms:W3CDTF">2020-11-21T14:27:45Z</dcterms:created>
  <dcterms:modified xsi:type="dcterms:W3CDTF">2020-11-21T15:25:46Z</dcterms:modified>
</cp:coreProperties>
</file>