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99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0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61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70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7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6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8C0B-5B06-4936-91F1-B460D1F44196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85CB3D2-4D7A-4A99-8750-E680C098A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4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E66E749-3DA8-4F04-A62A-28DDA0D1D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6" y="601665"/>
            <a:ext cx="8761370" cy="1730369"/>
          </a:xfrm>
          <a:prstGeom prst="rect">
            <a:avLst/>
          </a:prstGeom>
        </p:spPr>
      </p:pic>
      <p:pic>
        <p:nvPicPr>
          <p:cNvPr id="2" name="Picture 4" descr="portrait">
            <a:extLst>
              <a:ext uri="{FF2B5EF4-FFF2-40B4-BE49-F238E27FC236}">
                <a16:creationId xmlns:a16="http://schemas.microsoft.com/office/drawing/2014/main" id="{4E9CA90B-9075-4122-93DC-8FC61AD8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306" y="2625093"/>
            <a:ext cx="2766057" cy="27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80B6E0B-1F3D-4137-8DF1-950D0740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7" y="2625092"/>
            <a:ext cx="2778534" cy="104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88A5FAA-707B-4B6E-B86A-C305A258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96146"/>
              </p:ext>
            </p:extLst>
          </p:nvPr>
        </p:nvGraphicFramePr>
        <p:xfrm>
          <a:off x="3937007" y="2625092"/>
          <a:ext cx="5464445" cy="207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119">
                  <a:extLst>
                    <a:ext uri="{9D8B030D-6E8A-4147-A177-3AD203B41FA5}">
                      <a16:colId xmlns:a16="http://schemas.microsoft.com/office/drawing/2014/main" val="2970816289"/>
                    </a:ext>
                  </a:extLst>
                </a:gridCol>
                <a:gridCol w="3884326">
                  <a:extLst>
                    <a:ext uri="{9D8B030D-6E8A-4147-A177-3AD203B41FA5}">
                      <a16:colId xmlns:a16="http://schemas.microsoft.com/office/drawing/2014/main" val="1389794540"/>
                    </a:ext>
                  </a:extLst>
                </a:gridCol>
              </a:tblGrid>
              <a:tr h="39535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Presented By</a:t>
                      </a:r>
                    </a:p>
                  </a:txBody>
                  <a:tcPr>
                    <a:solidFill>
                      <a:srgbClr val="FF8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Chaitanya Kulkarni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4807"/>
                  </a:ext>
                </a:extLst>
              </a:tr>
              <a:tr h="56478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ID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RPACULT007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73859"/>
                  </a:ext>
                </a:extLst>
              </a:tr>
              <a:tr h="395351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Name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RPA Falcon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984095"/>
                  </a:ext>
                </a:extLst>
              </a:tr>
              <a:tr h="56478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Members</a:t>
                      </a:r>
                    </a:p>
                  </a:txBody>
                  <a:tcPr>
                    <a:solidFill>
                      <a:srgbClr val="F180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RPACULT007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9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5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7DD8745-4619-4ECE-A93B-F43A7C6E3B9A}"/>
              </a:ext>
            </a:extLst>
          </p:cNvPr>
          <p:cNvSpPr txBox="1">
            <a:spLocks/>
          </p:cNvSpPr>
          <p:nvPr/>
        </p:nvSpPr>
        <p:spPr>
          <a:xfrm>
            <a:off x="0" y="195309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600" b="1" kern="800" spc="-53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National Digital Health Mission Assistant - </a:t>
            </a:r>
          </a:p>
          <a:p>
            <a:pPr algn="ctr"/>
            <a:r>
              <a:rPr lang="en-US" sz="2400" dirty="0"/>
              <a:t>Process Summary Report </a:t>
            </a:r>
            <a:endParaRPr lang="en-SG" sz="2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364B813-5172-406C-A0E3-9936A1FFB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3970"/>
              </p:ext>
            </p:extLst>
          </p:nvPr>
        </p:nvGraphicFramePr>
        <p:xfrm>
          <a:off x="550414" y="1111928"/>
          <a:ext cx="9519823" cy="13716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3512795">
                  <a:extLst>
                    <a:ext uri="{9D8B030D-6E8A-4147-A177-3AD203B41FA5}">
                      <a16:colId xmlns:a16="http://schemas.microsoft.com/office/drawing/2014/main" val="1430010967"/>
                    </a:ext>
                  </a:extLst>
                </a:gridCol>
                <a:gridCol w="6007028">
                  <a:extLst>
                    <a:ext uri="{9D8B030D-6E8A-4147-A177-3AD203B41FA5}">
                      <a16:colId xmlns:a16="http://schemas.microsoft.com/office/drawing/2014/main" val="146601223"/>
                    </a:ext>
                  </a:extLst>
                </a:gridCol>
              </a:tblGrid>
              <a:tr h="281501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Project Title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National Digital Health Mission Assistant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87804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r>
                        <a:rPr lang="en-GB" dirty="0"/>
                        <a:t>Automation tool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UiPath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27450"/>
                  </a:ext>
                </a:extLst>
              </a:tr>
              <a:tr h="492626">
                <a:tc>
                  <a:txBody>
                    <a:bodyPr/>
                    <a:lstStyle/>
                    <a:p>
                      <a:r>
                        <a:rPr lang="en-GB" dirty="0"/>
                        <a:t>Technologies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RPA(UiPath), Machine Learning(Python and UiPath AI Fabric), Salesforce CRM, UiPath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5612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00196A5-00A1-43FF-83B6-3FAAB9CB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92578"/>
              </p:ext>
            </p:extLst>
          </p:nvPr>
        </p:nvGraphicFramePr>
        <p:xfrm>
          <a:off x="550413" y="2674973"/>
          <a:ext cx="9519823" cy="33832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9519823">
                  <a:extLst>
                    <a:ext uri="{9D8B030D-6E8A-4147-A177-3AD203B41FA5}">
                      <a16:colId xmlns:a16="http://schemas.microsoft.com/office/drawing/2014/main" val="2327496482"/>
                    </a:ext>
                  </a:extLst>
                </a:gridCol>
              </a:tblGrid>
              <a:tr h="754027">
                <a:tc>
                  <a:txBody>
                    <a:bodyPr/>
                    <a:lstStyle/>
                    <a:p>
                      <a:r>
                        <a:rPr lang="en-GB" b="1" dirty="0"/>
                        <a:t>Process Description:</a:t>
                      </a:r>
                    </a:p>
                    <a:p>
                      <a:endParaRPr lang="en-GB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On 15</a:t>
                      </a:r>
                      <a:r>
                        <a:rPr lang="en-GB" b="0" baseline="30000" dirty="0"/>
                        <a:t>th</a:t>
                      </a:r>
                      <a:r>
                        <a:rPr lang="en-GB" b="0" dirty="0"/>
                        <a:t> August 2020, Indian Prime Minister announced about the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ambitious ‘National Digital Health Mission’(NDHM) for Indian citizens. Under this mission, every citizen of India will have their health details registered on a digital platform and an eligible citizens can avail benefits of ‘Ayushman Bharat Pradhan Mantri Jan Arogya Yojana’ (PMJAY).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automation solution will act as an digital assistant for an end to end process of registering details of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135.26 crores of citizens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 CRM and also predicting if respective citizen is eligible for PMJAY.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solution has a huge potential to contribute in growth of ‘Digital India’!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48A0404-0564-4593-8DFD-F974BDA3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21033"/>
              </p:ext>
            </p:extLst>
          </p:nvPr>
        </p:nvGraphicFramePr>
        <p:xfrm>
          <a:off x="489527" y="203199"/>
          <a:ext cx="10215418" cy="653934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334224">
                  <a:extLst>
                    <a:ext uri="{9D8B030D-6E8A-4147-A177-3AD203B41FA5}">
                      <a16:colId xmlns:a16="http://schemas.microsoft.com/office/drawing/2014/main" val="671629195"/>
                    </a:ext>
                  </a:extLst>
                </a:gridCol>
                <a:gridCol w="4881194">
                  <a:extLst>
                    <a:ext uri="{9D8B030D-6E8A-4147-A177-3AD203B41FA5}">
                      <a16:colId xmlns:a16="http://schemas.microsoft.com/office/drawing/2014/main" val="3959984795"/>
                    </a:ext>
                  </a:extLst>
                </a:gridCol>
              </a:tblGrid>
              <a:tr h="502761">
                <a:tc>
                  <a:txBody>
                    <a:bodyPr/>
                    <a:lstStyle/>
                    <a:p>
                      <a:r>
                        <a:rPr lang="en-GB" dirty="0"/>
                        <a:t>Robot to-be design insight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41933"/>
                  </a:ext>
                </a:extLst>
              </a:tr>
              <a:tr h="60365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1.Applications Used:</a:t>
                      </a:r>
                      <a:endParaRPr lang="en-IN" b="1" dirty="0"/>
                    </a:p>
                    <a:p>
                      <a:r>
                        <a:rPr lang="en-IN" dirty="0"/>
                        <a:t>&gt;Chrome (UiPath Apps, UiPath AI Fabric and Salesforce CRM)</a:t>
                      </a:r>
                    </a:p>
                    <a:p>
                      <a:r>
                        <a:rPr lang="en-IN" dirty="0"/>
                        <a:t>&gt;UiPath Studio</a:t>
                      </a:r>
                    </a:p>
                    <a:p>
                      <a:r>
                        <a:rPr lang="en-IN" dirty="0"/>
                        <a:t>&gt;UiPath Robot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2.Benefited organizations/people: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dirty="0"/>
                        <a:t>&gt; </a:t>
                      </a:r>
                      <a:r>
                        <a:rPr lang="en-IN" b="1" dirty="0"/>
                        <a:t>Indian Government</a:t>
                      </a:r>
                      <a:r>
                        <a:rPr lang="en-IN" dirty="0"/>
                        <a:t>: Government can save a lot of time on registration of details for every citizen of India. PMJAY can also reach till every eligible citizen of India.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&gt;</a:t>
                      </a:r>
                      <a:r>
                        <a:rPr lang="en-IN" b="1" dirty="0"/>
                        <a:t>Indian Citizens</a:t>
                      </a:r>
                      <a:r>
                        <a:rPr lang="en-IN" dirty="0"/>
                        <a:t>: Citizens can register their health details online from their home and can get </a:t>
                      </a:r>
                      <a:r>
                        <a:rPr lang="en-IN" dirty="0" err="1"/>
                        <a:t>HealthID</a:t>
                      </a:r>
                      <a:r>
                        <a:rPr lang="en-IN" dirty="0"/>
                        <a:t> immediately.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3.Future improvements:</a:t>
                      </a:r>
                    </a:p>
                    <a:p>
                      <a:r>
                        <a:rPr lang="en-GB" b="0" dirty="0"/>
                        <a:t>&gt; A validations can be added on provided inputs from citizen.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8725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D96A94-FDC9-4E6F-86B6-87F96E1B95EF}"/>
              </a:ext>
            </a:extLst>
          </p:cNvPr>
          <p:cNvSpPr/>
          <p:nvPr/>
        </p:nvSpPr>
        <p:spPr>
          <a:xfrm>
            <a:off x="2152073" y="858981"/>
            <a:ext cx="3398982" cy="15147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</a:t>
            </a:r>
            <a:r>
              <a:rPr lang="en-GB" b="1" dirty="0"/>
              <a:t>Data Gathering: </a:t>
            </a:r>
            <a:r>
              <a:rPr lang="en-GB" dirty="0"/>
              <a:t>Citizens of India can submit their details on application developed using UiPath Apps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0546D-89EE-43A9-883A-1DAD191C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2" y="1079189"/>
            <a:ext cx="1114136" cy="107434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A03CCB-2870-4603-B5DA-F4D13507C8AB}"/>
              </a:ext>
            </a:extLst>
          </p:cNvPr>
          <p:cNvSpPr/>
          <p:nvPr/>
        </p:nvSpPr>
        <p:spPr>
          <a:xfrm>
            <a:off x="2152073" y="2477656"/>
            <a:ext cx="3398982" cy="13646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2.</a:t>
            </a:r>
            <a:r>
              <a:rPr lang="en-GB" b="1" dirty="0"/>
              <a:t>Prediction: </a:t>
            </a:r>
            <a:r>
              <a:rPr lang="en-GB" dirty="0"/>
              <a:t>From inputs provided, AI embedded bot predicts if citizen is eligible for Pradhan Mantri Jan Arogya </a:t>
            </a:r>
            <a:r>
              <a:rPr lang="en-GB" dirty="0" err="1"/>
              <a:t>Yojna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372A78-0DE5-490A-9150-780115F0441B}"/>
              </a:ext>
            </a:extLst>
          </p:cNvPr>
          <p:cNvSpPr/>
          <p:nvPr/>
        </p:nvSpPr>
        <p:spPr>
          <a:xfrm>
            <a:off x="2152073" y="4080162"/>
            <a:ext cx="3398982" cy="12053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</a:t>
            </a:r>
            <a:r>
              <a:rPr lang="en-GB" b="1" dirty="0"/>
              <a:t>Data Entry: </a:t>
            </a:r>
            <a:r>
              <a:rPr lang="en-GB" dirty="0"/>
              <a:t>Bot is then responsible for entering all the data provided by citizen in Salesforce CRM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29279E-C634-4D2C-AF72-92F37ED4C258}"/>
              </a:ext>
            </a:extLst>
          </p:cNvPr>
          <p:cNvSpPr/>
          <p:nvPr/>
        </p:nvSpPr>
        <p:spPr>
          <a:xfrm>
            <a:off x="2152072" y="5539509"/>
            <a:ext cx="3325091" cy="1115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</a:t>
            </a:r>
            <a:r>
              <a:rPr lang="en-GB" b="1" dirty="0"/>
              <a:t>Output: </a:t>
            </a:r>
            <a:r>
              <a:rPr lang="en-GB" dirty="0"/>
              <a:t>Auto generated </a:t>
            </a:r>
            <a:r>
              <a:rPr lang="en-GB" dirty="0" err="1"/>
              <a:t>HealthID</a:t>
            </a:r>
            <a:r>
              <a:rPr lang="en-GB" dirty="0"/>
              <a:t> is sent to respective citizen on mail after data is registered.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0AED71-506A-4EEE-9CC9-F371933B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2" y="2627747"/>
            <a:ext cx="1170007" cy="10743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B2DFCF-E5A2-48D0-8BA0-0BF8AFA0E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32" y="4080162"/>
            <a:ext cx="1231873" cy="11041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DF8A40-1F7F-432B-A1A5-33EC8BC7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40" y="5928937"/>
            <a:ext cx="1191873" cy="3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1EAC639-9255-4A7B-82CB-FACE07A2E533}"/>
              </a:ext>
            </a:extLst>
          </p:cNvPr>
          <p:cNvSpPr txBox="1">
            <a:spLocks/>
          </p:cNvSpPr>
          <p:nvPr/>
        </p:nvSpPr>
        <p:spPr>
          <a:xfrm>
            <a:off x="-3103419" y="2759220"/>
            <a:ext cx="11554691" cy="1267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600" b="1" kern="800" spc="-53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8529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712</TotalTime>
  <Words>359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Kulkarni</dc:creator>
  <cp:lastModifiedBy>Chaitanya Kulkarni</cp:lastModifiedBy>
  <cp:revision>21</cp:revision>
  <dcterms:created xsi:type="dcterms:W3CDTF">2020-10-19T18:12:09Z</dcterms:created>
  <dcterms:modified xsi:type="dcterms:W3CDTF">2020-10-21T19:17:30Z</dcterms:modified>
</cp:coreProperties>
</file>