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7" r:id="rId4"/>
    <p:sldId id="258" r:id="rId5"/>
    <p:sldId id="259" r:id="rId6"/>
    <p:sldId id="260" r:id="rId7"/>
    <p:sldId id="261" r:id="rId8"/>
    <p:sldId id="262" r:id="rId9"/>
    <p:sldId id="256" r:id="rId10"/>
    <p:sldId id="263" r:id="rId11"/>
    <p:sldId id="264" r:id="rId12"/>
    <p:sldId id="265" r:id="rId13"/>
    <p:sldId id="266" r:id="rId14"/>
    <p:sldId id="267" r:id="rId15"/>
    <p:sldId id="268" r:id="rId16"/>
    <p:sldId id="269" r:id="rId17"/>
    <p:sldId id="274" r:id="rId18"/>
    <p:sldId id="270" r:id="rId19"/>
    <p:sldId id="275" r:id="rId20"/>
    <p:sldId id="271" r:id="rId21"/>
    <p:sldId id="276" r:id="rId22"/>
    <p:sldId id="272" r:id="rId23"/>
    <p:sldId id="273"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FBD0F-1998-4595-A826-C5DD2F84901B}" v="1" dt="2022-06-18T06:43:01.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an Dariyanani" userId="8fdbfc30-87a0-499b-9d16-6e76bbf025cf" providerId="ADAL" clId="{9B5FBD0F-1998-4595-A826-C5DD2F84901B}"/>
    <pc:docChg chg="modSld">
      <pc:chgData name="Kishan Dariyanani" userId="8fdbfc30-87a0-499b-9d16-6e76bbf025cf" providerId="ADAL" clId="{9B5FBD0F-1998-4595-A826-C5DD2F84901B}" dt="2022-06-18T06:44:06.745" v="5" actId="1076"/>
      <pc:docMkLst>
        <pc:docMk/>
      </pc:docMkLst>
      <pc:sldChg chg="modSp mod">
        <pc:chgData name="Kishan Dariyanani" userId="8fdbfc30-87a0-499b-9d16-6e76bbf025cf" providerId="ADAL" clId="{9B5FBD0F-1998-4595-A826-C5DD2F84901B}" dt="2022-06-18T06:40:43.226" v="0" actId="1076"/>
        <pc:sldMkLst>
          <pc:docMk/>
          <pc:sldMk cId="498180016" sldId="266"/>
        </pc:sldMkLst>
        <pc:spChg chg="mod">
          <ac:chgData name="Kishan Dariyanani" userId="8fdbfc30-87a0-499b-9d16-6e76bbf025cf" providerId="ADAL" clId="{9B5FBD0F-1998-4595-A826-C5DD2F84901B}" dt="2022-06-18T06:40:43.226" v="0" actId="1076"/>
          <ac:spMkLst>
            <pc:docMk/>
            <pc:sldMk cId="498180016" sldId="266"/>
            <ac:spMk id="3" creationId="{D4A05D91-8680-4969-9334-5164153CE675}"/>
          </ac:spMkLst>
        </pc:spChg>
      </pc:sldChg>
      <pc:sldChg chg="modSp mod">
        <pc:chgData name="Kishan Dariyanani" userId="8fdbfc30-87a0-499b-9d16-6e76bbf025cf" providerId="ADAL" clId="{9B5FBD0F-1998-4595-A826-C5DD2F84901B}" dt="2022-06-18T06:41:20.244" v="1" actId="1076"/>
        <pc:sldMkLst>
          <pc:docMk/>
          <pc:sldMk cId="3634722109" sldId="268"/>
        </pc:sldMkLst>
        <pc:spChg chg="mod">
          <ac:chgData name="Kishan Dariyanani" userId="8fdbfc30-87a0-499b-9d16-6e76bbf025cf" providerId="ADAL" clId="{9B5FBD0F-1998-4595-A826-C5DD2F84901B}" dt="2022-06-18T06:41:20.244" v="1" actId="1076"/>
          <ac:spMkLst>
            <pc:docMk/>
            <pc:sldMk cId="3634722109" sldId="268"/>
            <ac:spMk id="3" creationId="{66303201-E5F3-4C9E-AB83-CA4F7C1D0F65}"/>
          </ac:spMkLst>
        </pc:spChg>
      </pc:sldChg>
      <pc:sldChg chg="modSp">
        <pc:chgData name="Kishan Dariyanani" userId="8fdbfc30-87a0-499b-9d16-6e76bbf025cf" providerId="ADAL" clId="{9B5FBD0F-1998-4595-A826-C5DD2F84901B}" dt="2022-06-18T06:43:01.347" v="3"/>
        <pc:sldMkLst>
          <pc:docMk/>
          <pc:sldMk cId="18926141" sldId="278"/>
        </pc:sldMkLst>
        <pc:spChg chg="mod">
          <ac:chgData name="Kishan Dariyanani" userId="8fdbfc30-87a0-499b-9d16-6e76bbf025cf" providerId="ADAL" clId="{9B5FBD0F-1998-4595-A826-C5DD2F84901B}" dt="2022-06-18T06:43:01.347" v="3"/>
          <ac:spMkLst>
            <pc:docMk/>
            <pc:sldMk cId="18926141" sldId="278"/>
            <ac:spMk id="3" creationId="{010922E6-F290-4576-8344-96317C599821}"/>
          </ac:spMkLst>
        </pc:spChg>
      </pc:sldChg>
      <pc:sldChg chg="modSp mod">
        <pc:chgData name="Kishan Dariyanani" userId="8fdbfc30-87a0-499b-9d16-6e76bbf025cf" providerId="ADAL" clId="{9B5FBD0F-1998-4595-A826-C5DD2F84901B}" dt="2022-06-18T06:43:52.792" v="4" actId="1076"/>
        <pc:sldMkLst>
          <pc:docMk/>
          <pc:sldMk cId="2887854278" sldId="279"/>
        </pc:sldMkLst>
        <pc:spChg chg="mod">
          <ac:chgData name="Kishan Dariyanani" userId="8fdbfc30-87a0-499b-9d16-6e76bbf025cf" providerId="ADAL" clId="{9B5FBD0F-1998-4595-A826-C5DD2F84901B}" dt="2022-06-18T06:43:52.792" v="4" actId="1076"/>
          <ac:spMkLst>
            <pc:docMk/>
            <pc:sldMk cId="2887854278" sldId="279"/>
            <ac:spMk id="2" creationId="{EF6793FC-A633-4CC9-8C76-F5F9F5EA1937}"/>
          </ac:spMkLst>
        </pc:spChg>
      </pc:sldChg>
      <pc:sldChg chg="modSp mod">
        <pc:chgData name="Kishan Dariyanani" userId="8fdbfc30-87a0-499b-9d16-6e76bbf025cf" providerId="ADAL" clId="{9B5FBD0F-1998-4595-A826-C5DD2F84901B}" dt="2022-06-18T06:44:06.745" v="5" actId="1076"/>
        <pc:sldMkLst>
          <pc:docMk/>
          <pc:sldMk cId="2488628976" sldId="280"/>
        </pc:sldMkLst>
        <pc:spChg chg="mod">
          <ac:chgData name="Kishan Dariyanani" userId="8fdbfc30-87a0-499b-9d16-6e76bbf025cf" providerId="ADAL" clId="{9B5FBD0F-1998-4595-A826-C5DD2F84901B}" dt="2022-06-18T06:44:06.745" v="5" actId="1076"/>
          <ac:spMkLst>
            <pc:docMk/>
            <pc:sldMk cId="2488628976" sldId="280"/>
            <ac:spMk id="2" creationId="{49F9DBAD-5F46-4958-B138-1267593709E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23EE-7EE3-43AB-9B6B-A2D772FC6A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341C1E-3A9C-4EBD-8853-366918B82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1D7C63-07CC-4D2A-9323-5A85E28CC0B8}"/>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5" name="Footer Placeholder 4">
            <a:extLst>
              <a:ext uri="{FF2B5EF4-FFF2-40B4-BE49-F238E27FC236}">
                <a16:creationId xmlns:a16="http://schemas.microsoft.com/office/drawing/2014/main" id="{538DD2C5-F656-43B8-9577-539BB8B62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64108-0236-455F-8260-CF0E859B7249}"/>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69991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82F1-5431-4C3B-8A16-8E9B620CC6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3F815B-9CB5-48DD-8940-1169B4844B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7986D5-4B78-4CE3-A3CB-92B4E90103BB}"/>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5" name="Footer Placeholder 4">
            <a:extLst>
              <a:ext uri="{FF2B5EF4-FFF2-40B4-BE49-F238E27FC236}">
                <a16:creationId xmlns:a16="http://schemas.microsoft.com/office/drawing/2014/main" id="{CF5C6164-51E3-4A4E-8285-C838B9C5FF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B8ED4-496E-4269-BE05-D170F9DA8653}"/>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1753855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2885B-0AA6-4BD7-944F-BB99FFC95E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5B4AD8-14F4-403B-8B74-BC6D559F58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BF7F0-CDA2-4554-B935-A9A8019A0683}"/>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5" name="Footer Placeholder 4">
            <a:extLst>
              <a:ext uri="{FF2B5EF4-FFF2-40B4-BE49-F238E27FC236}">
                <a16:creationId xmlns:a16="http://schemas.microsoft.com/office/drawing/2014/main" id="{5A577658-4FE1-449B-8AA0-7D95601D9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2AA3F7-CF48-4525-A538-CDA52C0511F5}"/>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51436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A42E-00D9-44EA-88D1-79E28F54BB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2969B5-3120-41B2-9579-438434BA9E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CE654B-DEDC-4319-B44C-78FD75642DED}"/>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5" name="Footer Placeholder 4">
            <a:extLst>
              <a:ext uri="{FF2B5EF4-FFF2-40B4-BE49-F238E27FC236}">
                <a16:creationId xmlns:a16="http://schemas.microsoft.com/office/drawing/2014/main" id="{A75C7904-4C89-4F44-BC10-AE27C92DD2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8AEB8-BFB5-4141-BB03-FB0658163930}"/>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414052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2A81-E923-40ED-8319-5E5681FFE6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BE6F45-108B-4633-8877-F45A47D66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B018F4-1BBE-4468-ACD7-79439BE9AF4E}"/>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5" name="Footer Placeholder 4">
            <a:extLst>
              <a:ext uri="{FF2B5EF4-FFF2-40B4-BE49-F238E27FC236}">
                <a16:creationId xmlns:a16="http://schemas.microsoft.com/office/drawing/2014/main" id="{3430A4A3-1A38-4C9B-9EFF-8141F57314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144A60-1A27-48B8-A5EA-7572C0722DDA}"/>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186743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AB78-DEAC-47BD-9278-226140EC16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A457B-1B7A-4B99-8765-0E4825B7A8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07EF0-E482-48C1-8E9C-6ED2B3FD58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BC46D9-6758-49C7-870F-1575B294B395}"/>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6" name="Footer Placeholder 5">
            <a:extLst>
              <a:ext uri="{FF2B5EF4-FFF2-40B4-BE49-F238E27FC236}">
                <a16:creationId xmlns:a16="http://schemas.microsoft.com/office/drawing/2014/main" id="{590753F2-D358-4E65-B59C-52601A173B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497750-323F-4B80-B11B-DFDAAC26F950}"/>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376792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7EDE-B5F1-4BF2-887E-0B3A9529DF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98100-2B6B-44B9-A237-B19FB5D73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494E2E-DBB0-4854-BC49-F7D546C795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3C72C7-CE51-42F6-A1AF-16C2AA3F77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A9ACBF-BEC5-4BF2-9A30-69437AEA4A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210BC8-774D-4890-BB8D-58CEDDE3E54A}"/>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8" name="Footer Placeholder 7">
            <a:extLst>
              <a:ext uri="{FF2B5EF4-FFF2-40B4-BE49-F238E27FC236}">
                <a16:creationId xmlns:a16="http://schemas.microsoft.com/office/drawing/2014/main" id="{F5784BED-4A0B-448A-B3B8-948B5C1B2D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FF8E4B-E198-4F07-9E42-214F224AE136}"/>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342652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E2CF-B484-422F-B70B-FC4E7489E1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B98195-B06C-40F9-BCB5-5EE56C1679B4}"/>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4" name="Footer Placeholder 3">
            <a:extLst>
              <a:ext uri="{FF2B5EF4-FFF2-40B4-BE49-F238E27FC236}">
                <a16:creationId xmlns:a16="http://schemas.microsoft.com/office/drawing/2014/main" id="{19B65362-E94A-4417-99F1-C59FFD6456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93FB3F-3C3C-4B3A-900A-C4AAD615804C}"/>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269856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C331F-BD47-412E-A2DF-C31C9BB67CE3}"/>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3" name="Footer Placeholder 2">
            <a:extLst>
              <a:ext uri="{FF2B5EF4-FFF2-40B4-BE49-F238E27FC236}">
                <a16:creationId xmlns:a16="http://schemas.microsoft.com/office/drawing/2014/main" id="{0E054CB3-44AC-4F64-AF76-104F64321A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2B4278-EC0D-412A-87B1-71841F4B9DA2}"/>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91298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3662-19B2-4114-9C6C-BF511D706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B16F78-4182-4127-93F7-726979738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A4E88B-FCBC-466B-9DFB-D17618F7B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CAA314-67A7-46F1-A3B7-01FDE63BE3D5}"/>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6" name="Footer Placeholder 5">
            <a:extLst>
              <a:ext uri="{FF2B5EF4-FFF2-40B4-BE49-F238E27FC236}">
                <a16:creationId xmlns:a16="http://schemas.microsoft.com/office/drawing/2014/main" id="{FA47DC0D-6115-436C-B336-2556171084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8A915B-18EC-4441-B8E0-FA92E3F56BEE}"/>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348492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8177-B423-4455-BDDF-7DA125849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B669C3-CEC1-4976-9BC4-3D4C4EEEC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A4AEEE-672C-4DF0-9A96-15F330E6E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524C6-EA6B-438C-BBBF-47D608629131}"/>
              </a:ext>
            </a:extLst>
          </p:cNvPr>
          <p:cNvSpPr>
            <a:spLocks noGrp="1"/>
          </p:cNvSpPr>
          <p:nvPr>
            <p:ph type="dt" sz="half" idx="10"/>
          </p:nvPr>
        </p:nvSpPr>
        <p:spPr/>
        <p:txBody>
          <a:bodyPr/>
          <a:lstStyle/>
          <a:p>
            <a:fld id="{A362A87D-2FF2-4EEB-AFA6-8FF22AC93374}" type="datetimeFigureOut">
              <a:rPr lang="en-IN" smtClean="0"/>
              <a:t>19-06-2022</a:t>
            </a:fld>
            <a:endParaRPr lang="en-IN"/>
          </a:p>
        </p:txBody>
      </p:sp>
      <p:sp>
        <p:nvSpPr>
          <p:cNvPr id="6" name="Footer Placeholder 5">
            <a:extLst>
              <a:ext uri="{FF2B5EF4-FFF2-40B4-BE49-F238E27FC236}">
                <a16:creationId xmlns:a16="http://schemas.microsoft.com/office/drawing/2014/main" id="{FC72E7E1-C72F-46D5-B43F-68196C485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5D94C9-6237-4439-90AE-C2D908B44436}"/>
              </a:ext>
            </a:extLst>
          </p:cNvPr>
          <p:cNvSpPr>
            <a:spLocks noGrp="1"/>
          </p:cNvSpPr>
          <p:nvPr>
            <p:ph type="sldNum" sz="quarter" idx="12"/>
          </p:nvPr>
        </p:nvSpPr>
        <p:spPr/>
        <p:txBody>
          <a:bodyPr/>
          <a:lstStyle/>
          <a:p>
            <a:fld id="{9BD5B603-8022-4D91-8378-E0456BD59BAA}" type="slidenum">
              <a:rPr lang="en-IN" smtClean="0"/>
              <a:t>‹#›</a:t>
            </a:fld>
            <a:endParaRPr lang="en-IN"/>
          </a:p>
        </p:txBody>
      </p:sp>
    </p:spTree>
    <p:extLst>
      <p:ext uri="{BB962C8B-B14F-4D97-AF65-F5344CB8AC3E}">
        <p14:creationId xmlns:p14="http://schemas.microsoft.com/office/powerpoint/2010/main" val="410949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E5513-CEA6-4C39-AA1A-73E971A54E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C49B2D-945D-4B7F-9B47-6D0975B0A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4D7CFD-91C6-41C0-962C-DB07AFAB4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2A87D-2FF2-4EEB-AFA6-8FF22AC93374}" type="datetimeFigureOut">
              <a:rPr lang="en-IN" smtClean="0"/>
              <a:t>19-06-2022</a:t>
            </a:fld>
            <a:endParaRPr lang="en-IN"/>
          </a:p>
        </p:txBody>
      </p:sp>
      <p:sp>
        <p:nvSpPr>
          <p:cNvPr id="5" name="Footer Placeholder 4">
            <a:extLst>
              <a:ext uri="{FF2B5EF4-FFF2-40B4-BE49-F238E27FC236}">
                <a16:creationId xmlns:a16="http://schemas.microsoft.com/office/drawing/2014/main" id="{A337E235-C58E-4B2B-AB98-78398FB51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D70808-C964-4210-99FE-52CFBD6E9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5B603-8022-4D91-8378-E0456BD59BAA}" type="slidenum">
              <a:rPr lang="en-IN" smtClean="0"/>
              <a:t>‹#›</a:t>
            </a:fld>
            <a:endParaRPr lang="en-IN"/>
          </a:p>
        </p:txBody>
      </p:sp>
    </p:spTree>
    <p:extLst>
      <p:ext uri="{BB962C8B-B14F-4D97-AF65-F5344CB8AC3E}">
        <p14:creationId xmlns:p14="http://schemas.microsoft.com/office/powerpoint/2010/main" val="2709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0F25-B987-43D9-8B18-1A2B6B08C3F2}"/>
              </a:ext>
            </a:extLst>
          </p:cNvPr>
          <p:cNvSpPr>
            <a:spLocks noGrp="1"/>
          </p:cNvSpPr>
          <p:nvPr>
            <p:ph type="title"/>
          </p:nvPr>
        </p:nvSpPr>
        <p:spPr>
          <a:xfrm>
            <a:off x="838200" y="365126"/>
            <a:ext cx="10515600" cy="673562"/>
          </a:xfrm>
        </p:spPr>
        <p:txBody>
          <a:bodyPr>
            <a:normAutofit fontScale="90000"/>
          </a:bodyPr>
          <a:lstStyle/>
          <a:p>
            <a:pPr marL="571500" indent="-571500">
              <a:buFont typeface="Wingdings" panose="05000000000000000000" pitchFamily="2" charset="2"/>
              <a:buChar char="v"/>
            </a:pPr>
            <a:r>
              <a:rPr lang="en-IN" dirty="0" err="1"/>
              <a:t>Sparak</a:t>
            </a:r>
            <a:endParaRPr lang="en-IN" dirty="0"/>
          </a:p>
        </p:txBody>
      </p:sp>
      <p:sp>
        <p:nvSpPr>
          <p:cNvPr id="3" name="Content Placeholder 2">
            <a:extLst>
              <a:ext uri="{FF2B5EF4-FFF2-40B4-BE49-F238E27FC236}">
                <a16:creationId xmlns:a16="http://schemas.microsoft.com/office/drawing/2014/main" id="{2B715CF2-8C31-4917-AF62-A37F1D02732F}"/>
              </a:ext>
            </a:extLst>
          </p:cNvPr>
          <p:cNvSpPr>
            <a:spLocks noGrp="1"/>
          </p:cNvSpPr>
          <p:nvPr>
            <p:ph idx="1"/>
          </p:nvPr>
        </p:nvSpPr>
        <p:spPr>
          <a:xfrm>
            <a:off x="838200" y="1305017"/>
            <a:ext cx="10515600" cy="4871946"/>
          </a:xfrm>
        </p:spPr>
        <p:txBody>
          <a:bodyPr>
            <a:normAutofit/>
          </a:bodyPr>
          <a:lstStyle/>
          <a:p>
            <a:r>
              <a:rPr lang="en-US" sz="3200" dirty="0"/>
              <a:t>Industries are using Hadoop extensively to analyze their data sets. The reason is that Hadoop framework is based on a simple programming model (MapReduce) and it enables a computing solution that is scalable, flexible, fault-tolerant and cost effective. Here, the main concern is to maintain speed in processing large datasets in terms of waiting time between queries and waiting time to run the program.</a:t>
            </a:r>
            <a:endParaRPr lang="en-IN" sz="3200" dirty="0"/>
          </a:p>
        </p:txBody>
      </p:sp>
    </p:spTree>
    <p:extLst>
      <p:ext uri="{BB962C8B-B14F-4D97-AF65-F5344CB8AC3E}">
        <p14:creationId xmlns:p14="http://schemas.microsoft.com/office/powerpoint/2010/main" val="280895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3DAC51-6E77-4289-A16E-77AA967A3A70}"/>
              </a:ext>
            </a:extLst>
          </p:cNvPr>
          <p:cNvPicPr>
            <a:picLocks noGrp="1" noChangeAspect="1"/>
          </p:cNvPicPr>
          <p:nvPr>
            <p:ph idx="1"/>
          </p:nvPr>
        </p:nvPicPr>
        <p:blipFill>
          <a:blip r:embed="rId2"/>
          <a:stretch>
            <a:fillRect/>
          </a:stretch>
        </p:blipFill>
        <p:spPr>
          <a:xfrm>
            <a:off x="683581" y="1127464"/>
            <a:ext cx="11212497" cy="5024761"/>
          </a:xfrm>
          <a:prstGeom prst="rect">
            <a:avLst/>
          </a:prstGeom>
        </p:spPr>
      </p:pic>
    </p:spTree>
    <p:extLst>
      <p:ext uri="{BB962C8B-B14F-4D97-AF65-F5344CB8AC3E}">
        <p14:creationId xmlns:p14="http://schemas.microsoft.com/office/powerpoint/2010/main" val="156551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05D91-8680-4969-9334-5164153CE675}"/>
              </a:ext>
            </a:extLst>
          </p:cNvPr>
          <p:cNvSpPr>
            <a:spLocks noGrp="1"/>
          </p:cNvSpPr>
          <p:nvPr>
            <p:ph idx="1"/>
          </p:nvPr>
        </p:nvSpPr>
        <p:spPr>
          <a:xfrm>
            <a:off x="533400" y="0"/>
            <a:ext cx="10515600" cy="6569476"/>
          </a:xfrm>
        </p:spPr>
        <p:txBody>
          <a:bodyPr>
            <a:normAutofit/>
          </a:bodyPr>
          <a:lstStyle/>
          <a:p>
            <a:pPr marL="0" indent="0">
              <a:buNone/>
            </a:pPr>
            <a:r>
              <a:rPr lang="en-US" dirty="0"/>
              <a:t>3.Define a new schema for the students.csv as given below column name. a. </a:t>
            </a:r>
            <a:r>
              <a:rPr lang="en-US" dirty="0" err="1"/>
              <a:t>StdID</a:t>
            </a:r>
            <a:r>
              <a:rPr lang="en-US" dirty="0"/>
              <a:t> b. </a:t>
            </a:r>
            <a:r>
              <a:rPr lang="en-US" dirty="0" err="1"/>
              <a:t>CourseId</a:t>
            </a:r>
            <a:r>
              <a:rPr lang="en-US" dirty="0"/>
              <a:t> c. </a:t>
            </a:r>
            <a:r>
              <a:rPr lang="en-US" dirty="0" err="1"/>
              <a:t>RegistrationDate</a:t>
            </a:r>
            <a:r>
              <a:rPr lang="en-US" dirty="0"/>
              <a:t> </a:t>
            </a:r>
          </a:p>
          <a:p>
            <a:pPr marL="0" indent="0">
              <a:buNone/>
            </a:pPr>
            <a:endParaRPr lang="en-US" dirty="0"/>
          </a:p>
          <a:p>
            <a:pPr marL="0" indent="0">
              <a:buNone/>
            </a:pPr>
            <a:r>
              <a:rPr lang="en-US" sz="2400" dirty="0"/>
              <a:t>Scala&gt; import </a:t>
            </a:r>
            <a:r>
              <a:rPr lang="en-US" sz="2400" dirty="0" err="1"/>
              <a:t>org.apache.spark.sql.types</a:t>
            </a:r>
            <a:r>
              <a:rPr lang="en-US" sz="2400" dirty="0"/>
              <a:t>.{</a:t>
            </a:r>
            <a:r>
              <a:rPr lang="en-US" sz="2400" dirty="0" err="1"/>
              <a:t>IntegerType</a:t>
            </a:r>
            <a:r>
              <a:rPr lang="en-US" sz="2400" dirty="0"/>
              <a:t>, </a:t>
            </a:r>
            <a:r>
              <a:rPr lang="en-US" sz="2400" dirty="0" err="1"/>
              <a:t>StringType</a:t>
            </a:r>
            <a:r>
              <a:rPr lang="en-US" sz="2400" dirty="0"/>
              <a:t>, </a:t>
            </a:r>
            <a:r>
              <a:rPr lang="en-US" sz="2400" dirty="0" err="1"/>
              <a:t>StructType</a:t>
            </a:r>
            <a:r>
              <a:rPr lang="en-US" sz="2400" dirty="0"/>
              <a:t>, </a:t>
            </a:r>
            <a:r>
              <a:rPr lang="en-US" sz="2400" dirty="0" err="1"/>
              <a:t>StructField</a:t>
            </a:r>
            <a:r>
              <a:rPr lang="en-US" sz="2400" dirty="0"/>
              <a:t>} </a:t>
            </a:r>
          </a:p>
          <a:p>
            <a:pPr marL="0" indent="0">
              <a:buNone/>
            </a:pPr>
            <a:r>
              <a:rPr lang="en-US" sz="2400" dirty="0"/>
              <a:t>Scala&gt;</a:t>
            </a:r>
            <a:r>
              <a:rPr lang="en-US" sz="2400" dirty="0" err="1"/>
              <a:t>val</a:t>
            </a:r>
            <a:r>
              <a:rPr lang="en-US" sz="2400" dirty="0"/>
              <a:t> </a:t>
            </a:r>
            <a:r>
              <a:rPr lang="en-US" sz="2400" dirty="0" err="1"/>
              <a:t>simpleSchema</a:t>
            </a:r>
            <a:r>
              <a:rPr lang="en-US" sz="2400" dirty="0"/>
              <a:t> = </a:t>
            </a:r>
            <a:r>
              <a:rPr lang="en-US" sz="2400" dirty="0" err="1"/>
              <a:t>StructType</a:t>
            </a:r>
            <a:r>
              <a:rPr lang="en-US" sz="2400" dirty="0"/>
              <a:t>(Array(</a:t>
            </a:r>
          </a:p>
          <a:p>
            <a:pPr marL="0" indent="0">
              <a:buNone/>
            </a:pPr>
            <a:r>
              <a:rPr lang="en-US" sz="2400" dirty="0"/>
              <a:t>      </a:t>
            </a:r>
            <a:r>
              <a:rPr lang="en-US" sz="2400" dirty="0" err="1"/>
              <a:t>StructField</a:t>
            </a:r>
            <a:r>
              <a:rPr lang="en-US" sz="2400" dirty="0"/>
              <a:t>("</a:t>
            </a:r>
            <a:r>
              <a:rPr lang="en-US" sz="2400" dirty="0" err="1"/>
              <a:t>StdID</a:t>
            </a:r>
            <a:r>
              <a:rPr lang="en-US" sz="2400" dirty="0"/>
              <a:t>",</a:t>
            </a:r>
            <a:r>
              <a:rPr lang="en-US" sz="2400" dirty="0" err="1"/>
              <a:t>StringType,true</a:t>
            </a:r>
            <a:r>
              <a:rPr lang="en-US" sz="2400" dirty="0"/>
              <a:t>),</a:t>
            </a:r>
          </a:p>
          <a:p>
            <a:pPr marL="0" indent="0">
              <a:buNone/>
            </a:pPr>
            <a:r>
              <a:rPr lang="en-US" sz="2400" dirty="0"/>
              <a:t>      </a:t>
            </a:r>
            <a:r>
              <a:rPr lang="en-US" sz="2400" dirty="0" err="1"/>
              <a:t>StructField</a:t>
            </a:r>
            <a:r>
              <a:rPr lang="en-US" sz="2400" dirty="0"/>
              <a:t>("</a:t>
            </a:r>
            <a:r>
              <a:rPr lang="en-US" sz="2400" dirty="0" err="1"/>
              <a:t>CourseId</a:t>
            </a:r>
            <a:r>
              <a:rPr lang="en-US" sz="2400" dirty="0"/>
              <a:t>",</a:t>
            </a:r>
            <a:r>
              <a:rPr lang="en-US" sz="2400" dirty="0" err="1"/>
              <a:t>IntegerType,true</a:t>
            </a:r>
            <a:r>
              <a:rPr lang="en-US" sz="2400" dirty="0"/>
              <a:t>),</a:t>
            </a:r>
          </a:p>
          <a:p>
            <a:pPr marL="0" indent="0">
              <a:buNone/>
            </a:pPr>
            <a:r>
              <a:rPr lang="en-US" sz="2400" dirty="0"/>
              <a:t>     </a:t>
            </a:r>
            <a:r>
              <a:rPr lang="en-US" sz="2400" dirty="0" err="1"/>
              <a:t>StructField</a:t>
            </a:r>
            <a:r>
              <a:rPr lang="en-US" sz="2400" dirty="0"/>
              <a:t>("</a:t>
            </a:r>
            <a:r>
              <a:rPr lang="en-US" sz="2400" dirty="0" err="1"/>
              <a:t>RegistrationDate</a:t>
            </a:r>
            <a:r>
              <a:rPr lang="en-US" sz="2400" dirty="0"/>
              <a:t>",</a:t>
            </a:r>
            <a:r>
              <a:rPr lang="en-US" sz="2400" dirty="0" err="1"/>
              <a:t>StringType,true</a:t>
            </a:r>
            <a:r>
              <a:rPr lang="en-US" sz="2400" dirty="0"/>
              <a:t>)</a:t>
            </a:r>
          </a:p>
          <a:p>
            <a:pPr marL="0" indent="0">
              <a:buNone/>
            </a:pPr>
            <a:r>
              <a:rPr lang="en-US" sz="2400" dirty="0"/>
              <a:t>     )) </a:t>
            </a:r>
          </a:p>
          <a:p>
            <a:pPr marL="0" indent="0">
              <a:buNone/>
            </a:pPr>
            <a:endParaRPr lang="en-US" sz="2400" dirty="0"/>
          </a:p>
        </p:txBody>
      </p:sp>
    </p:spTree>
    <p:extLst>
      <p:ext uri="{BB962C8B-B14F-4D97-AF65-F5344CB8AC3E}">
        <p14:creationId xmlns:p14="http://schemas.microsoft.com/office/powerpoint/2010/main" val="49818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68F668-2F0A-4E18-B8C7-DD2CB739D7FC}"/>
              </a:ext>
            </a:extLst>
          </p:cNvPr>
          <p:cNvPicPr>
            <a:picLocks noChangeAspect="1"/>
          </p:cNvPicPr>
          <p:nvPr/>
        </p:nvPicPr>
        <p:blipFill>
          <a:blip r:embed="rId2"/>
          <a:stretch>
            <a:fillRect/>
          </a:stretch>
        </p:blipFill>
        <p:spPr>
          <a:xfrm>
            <a:off x="4762" y="568171"/>
            <a:ext cx="12182475" cy="4208015"/>
          </a:xfrm>
          <a:prstGeom prst="rect">
            <a:avLst/>
          </a:prstGeom>
        </p:spPr>
      </p:pic>
    </p:spTree>
    <p:extLst>
      <p:ext uri="{BB962C8B-B14F-4D97-AF65-F5344CB8AC3E}">
        <p14:creationId xmlns:p14="http://schemas.microsoft.com/office/powerpoint/2010/main" val="164561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8443-3573-407F-AFE1-3B1934BE970B}"/>
              </a:ext>
            </a:extLst>
          </p:cNvPr>
          <p:cNvSpPr>
            <a:spLocks noGrp="1"/>
          </p:cNvSpPr>
          <p:nvPr>
            <p:ph type="title"/>
          </p:nvPr>
        </p:nvSpPr>
        <p:spPr>
          <a:xfrm>
            <a:off x="838200" y="365126"/>
            <a:ext cx="10515600" cy="1215100"/>
          </a:xfrm>
        </p:spPr>
        <p:txBody>
          <a:bodyPr>
            <a:noAutofit/>
          </a:bodyPr>
          <a:lstStyle/>
          <a:p>
            <a:r>
              <a:rPr lang="en-US" sz="3200" dirty="0"/>
              <a:t>4. Using the above schema create a </a:t>
            </a:r>
            <a:r>
              <a:rPr lang="en-US" sz="3200" dirty="0" err="1"/>
              <a:t>DataFrame</a:t>
            </a:r>
            <a:r>
              <a:rPr lang="en-US" sz="3200" dirty="0"/>
              <a:t> for the "students.csv" data. </a:t>
            </a:r>
            <a:br>
              <a:rPr lang="en-IN" sz="3200" dirty="0"/>
            </a:br>
            <a:endParaRPr lang="en-IN" sz="3200" dirty="0"/>
          </a:p>
        </p:txBody>
      </p:sp>
      <p:sp>
        <p:nvSpPr>
          <p:cNvPr id="3" name="Content Placeholder 2">
            <a:extLst>
              <a:ext uri="{FF2B5EF4-FFF2-40B4-BE49-F238E27FC236}">
                <a16:creationId xmlns:a16="http://schemas.microsoft.com/office/drawing/2014/main" id="{66303201-E5F3-4C9E-AB83-CA4F7C1D0F65}"/>
              </a:ext>
            </a:extLst>
          </p:cNvPr>
          <p:cNvSpPr>
            <a:spLocks noGrp="1"/>
          </p:cNvSpPr>
          <p:nvPr>
            <p:ph idx="1"/>
          </p:nvPr>
        </p:nvSpPr>
        <p:spPr>
          <a:xfrm>
            <a:off x="653473" y="1373043"/>
            <a:ext cx="10515600" cy="4351338"/>
          </a:xfrm>
        </p:spPr>
        <p:txBody>
          <a:bodyPr/>
          <a:lstStyle/>
          <a:p>
            <a:pPr marL="0" indent="0">
              <a:buNone/>
            </a:pPr>
            <a:r>
              <a:rPr lang="en-US" dirty="0"/>
              <a:t>//load csv file with schema</a:t>
            </a:r>
          </a:p>
          <a:p>
            <a:pPr marL="0" indent="0">
              <a:buNone/>
            </a:pPr>
            <a:r>
              <a:rPr lang="en-US" dirty="0"/>
              <a:t>Scala&gt; </a:t>
            </a:r>
            <a:r>
              <a:rPr lang="en-US" dirty="0" err="1"/>
              <a:t>val</a:t>
            </a:r>
            <a:r>
              <a:rPr lang="en-US" dirty="0"/>
              <a:t> df = </a:t>
            </a:r>
            <a:r>
              <a:rPr lang="en-US" dirty="0" err="1"/>
              <a:t>spark.read.schema</a:t>
            </a:r>
            <a:r>
              <a:rPr lang="en-US" dirty="0"/>
              <a:t>(</a:t>
            </a:r>
            <a:r>
              <a:rPr lang="en-US" dirty="0" err="1"/>
              <a:t>simpleSchema</a:t>
            </a:r>
            <a:r>
              <a:rPr lang="en-US" dirty="0"/>
              <a:t>).option("</a:t>
            </a:r>
            <a:r>
              <a:rPr lang="en-US" dirty="0" err="1"/>
              <a:t>header","false</a:t>
            </a:r>
            <a:r>
              <a:rPr lang="en-US" dirty="0"/>
              <a:t>").     |      option("</a:t>
            </a:r>
            <a:r>
              <a:rPr lang="en-US" dirty="0" err="1"/>
              <a:t>inferSchema</a:t>
            </a:r>
            <a:r>
              <a:rPr lang="en-US" dirty="0"/>
              <a:t>","false").csv("</a:t>
            </a:r>
            <a:r>
              <a:rPr lang="en-US" dirty="0" err="1"/>
              <a:t>hdfs</a:t>
            </a:r>
            <a:r>
              <a:rPr lang="en-US" dirty="0"/>
              <a:t>://localhost:9820/spark4/sprak4/students.csv")</a:t>
            </a:r>
          </a:p>
          <a:p>
            <a:pPr marL="0" indent="0">
              <a:buNone/>
            </a:pPr>
            <a:endParaRPr lang="en-US" dirty="0"/>
          </a:p>
          <a:p>
            <a:pPr marL="0" indent="0">
              <a:buNone/>
            </a:pPr>
            <a:r>
              <a:rPr lang="en-US" dirty="0"/>
              <a:t>Scala&gt; </a:t>
            </a:r>
            <a:r>
              <a:rPr lang="en-US" dirty="0" err="1"/>
              <a:t>df.printSchema</a:t>
            </a:r>
            <a:endParaRPr lang="en-IN" dirty="0"/>
          </a:p>
          <a:p>
            <a:endParaRPr lang="en-IN" dirty="0"/>
          </a:p>
        </p:txBody>
      </p:sp>
    </p:spTree>
    <p:extLst>
      <p:ext uri="{BB962C8B-B14F-4D97-AF65-F5344CB8AC3E}">
        <p14:creationId xmlns:p14="http://schemas.microsoft.com/office/powerpoint/2010/main" val="363472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91AF-6A8B-485D-92F1-3BB84D0AB50B}"/>
              </a:ext>
            </a:extLst>
          </p:cNvPr>
          <p:cNvSpPr>
            <a:spLocks noGrp="1"/>
          </p:cNvSpPr>
          <p:nvPr>
            <p:ph type="title"/>
          </p:nvPr>
        </p:nvSpPr>
        <p:spPr>
          <a:xfrm>
            <a:off x="838200" y="365125"/>
            <a:ext cx="10515600" cy="877749"/>
          </a:xfrm>
        </p:spPr>
        <p:txBody>
          <a:bodyPr>
            <a:normAutofit fontScale="90000"/>
          </a:bodyPr>
          <a:lstStyle/>
          <a:p>
            <a:r>
              <a:rPr lang="en-US" sz="2800" dirty="0"/>
              <a:t>Find the list of the courses using both the </a:t>
            </a:r>
            <a:r>
              <a:rPr lang="en-US" sz="2800" dirty="0" err="1"/>
              <a:t>dataframe</a:t>
            </a:r>
            <a:r>
              <a:rPr lang="en-US" sz="2800" dirty="0"/>
              <a:t> which is/are not yet subscribed and then save the result in the "spark4/</a:t>
            </a:r>
            <a:r>
              <a:rPr lang="en-US" sz="2800" dirty="0" err="1"/>
              <a:t>notsubscribed.json</a:t>
            </a:r>
            <a:r>
              <a:rPr lang="en-US" sz="2800" dirty="0"/>
              <a:t>" directory. </a:t>
            </a:r>
            <a:endParaRPr lang="en-IN" sz="2800" dirty="0"/>
          </a:p>
        </p:txBody>
      </p:sp>
      <p:sp>
        <p:nvSpPr>
          <p:cNvPr id="3" name="Content Placeholder 2">
            <a:extLst>
              <a:ext uri="{FF2B5EF4-FFF2-40B4-BE49-F238E27FC236}">
                <a16:creationId xmlns:a16="http://schemas.microsoft.com/office/drawing/2014/main" id="{DB488148-2178-4CA7-BD43-26BEB0984B75}"/>
              </a:ext>
            </a:extLst>
          </p:cNvPr>
          <p:cNvSpPr>
            <a:spLocks noGrp="1"/>
          </p:cNvSpPr>
          <p:nvPr>
            <p:ph idx="1"/>
          </p:nvPr>
        </p:nvSpPr>
        <p:spPr>
          <a:xfrm>
            <a:off x="838200" y="1242874"/>
            <a:ext cx="10515600" cy="5379868"/>
          </a:xfrm>
        </p:spPr>
        <p:txBody>
          <a:bodyPr/>
          <a:lstStyle/>
          <a:p>
            <a:r>
              <a:rPr lang="en-US" b="1" dirty="0"/>
              <a:t>//We can use the join operation to find all the courses which is not yet subscribed. </a:t>
            </a:r>
          </a:p>
          <a:p>
            <a:r>
              <a:rPr lang="en-IN" dirty="0" err="1"/>
              <a:t>scala</a:t>
            </a:r>
            <a:r>
              <a:rPr lang="en-IN" dirty="0"/>
              <a:t>&gt; </a:t>
            </a:r>
            <a:r>
              <a:rPr lang="en-IN" dirty="0" err="1"/>
              <a:t>heCourseDF.join</a:t>
            </a:r>
            <a:r>
              <a:rPr lang="en-IN" dirty="0"/>
              <a:t>(</a:t>
            </a:r>
            <a:r>
              <a:rPr lang="en-IN" dirty="0" err="1"/>
              <a:t>df,heCourseDF</a:t>
            </a:r>
            <a:r>
              <a:rPr lang="en-IN" dirty="0"/>
              <a:t>("</a:t>
            </a:r>
            <a:r>
              <a:rPr lang="en-IN" dirty="0" err="1"/>
              <a:t>CourseId</a:t>
            </a:r>
            <a:r>
              <a:rPr lang="en-IN" dirty="0"/>
              <a:t>") === df("</a:t>
            </a:r>
            <a:r>
              <a:rPr lang="en-IN" dirty="0" err="1"/>
              <a:t>CourseId</a:t>
            </a:r>
            <a:r>
              <a:rPr lang="en-IN" dirty="0"/>
              <a:t>"),"left").show(false)</a:t>
            </a:r>
          </a:p>
          <a:p>
            <a:endParaRPr lang="en-IN" dirty="0"/>
          </a:p>
          <a:p>
            <a:r>
              <a:rPr lang="en-US" b="1" dirty="0"/>
              <a:t>//Now filter all the records where </a:t>
            </a:r>
            <a:r>
              <a:rPr lang="en-US" b="1" dirty="0" err="1"/>
              <a:t>StdID</a:t>
            </a:r>
            <a:r>
              <a:rPr lang="en-US" b="1" dirty="0"/>
              <a:t> is null. </a:t>
            </a:r>
          </a:p>
          <a:p>
            <a:endParaRPr lang="en-US" b="1" dirty="0"/>
          </a:p>
          <a:p>
            <a:r>
              <a:rPr lang="en-IN" dirty="0" err="1"/>
              <a:t>scala</a:t>
            </a:r>
            <a:r>
              <a:rPr lang="en-IN" dirty="0"/>
              <a:t>&gt; </a:t>
            </a:r>
            <a:r>
              <a:rPr lang="en-IN" dirty="0" err="1"/>
              <a:t>heCourseDF.join</a:t>
            </a:r>
            <a:r>
              <a:rPr lang="en-IN" dirty="0"/>
              <a:t>(</a:t>
            </a:r>
            <a:r>
              <a:rPr lang="en-IN" dirty="0" err="1"/>
              <a:t>df,heCourseDF</a:t>
            </a:r>
            <a:r>
              <a:rPr lang="en-IN" dirty="0"/>
              <a:t>("</a:t>
            </a:r>
            <a:r>
              <a:rPr lang="en-IN" dirty="0" err="1"/>
              <a:t>CourseId</a:t>
            </a:r>
            <a:r>
              <a:rPr lang="en-IN" dirty="0"/>
              <a:t>") === df("</a:t>
            </a:r>
            <a:r>
              <a:rPr lang="en-IN" dirty="0" err="1"/>
              <a:t>CourseId</a:t>
            </a:r>
            <a:r>
              <a:rPr lang="en-IN" dirty="0"/>
              <a:t>"),"left").filter("</a:t>
            </a:r>
            <a:r>
              <a:rPr lang="en-IN" dirty="0" err="1"/>
              <a:t>StdID</a:t>
            </a:r>
            <a:r>
              <a:rPr lang="en-IN" dirty="0"/>
              <a:t> is null").show(false)</a:t>
            </a:r>
          </a:p>
        </p:txBody>
      </p:sp>
    </p:spTree>
    <p:extLst>
      <p:ext uri="{BB962C8B-B14F-4D97-AF65-F5344CB8AC3E}">
        <p14:creationId xmlns:p14="http://schemas.microsoft.com/office/powerpoint/2010/main" val="324065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8B6C5F-DB5E-4607-8B06-8F85263BECBC}"/>
              </a:ext>
            </a:extLst>
          </p:cNvPr>
          <p:cNvPicPr>
            <a:picLocks noChangeAspect="1"/>
          </p:cNvPicPr>
          <p:nvPr/>
        </p:nvPicPr>
        <p:blipFill>
          <a:blip r:embed="rId2"/>
          <a:stretch>
            <a:fillRect/>
          </a:stretch>
        </p:blipFill>
        <p:spPr>
          <a:xfrm>
            <a:off x="0" y="756369"/>
            <a:ext cx="12192000" cy="5345261"/>
          </a:xfrm>
          <a:prstGeom prst="rect">
            <a:avLst/>
          </a:prstGeom>
        </p:spPr>
      </p:pic>
    </p:spTree>
    <p:extLst>
      <p:ext uri="{BB962C8B-B14F-4D97-AF65-F5344CB8AC3E}">
        <p14:creationId xmlns:p14="http://schemas.microsoft.com/office/powerpoint/2010/main" val="3276943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BEC61-BA8A-4CAF-9829-A198FBFA3CF4}"/>
              </a:ext>
            </a:extLst>
          </p:cNvPr>
          <p:cNvSpPr>
            <a:spLocks noGrp="1"/>
          </p:cNvSpPr>
          <p:nvPr>
            <p:ph idx="1"/>
          </p:nvPr>
        </p:nvSpPr>
        <p:spPr>
          <a:xfrm>
            <a:off x="838200" y="284085"/>
            <a:ext cx="10515600" cy="5892878"/>
          </a:xfrm>
        </p:spPr>
        <p:txBody>
          <a:bodyPr/>
          <a:lstStyle/>
          <a:p>
            <a:r>
              <a:rPr lang="en-US" b="1" dirty="0"/>
              <a:t>//We can save this </a:t>
            </a:r>
            <a:r>
              <a:rPr lang="en-US" b="1" dirty="0" err="1"/>
              <a:t>dataframe</a:t>
            </a:r>
            <a:r>
              <a:rPr lang="en-US" b="1" dirty="0"/>
              <a:t> as json data. Before saving we need to remove duplicate column as well. </a:t>
            </a:r>
          </a:p>
          <a:p>
            <a:pPr marL="0" indent="0">
              <a:buNone/>
            </a:pPr>
            <a:r>
              <a:rPr lang="en-US" dirty="0"/>
              <a:t>Scala&gt; </a:t>
            </a:r>
            <a:r>
              <a:rPr lang="en-IN" dirty="0" err="1"/>
              <a:t>heCourseDF.join</a:t>
            </a:r>
            <a:r>
              <a:rPr lang="en-IN" dirty="0"/>
              <a:t>(</a:t>
            </a:r>
            <a:r>
              <a:rPr lang="en-IN" dirty="0" err="1"/>
              <a:t>df,heCourseDF</a:t>
            </a:r>
            <a:r>
              <a:rPr lang="en-IN" dirty="0"/>
              <a:t>("</a:t>
            </a:r>
            <a:r>
              <a:rPr lang="en-IN" dirty="0" err="1"/>
              <a:t>CourseId</a:t>
            </a:r>
            <a:r>
              <a:rPr lang="en-IN" dirty="0"/>
              <a:t>") === df("</a:t>
            </a:r>
            <a:r>
              <a:rPr lang="en-IN" dirty="0" err="1"/>
              <a:t>CourseId</a:t>
            </a:r>
            <a:r>
              <a:rPr lang="en-IN" dirty="0"/>
              <a:t>"),"left")</a:t>
            </a:r>
          </a:p>
          <a:p>
            <a:pPr marL="0" indent="0">
              <a:buNone/>
            </a:pPr>
            <a:r>
              <a:rPr lang="en-IN" dirty="0"/>
              <a:t>.filter("</a:t>
            </a:r>
            <a:r>
              <a:rPr lang="en-IN" dirty="0" err="1"/>
              <a:t>StdID</a:t>
            </a:r>
            <a:r>
              <a:rPr lang="en-IN" dirty="0"/>
              <a:t> is null")</a:t>
            </a:r>
          </a:p>
          <a:p>
            <a:pPr marL="0" indent="0">
              <a:buNone/>
            </a:pPr>
            <a:r>
              <a:rPr lang="en-IN" dirty="0"/>
              <a:t>.drop(df("</a:t>
            </a:r>
            <a:r>
              <a:rPr lang="en-IN" dirty="0" err="1"/>
              <a:t>CourseId</a:t>
            </a:r>
            <a:r>
              <a:rPr lang="en-IN" dirty="0"/>
              <a:t>"))</a:t>
            </a:r>
          </a:p>
          <a:p>
            <a:pPr marL="0" indent="0">
              <a:buNone/>
            </a:pPr>
            <a:r>
              <a:rPr lang="en-IN" dirty="0"/>
              <a:t>.write</a:t>
            </a:r>
          </a:p>
          <a:p>
            <a:pPr marL="0" indent="0">
              <a:buNone/>
            </a:pPr>
            <a:r>
              <a:rPr lang="en-IN" dirty="0"/>
              <a:t>.json("hdfs://localhost:9820/spark4/sprak4/</a:t>
            </a:r>
            <a:r>
              <a:rPr lang="en-IN" dirty="0" err="1"/>
              <a:t>notsubscribed.json</a:t>
            </a:r>
            <a:r>
              <a:rPr lang="en-IN" dirty="0"/>
              <a:t>")</a:t>
            </a:r>
          </a:p>
          <a:p>
            <a:pPr marL="0" indent="0">
              <a:buNone/>
            </a:pPr>
            <a:endParaRPr lang="en-IN" dirty="0"/>
          </a:p>
          <a:p>
            <a:pPr marL="0" indent="0">
              <a:buNone/>
            </a:pPr>
            <a:r>
              <a:rPr lang="en-IN" dirty="0"/>
              <a:t>//show content in HDFS </a:t>
            </a:r>
            <a:r>
              <a:rPr lang="en-IN" dirty="0" err="1"/>
              <a:t>notsubscribed.json</a:t>
            </a:r>
            <a:endParaRPr lang="en-IN" dirty="0"/>
          </a:p>
          <a:p>
            <a:pPr marL="0" indent="0">
              <a:buNone/>
            </a:pPr>
            <a:r>
              <a:rPr lang="en-IN" dirty="0"/>
              <a:t>Bin&gt; hdfs </a:t>
            </a:r>
            <a:r>
              <a:rPr lang="en-IN" dirty="0" err="1"/>
              <a:t>dfs</a:t>
            </a:r>
            <a:r>
              <a:rPr lang="en-IN" dirty="0"/>
              <a:t> -cat /spark4/sprak4/</a:t>
            </a:r>
            <a:r>
              <a:rPr lang="en-IN" dirty="0" err="1"/>
              <a:t>notsubscribed.json</a:t>
            </a:r>
            <a:r>
              <a:rPr lang="en-IN" dirty="0"/>
              <a:t>/*</a:t>
            </a:r>
          </a:p>
        </p:txBody>
      </p:sp>
    </p:spTree>
    <p:extLst>
      <p:ext uri="{BB962C8B-B14F-4D97-AF65-F5344CB8AC3E}">
        <p14:creationId xmlns:p14="http://schemas.microsoft.com/office/powerpoint/2010/main" val="403482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EDCA70-6364-45F4-9228-7C2940E4E7EE}"/>
              </a:ext>
            </a:extLst>
          </p:cNvPr>
          <p:cNvPicPr>
            <a:picLocks noChangeAspect="1"/>
          </p:cNvPicPr>
          <p:nvPr/>
        </p:nvPicPr>
        <p:blipFill>
          <a:blip r:embed="rId2"/>
          <a:stretch>
            <a:fillRect/>
          </a:stretch>
        </p:blipFill>
        <p:spPr>
          <a:xfrm>
            <a:off x="0" y="1331650"/>
            <a:ext cx="12192000" cy="2574525"/>
          </a:xfrm>
          <a:prstGeom prst="rect">
            <a:avLst/>
          </a:prstGeom>
        </p:spPr>
      </p:pic>
    </p:spTree>
    <p:extLst>
      <p:ext uri="{BB962C8B-B14F-4D97-AF65-F5344CB8AC3E}">
        <p14:creationId xmlns:p14="http://schemas.microsoft.com/office/powerpoint/2010/main" val="217383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9D1F-5EA1-417C-A292-BA0DDEE2719C}"/>
              </a:ext>
            </a:extLst>
          </p:cNvPr>
          <p:cNvSpPr>
            <a:spLocks noGrp="1"/>
          </p:cNvSpPr>
          <p:nvPr>
            <p:ph type="title"/>
          </p:nvPr>
        </p:nvSpPr>
        <p:spPr>
          <a:xfrm>
            <a:off x="838200" y="365126"/>
            <a:ext cx="10515600" cy="1055302"/>
          </a:xfrm>
        </p:spPr>
        <p:txBody>
          <a:bodyPr>
            <a:noAutofit/>
          </a:bodyPr>
          <a:lstStyle/>
          <a:p>
            <a:r>
              <a:rPr lang="en-US" sz="3200" dirty="0"/>
              <a:t>6.Find the total fee collected by each course category. The column name of the total fee collected field should be "</a:t>
            </a:r>
            <a:r>
              <a:rPr lang="en-US" sz="3200" dirty="0" err="1"/>
              <a:t>TotalFeeCollected</a:t>
            </a:r>
            <a:r>
              <a:rPr lang="en-US" sz="3200" dirty="0"/>
              <a:t>"</a:t>
            </a:r>
            <a:endParaRPr lang="en-IN" sz="3200" dirty="0"/>
          </a:p>
        </p:txBody>
      </p:sp>
      <p:sp>
        <p:nvSpPr>
          <p:cNvPr id="3" name="Content Placeholder 2">
            <a:extLst>
              <a:ext uri="{FF2B5EF4-FFF2-40B4-BE49-F238E27FC236}">
                <a16:creationId xmlns:a16="http://schemas.microsoft.com/office/drawing/2014/main" id="{DF72517C-3A14-4950-AB7D-16679469BA67}"/>
              </a:ext>
            </a:extLst>
          </p:cNvPr>
          <p:cNvSpPr>
            <a:spLocks noGrp="1"/>
          </p:cNvSpPr>
          <p:nvPr>
            <p:ph idx="1"/>
          </p:nvPr>
        </p:nvSpPr>
        <p:spPr>
          <a:xfrm>
            <a:off x="838200" y="1597981"/>
            <a:ext cx="10515600" cy="4578982"/>
          </a:xfrm>
        </p:spPr>
        <p:txBody>
          <a:bodyPr/>
          <a:lstStyle/>
          <a:p>
            <a:pPr marL="0" indent="0">
              <a:buNone/>
            </a:pPr>
            <a:endParaRPr lang="en-IN" dirty="0"/>
          </a:p>
          <a:p>
            <a:pPr marL="0" indent="0">
              <a:buNone/>
            </a:pPr>
            <a:r>
              <a:rPr lang="en-IN" dirty="0"/>
              <a:t>Scala&gt; </a:t>
            </a:r>
            <a:r>
              <a:rPr lang="en-IN" dirty="0" err="1"/>
              <a:t>heCourseDF.join</a:t>
            </a:r>
            <a:r>
              <a:rPr lang="en-IN" dirty="0"/>
              <a:t>(</a:t>
            </a:r>
            <a:r>
              <a:rPr lang="en-IN" dirty="0" err="1"/>
              <a:t>df,heCourseDF</a:t>
            </a:r>
            <a:r>
              <a:rPr lang="en-IN" dirty="0"/>
              <a:t>("</a:t>
            </a:r>
            <a:r>
              <a:rPr lang="en-IN" dirty="0" err="1"/>
              <a:t>CourseId</a:t>
            </a:r>
            <a:r>
              <a:rPr lang="en-IN" dirty="0"/>
              <a:t>") === df("</a:t>
            </a:r>
            <a:r>
              <a:rPr lang="en-IN" dirty="0" err="1"/>
              <a:t>CourseId</a:t>
            </a:r>
            <a:r>
              <a:rPr lang="en-IN" dirty="0"/>
              <a:t>"),"left")</a:t>
            </a:r>
          </a:p>
          <a:p>
            <a:pPr marL="0" indent="0">
              <a:buNone/>
            </a:pPr>
            <a:r>
              <a:rPr lang="en-IN" dirty="0"/>
              <a:t>.</a:t>
            </a:r>
            <a:r>
              <a:rPr lang="en-IN" dirty="0" err="1"/>
              <a:t>groupBy</a:t>
            </a:r>
            <a:r>
              <a:rPr lang="en-IN" dirty="0"/>
              <a:t>("Category")</a:t>
            </a:r>
          </a:p>
          <a:p>
            <a:pPr marL="0" indent="0">
              <a:buNone/>
            </a:pPr>
            <a:r>
              <a:rPr lang="en-IN" dirty="0"/>
              <a:t>.</a:t>
            </a:r>
            <a:r>
              <a:rPr lang="en-IN" dirty="0" err="1"/>
              <a:t>agg</a:t>
            </a:r>
            <a:r>
              <a:rPr lang="en-IN" dirty="0"/>
              <a:t>($"Category", sum("</a:t>
            </a:r>
            <a:r>
              <a:rPr lang="en-IN" dirty="0" err="1"/>
              <a:t>CourseFee</a:t>
            </a:r>
            <a:r>
              <a:rPr lang="en-IN" dirty="0"/>
              <a:t>"))</a:t>
            </a:r>
          </a:p>
          <a:p>
            <a:pPr marL="0" indent="0">
              <a:buNone/>
            </a:pPr>
            <a:r>
              <a:rPr lang="en-IN" dirty="0"/>
              <a:t>.</a:t>
            </a:r>
            <a:r>
              <a:rPr lang="en-IN" dirty="0" err="1"/>
              <a:t>withColumnRenamed</a:t>
            </a:r>
            <a:r>
              <a:rPr lang="en-IN" dirty="0"/>
              <a:t>("sum(</a:t>
            </a:r>
            <a:r>
              <a:rPr lang="en-IN" dirty="0" err="1"/>
              <a:t>CourseFee</a:t>
            </a:r>
            <a:r>
              <a:rPr lang="en-IN" dirty="0"/>
              <a:t>)", "</a:t>
            </a:r>
            <a:r>
              <a:rPr lang="en-IN" dirty="0" err="1"/>
              <a:t>TotalFeeCollected</a:t>
            </a:r>
            <a:r>
              <a:rPr lang="en-IN" dirty="0"/>
              <a:t>")</a:t>
            </a:r>
          </a:p>
          <a:p>
            <a:pPr marL="0" indent="0">
              <a:buNone/>
            </a:pPr>
            <a:r>
              <a:rPr lang="en-IN" dirty="0"/>
              <a:t>.show(false)</a:t>
            </a:r>
          </a:p>
        </p:txBody>
      </p:sp>
    </p:spTree>
    <p:extLst>
      <p:ext uri="{BB962C8B-B14F-4D97-AF65-F5344CB8AC3E}">
        <p14:creationId xmlns:p14="http://schemas.microsoft.com/office/powerpoint/2010/main" val="188822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4A1860-4F78-473B-97A9-EF09FA6DB9CB}"/>
              </a:ext>
            </a:extLst>
          </p:cNvPr>
          <p:cNvPicPr>
            <a:picLocks noChangeAspect="1"/>
          </p:cNvPicPr>
          <p:nvPr/>
        </p:nvPicPr>
        <p:blipFill>
          <a:blip r:embed="rId2"/>
          <a:stretch>
            <a:fillRect/>
          </a:stretch>
        </p:blipFill>
        <p:spPr>
          <a:xfrm>
            <a:off x="457567" y="1455939"/>
            <a:ext cx="11162703" cy="3906174"/>
          </a:xfrm>
          <a:prstGeom prst="rect">
            <a:avLst/>
          </a:prstGeom>
        </p:spPr>
      </p:pic>
    </p:spTree>
    <p:extLst>
      <p:ext uri="{BB962C8B-B14F-4D97-AF65-F5344CB8AC3E}">
        <p14:creationId xmlns:p14="http://schemas.microsoft.com/office/powerpoint/2010/main" val="191348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909F-A279-469A-9AD9-1A4CC84C07B0}"/>
              </a:ext>
            </a:extLst>
          </p:cNvPr>
          <p:cNvSpPr>
            <a:spLocks noGrp="1"/>
          </p:cNvSpPr>
          <p:nvPr>
            <p:ph type="title"/>
          </p:nvPr>
        </p:nvSpPr>
        <p:spPr>
          <a:xfrm>
            <a:off x="838200" y="365125"/>
            <a:ext cx="10515600" cy="5955776"/>
          </a:xfrm>
        </p:spPr>
        <p:txBody>
          <a:bodyPr>
            <a:normAutofit/>
          </a:bodyPr>
          <a:lstStyle/>
          <a:p>
            <a:r>
              <a:rPr lang="en-US" sz="2400" dirty="0"/>
              <a:t>Spark was introduced by Apache Software Foundation for speeding up the Hadoop computational computing software process.</a:t>
            </a:r>
            <a:br>
              <a:rPr lang="en-US" sz="2400" dirty="0"/>
            </a:br>
            <a:br>
              <a:rPr lang="en-US" sz="2400" dirty="0"/>
            </a:br>
            <a:r>
              <a:rPr lang="en-US" sz="2400" dirty="0"/>
              <a:t>As against a common belief, </a:t>
            </a:r>
            <a:r>
              <a:rPr lang="en-US" sz="2400" b="1" dirty="0"/>
              <a:t>Spark is not a modified version of Hadoop</a:t>
            </a:r>
            <a:r>
              <a:rPr lang="en-US" sz="2400" dirty="0"/>
              <a:t> and is not, really, dependent on Hadoop because it has its own cluster management. Hadoop is just one of the ways to implement Spark.</a:t>
            </a:r>
            <a:br>
              <a:rPr lang="en-US" sz="2400" dirty="0"/>
            </a:br>
            <a:br>
              <a:rPr lang="en-US" sz="2400" dirty="0"/>
            </a:br>
            <a:r>
              <a:rPr lang="en-US" sz="2400" dirty="0"/>
              <a:t>Spark uses Hadoop in two ways – one is </a:t>
            </a:r>
            <a:r>
              <a:rPr lang="en-US" sz="2400" b="1" dirty="0"/>
              <a:t>storage</a:t>
            </a:r>
            <a:r>
              <a:rPr lang="en-US" sz="2400" dirty="0"/>
              <a:t> and second is </a:t>
            </a:r>
            <a:r>
              <a:rPr lang="en-US" sz="2400" b="1" dirty="0"/>
              <a:t>processing</a:t>
            </a:r>
            <a:r>
              <a:rPr lang="en-US" sz="2400" dirty="0"/>
              <a:t>. Since Spark has its own cluster management computation, it uses Hadoop for storage purpose only.</a:t>
            </a:r>
            <a:br>
              <a:rPr lang="en-US" sz="2400" dirty="0"/>
            </a:br>
            <a:endParaRPr lang="en-IN" sz="2400" dirty="0"/>
          </a:p>
        </p:txBody>
      </p:sp>
    </p:spTree>
    <p:extLst>
      <p:ext uri="{BB962C8B-B14F-4D97-AF65-F5344CB8AC3E}">
        <p14:creationId xmlns:p14="http://schemas.microsoft.com/office/powerpoint/2010/main" val="3042052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60C6-1821-4F86-AC68-D298870741D9}"/>
              </a:ext>
            </a:extLst>
          </p:cNvPr>
          <p:cNvSpPr>
            <a:spLocks noGrp="1"/>
          </p:cNvSpPr>
          <p:nvPr>
            <p:ph type="title"/>
          </p:nvPr>
        </p:nvSpPr>
        <p:spPr>
          <a:xfrm>
            <a:off x="838200" y="365125"/>
            <a:ext cx="10515600" cy="815605"/>
          </a:xfrm>
        </p:spPr>
        <p:txBody>
          <a:bodyPr>
            <a:normAutofit fontScale="90000"/>
          </a:bodyPr>
          <a:lstStyle/>
          <a:p>
            <a:r>
              <a:rPr lang="en-US" sz="3200" dirty="0"/>
              <a:t>7. Save the result in the "spark4/</a:t>
            </a:r>
            <a:r>
              <a:rPr lang="en-US" sz="3200" dirty="0" err="1"/>
              <a:t>TotalFee.json</a:t>
            </a:r>
            <a:r>
              <a:rPr lang="en-US" sz="3200" dirty="0"/>
              <a:t>"</a:t>
            </a:r>
            <a:br>
              <a:rPr lang="en-IN" sz="3200" dirty="0"/>
            </a:br>
            <a:endParaRPr lang="en-IN" sz="3200" dirty="0"/>
          </a:p>
        </p:txBody>
      </p:sp>
      <p:sp>
        <p:nvSpPr>
          <p:cNvPr id="3" name="Content Placeholder 2">
            <a:extLst>
              <a:ext uri="{FF2B5EF4-FFF2-40B4-BE49-F238E27FC236}">
                <a16:creationId xmlns:a16="http://schemas.microsoft.com/office/drawing/2014/main" id="{8110117B-3071-4061-A317-D414B48F16EB}"/>
              </a:ext>
            </a:extLst>
          </p:cNvPr>
          <p:cNvSpPr>
            <a:spLocks noGrp="1"/>
          </p:cNvSpPr>
          <p:nvPr>
            <p:ph idx="1"/>
          </p:nvPr>
        </p:nvSpPr>
        <p:spPr>
          <a:xfrm>
            <a:off x="838200" y="1180730"/>
            <a:ext cx="10515600" cy="4996233"/>
          </a:xfrm>
        </p:spPr>
        <p:txBody>
          <a:bodyPr/>
          <a:lstStyle/>
          <a:p>
            <a:pPr marL="0" indent="0">
              <a:buNone/>
            </a:pPr>
            <a:r>
              <a:rPr lang="en-IN" dirty="0"/>
              <a:t>Scala&gt; </a:t>
            </a:r>
            <a:r>
              <a:rPr lang="en-IN" dirty="0" err="1"/>
              <a:t>heCourseDF.join</a:t>
            </a:r>
            <a:r>
              <a:rPr lang="en-IN" dirty="0"/>
              <a:t>(</a:t>
            </a:r>
            <a:r>
              <a:rPr lang="en-IN" dirty="0" err="1"/>
              <a:t>df,heCourseDF</a:t>
            </a:r>
            <a:r>
              <a:rPr lang="en-IN" dirty="0"/>
              <a:t>("</a:t>
            </a:r>
            <a:r>
              <a:rPr lang="en-IN" dirty="0" err="1"/>
              <a:t>CourseId</a:t>
            </a:r>
            <a:r>
              <a:rPr lang="en-IN" dirty="0"/>
              <a:t>") === df("</a:t>
            </a:r>
            <a:r>
              <a:rPr lang="en-IN" dirty="0" err="1"/>
              <a:t>CourseId</a:t>
            </a:r>
            <a:r>
              <a:rPr lang="en-IN" dirty="0"/>
              <a:t>"),"left")</a:t>
            </a:r>
          </a:p>
          <a:p>
            <a:pPr marL="0" indent="0">
              <a:buNone/>
            </a:pPr>
            <a:r>
              <a:rPr lang="en-IN" dirty="0"/>
              <a:t>.</a:t>
            </a:r>
            <a:r>
              <a:rPr lang="en-IN" dirty="0" err="1"/>
              <a:t>groupBy</a:t>
            </a:r>
            <a:r>
              <a:rPr lang="en-IN" dirty="0"/>
              <a:t>("Category")</a:t>
            </a:r>
          </a:p>
          <a:p>
            <a:pPr marL="0" indent="0">
              <a:buNone/>
            </a:pPr>
            <a:r>
              <a:rPr lang="en-IN" dirty="0"/>
              <a:t>.</a:t>
            </a:r>
            <a:r>
              <a:rPr lang="en-IN" dirty="0" err="1"/>
              <a:t>agg</a:t>
            </a:r>
            <a:r>
              <a:rPr lang="en-IN" dirty="0"/>
              <a:t>($"Category", sum("</a:t>
            </a:r>
            <a:r>
              <a:rPr lang="en-IN" dirty="0" err="1"/>
              <a:t>CourseFee</a:t>
            </a:r>
            <a:r>
              <a:rPr lang="en-IN" dirty="0"/>
              <a:t>"))</a:t>
            </a:r>
          </a:p>
          <a:p>
            <a:pPr marL="0" indent="0">
              <a:buNone/>
            </a:pPr>
            <a:r>
              <a:rPr lang="en-IN" dirty="0"/>
              <a:t>.</a:t>
            </a:r>
            <a:r>
              <a:rPr lang="en-IN" dirty="0" err="1"/>
              <a:t>withColumnRenamed</a:t>
            </a:r>
            <a:r>
              <a:rPr lang="en-IN" dirty="0"/>
              <a:t>("sum(</a:t>
            </a:r>
            <a:r>
              <a:rPr lang="en-IN" dirty="0" err="1"/>
              <a:t>CourseFee</a:t>
            </a:r>
            <a:r>
              <a:rPr lang="en-IN" dirty="0"/>
              <a:t>)", "</a:t>
            </a:r>
            <a:r>
              <a:rPr lang="en-IN" dirty="0" err="1"/>
              <a:t>TotalFeeCollected</a:t>
            </a:r>
            <a:r>
              <a:rPr lang="en-IN" dirty="0"/>
              <a:t>")</a:t>
            </a:r>
          </a:p>
          <a:p>
            <a:pPr marL="0" indent="0">
              <a:buNone/>
            </a:pPr>
            <a:r>
              <a:rPr lang="en-IN" dirty="0"/>
              <a:t>.select($"Category" , $"</a:t>
            </a:r>
            <a:r>
              <a:rPr lang="en-IN" dirty="0" err="1"/>
              <a:t>TotalFeeCollected</a:t>
            </a:r>
            <a:r>
              <a:rPr lang="en-IN" dirty="0"/>
              <a:t>")</a:t>
            </a:r>
          </a:p>
          <a:p>
            <a:pPr marL="0" indent="0">
              <a:buNone/>
            </a:pPr>
            <a:r>
              <a:rPr lang="en-IN" dirty="0"/>
              <a:t>.write</a:t>
            </a:r>
          </a:p>
          <a:p>
            <a:pPr marL="0" indent="0">
              <a:buNone/>
            </a:pPr>
            <a:r>
              <a:rPr lang="en-IN" dirty="0"/>
              <a:t>.json("hdfs://localhost:9820/spark4/sprak4/</a:t>
            </a:r>
            <a:r>
              <a:rPr lang="en-IN" dirty="0" err="1"/>
              <a:t>TotalFee.json</a:t>
            </a:r>
            <a:r>
              <a:rPr lang="en-IN" dirty="0"/>
              <a:t>")</a:t>
            </a:r>
          </a:p>
        </p:txBody>
      </p:sp>
    </p:spTree>
    <p:extLst>
      <p:ext uri="{BB962C8B-B14F-4D97-AF65-F5344CB8AC3E}">
        <p14:creationId xmlns:p14="http://schemas.microsoft.com/office/powerpoint/2010/main" val="186930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CE66F-4259-4594-A2D6-EBB35C83E611}"/>
              </a:ext>
            </a:extLst>
          </p:cNvPr>
          <p:cNvSpPr>
            <a:spLocks noGrp="1"/>
          </p:cNvSpPr>
          <p:nvPr>
            <p:ph idx="1"/>
          </p:nvPr>
        </p:nvSpPr>
        <p:spPr>
          <a:xfrm>
            <a:off x="838200" y="372862"/>
            <a:ext cx="10515600" cy="5804101"/>
          </a:xfrm>
        </p:spPr>
        <p:txBody>
          <a:bodyPr/>
          <a:lstStyle/>
          <a:p>
            <a:pPr marL="0" indent="0">
              <a:buNone/>
            </a:pPr>
            <a:r>
              <a:rPr lang="en-IN" dirty="0"/>
              <a:t>//show content of </a:t>
            </a:r>
            <a:r>
              <a:rPr lang="en-IN" dirty="0" err="1"/>
              <a:t>TotalFee.json</a:t>
            </a:r>
            <a:r>
              <a:rPr lang="en-IN" dirty="0"/>
              <a:t> in </a:t>
            </a:r>
            <a:r>
              <a:rPr lang="en-IN" dirty="0" err="1"/>
              <a:t>hadoop</a:t>
            </a:r>
            <a:endParaRPr lang="en-IN" dirty="0"/>
          </a:p>
          <a:p>
            <a:pPr marL="0" indent="0">
              <a:buNone/>
            </a:pPr>
            <a:r>
              <a:rPr lang="en-IN" dirty="0"/>
              <a:t>bin&gt;hdfs </a:t>
            </a:r>
            <a:r>
              <a:rPr lang="en-IN" dirty="0" err="1"/>
              <a:t>dfs</a:t>
            </a:r>
            <a:r>
              <a:rPr lang="en-IN" dirty="0"/>
              <a:t> -cat /spark4/sprak4/</a:t>
            </a:r>
            <a:r>
              <a:rPr lang="en-IN" dirty="0" err="1"/>
              <a:t>TotalFee.json</a:t>
            </a:r>
            <a:r>
              <a:rPr lang="en-IN" dirty="0"/>
              <a:t>/*</a:t>
            </a:r>
          </a:p>
        </p:txBody>
      </p:sp>
    </p:spTree>
    <p:extLst>
      <p:ext uri="{BB962C8B-B14F-4D97-AF65-F5344CB8AC3E}">
        <p14:creationId xmlns:p14="http://schemas.microsoft.com/office/powerpoint/2010/main" val="128076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B8C8A8-8CAA-4DB4-A2FE-ADAAE117D634}"/>
              </a:ext>
            </a:extLst>
          </p:cNvPr>
          <p:cNvPicPr>
            <a:picLocks noChangeAspect="1"/>
          </p:cNvPicPr>
          <p:nvPr/>
        </p:nvPicPr>
        <p:blipFill>
          <a:blip r:embed="rId2"/>
          <a:stretch>
            <a:fillRect/>
          </a:stretch>
        </p:blipFill>
        <p:spPr>
          <a:xfrm>
            <a:off x="0" y="2068497"/>
            <a:ext cx="12192000" cy="2104001"/>
          </a:xfrm>
          <a:prstGeom prst="rect">
            <a:avLst/>
          </a:prstGeom>
        </p:spPr>
      </p:pic>
    </p:spTree>
    <p:extLst>
      <p:ext uri="{BB962C8B-B14F-4D97-AF65-F5344CB8AC3E}">
        <p14:creationId xmlns:p14="http://schemas.microsoft.com/office/powerpoint/2010/main" val="154738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807-DA29-420E-A827-88784E9F43A4}"/>
              </a:ext>
            </a:extLst>
          </p:cNvPr>
          <p:cNvSpPr>
            <a:spLocks noGrp="1"/>
          </p:cNvSpPr>
          <p:nvPr>
            <p:ph type="title"/>
          </p:nvPr>
        </p:nvSpPr>
        <p:spPr>
          <a:xfrm>
            <a:off x="838200" y="365125"/>
            <a:ext cx="10515600" cy="602541"/>
          </a:xfrm>
        </p:spPr>
        <p:txBody>
          <a:bodyPr>
            <a:normAutofit fontScale="90000"/>
          </a:bodyPr>
          <a:lstStyle/>
          <a:p>
            <a:r>
              <a:rPr lang="en-US" b="1" dirty="0"/>
              <a:t>Exercise-2 </a:t>
            </a:r>
            <a:br>
              <a:rPr lang="en-IN" dirty="0"/>
            </a:br>
            <a:endParaRPr lang="en-IN" dirty="0"/>
          </a:p>
        </p:txBody>
      </p:sp>
      <p:sp>
        <p:nvSpPr>
          <p:cNvPr id="3" name="Content Placeholder 2">
            <a:extLst>
              <a:ext uri="{FF2B5EF4-FFF2-40B4-BE49-F238E27FC236}">
                <a16:creationId xmlns:a16="http://schemas.microsoft.com/office/drawing/2014/main" id="{010922E6-F290-4576-8344-96317C599821}"/>
              </a:ext>
            </a:extLst>
          </p:cNvPr>
          <p:cNvSpPr>
            <a:spLocks noGrp="1"/>
          </p:cNvSpPr>
          <p:nvPr>
            <p:ph idx="1"/>
          </p:nvPr>
        </p:nvSpPr>
        <p:spPr>
          <a:xfrm>
            <a:off x="838200" y="852256"/>
            <a:ext cx="10515600" cy="5324707"/>
          </a:xfrm>
        </p:spPr>
        <p:txBody>
          <a:bodyPr>
            <a:normAutofit/>
          </a:bodyPr>
          <a:lstStyle/>
          <a:p>
            <a:pPr marL="457200" indent="-457200">
              <a:buAutoNum type="arabicPeriod"/>
            </a:pPr>
            <a:r>
              <a:rPr lang="en-US" sz="2400" dirty="0"/>
              <a:t>Create a </a:t>
            </a:r>
            <a:r>
              <a:rPr lang="en-US" sz="2400" dirty="0" err="1"/>
              <a:t>DataFrame</a:t>
            </a:r>
            <a:r>
              <a:rPr lang="en-US" sz="2400" dirty="0"/>
              <a:t> from the "Courses" datasets. And given three fields as column name below. a. </a:t>
            </a:r>
            <a:r>
              <a:rPr lang="en-US" sz="2400" dirty="0" err="1"/>
              <a:t>course_id</a:t>
            </a:r>
            <a:r>
              <a:rPr lang="en-US" sz="2400" dirty="0"/>
              <a:t> b. </a:t>
            </a:r>
            <a:r>
              <a:rPr lang="en-US" sz="2400" dirty="0" err="1"/>
              <a:t>course_name</a:t>
            </a:r>
            <a:r>
              <a:rPr lang="en-US" sz="2400" dirty="0"/>
              <a:t> c. </a:t>
            </a:r>
            <a:r>
              <a:rPr lang="en-US" sz="2400" dirty="0" err="1"/>
              <a:t>course_fee</a:t>
            </a:r>
            <a:r>
              <a:rPr lang="en-US" sz="2400" dirty="0"/>
              <a:t> </a:t>
            </a:r>
          </a:p>
          <a:p>
            <a:pPr marL="0" indent="0">
              <a:buNone/>
            </a:pPr>
            <a:endParaRPr lang="en-US" sz="2400" dirty="0"/>
          </a:p>
          <a:p>
            <a:r>
              <a:rPr lang="en-IN" sz="2400" dirty="0"/>
              <a:t>Spark&gt; </a:t>
            </a:r>
            <a:r>
              <a:rPr lang="en-IN" sz="2400" dirty="0" err="1"/>
              <a:t>val</a:t>
            </a:r>
            <a:r>
              <a:rPr lang="en-IN" sz="2400" dirty="0"/>
              <a:t> </a:t>
            </a:r>
            <a:r>
              <a:rPr lang="en-IN" sz="2400" dirty="0" err="1"/>
              <a:t>heUserDF</a:t>
            </a:r>
            <a:r>
              <a:rPr lang="en-IN" sz="2400" dirty="0"/>
              <a:t> = </a:t>
            </a:r>
            <a:r>
              <a:rPr lang="en-IN" sz="2400" dirty="0" err="1"/>
              <a:t>Seq</a:t>
            </a:r>
            <a:r>
              <a:rPr lang="en-IN" sz="2400" dirty="0"/>
              <a:t>( (1001, "Hadoop" , 7000) ,(1002, "Spark" , 7000) ,(1003, "Cassandra" , 7000) ,(1004, "Python" , 7000) ).</a:t>
            </a:r>
            <a:r>
              <a:rPr lang="en-IN" sz="2400" dirty="0" err="1"/>
              <a:t>toDF</a:t>
            </a:r>
            <a:r>
              <a:rPr lang="en-IN" sz="2400" dirty="0"/>
              <a:t>("</a:t>
            </a:r>
            <a:r>
              <a:rPr lang="en-IN" sz="2400" dirty="0" err="1"/>
              <a:t>course_id</a:t>
            </a:r>
            <a:r>
              <a:rPr lang="en-IN" sz="2400" dirty="0"/>
              <a:t>", "</a:t>
            </a:r>
            <a:r>
              <a:rPr lang="en-IN" sz="2400" dirty="0" err="1"/>
              <a:t>course_name</a:t>
            </a:r>
            <a:r>
              <a:rPr lang="en-IN" sz="2400" dirty="0"/>
              <a:t>", "</a:t>
            </a:r>
            <a:r>
              <a:rPr lang="en-IN" sz="2400" dirty="0" err="1"/>
              <a:t>course_fee</a:t>
            </a:r>
            <a:r>
              <a:rPr lang="en-IN" sz="2400" dirty="0"/>
              <a:t>")</a:t>
            </a:r>
          </a:p>
          <a:p>
            <a:pPr marL="0" indent="0">
              <a:buNone/>
            </a:pPr>
            <a:r>
              <a:rPr lang="en-IN" sz="2400" dirty="0"/>
              <a:t>2.</a:t>
            </a:r>
            <a:r>
              <a:rPr lang="en-US" dirty="0"/>
              <a:t> </a:t>
            </a:r>
            <a:r>
              <a:rPr lang="en-US" sz="2400" dirty="0"/>
              <a:t>Using the Case Class named Learner and create an RDD for second dataset. a. name b. email c. city </a:t>
            </a:r>
          </a:p>
          <a:p>
            <a:pPr marL="0" indent="0">
              <a:buNone/>
            </a:pPr>
            <a:endParaRPr lang="en-IN" sz="2400" dirty="0"/>
          </a:p>
          <a:p>
            <a:r>
              <a:rPr lang="en-IN" sz="2400" dirty="0"/>
              <a:t>spark&gt; </a:t>
            </a:r>
            <a:r>
              <a:rPr lang="en-US" sz="2400" dirty="0"/>
              <a:t>case class Learner(name : String , email : String , city :String)</a:t>
            </a:r>
          </a:p>
        </p:txBody>
      </p:sp>
    </p:spTree>
    <p:extLst>
      <p:ext uri="{BB962C8B-B14F-4D97-AF65-F5344CB8AC3E}">
        <p14:creationId xmlns:p14="http://schemas.microsoft.com/office/powerpoint/2010/main" val="18926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93FC-A633-4CC9-8C76-F5F9F5EA1937}"/>
              </a:ext>
            </a:extLst>
          </p:cNvPr>
          <p:cNvSpPr>
            <a:spLocks noGrp="1"/>
          </p:cNvSpPr>
          <p:nvPr>
            <p:ph type="title"/>
          </p:nvPr>
        </p:nvSpPr>
        <p:spPr>
          <a:xfrm>
            <a:off x="200891" y="439016"/>
            <a:ext cx="10515600" cy="6257617"/>
          </a:xfrm>
        </p:spPr>
        <p:txBody>
          <a:bodyPr>
            <a:normAutofit/>
          </a:bodyPr>
          <a:lstStyle/>
          <a:p>
            <a:r>
              <a:rPr lang="en-US" sz="2800" dirty="0"/>
              <a:t>3. Create the instances of the Learners and save them in an Array object</a:t>
            </a:r>
            <a:br>
              <a:rPr lang="en-IN" sz="2800" dirty="0"/>
            </a:br>
            <a:br>
              <a:rPr lang="en-IN" sz="2800" dirty="0"/>
            </a:br>
            <a:r>
              <a:rPr lang="en-IN" sz="2800" dirty="0"/>
              <a:t>spark&gt;</a:t>
            </a:r>
            <a:r>
              <a:rPr lang="en-IN" sz="2800" dirty="0" err="1"/>
              <a:t>val</a:t>
            </a:r>
            <a:r>
              <a:rPr lang="en-IN" sz="2800" dirty="0"/>
              <a:t> </a:t>
            </a:r>
            <a:r>
              <a:rPr lang="en-IN" sz="2800" dirty="0" err="1"/>
              <a:t>heData</a:t>
            </a:r>
            <a:r>
              <a:rPr lang="en-IN" sz="2800" dirty="0"/>
              <a:t> = Array( Learner("Amit" , "amit@hadoopexam.com", "Mumbai"), Learner("Rakesh" , "rakesh@hadoopexam.com", "Pune"), Learner("Jonathan" , "jonathan@hadoopexam.com", "</a:t>
            </a:r>
            <a:r>
              <a:rPr lang="en-IN" sz="2800" dirty="0" err="1"/>
              <a:t>NewYork</a:t>
            </a:r>
            <a:r>
              <a:rPr lang="en-IN" sz="2800" dirty="0"/>
              <a:t>"), Learner("Michael" , "michael@hadoopexam.com", "Washington"), Learner("Simon" , "simon@hadoopexam.com", "</a:t>
            </a:r>
            <a:r>
              <a:rPr lang="en-IN" sz="2800" dirty="0" err="1"/>
              <a:t>HongKong</a:t>
            </a:r>
            <a:r>
              <a:rPr lang="en-IN" sz="2800" dirty="0"/>
              <a:t>"), Learner("Venkat" , "venkat@hadoopexam.com", "Chennai"), Learner("Roshni" , "roshni@hadoopexam.com", "</a:t>
            </a:r>
            <a:r>
              <a:rPr lang="en-IN" sz="2800" dirty="0" err="1"/>
              <a:t>Banglore</a:t>
            </a:r>
            <a:r>
              <a:rPr lang="en-IN" sz="2800" dirty="0"/>
              <a:t>") ) </a:t>
            </a:r>
            <a:br>
              <a:rPr lang="en-IN" sz="2800" dirty="0"/>
            </a:br>
            <a:br>
              <a:rPr lang="en-IN" sz="2800" dirty="0"/>
            </a:br>
            <a:r>
              <a:rPr lang="en-IN" sz="2800" dirty="0"/>
              <a:t>4.</a:t>
            </a:r>
            <a:r>
              <a:rPr lang="en-US" sz="2800" dirty="0"/>
              <a:t> Create an RDD from the raw data </a:t>
            </a:r>
            <a:br>
              <a:rPr lang="en-US" sz="2800" dirty="0"/>
            </a:br>
            <a:r>
              <a:rPr lang="en-US" sz="2800" dirty="0"/>
              <a:t>spark&gt;</a:t>
            </a:r>
            <a:r>
              <a:rPr lang="en-IN" sz="2800" dirty="0" err="1"/>
              <a:t>val</a:t>
            </a:r>
            <a:r>
              <a:rPr lang="en-IN" sz="2800" dirty="0"/>
              <a:t> </a:t>
            </a:r>
            <a:r>
              <a:rPr lang="en-IN" sz="2800" dirty="0" err="1"/>
              <a:t>heRDD</a:t>
            </a:r>
            <a:r>
              <a:rPr lang="en-IN" sz="2800" dirty="0"/>
              <a:t> = </a:t>
            </a:r>
            <a:r>
              <a:rPr lang="en-IN" sz="2800" dirty="0" err="1"/>
              <a:t>sc.parallelize</a:t>
            </a:r>
            <a:r>
              <a:rPr lang="en-IN" sz="2800" dirty="0"/>
              <a:t>(</a:t>
            </a:r>
            <a:r>
              <a:rPr lang="en-IN" sz="2800" dirty="0" err="1"/>
              <a:t>heData</a:t>
            </a:r>
            <a:r>
              <a:rPr lang="en-IN" sz="2800" dirty="0"/>
              <a:t>)</a:t>
            </a:r>
          </a:p>
        </p:txBody>
      </p:sp>
    </p:spTree>
    <p:extLst>
      <p:ext uri="{BB962C8B-B14F-4D97-AF65-F5344CB8AC3E}">
        <p14:creationId xmlns:p14="http://schemas.microsoft.com/office/powerpoint/2010/main" val="288785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DBAD-5F46-4958-B138-1267593709E2}"/>
              </a:ext>
            </a:extLst>
          </p:cNvPr>
          <p:cNvSpPr>
            <a:spLocks noGrp="1"/>
          </p:cNvSpPr>
          <p:nvPr>
            <p:ph type="title"/>
          </p:nvPr>
        </p:nvSpPr>
        <p:spPr>
          <a:xfrm>
            <a:off x="838200" y="254289"/>
            <a:ext cx="10515600" cy="6151085"/>
          </a:xfrm>
        </p:spPr>
        <p:txBody>
          <a:bodyPr>
            <a:normAutofit/>
          </a:bodyPr>
          <a:lstStyle/>
          <a:p>
            <a:r>
              <a:rPr lang="en-IN" sz="2400" dirty="0"/>
              <a:t>5. Create </a:t>
            </a:r>
            <a:r>
              <a:rPr lang="en-IN" sz="2400" dirty="0" err="1"/>
              <a:t>DataFrame</a:t>
            </a:r>
            <a:r>
              <a:rPr lang="en-IN" sz="2400" dirty="0"/>
              <a:t> from RDD</a:t>
            </a:r>
            <a:br>
              <a:rPr lang="en-IN" sz="2400" dirty="0"/>
            </a:br>
            <a:r>
              <a:rPr lang="en-IN" sz="2400" dirty="0"/>
              <a:t>spark&gt; </a:t>
            </a:r>
            <a:r>
              <a:rPr lang="en-IN" sz="2400" dirty="0" err="1"/>
              <a:t>val</a:t>
            </a:r>
            <a:r>
              <a:rPr lang="en-IN" sz="2400" dirty="0"/>
              <a:t> </a:t>
            </a:r>
            <a:r>
              <a:rPr lang="en-IN" sz="2400" dirty="0" err="1"/>
              <a:t>heDF</a:t>
            </a:r>
            <a:r>
              <a:rPr lang="en-IN" sz="2400" dirty="0"/>
              <a:t> = </a:t>
            </a:r>
            <a:r>
              <a:rPr lang="en-IN" sz="2400" dirty="0" err="1"/>
              <a:t>spark.createDataFrame</a:t>
            </a:r>
            <a:r>
              <a:rPr lang="en-IN" sz="2400" dirty="0"/>
              <a:t>(</a:t>
            </a:r>
            <a:r>
              <a:rPr lang="en-IN" sz="2400" dirty="0" err="1"/>
              <a:t>heRDD</a:t>
            </a:r>
            <a:r>
              <a:rPr lang="en-IN" sz="2400" dirty="0"/>
              <a:t>) </a:t>
            </a:r>
            <a:br>
              <a:rPr lang="en-IN" sz="2400" dirty="0"/>
            </a:br>
            <a:r>
              <a:rPr lang="en-IN" sz="2400" dirty="0" err="1"/>
              <a:t>saprk</a:t>
            </a:r>
            <a:r>
              <a:rPr lang="en-IN" sz="2400" dirty="0"/>
              <a:t>&gt; </a:t>
            </a:r>
            <a:r>
              <a:rPr lang="en-IN" sz="2400" dirty="0" err="1"/>
              <a:t>heDF.show</a:t>
            </a:r>
            <a:r>
              <a:rPr lang="en-IN" sz="2400" dirty="0"/>
              <a:t>()</a:t>
            </a:r>
            <a:br>
              <a:rPr lang="en-IN" sz="2400" dirty="0"/>
            </a:br>
            <a:br>
              <a:rPr lang="en-IN" sz="2400" dirty="0"/>
            </a:br>
            <a:r>
              <a:rPr lang="en-IN" sz="2400" dirty="0"/>
              <a:t>6. convert </a:t>
            </a:r>
            <a:r>
              <a:rPr lang="en-IN" sz="2400" dirty="0" err="1"/>
              <a:t>Dataframe</a:t>
            </a:r>
            <a:r>
              <a:rPr lang="en-IN" sz="2400" dirty="0"/>
              <a:t> to Dataset</a:t>
            </a:r>
            <a:br>
              <a:rPr lang="en-IN" sz="2400" dirty="0"/>
            </a:br>
            <a:r>
              <a:rPr lang="en-IN" sz="2400" dirty="0"/>
              <a:t>spark&gt; </a:t>
            </a:r>
            <a:r>
              <a:rPr lang="en-US" sz="2400" dirty="0" err="1"/>
              <a:t>val</a:t>
            </a:r>
            <a:r>
              <a:rPr lang="en-US" sz="2400" dirty="0"/>
              <a:t> </a:t>
            </a:r>
            <a:r>
              <a:rPr lang="en-US" sz="2400" dirty="0" err="1"/>
              <a:t>heDS</a:t>
            </a:r>
            <a:r>
              <a:rPr lang="en-US" sz="2400" dirty="0"/>
              <a:t> = </a:t>
            </a:r>
            <a:r>
              <a:rPr lang="en-US" sz="2400" dirty="0" err="1"/>
              <a:t>spark.createDataFrame</a:t>
            </a:r>
            <a:r>
              <a:rPr lang="en-US" sz="2400" dirty="0"/>
              <a:t>(</a:t>
            </a:r>
            <a:r>
              <a:rPr lang="en-US" sz="2400" dirty="0" err="1"/>
              <a:t>heRDD</a:t>
            </a:r>
            <a:r>
              <a:rPr lang="en-US" sz="2400" dirty="0"/>
              <a:t>).as[Learner]</a:t>
            </a:r>
            <a:br>
              <a:rPr lang="en-US" sz="2400" dirty="0"/>
            </a:br>
            <a:r>
              <a:rPr lang="en-US" sz="2400" dirty="0"/>
              <a:t>spark&gt; </a:t>
            </a:r>
            <a:r>
              <a:rPr lang="en-IN" sz="2400" dirty="0" err="1"/>
              <a:t>heDS.show</a:t>
            </a:r>
            <a:r>
              <a:rPr lang="en-IN" sz="2400" dirty="0"/>
              <a:t>(false)</a:t>
            </a: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endParaRPr lang="en-IN" sz="2400" dirty="0"/>
          </a:p>
        </p:txBody>
      </p:sp>
    </p:spTree>
    <p:extLst>
      <p:ext uri="{BB962C8B-B14F-4D97-AF65-F5344CB8AC3E}">
        <p14:creationId xmlns:p14="http://schemas.microsoft.com/office/powerpoint/2010/main" val="248862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5199-F6CC-4579-9876-B445AE46C21D}"/>
              </a:ext>
            </a:extLst>
          </p:cNvPr>
          <p:cNvSpPr>
            <a:spLocks noGrp="1"/>
          </p:cNvSpPr>
          <p:nvPr>
            <p:ph type="title"/>
          </p:nvPr>
        </p:nvSpPr>
        <p:spPr>
          <a:xfrm>
            <a:off x="838200" y="365125"/>
            <a:ext cx="10515600" cy="717951"/>
          </a:xfrm>
        </p:spPr>
        <p:txBody>
          <a:bodyPr>
            <a:normAutofit fontScale="90000"/>
          </a:bodyPr>
          <a:lstStyle/>
          <a:p>
            <a:r>
              <a:rPr lang="en-IN" dirty="0"/>
              <a:t>Spark Built on Hadoop</a:t>
            </a:r>
            <a:br>
              <a:rPr lang="en-IN" dirty="0"/>
            </a:br>
            <a:endParaRPr lang="en-IN" dirty="0"/>
          </a:p>
        </p:txBody>
      </p:sp>
      <p:pic>
        <p:nvPicPr>
          <p:cNvPr id="1026" name="Picture 2" descr="Spark Built on Hadoop">
            <a:extLst>
              <a:ext uri="{FF2B5EF4-FFF2-40B4-BE49-F238E27FC236}">
                <a16:creationId xmlns:a16="http://schemas.microsoft.com/office/drawing/2014/main" id="{D5D6A31D-BD39-45DD-9204-8072557E8C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3480" y="870521"/>
            <a:ext cx="11396663" cy="562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891F1-8076-4C74-9550-F74672FA9904}"/>
              </a:ext>
            </a:extLst>
          </p:cNvPr>
          <p:cNvSpPr>
            <a:spLocks noGrp="1"/>
          </p:cNvSpPr>
          <p:nvPr>
            <p:ph idx="1"/>
          </p:nvPr>
        </p:nvSpPr>
        <p:spPr>
          <a:xfrm>
            <a:off x="838200" y="355107"/>
            <a:ext cx="10515600" cy="5821856"/>
          </a:xfrm>
        </p:spPr>
        <p:txBody>
          <a:bodyPr>
            <a:normAutofit/>
          </a:bodyPr>
          <a:lstStyle/>
          <a:p>
            <a:r>
              <a:rPr lang="en-US" sz="2400" dirty="0"/>
              <a:t>There are three ways of Spark deployment as explained below.</a:t>
            </a:r>
          </a:p>
          <a:p>
            <a:pPr marL="457200" indent="-457200">
              <a:buFont typeface="+mj-lt"/>
              <a:buAutoNum type="arabicPeriod"/>
            </a:pPr>
            <a:r>
              <a:rPr lang="en-US" b="1" dirty="0"/>
              <a:t>Standalone</a:t>
            </a:r>
            <a:r>
              <a:rPr lang="en-US" dirty="0"/>
              <a:t> − Spark Standalone deployment means Spark occupies the place on top of HDFS(Hadoop Distributed File System) and space is allocated for HDFS, explicitly. Here, Spark and MapReduce will run side by side to cover all spark jobs on cluster.</a:t>
            </a:r>
          </a:p>
          <a:p>
            <a:pPr marL="457200" indent="-457200">
              <a:buFont typeface="+mj-lt"/>
              <a:buAutoNum type="arabicPeriod"/>
            </a:pPr>
            <a:r>
              <a:rPr lang="en-US" b="1" dirty="0"/>
              <a:t>Hadoop Yarn</a:t>
            </a:r>
            <a:r>
              <a:rPr lang="en-US" dirty="0"/>
              <a:t> − Hadoop Yarn deployment means, simply, spark runs on Yarn without any pre-installation or root access required. It helps to integrate Spark into Hadoop ecosystem or Hadoop stack. It allows other components to run on top of stack.</a:t>
            </a:r>
          </a:p>
          <a:p>
            <a:pPr marL="457200" indent="-457200">
              <a:buFont typeface="+mj-lt"/>
              <a:buAutoNum type="arabicPeriod"/>
            </a:pPr>
            <a:r>
              <a:rPr lang="en-US" b="1" dirty="0"/>
              <a:t>Spark in MapReduce (SIMR)</a:t>
            </a:r>
            <a:r>
              <a:rPr lang="en-US" dirty="0"/>
              <a:t> − Spark in MapReduce is used to launch spark job in addition to standalone deployment. With SIMR, user can start Spark and uses its shell without any administrative access.</a:t>
            </a:r>
          </a:p>
          <a:p>
            <a:pPr marL="457200" indent="-457200">
              <a:buFont typeface="+mj-lt"/>
              <a:buAutoNum type="arabicPeriod"/>
            </a:pPr>
            <a:endParaRPr lang="en-US" sz="2400" dirty="0"/>
          </a:p>
          <a:p>
            <a:endParaRPr lang="en-IN" sz="2400" dirty="0"/>
          </a:p>
        </p:txBody>
      </p:sp>
    </p:spTree>
    <p:extLst>
      <p:ext uri="{BB962C8B-B14F-4D97-AF65-F5344CB8AC3E}">
        <p14:creationId xmlns:p14="http://schemas.microsoft.com/office/powerpoint/2010/main" val="248397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F997-66BD-4F6D-A7AD-4C1384F8C275}"/>
              </a:ext>
            </a:extLst>
          </p:cNvPr>
          <p:cNvSpPr>
            <a:spLocks noGrp="1"/>
          </p:cNvSpPr>
          <p:nvPr>
            <p:ph type="title"/>
          </p:nvPr>
        </p:nvSpPr>
        <p:spPr/>
        <p:txBody>
          <a:bodyPr/>
          <a:lstStyle/>
          <a:p>
            <a:r>
              <a:rPr lang="en-IN" dirty="0"/>
              <a:t>Components of Spark</a:t>
            </a:r>
            <a:br>
              <a:rPr lang="en-IN" dirty="0"/>
            </a:br>
            <a:endParaRPr lang="en-IN" dirty="0"/>
          </a:p>
        </p:txBody>
      </p:sp>
      <p:pic>
        <p:nvPicPr>
          <p:cNvPr id="2050" name="Picture 2" descr="Components of Spark">
            <a:extLst>
              <a:ext uri="{FF2B5EF4-FFF2-40B4-BE49-F238E27FC236}">
                <a16:creationId xmlns:a16="http://schemas.microsoft.com/office/drawing/2014/main" id="{15A62912-4140-40AE-AF65-19559A561D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216" y="1438183"/>
            <a:ext cx="11315064" cy="5110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60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7B8A-17B1-43D6-9028-7E6E85A9B97B}"/>
              </a:ext>
            </a:extLst>
          </p:cNvPr>
          <p:cNvSpPr>
            <a:spLocks noGrp="1"/>
          </p:cNvSpPr>
          <p:nvPr>
            <p:ph type="title"/>
          </p:nvPr>
        </p:nvSpPr>
        <p:spPr/>
        <p:txBody>
          <a:bodyPr/>
          <a:lstStyle/>
          <a:p>
            <a:r>
              <a:rPr lang="en-IN" dirty="0"/>
              <a:t>Resilient Distributed Datasets</a:t>
            </a:r>
            <a:br>
              <a:rPr lang="en-IN" dirty="0"/>
            </a:br>
            <a:endParaRPr lang="en-IN" dirty="0"/>
          </a:p>
        </p:txBody>
      </p:sp>
      <p:sp>
        <p:nvSpPr>
          <p:cNvPr id="3" name="Content Placeholder 2">
            <a:extLst>
              <a:ext uri="{FF2B5EF4-FFF2-40B4-BE49-F238E27FC236}">
                <a16:creationId xmlns:a16="http://schemas.microsoft.com/office/drawing/2014/main" id="{EE52E050-5CA3-4F3E-BC8A-99D6B1672633}"/>
              </a:ext>
            </a:extLst>
          </p:cNvPr>
          <p:cNvSpPr>
            <a:spLocks noGrp="1"/>
          </p:cNvSpPr>
          <p:nvPr>
            <p:ph idx="1"/>
          </p:nvPr>
        </p:nvSpPr>
        <p:spPr/>
        <p:txBody>
          <a:bodyPr/>
          <a:lstStyle/>
          <a:p>
            <a:r>
              <a:rPr lang="en-US" dirty="0"/>
              <a:t>There are two ways to create RDDs </a:t>
            </a:r>
          </a:p>
          <a:p>
            <a:r>
              <a:rPr lang="en-US" b="1" dirty="0"/>
              <a:t>parallelizing</a:t>
            </a:r>
            <a:r>
              <a:rPr lang="en-US" dirty="0"/>
              <a:t> an existing collection in your driver program, or </a:t>
            </a:r>
            <a:r>
              <a:rPr lang="en-US" b="1" dirty="0"/>
              <a:t>referencing a dataset</a:t>
            </a:r>
            <a:r>
              <a:rPr lang="en-US" dirty="0"/>
              <a:t> in an external storage system, such as a shared file system, HDFS, HBase, or any data source offering a Hadoop Input Format.</a:t>
            </a:r>
            <a:endParaRPr lang="en-IN" dirty="0"/>
          </a:p>
        </p:txBody>
      </p:sp>
    </p:spTree>
    <p:extLst>
      <p:ext uri="{BB962C8B-B14F-4D97-AF65-F5344CB8AC3E}">
        <p14:creationId xmlns:p14="http://schemas.microsoft.com/office/powerpoint/2010/main" val="74912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798C-49AD-4083-986F-2CC06337AF5C}"/>
              </a:ext>
            </a:extLst>
          </p:cNvPr>
          <p:cNvSpPr>
            <a:spLocks noGrp="1"/>
          </p:cNvSpPr>
          <p:nvPr>
            <p:ph type="title"/>
          </p:nvPr>
        </p:nvSpPr>
        <p:spPr>
          <a:xfrm>
            <a:off x="838200" y="365125"/>
            <a:ext cx="10515600" cy="859993"/>
          </a:xfrm>
        </p:spPr>
        <p:txBody>
          <a:bodyPr>
            <a:normAutofit fontScale="90000"/>
          </a:bodyPr>
          <a:lstStyle/>
          <a:p>
            <a:r>
              <a:rPr lang="en-US" sz="2800" b="1" dirty="0"/>
              <a:t>Problem Statement: You have to create data or files from the given dataset (Check Data Tab to access and download the data). </a:t>
            </a:r>
            <a:br>
              <a:rPr lang="en-IN" sz="1800" dirty="0"/>
            </a:br>
            <a:endParaRPr lang="en-IN" sz="1800" dirty="0"/>
          </a:p>
        </p:txBody>
      </p:sp>
      <p:sp>
        <p:nvSpPr>
          <p:cNvPr id="3" name="Content Placeholder 2">
            <a:extLst>
              <a:ext uri="{FF2B5EF4-FFF2-40B4-BE49-F238E27FC236}">
                <a16:creationId xmlns:a16="http://schemas.microsoft.com/office/drawing/2014/main" id="{113F3B0E-3F13-4A65-A015-040F5C99A4D5}"/>
              </a:ext>
            </a:extLst>
          </p:cNvPr>
          <p:cNvSpPr>
            <a:spLocks noGrp="1"/>
          </p:cNvSpPr>
          <p:nvPr>
            <p:ph idx="1"/>
          </p:nvPr>
        </p:nvSpPr>
        <p:spPr>
          <a:xfrm>
            <a:off x="838200" y="1322773"/>
            <a:ext cx="10515600" cy="4854190"/>
          </a:xfrm>
        </p:spPr>
        <p:txBody>
          <a:bodyPr/>
          <a:lstStyle/>
          <a:p>
            <a:pPr marL="0" indent="0">
              <a:buNone/>
            </a:pPr>
            <a:r>
              <a:rPr lang="en-US" dirty="0"/>
              <a:t>• </a:t>
            </a:r>
            <a:r>
              <a:rPr lang="en-US" sz="2400" dirty="0" err="1"/>
              <a:t>hecourses.json</a:t>
            </a:r>
            <a:r>
              <a:rPr lang="en-US" sz="2400" dirty="0"/>
              <a:t> </a:t>
            </a:r>
            <a:endParaRPr lang="en-IN" sz="2400" dirty="0"/>
          </a:p>
          <a:p>
            <a:pPr marL="0" indent="0">
              <a:buNone/>
            </a:pPr>
            <a:r>
              <a:rPr lang="en-US" sz="2400" dirty="0"/>
              <a:t>• students.csv</a:t>
            </a:r>
            <a:endParaRPr lang="en-IN" sz="2400" dirty="0"/>
          </a:p>
          <a:p>
            <a:endParaRPr lang="en-IN" dirty="0"/>
          </a:p>
          <a:p>
            <a:r>
              <a:rPr lang="en-IN" sz="2400" dirty="0"/>
              <a:t>so, You have to create  this file locally as well as In Hadoop file structure. Using Hadoop terminal commands</a:t>
            </a:r>
          </a:p>
          <a:p>
            <a:pPr marL="0" indent="0">
              <a:buNone/>
            </a:pPr>
            <a:endParaRPr lang="en-IN" dirty="0"/>
          </a:p>
        </p:txBody>
      </p:sp>
    </p:spTree>
    <p:extLst>
      <p:ext uri="{BB962C8B-B14F-4D97-AF65-F5344CB8AC3E}">
        <p14:creationId xmlns:p14="http://schemas.microsoft.com/office/powerpoint/2010/main" val="225732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E558-1F17-4AE2-80F9-14A2EA34B7E9}"/>
              </a:ext>
            </a:extLst>
          </p:cNvPr>
          <p:cNvSpPr>
            <a:spLocks noGrp="1"/>
          </p:cNvSpPr>
          <p:nvPr>
            <p:ph type="title"/>
          </p:nvPr>
        </p:nvSpPr>
        <p:spPr>
          <a:xfrm>
            <a:off x="838200" y="578189"/>
            <a:ext cx="10515600" cy="584786"/>
          </a:xfrm>
        </p:spPr>
        <p:txBody>
          <a:bodyPr>
            <a:noAutofit/>
          </a:bodyPr>
          <a:lstStyle/>
          <a:p>
            <a:r>
              <a:rPr lang="en-US" sz="2800" b="1" dirty="0"/>
              <a:t>1. Create this two files in local directory and then upload the </a:t>
            </a:r>
            <a:r>
              <a:rPr lang="en-US" sz="2800" b="1" dirty="0" err="1"/>
              <a:t>hdfs</a:t>
            </a:r>
            <a:r>
              <a:rPr lang="en-US" sz="2800" b="1" dirty="0"/>
              <a:t> under the spark4 directory. </a:t>
            </a:r>
            <a:br>
              <a:rPr lang="en-IN" sz="2800" b="1" dirty="0"/>
            </a:br>
            <a:endParaRPr lang="en-IN" sz="2800" b="1" dirty="0"/>
          </a:p>
        </p:txBody>
      </p:sp>
      <p:sp>
        <p:nvSpPr>
          <p:cNvPr id="3" name="Content Placeholder 2">
            <a:extLst>
              <a:ext uri="{FF2B5EF4-FFF2-40B4-BE49-F238E27FC236}">
                <a16:creationId xmlns:a16="http://schemas.microsoft.com/office/drawing/2014/main" id="{B74BC720-8B9F-4937-88FB-314AC3C4C98C}"/>
              </a:ext>
            </a:extLst>
          </p:cNvPr>
          <p:cNvSpPr>
            <a:spLocks noGrp="1"/>
          </p:cNvSpPr>
          <p:nvPr>
            <p:ph idx="1"/>
          </p:nvPr>
        </p:nvSpPr>
        <p:spPr>
          <a:xfrm>
            <a:off x="838200" y="1162975"/>
            <a:ext cx="10515600" cy="5013988"/>
          </a:xfrm>
        </p:spPr>
        <p:txBody>
          <a:bodyPr/>
          <a:lstStyle/>
          <a:p>
            <a:r>
              <a:rPr lang="en-IN" dirty="0"/>
              <a:t>$&gt; cd/Hadoop/</a:t>
            </a:r>
            <a:r>
              <a:rPr lang="en-IN" dirty="0" err="1"/>
              <a:t>sbin</a:t>
            </a:r>
            <a:endParaRPr lang="en-IN" dirty="0"/>
          </a:p>
          <a:p>
            <a:r>
              <a:rPr lang="en-IN" dirty="0" err="1"/>
              <a:t>Sbin</a:t>
            </a:r>
            <a:r>
              <a:rPr lang="en-IN" dirty="0"/>
              <a:t>&gt; start-all.cmd</a:t>
            </a:r>
          </a:p>
          <a:p>
            <a:r>
              <a:rPr lang="en-IN" dirty="0" err="1"/>
              <a:t>Sbin</a:t>
            </a:r>
            <a:r>
              <a:rPr lang="en-IN" dirty="0"/>
              <a:t>&gt;</a:t>
            </a:r>
            <a:r>
              <a:rPr lang="en-IN" dirty="0" err="1"/>
              <a:t>jps</a:t>
            </a:r>
            <a:endParaRPr lang="en-IN" dirty="0"/>
          </a:p>
          <a:p>
            <a:r>
              <a:rPr lang="en-IN" dirty="0"/>
              <a:t>Bin&gt;hdfs </a:t>
            </a:r>
            <a:r>
              <a:rPr lang="en-IN" dirty="0" err="1"/>
              <a:t>dfs</a:t>
            </a:r>
            <a:r>
              <a:rPr lang="en-IN" dirty="0"/>
              <a:t> -</a:t>
            </a:r>
            <a:r>
              <a:rPr lang="en-IN" dirty="0" err="1"/>
              <a:t>mkdir</a:t>
            </a:r>
            <a:r>
              <a:rPr lang="en-IN" dirty="0"/>
              <a:t> /spark4</a:t>
            </a:r>
          </a:p>
          <a:p>
            <a:r>
              <a:rPr lang="en-IN" dirty="0"/>
              <a:t>Local folder c:/spark4-&gt;</a:t>
            </a:r>
            <a:r>
              <a:rPr lang="en-US" dirty="0" err="1"/>
              <a:t>hecourses.json</a:t>
            </a:r>
            <a:r>
              <a:rPr lang="en-US" dirty="0"/>
              <a:t> , students.csv</a:t>
            </a:r>
            <a:endParaRPr lang="en-IN" dirty="0"/>
          </a:p>
          <a:p>
            <a:r>
              <a:rPr lang="en-IN" dirty="0"/>
              <a:t>Move to this file in to Hadoop</a:t>
            </a:r>
          </a:p>
          <a:p>
            <a:r>
              <a:rPr lang="en-IN" dirty="0"/>
              <a:t>hdfs </a:t>
            </a:r>
            <a:r>
              <a:rPr lang="en-IN" dirty="0" err="1"/>
              <a:t>dfs</a:t>
            </a:r>
            <a:r>
              <a:rPr lang="en-IN" dirty="0"/>
              <a:t> -put –f C:/sprak4 /spark4</a:t>
            </a:r>
          </a:p>
          <a:p>
            <a:r>
              <a:rPr lang="en-IN" dirty="0"/>
              <a:t>hdfs </a:t>
            </a:r>
            <a:r>
              <a:rPr lang="en-IN" dirty="0" err="1"/>
              <a:t>dfs</a:t>
            </a:r>
            <a:r>
              <a:rPr lang="en-IN" dirty="0"/>
              <a:t> -ls /spark4</a:t>
            </a:r>
          </a:p>
          <a:p>
            <a:endParaRPr lang="en-IN" dirty="0"/>
          </a:p>
        </p:txBody>
      </p:sp>
    </p:spTree>
    <p:extLst>
      <p:ext uri="{BB962C8B-B14F-4D97-AF65-F5344CB8AC3E}">
        <p14:creationId xmlns:p14="http://schemas.microsoft.com/office/powerpoint/2010/main" val="54817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FF876-0A3C-4B5D-9322-4D1B55225EFC}"/>
              </a:ext>
            </a:extLst>
          </p:cNvPr>
          <p:cNvSpPr>
            <a:spLocks noGrp="1"/>
          </p:cNvSpPr>
          <p:nvPr>
            <p:ph idx="1"/>
          </p:nvPr>
        </p:nvSpPr>
        <p:spPr>
          <a:xfrm>
            <a:off x="838200" y="355108"/>
            <a:ext cx="10515600" cy="5821856"/>
          </a:xfrm>
        </p:spPr>
        <p:txBody>
          <a:bodyPr/>
          <a:lstStyle/>
          <a:p>
            <a:pPr marL="0" indent="0">
              <a:buNone/>
            </a:pPr>
            <a:r>
              <a:rPr lang="en-US" dirty="0"/>
              <a:t>2.Use the inbuild schema for the </a:t>
            </a:r>
            <a:r>
              <a:rPr lang="en-US" dirty="0" err="1"/>
              <a:t>hecourses.json</a:t>
            </a:r>
            <a:r>
              <a:rPr lang="en-US" dirty="0"/>
              <a:t> file and create a new </a:t>
            </a:r>
            <a:r>
              <a:rPr lang="en-US" dirty="0" err="1"/>
              <a:t>Dataframe</a:t>
            </a:r>
            <a:r>
              <a:rPr lang="en-US" dirty="0"/>
              <a:t> from this. </a:t>
            </a:r>
          </a:p>
          <a:p>
            <a:pPr marL="0" indent="0">
              <a:buNone/>
            </a:pPr>
            <a:r>
              <a:rPr lang="en-US" dirty="0"/>
              <a:t>// load json file in to spark from Hadoop path</a:t>
            </a:r>
          </a:p>
          <a:p>
            <a:pPr marL="0" indent="0">
              <a:buNone/>
            </a:pPr>
            <a:endParaRPr lang="en-US" dirty="0"/>
          </a:p>
          <a:p>
            <a:pPr marL="0" indent="0">
              <a:buNone/>
            </a:pPr>
            <a:r>
              <a:rPr lang="en-IN" dirty="0"/>
              <a:t>Scala&gt; </a:t>
            </a:r>
            <a:r>
              <a:rPr lang="en-IN" dirty="0" err="1"/>
              <a:t>val</a:t>
            </a:r>
            <a:r>
              <a:rPr lang="en-IN" dirty="0"/>
              <a:t> </a:t>
            </a:r>
            <a:r>
              <a:rPr lang="en-IN" dirty="0" err="1"/>
              <a:t>heCourseDF</a:t>
            </a:r>
            <a:r>
              <a:rPr lang="en-IN" dirty="0"/>
              <a:t> = </a:t>
            </a:r>
            <a:r>
              <a:rPr lang="en-IN" dirty="0" err="1"/>
              <a:t>spark.read.option</a:t>
            </a:r>
            <a:r>
              <a:rPr lang="en-IN" dirty="0"/>
              <a:t>("</a:t>
            </a:r>
            <a:r>
              <a:rPr lang="en-IN" dirty="0" err="1"/>
              <a:t>multiline","true</a:t>
            </a:r>
            <a:r>
              <a:rPr lang="en-IN" dirty="0"/>
              <a:t>").json("hdfs://localhost:9820/spark4/sprak4/</a:t>
            </a:r>
            <a:r>
              <a:rPr lang="en-IN" dirty="0" err="1"/>
              <a:t>hecourses.json</a:t>
            </a:r>
            <a:r>
              <a:rPr lang="en-IN" dirty="0"/>
              <a:t>")</a:t>
            </a:r>
          </a:p>
          <a:p>
            <a:pPr marL="0" indent="0">
              <a:buNone/>
            </a:pPr>
            <a:endParaRPr lang="en-IN" dirty="0"/>
          </a:p>
          <a:p>
            <a:pPr marL="0" indent="0">
              <a:buNone/>
            </a:pPr>
            <a:r>
              <a:rPr lang="en-IN" dirty="0"/>
              <a:t>//print schema</a:t>
            </a:r>
          </a:p>
          <a:p>
            <a:pPr marL="0" indent="0">
              <a:buNone/>
            </a:pPr>
            <a:r>
              <a:rPr lang="en-IN" dirty="0"/>
              <a:t>Scala&gt; </a:t>
            </a:r>
            <a:r>
              <a:rPr lang="en-IN" dirty="0" err="1"/>
              <a:t>heCourseDF.show</a:t>
            </a:r>
            <a:r>
              <a:rPr lang="en-IN" dirty="0"/>
              <a:t>(false)</a:t>
            </a:r>
          </a:p>
        </p:txBody>
      </p:sp>
    </p:spTree>
    <p:extLst>
      <p:ext uri="{BB962C8B-B14F-4D97-AF65-F5344CB8AC3E}">
        <p14:creationId xmlns:p14="http://schemas.microsoft.com/office/powerpoint/2010/main" val="1425677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D8BA9EE47AD4A89EC82B583FB9E02" ma:contentTypeVersion="10" ma:contentTypeDescription="Create a new document." ma:contentTypeScope="" ma:versionID="4e3b87209b02998a93920b34f63cccf0">
  <xsd:schema xmlns:xsd="http://www.w3.org/2001/XMLSchema" xmlns:xs="http://www.w3.org/2001/XMLSchema" xmlns:p="http://schemas.microsoft.com/office/2006/metadata/properties" xmlns:ns2="41f96767-4fe4-427c-87af-c90eba6308a7" xmlns:ns3="bf7d3d3b-3c9d-4c5b-bb84-619bc6d2fe57" targetNamespace="http://schemas.microsoft.com/office/2006/metadata/properties" ma:root="true" ma:fieldsID="96ad4488925cf9ad512b45c0cdb76e8a" ns2:_="" ns3:_="">
    <xsd:import namespace="41f96767-4fe4-427c-87af-c90eba6308a7"/>
    <xsd:import namespace="bf7d3d3b-3c9d-4c5b-bb84-619bc6d2fe5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f96767-4fe4-427c-87af-c90eba6308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7d3d3b-3c9d-4c5b-bb84-619bc6d2fe5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0C87B8-160C-46F7-8285-904FC906A5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f96767-4fe4-427c-87af-c90eba6308a7"/>
    <ds:schemaRef ds:uri="bf7d3d3b-3c9d-4c5b-bb84-619bc6d2fe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51DB79-0571-4388-8C0C-09DD272485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198</TotalTime>
  <Words>1486</Words>
  <Application>Microsoft Office PowerPoint</Application>
  <PresentationFormat>Widescreen</PresentationFormat>
  <Paragraphs>88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Sparak</vt:lpstr>
      <vt:lpstr>Spark was introduced by Apache Software Foundation for speeding up the Hadoop computational computing software process.  As against a common belief, Spark is not a modified version of Hadoop and is not, really, dependent on Hadoop because it has its own cluster management. Hadoop is just one of the ways to implement Spark.  Spark uses Hadoop in two ways – one is storage and second is processing. Since Spark has its own cluster management computation, it uses Hadoop for storage purpose only. </vt:lpstr>
      <vt:lpstr>Spark Built on Hadoop </vt:lpstr>
      <vt:lpstr>PowerPoint Presentation</vt:lpstr>
      <vt:lpstr>Components of Spark </vt:lpstr>
      <vt:lpstr>Resilient Distributed Datasets </vt:lpstr>
      <vt:lpstr>Problem Statement: You have to create data or files from the given dataset (Check Data Tab to access and download the data).  </vt:lpstr>
      <vt:lpstr>1. Create this two files in local directory and then upload the hdfs under the spark4 directory.  </vt:lpstr>
      <vt:lpstr>PowerPoint Presentation</vt:lpstr>
      <vt:lpstr>PowerPoint Presentation</vt:lpstr>
      <vt:lpstr>PowerPoint Presentation</vt:lpstr>
      <vt:lpstr>PowerPoint Presentation</vt:lpstr>
      <vt:lpstr>4. Using the above schema create a DataFrame for the "students.csv" data.  </vt:lpstr>
      <vt:lpstr>Find the list of the courses using both the dataframe which is/are not yet subscribed and then save the result in the "spark4/notsubscribed.json" directory. </vt:lpstr>
      <vt:lpstr>PowerPoint Presentation</vt:lpstr>
      <vt:lpstr>PowerPoint Presentation</vt:lpstr>
      <vt:lpstr>PowerPoint Presentation</vt:lpstr>
      <vt:lpstr>6.Find the total fee collected by each course category. The column name of the total fee collected field should be "TotalFeeCollected"</vt:lpstr>
      <vt:lpstr>PowerPoint Presentation</vt:lpstr>
      <vt:lpstr>7. Save the result in the "spark4/TotalFee.json" </vt:lpstr>
      <vt:lpstr>PowerPoint Presentation</vt:lpstr>
      <vt:lpstr>PowerPoint Presentation</vt:lpstr>
      <vt:lpstr>Exercise-2  </vt:lpstr>
      <vt:lpstr>3. Create the instances of the Learners and save them in an Array object  spark&gt;val heData = Array( Learner("Amit" , "amit@hadoopexam.com", "Mumbai"), Learner("Rakesh" , "rakesh@hadoopexam.com", "Pune"), Learner("Jonathan" , "jonathan@hadoopexam.com", "NewYork"), Learner("Michael" , "michael@hadoopexam.com", "Washington"), Learner("Simon" , "simon@hadoopexam.com", "HongKong"), Learner("Venkat" , "venkat@hadoopexam.com", "Chennai"), Learner("Roshni" , "roshni@hadoopexam.com", "Banglore") )   4. Create an RDD from the raw data  spark&gt;val heRDD = sc.parallelize(heData)</vt:lpstr>
      <vt:lpstr>5. Create DataFrame from RDD spark&gt; val heDF = spark.createDataFrame(heRDD)  saprk&gt; heDF.show()  6. convert Dataframe to Dataset spark&gt; val heDS = spark.createDataFrame(heRDD).as[Learner] spark&gt; heDS.show(false)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Sparak</dc:title>
  <dc:creator>test</dc:creator>
  <cp:lastModifiedBy>Chaitanya Patil</cp:lastModifiedBy>
  <cp:revision>36</cp:revision>
  <dcterms:created xsi:type="dcterms:W3CDTF">2022-06-10T18:12:06Z</dcterms:created>
  <dcterms:modified xsi:type="dcterms:W3CDTF">2022-06-19T05:03:09Z</dcterms:modified>
</cp:coreProperties>
</file>