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0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465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0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6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66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Real-Time Communication with Server-Sent Events (SSE)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Enabling Efficient One-Way Data Streaming in Web Applications</a:t>
            </a:r>
          </a:p>
          <a:p>
            <a:r>
              <a:t>Presented by: [Your Name / Organization Logo Here]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Unidirectional: server → client only</a:t>
            </a:r>
          </a:p>
          <a:p>
            <a:r>
              <a:rPr dirty="0"/>
              <a:t>Text-only (UTF-8), no binary support</a:t>
            </a:r>
          </a:p>
          <a:p>
            <a:r>
              <a:rPr dirty="0"/>
              <a:t>Not supported in older browsers (e.g., IE)</a:t>
            </a:r>
          </a:p>
          <a:p>
            <a:r>
              <a:rPr dirty="0"/>
              <a:t>Limited connections per browser origin</a:t>
            </a:r>
          </a:p>
          <a:p>
            <a:r>
              <a:rPr dirty="0"/>
              <a:t>May be blocked by proxies or firewalls</a:t>
            </a:r>
          </a:p>
          <a:p>
            <a:r>
              <a:rPr dirty="0"/>
              <a:t>No custom headers (limits authentication methods)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Last-Event-ID to resume after disconnects</a:t>
            </a:r>
          </a:p>
          <a:p>
            <a:r>
              <a:rPr lang="en-US" dirty="0"/>
              <a:t>Send :keep-alive pings to maintain connection</a:t>
            </a:r>
          </a:p>
          <a:p>
            <a:r>
              <a:rPr lang="en-US" dirty="0"/>
              <a:t>Test under load to optimize performance</a:t>
            </a:r>
          </a:p>
          <a:p>
            <a:r>
              <a:rPr lang="en-US" dirty="0"/>
              <a:t>Use </a:t>
            </a:r>
            <a:r>
              <a:rPr lang="en-US" dirty="0" err="1"/>
              <a:t>gzip</a:t>
            </a:r>
            <a:r>
              <a:rPr lang="en-US" dirty="0"/>
              <a:t> compression for bandwidth efficiency</a:t>
            </a:r>
          </a:p>
          <a:p>
            <a:r>
              <a:rPr lang="en-US" dirty="0"/>
              <a:t>Token-based authentication via query params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Alternatives to SSE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619156-D2F5-C0AE-58B7-F867B5EC7C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262981"/>
          <a:ext cx="8229600" cy="32004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42713529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830665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2453132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52272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Alternative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Best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2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/>
                        <a:t>WebSockets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Interactive 2-way apps (chat, games)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Bi-directional, binary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Complex protocol, firewall issues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59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HTTP Polling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Low-frequency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Simple to implement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Latency, higher server load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091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GraphQL Subscriptions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GraphQL-based real-time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Tight GraphQL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Setup and infra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17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gRPC Streaming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Internal microservice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Efficient, compact binary streaming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Requires </a:t>
                      </a:r>
                      <a:r>
                        <a:rPr lang="en-US" dirty="0" err="1"/>
                        <a:t>gRPC</a:t>
                      </a:r>
                      <a:r>
                        <a:rPr lang="en-US" dirty="0"/>
                        <a:t> and HTTP/2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9101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SSE vs WebSockets vs Polling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D6FA13-5FE9-0BA8-439A-5736532829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9202" y="1578498"/>
          <a:ext cx="7685596" cy="4569368"/>
        </p:xfrm>
        <a:graphic>
          <a:graphicData uri="http://schemas.openxmlformats.org/drawingml/2006/table">
            <a:tbl>
              <a:tblPr/>
              <a:tblGrid>
                <a:gridCol w="1921399">
                  <a:extLst>
                    <a:ext uri="{9D8B030D-6E8A-4147-A177-3AD203B41FA5}">
                      <a16:colId xmlns:a16="http://schemas.microsoft.com/office/drawing/2014/main" val="4202446796"/>
                    </a:ext>
                  </a:extLst>
                </a:gridCol>
                <a:gridCol w="1921399">
                  <a:extLst>
                    <a:ext uri="{9D8B030D-6E8A-4147-A177-3AD203B41FA5}">
                      <a16:colId xmlns:a16="http://schemas.microsoft.com/office/drawing/2014/main" val="2079559936"/>
                    </a:ext>
                  </a:extLst>
                </a:gridCol>
                <a:gridCol w="1921399">
                  <a:extLst>
                    <a:ext uri="{9D8B030D-6E8A-4147-A177-3AD203B41FA5}">
                      <a16:colId xmlns:a16="http://schemas.microsoft.com/office/drawing/2014/main" val="3161500168"/>
                    </a:ext>
                  </a:extLst>
                </a:gridCol>
                <a:gridCol w="1921399">
                  <a:extLst>
                    <a:ext uri="{9D8B030D-6E8A-4147-A177-3AD203B41FA5}">
                      <a16:colId xmlns:a16="http://schemas.microsoft.com/office/drawing/2014/main" val="3502733394"/>
                    </a:ext>
                  </a:extLst>
                </a:gridCol>
              </a:tblGrid>
              <a:tr h="5977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Feature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Server-Sent Events (SSE)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WebSockets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HTTP Polling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853833"/>
                  </a:ext>
                </a:extLst>
              </a:tr>
              <a:tr h="341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Direction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Server → Client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Bi-directional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Client → Server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902707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Protocol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HTTP/1.1 or HTTP/2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Custom TCP (ws/wss)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HTTP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516214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Complexity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Simple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Moderate to Complex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Simple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639634"/>
                  </a:ext>
                </a:extLst>
              </a:tr>
              <a:tr h="341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Data Format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UTF-8 text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Binary and text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Any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925823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Use Cases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Feeds, dashboards, alerts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Chat, games, live collaboration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Status checks, polling APIs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575217"/>
                  </a:ext>
                </a:extLst>
              </a:tr>
              <a:tr h="853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Reconnection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Built-in auto-reconnect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Manual reconnection needed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Manual re-fetch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94844"/>
                  </a:ext>
                </a:extLst>
              </a:tr>
              <a:tr h="5977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Browser Support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Modern browsers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Wide (including fallbacks)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/>
                        <a:t>Universal</a:t>
                      </a:r>
                    </a:p>
                  </a:txBody>
                  <a:tcPr marL="85396" marR="85396" marT="42698" marB="426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967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Server-Sent Events offer a robust and straightforward way to deliver live updates.</a:t>
            </a:r>
          </a:p>
          <a:p>
            <a:r>
              <a:rPr lang="en-US" dirty="0"/>
              <a:t>Best suited for unidirectional communication needs with minimal latency.</a:t>
            </a:r>
          </a:p>
          <a:p>
            <a:r>
              <a:rPr lang="en-US" dirty="0"/>
              <a:t>Simple setup, lightweight footprint, and HTTP-friendly.</a:t>
            </a:r>
          </a:p>
          <a:p>
            <a:r>
              <a:rPr lang="en-US" dirty="0"/>
              <a:t>Limitations include one-way flow, lack of binary support, and scaling challenges.</a:t>
            </a:r>
          </a:p>
          <a:p>
            <a:r>
              <a:rPr lang="en-US" dirty="0"/>
              <a:t>Understand your use case before choosing between SSE, </a:t>
            </a:r>
            <a:r>
              <a:rPr lang="en-US" dirty="0" err="1"/>
              <a:t>WebSockets</a:t>
            </a:r>
            <a:r>
              <a:rPr lang="en-US" dirty="0"/>
              <a:t>, or Polling.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Evolution of Real-Time Communication</a:t>
            </a:r>
          </a:p>
          <a:p>
            <a:r>
              <a:rPr lang="en-US" dirty="0"/>
              <a:t>Introduction to Server-Sent Events (SSE)</a:t>
            </a:r>
          </a:p>
          <a:p>
            <a:r>
              <a:rPr lang="en-US" dirty="0"/>
              <a:t>Under-the-Hood: How SSE Operates</a:t>
            </a:r>
          </a:p>
          <a:p>
            <a:r>
              <a:rPr lang="en-US" dirty="0"/>
              <a:t>Key Use Cases in Modern Applications</a:t>
            </a:r>
          </a:p>
          <a:p>
            <a:r>
              <a:rPr lang="en-US" dirty="0"/>
              <a:t>Limitations and Architectural Considerations</a:t>
            </a:r>
          </a:p>
          <a:p>
            <a:r>
              <a:rPr lang="en-US" dirty="0"/>
              <a:t>Best Practices for Production-Grade SSE</a:t>
            </a:r>
          </a:p>
          <a:p>
            <a:r>
              <a:rPr lang="en-US" dirty="0"/>
              <a:t>Comparing SSE with </a:t>
            </a:r>
            <a:r>
              <a:rPr lang="en-US" dirty="0" err="1"/>
              <a:t>WebSockets</a:t>
            </a:r>
            <a:r>
              <a:rPr lang="en-US" dirty="0"/>
              <a:t> and Polling</a:t>
            </a:r>
          </a:p>
          <a:p>
            <a:r>
              <a:rPr lang="en-US" dirty="0"/>
              <a:t>Code Walkthrough (Client &amp; Server)</a:t>
            </a:r>
          </a:p>
          <a:p>
            <a:r>
              <a:rPr lang="en-US" dirty="0"/>
              <a:t>Alternatives to SSE</a:t>
            </a:r>
          </a:p>
          <a:p>
            <a:r>
              <a:rPr lang="en-US" dirty="0"/>
              <a:t>Recap and Questions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The Need for Real-Time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today’s data-driven environments, users demand up-to-date content without refreshes.</a:t>
            </a:r>
          </a:p>
          <a:p>
            <a:r>
              <a:rPr lang="en-US" dirty="0"/>
              <a:t>Traditional HTTP is request-based, leading to latency and inefficiency.</a:t>
            </a:r>
          </a:p>
          <a:p>
            <a:r>
              <a:rPr lang="en-US" dirty="0"/>
              <a:t>Applications like live dashboards, notifications, social platforms, and trading systems benefit from real-time push capabilities.</a:t>
            </a:r>
          </a:p>
          <a:p>
            <a:r>
              <a:rPr lang="en-US" dirty="0"/>
              <a:t>Real-time communication enhances interactivity, responsiveness, and overall user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Server-Sent Events (SSE)?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Browser-native API for server-to-client data streaming over HTTP.</a:t>
            </a:r>
          </a:p>
          <a:p>
            <a:r>
              <a:rPr lang="en-US" dirty="0"/>
              <a:t>Standardized in HTML5, supported via </a:t>
            </a:r>
            <a:r>
              <a:rPr lang="en-US" dirty="0" err="1"/>
              <a:t>EventSource</a:t>
            </a:r>
            <a:r>
              <a:rPr lang="en-US" dirty="0"/>
              <a:t>.</a:t>
            </a:r>
          </a:p>
          <a:p>
            <a:r>
              <a:rPr lang="en-US" dirty="0"/>
              <a:t>Uses MIME type text/event-stream.</a:t>
            </a:r>
          </a:p>
          <a:p>
            <a:r>
              <a:rPr lang="en-US" dirty="0"/>
              <a:t>Maintains a persistent, </a:t>
            </a:r>
            <a:r>
              <a:rPr lang="en-US" dirty="0" err="1"/>
              <a:t>uni</a:t>
            </a:r>
            <a:r>
              <a:rPr lang="en-US" dirty="0"/>
              <a:t>-directional connection for lightweight event delivery.</a:t>
            </a:r>
          </a:p>
          <a:p>
            <a:r>
              <a:rPr lang="en-US" dirty="0"/>
              <a:t>Ideal for use cases that do not require client-to-server data transfer in real-time.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SSE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creates an </a:t>
            </a:r>
            <a:r>
              <a:rPr lang="en-US" dirty="0" err="1"/>
              <a:t>EventSource</a:t>
            </a:r>
            <a:r>
              <a:rPr lang="en-US" dirty="0"/>
              <a:t> to a server endpoint.</a:t>
            </a:r>
          </a:p>
          <a:p>
            <a:r>
              <a:rPr lang="en-US" dirty="0"/>
              <a:t>Server streams data using text/event-stream format.</a:t>
            </a:r>
          </a:p>
          <a:p>
            <a:r>
              <a:rPr lang="en-US" dirty="0"/>
              <a:t>Connection remains open and pushes data as needed.</a:t>
            </a:r>
          </a:p>
          <a:p>
            <a:r>
              <a:rPr lang="en-US" dirty="0"/>
              <a:t>Browser auto-reconnects and resumes from Last-Event-ID.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SSE Format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data: Hello world</a:t>
            </a:r>
          </a:p>
          <a:p>
            <a:r>
              <a:rPr dirty="0"/>
              <a:t>data: Another message</a:t>
            </a:r>
          </a:p>
          <a:p>
            <a:r>
              <a:rPr dirty="0"/>
              <a:t>id: 123</a:t>
            </a:r>
          </a:p>
          <a:p>
            <a:r>
              <a:rPr dirty="0"/>
              <a:t>retry: 5000</a:t>
            </a:r>
          </a:p>
          <a:p>
            <a:r>
              <a:rPr dirty="0"/>
              <a:t>Fields: data, id, event (optional), retry (reconnect interval)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Client-Side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const source = new </a:t>
            </a:r>
            <a:r>
              <a:rPr dirty="0" err="1"/>
              <a:t>EventSource</a:t>
            </a:r>
            <a:r>
              <a:rPr dirty="0"/>
              <a:t>('/events');</a:t>
            </a:r>
          </a:p>
          <a:p>
            <a:r>
              <a:rPr dirty="0" err="1"/>
              <a:t>source.onmessage</a:t>
            </a:r>
            <a:r>
              <a:rPr dirty="0"/>
              <a:t> = (e) =&gt; console.log('Message:', </a:t>
            </a:r>
            <a:r>
              <a:rPr dirty="0" err="1"/>
              <a:t>e.data</a:t>
            </a:r>
            <a:r>
              <a:rPr dirty="0"/>
              <a:t>);</a:t>
            </a:r>
          </a:p>
          <a:p>
            <a:r>
              <a:rPr dirty="0" err="1"/>
              <a:t>source.onerror</a:t>
            </a:r>
            <a:r>
              <a:rPr dirty="0"/>
              <a:t> = (err) =&gt; </a:t>
            </a:r>
            <a:r>
              <a:rPr dirty="0" err="1"/>
              <a:t>console.error</a:t>
            </a:r>
            <a:r>
              <a:rPr dirty="0"/>
              <a:t>('Error:', err);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Server-Side Code Example (Node.js)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app.get('/events', (req, res) =&gt; {</a:t>
            </a:r>
          </a:p>
          <a:p>
            <a:r>
              <a:t>  res.setHeader('Content-Type', 'text/event-stream');</a:t>
            </a:r>
          </a:p>
          <a:p>
            <a:r>
              <a:t>  res.setHeader('Cache-Control', 'no-cache');</a:t>
            </a:r>
          </a:p>
          <a:p>
            <a:r>
              <a:t>  res.setHeader('Connection', 'keep-alive');</a:t>
            </a:r>
          </a:p>
          <a:p>
            <a:r>
              <a:t>  setInterval(() =&gt; res.write(`data: ${new Date()}\n\n`), 5000);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for 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Real-Time Alerts</a:t>
            </a:r>
            <a:r>
              <a:rPr lang="en-US" dirty="0"/>
              <a:t>: Transaction notifications, account changes, approval statuses.</a:t>
            </a:r>
          </a:p>
          <a:p>
            <a:r>
              <a:rPr lang="en-US" b="1" dirty="0"/>
              <a:t>Analytics Dashboards</a:t>
            </a:r>
            <a:r>
              <a:rPr lang="en-US" dirty="0"/>
              <a:t>: Instant updates to KPIs and live metrics.</a:t>
            </a:r>
          </a:p>
          <a:p>
            <a:r>
              <a:rPr lang="en-US" b="1" dirty="0"/>
              <a:t>Content Feeds</a:t>
            </a:r>
            <a:r>
              <a:rPr lang="en-US" dirty="0"/>
              <a:t>: Auto-refreshing comment threads, live scores, or blogs.</a:t>
            </a:r>
          </a:p>
          <a:p>
            <a:r>
              <a:rPr lang="en-US" b="1" dirty="0"/>
              <a:t>System Monitoring</a:t>
            </a:r>
            <a:r>
              <a:rPr lang="en-US" dirty="0"/>
              <a:t>: Stream logs or performance stats to DevOps dashboards.</a:t>
            </a:r>
          </a:p>
          <a:p>
            <a:r>
              <a:rPr lang="en-US" b="1" dirty="0"/>
              <a:t>Stock and Crypto Tickers</a:t>
            </a:r>
            <a:r>
              <a:rPr lang="en-US" dirty="0"/>
              <a:t>: Push real-time price updates.</a:t>
            </a:r>
          </a:p>
          <a:p>
            <a:r>
              <a:rPr lang="en-US" b="1" dirty="0"/>
              <a:t>IoT Device Feeds</a:t>
            </a:r>
            <a:r>
              <a:rPr lang="en-US" dirty="0"/>
              <a:t>: Send sensor data from backend to browser in real time.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</TotalTime>
  <Words>757</Words>
  <Application>Microsoft Office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Real-Time Communication with Server-Sent Events (SSE)</vt:lpstr>
      <vt:lpstr>Agenda</vt:lpstr>
      <vt:lpstr>The Need for Real-Time Communication</vt:lpstr>
      <vt:lpstr>What is Server-Sent Events (SSE)?</vt:lpstr>
      <vt:lpstr>How SSE Works</vt:lpstr>
      <vt:lpstr>SSE Format Example</vt:lpstr>
      <vt:lpstr>Client-Side Code Example</vt:lpstr>
      <vt:lpstr>Server-Side Code Example (Node.js)</vt:lpstr>
      <vt:lpstr>Use Cases for SSE</vt:lpstr>
      <vt:lpstr>Limitations of SSE</vt:lpstr>
      <vt:lpstr>Best Practices</vt:lpstr>
      <vt:lpstr>Alternatives to SSE</vt:lpstr>
      <vt:lpstr>SSE vs WebSockets vs Polling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Pavithra Alla</cp:lastModifiedBy>
  <cp:revision>2</cp:revision>
  <dcterms:created xsi:type="dcterms:W3CDTF">2013-01-27T09:14:16Z</dcterms:created>
  <dcterms:modified xsi:type="dcterms:W3CDTF">2025-07-16T19:58:37Z</dcterms:modified>
  <cp:category/>
</cp:coreProperties>
</file>