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60" r:id="rId16"/>
    <p:sldId id="271" r:id="rId17"/>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FFD08D-2321-4EB4-B7D9-B0B48D84B5B8}" v="117" dt="2022-05-11T16:38:30.74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6"/>
  </p:normalViewPr>
  <p:slideViewPr>
    <p:cSldViewPr>
      <p:cViewPr varScale="1">
        <p:scale>
          <a:sx n="63" d="100"/>
          <a:sy n="63" d="100"/>
        </p:scale>
        <p:origin x="888" y="2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a Balla" userId="fd09fac89071a38c" providerId="LiveId" clId="{17FFD08D-2321-4EB4-B7D9-B0B48D84B5B8}"/>
    <pc:docChg chg="undo custSel addSld delSld modSld sldOrd">
      <pc:chgData name="Harsha Balla" userId="fd09fac89071a38c" providerId="LiveId" clId="{17FFD08D-2321-4EB4-B7D9-B0B48D84B5B8}" dt="2022-05-11T16:38:30.743" v="345"/>
      <pc:docMkLst>
        <pc:docMk/>
      </pc:docMkLst>
      <pc:sldChg chg="modSp mod">
        <pc:chgData name="Harsha Balla" userId="fd09fac89071a38c" providerId="LiveId" clId="{17FFD08D-2321-4EB4-B7D9-B0B48D84B5B8}" dt="2022-05-11T16:38:30.743" v="345"/>
        <pc:sldMkLst>
          <pc:docMk/>
          <pc:sldMk cId="0" sldId="257"/>
        </pc:sldMkLst>
        <pc:spChg chg="mod">
          <ac:chgData name="Harsha Balla" userId="fd09fac89071a38c" providerId="LiveId" clId="{17FFD08D-2321-4EB4-B7D9-B0B48D84B5B8}" dt="2022-05-04T19:50:35.070" v="189" actId="20577"/>
          <ac:spMkLst>
            <pc:docMk/>
            <pc:sldMk cId="0" sldId="257"/>
            <ac:spMk id="4" creationId="{00000000-0000-0000-0000-000000000000}"/>
          </ac:spMkLst>
        </pc:spChg>
        <pc:graphicFrameChg chg="mod">
          <ac:chgData name="Harsha Balla" userId="fd09fac89071a38c" providerId="LiveId" clId="{17FFD08D-2321-4EB4-B7D9-B0B48D84B5B8}" dt="2022-05-11T16:38:30.743" v="345"/>
          <ac:graphicFrameMkLst>
            <pc:docMk/>
            <pc:sldMk cId="0" sldId="257"/>
            <ac:graphicFrameMk id="6" creationId="{135B7E75-5660-F3A1-5EE5-4B61B554B1A9}"/>
          </ac:graphicFrameMkLst>
        </pc:graphicFrameChg>
      </pc:sldChg>
      <pc:sldChg chg="ord">
        <pc:chgData name="Harsha Balla" userId="fd09fac89071a38c" providerId="LiveId" clId="{17FFD08D-2321-4EB4-B7D9-B0B48D84B5B8}" dt="2022-05-04T17:37:31" v="19"/>
        <pc:sldMkLst>
          <pc:docMk/>
          <pc:sldMk cId="0" sldId="261"/>
        </pc:sldMkLst>
      </pc:sldChg>
      <pc:sldChg chg="addSp modSp new mod setBg">
        <pc:chgData name="Harsha Balla" userId="fd09fac89071a38c" providerId="LiveId" clId="{17FFD08D-2321-4EB4-B7D9-B0B48D84B5B8}" dt="2022-05-11T15:47:05.637" v="243" actId="20577"/>
        <pc:sldMkLst>
          <pc:docMk/>
          <pc:sldMk cId="435424489" sldId="262"/>
        </pc:sldMkLst>
        <pc:spChg chg="mod">
          <ac:chgData name="Harsha Balla" userId="fd09fac89071a38c" providerId="LiveId" clId="{17FFD08D-2321-4EB4-B7D9-B0B48D84B5B8}" dt="2022-05-04T17:47:55.391" v="167" actId="26606"/>
          <ac:spMkLst>
            <pc:docMk/>
            <pc:sldMk cId="435424489" sldId="262"/>
            <ac:spMk id="2" creationId="{AF4C329E-A2B7-6609-A44B-3D53F9AC9BC2}"/>
          </ac:spMkLst>
        </pc:spChg>
        <pc:spChg chg="mod">
          <ac:chgData name="Harsha Balla" userId="fd09fac89071a38c" providerId="LiveId" clId="{17FFD08D-2321-4EB4-B7D9-B0B48D84B5B8}" dt="2022-05-11T15:47:05.637" v="243" actId="20577"/>
          <ac:spMkLst>
            <pc:docMk/>
            <pc:sldMk cId="435424489" sldId="262"/>
            <ac:spMk id="3" creationId="{7FE8D90D-1986-6360-4B89-11D1ACD27A55}"/>
          </ac:spMkLst>
        </pc:spChg>
        <pc:spChg chg="add">
          <ac:chgData name="Harsha Balla" userId="fd09fac89071a38c" providerId="LiveId" clId="{17FFD08D-2321-4EB4-B7D9-B0B48D84B5B8}" dt="2022-05-04T17:47:55.391" v="167" actId="26606"/>
          <ac:spMkLst>
            <pc:docMk/>
            <pc:sldMk cId="435424489" sldId="262"/>
            <ac:spMk id="10" creationId="{2550BE34-C2B8-49B8-8519-67A8CAD51AE9}"/>
          </ac:spMkLst>
        </pc:spChg>
        <pc:spChg chg="add">
          <ac:chgData name="Harsha Balla" userId="fd09fac89071a38c" providerId="LiveId" clId="{17FFD08D-2321-4EB4-B7D9-B0B48D84B5B8}" dt="2022-05-04T17:47:55.391" v="167" actId="26606"/>
          <ac:spMkLst>
            <pc:docMk/>
            <pc:sldMk cId="435424489" sldId="262"/>
            <ac:spMk id="12" creationId="{A7457DD9-5A45-400A-AB4B-4B4EDECA25F1}"/>
          </ac:spMkLst>
        </pc:spChg>
        <pc:spChg chg="add">
          <ac:chgData name="Harsha Balla" userId="fd09fac89071a38c" providerId="LiveId" clId="{17FFD08D-2321-4EB4-B7D9-B0B48D84B5B8}" dt="2022-05-04T17:47:55.391" v="167" actId="26606"/>
          <ac:spMkLst>
            <pc:docMk/>
            <pc:sldMk cId="435424489" sldId="262"/>
            <ac:spMk id="14" creationId="{441CF7D6-A660-431A-B0BB-140A0D5556B6}"/>
          </ac:spMkLst>
        </pc:spChg>
        <pc:spChg chg="add">
          <ac:chgData name="Harsha Balla" userId="fd09fac89071a38c" providerId="LiveId" clId="{17FFD08D-2321-4EB4-B7D9-B0B48D84B5B8}" dt="2022-05-04T17:47:55.391" v="167" actId="26606"/>
          <ac:spMkLst>
            <pc:docMk/>
            <pc:sldMk cId="435424489" sldId="262"/>
            <ac:spMk id="16" creationId="{0570A85B-3810-4F95-97B0-CBF4CCDB381C}"/>
          </ac:spMkLst>
        </pc:spChg>
        <pc:picChg chg="add mod">
          <ac:chgData name="Harsha Balla" userId="fd09fac89071a38c" providerId="LiveId" clId="{17FFD08D-2321-4EB4-B7D9-B0B48D84B5B8}" dt="2022-05-04T17:48:19.275" v="171" actId="14100"/>
          <ac:picMkLst>
            <pc:docMk/>
            <pc:sldMk cId="435424489" sldId="262"/>
            <ac:picMk id="5" creationId="{CE2EE614-CE04-B979-4F4A-2F5FEAA882B3}"/>
          </ac:picMkLst>
        </pc:picChg>
      </pc:sldChg>
      <pc:sldChg chg="new del">
        <pc:chgData name="Harsha Balla" userId="fd09fac89071a38c" providerId="LiveId" clId="{17FFD08D-2321-4EB4-B7D9-B0B48D84B5B8}" dt="2022-05-04T11:32:11.730" v="5" actId="47"/>
        <pc:sldMkLst>
          <pc:docMk/>
          <pc:sldMk cId="2861374770" sldId="262"/>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0B0D0-C57B-4020-AB43-4D57364294E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C51CB2C-4A71-4FCE-955D-77D5AF68BF91}">
      <dgm:prSet custT="1"/>
      <dgm:spPr/>
      <dgm:t>
        <a:bodyPr/>
        <a:lstStyle/>
        <a:p>
          <a:pPr>
            <a:lnSpc>
              <a:spcPct val="100000"/>
            </a:lnSpc>
          </a:pPr>
          <a:r>
            <a:rPr lang="en-US" sz="2800" dirty="0"/>
            <a:t>To train a model to predict Covid-19 positive or negative based on  symptoms.</a:t>
          </a:r>
        </a:p>
      </dgm:t>
    </dgm:pt>
    <dgm:pt modelId="{1407809F-D425-4F69-9A1B-5FC06AE9B06E}" type="parTrans" cxnId="{BA3CE4E2-E8E1-431E-B538-28FC0F2F37B0}">
      <dgm:prSet/>
      <dgm:spPr/>
      <dgm:t>
        <a:bodyPr/>
        <a:lstStyle/>
        <a:p>
          <a:endParaRPr lang="en-US" sz="2000"/>
        </a:p>
      </dgm:t>
    </dgm:pt>
    <dgm:pt modelId="{29C72512-7504-4F1E-947B-C14788D80A81}" type="sibTrans" cxnId="{BA3CE4E2-E8E1-431E-B538-28FC0F2F37B0}">
      <dgm:prSet/>
      <dgm:spPr/>
      <dgm:t>
        <a:bodyPr/>
        <a:lstStyle/>
        <a:p>
          <a:endParaRPr lang="en-US" sz="2000"/>
        </a:p>
      </dgm:t>
    </dgm:pt>
    <dgm:pt modelId="{AC60A413-F7F2-4D7D-BAFC-C921B49544C4}">
      <dgm:prSet custT="1"/>
      <dgm:spPr/>
      <dgm:t>
        <a:bodyPr/>
        <a:lstStyle/>
        <a:p>
          <a:pPr>
            <a:lnSpc>
              <a:spcPct val="100000"/>
            </a:lnSpc>
          </a:pPr>
          <a:r>
            <a:rPr lang="en-US" sz="2800" dirty="0"/>
            <a:t>To minimize the chance of Positive person is  being classified as Negative (</a:t>
          </a:r>
          <a:r>
            <a:rPr lang="en-US" sz="2800" dirty="0" err="1"/>
            <a:t>i.e</a:t>
          </a:r>
          <a:r>
            <a:rPr lang="en-US" sz="2800"/>
            <a:t> minimizing False positive   &lt; 5 )..</a:t>
          </a:r>
          <a:endParaRPr lang="en-US" sz="2800" dirty="0"/>
        </a:p>
      </dgm:t>
    </dgm:pt>
    <dgm:pt modelId="{EA86E6E3-12B1-4F1F-98FF-D445A1FDC3DD}" type="parTrans" cxnId="{51E8C9D6-C5CE-4F4F-95EF-0547819BF483}">
      <dgm:prSet/>
      <dgm:spPr/>
      <dgm:t>
        <a:bodyPr/>
        <a:lstStyle/>
        <a:p>
          <a:endParaRPr lang="en-US" sz="2000"/>
        </a:p>
      </dgm:t>
    </dgm:pt>
    <dgm:pt modelId="{73DDD2F8-E878-4C1A-8D63-74F7E5FF4EEB}" type="sibTrans" cxnId="{51E8C9D6-C5CE-4F4F-95EF-0547819BF483}">
      <dgm:prSet/>
      <dgm:spPr/>
      <dgm:t>
        <a:bodyPr/>
        <a:lstStyle/>
        <a:p>
          <a:endParaRPr lang="en-US" sz="2000"/>
        </a:p>
      </dgm:t>
    </dgm:pt>
    <dgm:pt modelId="{1F01AA04-8D30-4981-B809-71018EF47BF8}">
      <dgm:prSet custT="1"/>
      <dgm:spPr/>
      <dgm:t>
        <a:bodyPr/>
        <a:lstStyle/>
        <a:p>
          <a:pPr>
            <a:lnSpc>
              <a:spcPct val="100000"/>
            </a:lnSpc>
          </a:pPr>
          <a:r>
            <a:rPr lang="en-US" sz="2800" dirty="0"/>
            <a:t>Implementing machine learning model for classifying the records in the  dataset correctly, consistently and time efficiently.</a:t>
          </a:r>
        </a:p>
      </dgm:t>
    </dgm:pt>
    <dgm:pt modelId="{1733C18C-6F21-4A6B-A63B-6ED19F134459}" type="parTrans" cxnId="{C433D693-8353-4685-BAF5-B285E1626D8C}">
      <dgm:prSet/>
      <dgm:spPr/>
      <dgm:t>
        <a:bodyPr/>
        <a:lstStyle/>
        <a:p>
          <a:endParaRPr lang="en-US" sz="2000"/>
        </a:p>
      </dgm:t>
    </dgm:pt>
    <dgm:pt modelId="{1C4853D0-0C18-4305-9ACE-3035E5EF1641}" type="sibTrans" cxnId="{C433D693-8353-4685-BAF5-B285E1626D8C}">
      <dgm:prSet/>
      <dgm:spPr/>
      <dgm:t>
        <a:bodyPr/>
        <a:lstStyle/>
        <a:p>
          <a:endParaRPr lang="en-US" sz="2000"/>
        </a:p>
      </dgm:t>
    </dgm:pt>
    <dgm:pt modelId="{2EA0B887-0F81-40D4-AE8A-01B40B3C6D17}" type="pres">
      <dgm:prSet presAssocID="{B120B0D0-C57B-4020-AB43-4D57364294E5}" presName="root" presStyleCnt="0">
        <dgm:presLayoutVars>
          <dgm:dir/>
          <dgm:resizeHandles val="exact"/>
        </dgm:presLayoutVars>
      </dgm:prSet>
      <dgm:spPr/>
    </dgm:pt>
    <dgm:pt modelId="{B428FAC5-8B84-4811-9E8A-7D786A39B9C5}" type="pres">
      <dgm:prSet presAssocID="{6C51CB2C-4A71-4FCE-955D-77D5AF68BF91}" presName="compNode" presStyleCnt="0"/>
      <dgm:spPr/>
    </dgm:pt>
    <dgm:pt modelId="{F5DB1E9B-7C25-4D0B-8237-06FD7BDA171A}" type="pres">
      <dgm:prSet presAssocID="{6C51CB2C-4A71-4FCE-955D-77D5AF68BF91}" presName="bgRect" presStyleLbl="bgShp" presStyleIdx="0" presStyleCnt="3"/>
      <dgm:spPr/>
    </dgm:pt>
    <dgm:pt modelId="{F74EAC4C-6439-460F-97CB-F36A1E454489}" type="pres">
      <dgm:prSet presAssocID="{6C51CB2C-4A71-4FCE-955D-77D5AF68BF9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ain"/>
        </a:ext>
      </dgm:extLst>
    </dgm:pt>
    <dgm:pt modelId="{9D47EFBF-E5EB-46ED-B043-358ADB4E1A6A}" type="pres">
      <dgm:prSet presAssocID="{6C51CB2C-4A71-4FCE-955D-77D5AF68BF91}" presName="spaceRect" presStyleCnt="0"/>
      <dgm:spPr/>
    </dgm:pt>
    <dgm:pt modelId="{22D5A18B-D70A-4441-84B3-C8D307E404D8}" type="pres">
      <dgm:prSet presAssocID="{6C51CB2C-4A71-4FCE-955D-77D5AF68BF91}" presName="parTx" presStyleLbl="revTx" presStyleIdx="0" presStyleCnt="3">
        <dgm:presLayoutVars>
          <dgm:chMax val="0"/>
          <dgm:chPref val="0"/>
        </dgm:presLayoutVars>
      </dgm:prSet>
      <dgm:spPr/>
    </dgm:pt>
    <dgm:pt modelId="{2566F91D-9056-4746-A1A4-3AB727B48D7C}" type="pres">
      <dgm:prSet presAssocID="{29C72512-7504-4F1E-947B-C14788D80A81}" presName="sibTrans" presStyleCnt="0"/>
      <dgm:spPr/>
    </dgm:pt>
    <dgm:pt modelId="{36683BD5-2B55-45F8-BBF2-534AA61CCF60}" type="pres">
      <dgm:prSet presAssocID="{AC60A413-F7F2-4D7D-BAFC-C921B49544C4}" presName="compNode" presStyleCnt="0"/>
      <dgm:spPr/>
    </dgm:pt>
    <dgm:pt modelId="{3B21D062-4CF1-488D-A7C9-DA413C28902E}" type="pres">
      <dgm:prSet presAssocID="{AC60A413-F7F2-4D7D-BAFC-C921B49544C4}" presName="bgRect" presStyleLbl="bgShp" presStyleIdx="1" presStyleCnt="3"/>
      <dgm:spPr/>
    </dgm:pt>
    <dgm:pt modelId="{9C959381-DD4B-4028-9D1E-F48B9C22EEA2}" type="pres">
      <dgm:prSet presAssocID="{AC60A413-F7F2-4D7D-BAFC-C921B49544C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humbs Up Sign"/>
        </a:ext>
      </dgm:extLst>
    </dgm:pt>
    <dgm:pt modelId="{0672F3CC-D4F3-4F32-918F-0390524F5843}" type="pres">
      <dgm:prSet presAssocID="{AC60A413-F7F2-4D7D-BAFC-C921B49544C4}" presName="spaceRect" presStyleCnt="0"/>
      <dgm:spPr/>
    </dgm:pt>
    <dgm:pt modelId="{C15B560C-0C34-424B-9996-2227197B299B}" type="pres">
      <dgm:prSet presAssocID="{AC60A413-F7F2-4D7D-BAFC-C921B49544C4}" presName="parTx" presStyleLbl="revTx" presStyleIdx="1" presStyleCnt="3">
        <dgm:presLayoutVars>
          <dgm:chMax val="0"/>
          <dgm:chPref val="0"/>
        </dgm:presLayoutVars>
      </dgm:prSet>
      <dgm:spPr/>
    </dgm:pt>
    <dgm:pt modelId="{01314505-E9AF-404A-9B56-01B53DD5776B}" type="pres">
      <dgm:prSet presAssocID="{73DDD2F8-E878-4C1A-8D63-74F7E5FF4EEB}" presName="sibTrans" presStyleCnt="0"/>
      <dgm:spPr/>
    </dgm:pt>
    <dgm:pt modelId="{ABA09AAC-C64D-4272-B6C8-7A5B8574185C}" type="pres">
      <dgm:prSet presAssocID="{1F01AA04-8D30-4981-B809-71018EF47BF8}" presName="compNode" presStyleCnt="0"/>
      <dgm:spPr/>
    </dgm:pt>
    <dgm:pt modelId="{778E8172-081B-4828-9395-2487972AA6D8}" type="pres">
      <dgm:prSet presAssocID="{1F01AA04-8D30-4981-B809-71018EF47BF8}" presName="bgRect" presStyleLbl="bgShp" presStyleIdx="2" presStyleCnt="3"/>
      <dgm:spPr/>
    </dgm:pt>
    <dgm:pt modelId="{793D054D-A24E-415C-9E9C-52B8E8F6DBC8}" type="pres">
      <dgm:prSet presAssocID="{1F01AA04-8D30-4981-B809-71018EF47BF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9A9B899F-3E26-41AD-88BB-D772415F1718}" type="pres">
      <dgm:prSet presAssocID="{1F01AA04-8D30-4981-B809-71018EF47BF8}" presName="spaceRect" presStyleCnt="0"/>
      <dgm:spPr/>
    </dgm:pt>
    <dgm:pt modelId="{9118CE7E-8638-4055-9341-8D3EB889C8A6}" type="pres">
      <dgm:prSet presAssocID="{1F01AA04-8D30-4981-B809-71018EF47BF8}" presName="parTx" presStyleLbl="revTx" presStyleIdx="2" presStyleCnt="3">
        <dgm:presLayoutVars>
          <dgm:chMax val="0"/>
          <dgm:chPref val="0"/>
        </dgm:presLayoutVars>
      </dgm:prSet>
      <dgm:spPr/>
    </dgm:pt>
  </dgm:ptLst>
  <dgm:cxnLst>
    <dgm:cxn modelId="{1908DA06-27CC-4F08-AB59-E33C6CF311EB}" type="presOf" srcId="{AC60A413-F7F2-4D7D-BAFC-C921B49544C4}" destId="{C15B560C-0C34-424B-9996-2227197B299B}" srcOrd="0" destOrd="0" presId="urn:microsoft.com/office/officeart/2018/2/layout/IconVerticalSolidList"/>
    <dgm:cxn modelId="{C915502E-B6F2-43F0-815B-EAB08DC560A6}" type="presOf" srcId="{6C51CB2C-4A71-4FCE-955D-77D5AF68BF91}" destId="{22D5A18B-D70A-4441-84B3-C8D307E404D8}" srcOrd="0" destOrd="0" presId="urn:microsoft.com/office/officeart/2018/2/layout/IconVerticalSolidList"/>
    <dgm:cxn modelId="{6E6C7E4D-E8B3-44B3-A8BF-12077774E479}" type="presOf" srcId="{B120B0D0-C57B-4020-AB43-4D57364294E5}" destId="{2EA0B887-0F81-40D4-AE8A-01B40B3C6D17}" srcOrd="0" destOrd="0" presId="urn:microsoft.com/office/officeart/2018/2/layout/IconVerticalSolidList"/>
    <dgm:cxn modelId="{C433D693-8353-4685-BAF5-B285E1626D8C}" srcId="{B120B0D0-C57B-4020-AB43-4D57364294E5}" destId="{1F01AA04-8D30-4981-B809-71018EF47BF8}" srcOrd="2" destOrd="0" parTransId="{1733C18C-6F21-4A6B-A63B-6ED19F134459}" sibTransId="{1C4853D0-0C18-4305-9ACE-3035E5EF1641}"/>
    <dgm:cxn modelId="{51E8C9D6-C5CE-4F4F-95EF-0547819BF483}" srcId="{B120B0D0-C57B-4020-AB43-4D57364294E5}" destId="{AC60A413-F7F2-4D7D-BAFC-C921B49544C4}" srcOrd="1" destOrd="0" parTransId="{EA86E6E3-12B1-4F1F-98FF-D445A1FDC3DD}" sibTransId="{73DDD2F8-E878-4C1A-8D63-74F7E5FF4EEB}"/>
    <dgm:cxn modelId="{BA3CE4E2-E8E1-431E-B538-28FC0F2F37B0}" srcId="{B120B0D0-C57B-4020-AB43-4D57364294E5}" destId="{6C51CB2C-4A71-4FCE-955D-77D5AF68BF91}" srcOrd="0" destOrd="0" parTransId="{1407809F-D425-4F69-9A1B-5FC06AE9B06E}" sibTransId="{29C72512-7504-4F1E-947B-C14788D80A81}"/>
    <dgm:cxn modelId="{FCDB8BF7-190F-463E-8D47-EB1A453D7AF7}" type="presOf" srcId="{1F01AA04-8D30-4981-B809-71018EF47BF8}" destId="{9118CE7E-8638-4055-9341-8D3EB889C8A6}" srcOrd="0" destOrd="0" presId="urn:microsoft.com/office/officeart/2018/2/layout/IconVerticalSolidList"/>
    <dgm:cxn modelId="{A894601A-554E-4CCB-90E4-5506671065FC}" type="presParOf" srcId="{2EA0B887-0F81-40D4-AE8A-01B40B3C6D17}" destId="{B428FAC5-8B84-4811-9E8A-7D786A39B9C5}" srcOrd="0" destOrd="0" presId="urn:microsoft.com/office/officeart/2018/2/layout/IconVerticalSolidList"/>
    <dgm:cxn modelId="{76176E61-F557-4188-9566-7645D4EC85A0}" type="presParOf" srcId="{B428FAC5-8B84-4811-9E8A-7D786A39B9C5}" destId="{F5DB1E9B-7C25-4D0B-8237-06FD7BDA171A}" srcOrd="0" destOrd="0" presId="urn:microsoft.com/office/officeart/2018/2/layout/IconVerticalSolidList"/>
    <dgm:cxn modelId="{F83845F5-5238-42F5-BE25-1B6FF7FB3539}" type="presParOf" srcId="{B428FAC5-8B84-4811-9E8A-7D786A39B9C5}" destId="{F74EAC4C-6439-460F-97CB-F36A1E454489}" srcOrd="1" destOrd="0" presId="urn:microsoft.com/office/officeart/2018/2/layout/IconVerticalSolidList"/>
    <dgm:cxn modelId="{E1CA18A2-1666-48FE-B27C-0E524E5F5157}" type="presParOf" srcId="{B428FAC5-8B84-4811-9E8A-7D786A39B9C5}" destId="{9D47EFBF-E5EB-46ED-B043-358ADB4E1A6A}" srcOrd="2" destOrd="0" presId="urn:microsoft.com/office/officeart/2018/2/layout/IconVerticalSolidList"/>
    <dgm:cxn modelId="{D28C233E-22E4-44BA-8DC4-7D9C5B4E68C1}" type="presParOf" srcId="{B428FAC5-8B84-4811-9E8A-7D786A39B9C5}" destId="{22D5A18B-D70A-4441-84B3-C8D307E404D8}" srcOrd="3" destOrd="0" presId="urn:microsoft.com/office/officeart/2018/2/layout/IconVerticalSolidList"/>
    <dgm:cxn modelId="{4B6C0DA8-3D63-4966-BE33-FD463AFEE585}" type="presParOf" srcId="{2EA0B887-0F81-40D4-AE8A-01B40B3C6D17}" destId="{2566F91D-9056-4746-A1A4-3AB727B48D7C}" srcOrd="1" destOrd="0" presId="urn:microsoft.com/office/officeart/2018/2/layout/IconVerticalSolidList"/>
    <dgm:cxn modelId="{17687283-8673-4EF7-9BE2-7395EDA22834}" type="presParOf" srcId="{2EA0B887-0F81-40D4-AE8A-01B40B3C6D17}" destId="{36683BD5-2B55-45F8-BBF2-534AA61CCF60}" srcOrd="2" destOrd="0" presId="urn:microsoft.com/office/officeart/2018/2/layout/IconVerticalSolidList"/>
    <dgm:cxn modelId="{DDDC7504-4931-446D-B54D-FF059DE071CC}" type="presParOf" srcId="{36683BD5-2B55-45F8-BBF2-534AA61CCF60}" destId="{3B21D062-4CF1-488D-A7C9-DA413C28902E}" srcOrd="0" destOrd="0" presId="urn:microsoft.com/office/officeart/2018/2/layout/IconVerticalSolidList"/>
    <dgm:cxn modelId="{604EAD9B-B70E-493B-AED9-95D5F5260BD8}" type="presParOf" srcId="{36683BD5-2B55-45F8-BBF2-534AA61CCF60}" destId="{9C959381-DD4B-4028-9D1E-F48B9C22EEA2}" srcOrd="1" destOrd="0" presId="urn:microsoft.com/office/officeart/2018/2/layout/IconVerticalSolidList"/>
    <dgm:cxn modelId="{D86F0277-F7E6-4A6E-AC8A-B47845B566F1}" type="presParOf" srcId="{36683BD5-2B55-45F8-BBF2-534AA61CCF60}" destId="{0672F3CC-D4F3-4F32-918F-0390524F5843}" srcOrd="2" destOrd="0" presId="urn:microsoft.com/office/officeart/2018/2/layout/IconVerticalSolidList"/>
    <dgm:cxn modelId="{5C9C2A2B-9A02-410A-AE76-0CCA49F917BB}" type="presParOf" srcId="{36683BD5-2B55-45F8-BBF2-534AA61CCF60}" destId="{C15B560C-0C34-424B-9996-2227197B299B}" srcOrd="3" destOrd="0" presId="urn:microsoft.com/office/officeart/2018/2/layout/IconVerticalSolidList"/>
    <dgm:cxn modelId="{3041818F-2CC8-468E-B462-5CCCAB4EFABB}" type="presParOf" srcId="{2EA0B887-0F81-40D4-AE8A-01B40B3C6D17}" destId="{01314505-E9AF-404A-9B56-01B53DD5776B}" srcOrd="3" destOrd="0" presId="urn:microsoft.com/office/officeart/2018/2/layout/IconVerticalSolidList"/>
    <dgm:cxn modelId="{7A07AEBE-4011-4F05-900B-2DEBB9C817C7}" type="presParOf" srcId="{2EA0B887-0F81-40D4-AE8A-01B40B3C6D17}" destId="{ABA09AAC-C64D-4272-B6C8-7A5B8574185C}" srcOrd="4" destOrd="0" presId="urn:microsoft.com/office/officeart/2018/2/layout/IconVerticalSolidList"/>
    <dgm:cxn modelId="{8968A20F-3CFA-495D-A94D-6C41E198039C}" type="presParOf" srcId="{ABA09AAC-C64D-4272-B6C8-7A5B8574185C}" destId="{778E8172-081B-4828-9395-2487972AA6D8}" srcOrd="0" destOrd="0" presId="urn:microsoft.com/office/officeart/2018/2/layout/IconVerticalSolidList"/>
    <dgm:cxn modelId="{B9C9420F-DBAE-41FC-A9EC-D4559C6BECE5}" type="presParOf" srcId="{ABA09AAC-C64D-4272-B6C8-7A5B8574185C}" destId="{793D054D-A24E-415C-9E9C-52B8E8F6DBC8}" srcOrd="1" destOrd="0" presId="urn:microsoft.com/office/officeart/2018/2/layout/IconVerticalSolidList"/>
    <dgm:cxn modelId="{5E291149-B8A0-4D50-9FDD-7D442011955F}" type="presParOf" srcId="{ABA09AAC-C64D-4272-B6C8-7A5B8574185C}" destId="{9A9B899F-3E26-41AD-88BB-D772415F1718}" srcOrd="2" destOrd="0" presId="urn:microsoft.com/office/officeart/2018/2/layout/IconVerticalSolidList"/>
    <dgm:cxn modelId="{3C0A84B9-5DBF-421D-8ACC-518FA837B165}" type="presParOf" srcId="{ABA09AAC-C64D-4272-B6C8-7A5B8574185C}" destId="{9118CE7E-8638-4055-9341-8D3EB889C8A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DB1E9B-7C25-4D0B-8237-06FD7BDA171A}">
      <dsp:nvSpPr>
        <dsp:cNvPr id="0" name=""/>
        <dsp:cNvSpPr/>
      </dsp:nvSpPr>
      <dsp:spPr>
        <a:xfrm>
          <a:off x="0" y="492"/>
          <a:ext cx="18046304" cy="11522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EAC4C-6439-460F-97CB-F36A1E454489}">
      <dsp:nvSpPr>
        <dsp:cNvPr id="0" name=""/>
        <dsp:cNvSpPr/>
      </dsp:nvSpPr>
      <dsp:spPr>
        <a:xfrm>
          <a:off x="348543" y="259739"/>
          <a:ext cx="633716" cy="6337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D5A18B-D70A-4441-84B3-C8D307E404D8}">
      <dsp:nvSpPr>
        <dsp:cNvPr id="0" name=""/>
        <dsp:cNvSpPr/>
      </dsp:nvSpPr>
      <dsp:spPr>
        <a:xfrm>
          <a:off x="1330804" y="492"/>
          <a:ext cx="16715499" cy="1152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42" tIns="121942" rIns="121942" bIns="121942" numCol="1" spcCol="1270" anchor="ctr" anchorCtr="0">
          <a:noAutofit/>
        </a:bodyPr>
        <a:lstStyle/>
        <a:p>
          <a:pPr marL="0" lvl="0" indent="0" algn="l" defTabSz="1244600">
            <a:lnSpc>
              <a:spcPct val="100000"/>
            </a:lnSpc>
            <a:spcBef>
              <a:spcPct val="0"/>
            </a:spcBef>
            <a:spcAft>
              <a:spcPct val="35000"/>
            </a:spcAft>
            <a:buNone/>
          </a:pPr>
          <a:r>
            <a:rPr lang="en-US" sz="2800" kern="1200" dirty="0"/>
            <a:t>To train a model to predict Covid-19 positive or negative based on  symptoms.</a:t>
          </a:r>
        </a:p>
      </dsp:txBody>
      <dsp:txXfrm>
        <a:off x="1330804" y="492"/>
        <a:ext cx="16715499" cy="1152211"/>
      </dsp:txXfrm>
    </dsp:sp>
    <dsp:sp modelId="{3B21D062-4CF1-488D-A7C9-DA413C28902E}">
      <dsp:nvSpPr>
        <dsp:cNvPr id="0" name=""/>
        <dsp:cNvSpPr/>
      </dsp:nvSpPr>
      <dsp:spPr>
        <a:xfrm>
          <a:off x="0" y="1440756"/>
          <a:ext cx="18046304" cy="11522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959381-DD4B-4028-9D1E-F48B9C22EEA2}">
      <dsp:nvSpPr>
        <dsp:cNvPr id="0" name=""/>
        <dsp:cNvSpPr/>
      </dsp:nvSpPr>
      <dsp:spPr>
        <a:xfrm>
          <a:off x="348543" y="1700004"/>
          <a:ext cx="633716" cy="6337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5B560C-0C34-424B-9996-2227197B299B}">
      <dsp:nvSpPr>
        <dsp:cNvPr id="0" name=""/>
        <dsp:cNvSpPr/>
      </dsp:nvSpPr>
      <dsp:spPr>
        <a:xfrm>
          <a:off x="1330804" y="1440756"/>
          <a:ext cx="16715499" cy="1152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42" tIns="121942" rIns="121942" bIns="121942" numCol="1" spcCol="1270" anchor="ctr" anchorCtr="0">
          <a:noAutofit/>
        </a:bodyPr>
        <a:lstStyle/>
        <a:p>
          <a:pPr marL="0" lvl="0" indent="0" algn="l" defTabSz="1244600">
            <a:lnSpc>
              <a:spcPct val="100000"/>
            </a:lnSpc>
            <a:spcBef>
              <a:spcPct val="0"/>
            </a:spcBef>
            <a:spcAft>
              <a:spcPct val="35000"/>
            </a:spcAft>
            <a:buNone/>
          </a:pPr>
          <a:r>
            <a:rPr lang="en-US" sz="2800" kern="1200" dirty="0"/>
            <a:t>To minimize the chance of Positive person is  being classified as Negative (</a:t>
          </a:r>
          <a:r>
            <a:rPr lang="en-US" sz="2800" kern="1200" dirty="0" err="1"/>
            <a:t>i.e</a:t>
          </a:r>
          <a:r>
            <a:rPr lang="en-US" sz="2800" kern="1200"/>
            <a:t> minimizing False positive   &lt; 5 )..</a:t>
          </a:r>
          <a:endParaRPr lang="en-US" sz="2800" kern="1200" dirty="0"/>
        </a:p>
      </dsp:txBody>
      <dsp:txXfrm>
        <a:off x="1330804" y="1440756"/>
        <a:ext cx="16715499" cy="1152211"/>
      </dsp:txXfrm>
    </dsp:sp>
    <dsp:sp modelId="{778E8172-081B-4828-9395-2487972AA6D8}">
      <dsp:nvSpPr>
        <dsp:cNvPr id="0" name=""/>
        <dsp:cNvSpPr/>
      </dsp:nvSpPr>
      <dsp:spPr>
        <a:xfrm>
          <a:off x="0" y="2881021"/>
          <a:ext cx="18046304" cy="11522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3D054D-A24E-415C-9E9C-52B8E8F6DBC8}">
      <dsp:nvSpPr>
        <dsp:cNvPr id="0" name=""/>
        <dsp:cNvSpPr/>
      </dsp:nvSpPr>
      <dsp:spPr>
        <a:xfrm>
          <a:off x="348543" y="3140268"/>
          <a:ext cx="633716" cy="6337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18CE7E-8638-4055-9341-8D3EB889C8A6}">
      <dsp:nvSpPr>
        <dsp:cNvPr id="0" name=""/>
        <dsp:cNvSpPr/>
      </dsp:nvSpPr>
      <dsp:spPr>
        <a:xfrm>
          <a:off x="1330804" y="2881021"/>
          <a:ext cx="16715499" cy="1152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42" tIns="121942" rIns="121942" bIns="121942" numCol="1" spcCol="1270" anchor="ctr" anchorCtr="0">
          <a:noAutofit/>
        </a:bodyPr>
        <a:lstStyle/>
        <a:p>
          <a:pPr marL="0" lvl="0" indent="0" algn="l" defTabSz="1244600">
            <a:lnSpc>
              <a:spcPct val="100000"/>
            </a:lnSpc>
            <a:spcBef>
              <a:spcPct val="0"/>
            </a:spcBef>
            <a:spcAft>
              <a:spcPct val="35000"/>
            </a:spcAft>
            <a:buNone/>
          </a:pPr>
          <a:r>
            <a:rPr lang="en-US" sz="2800" kern="1200" dirty="0"/>
            <a:t>Implementing machine learning model for classifying the records in the  dataset correctly, consistently and time efficiently.</a:t>
          </a:r>
        </a:p>
      </dsp:txBody>
      <dsp:txXfrm>
        <a:off x="1330804" y="2881021"/>
        <a:ext cx="16715499" cy="11522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2D3B45"/>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4100" b="0" i="0">
                <a:solidFill>
                  <a:srgbClr val="2D3B45"/>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2D3B45"/>
                </a:solidFill>
                <a:latin typeface="Times New Roman"/>
                <a:cs typeface="Times New Roman"/>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2D3B45"/>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676569" y="1001635"/>
            <a:ext cx="6750960" cy="792480"/>
          </a:xfrm>
          <a:prstGeom prst="rect">
            <a:avLst/>
          </a:prstGeom>
        </p:spPr>
        <p:txBody>
          <a:bodyPr wrap="square" lIns="0" tIns="0" rIns="0" bIns="0">
            <a:spAutoFit/>
          </a:bodyPr>
          <a:lstStyle>
            <a:lvl1pPr>
              <a:defRPr sz="5000" b="1" i="0">
                <a:solidFill>
                  <a:srgbClr val="2D3B45"/>
                </a:solidFill>
                <a:latin typeface="Times New Roman"/>
                <a:cs typeface="Times New Roman"/>
              </a:defRPr>
            </a:lvl1pPr>
          </a:lstStyle>
          <a:p>
            <a:endParaRPr/>
          </a:p>
        </p:txBody>
      </p:sp>
      <p:sp>
        <p:nvSpPr>
          <p:cNvPr id="3" name="Holder 3"/>
          <p:cNvSpPr>
            <a:spLocks noGrp="1"/>
          </p:cNvSpPr>
          <p:nvPr>
            <p:ph type="body" idx="1"/>
          </p:nvPr>
        </p:nvSpPr>
        <p:spPr>
          <a:xfrm>
            <a:off x="1799437" y="3125392"/>
            <a:ext cx="16505225" cy="6311265"/>
          </a:xfrm>
          <a:prstGeom prst="rect">
            <a:avLst/>
          </a:prstGeom>
        </p:spPr>
        <p:txBody>
          <a:bodyPr wrap="square" lIns="0" tIns="0" rIns="0" bIns="0">
            <a:spAutoFit/>
          </a:bodyPr>
          <a:lstStyle>
            <a:lvl1pPr>
              <a:defRPr sz="4100" b="0" i="0">
                <a:solidFill>
                  <a:srgbClr val="2D3B45"/>
                </a:solidFill>
                <a:latin typeface="Times New Roman"/>
                <a:cs typeface="Times New Roman"/>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5/12/22</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imdevskp/corona-virus-report" TargetMode="External"/><Relationship Id="rId2" Type="http://schemas.openxmlformats.org/officeDocument/2006/relationships/hyperlink" Target="https://data.gov.il/dataset/covid-19"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70000"/>
          </a:schemeClr>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2323" y="0"/>
            <a:ext cx="5355858" cy="5607554"/>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bject 4"/>
          <p:cNvSpPr txBox="1"/>
          <p:nvPr/>
        </p:nvSpPr>
        <p:spPr>
          <a:xfrm>
            <a:off x="6937375" y="1054100"/>
            <a:ext cx="12114213" cy="2649538"/>
          </a:xfrm>
          <a:prstGeom prst="rect">
            <a:avLst/>
          </a:prstGeom>
        </p:spPr>
        <p:txBody>
          <a:bodyPr vert="horz" wrap="square" lIns="0" tIns="13335" rIns="0" bIns="0" rtlCol="0" anchor="t">
            <a:normAutofit/>
          </a:bodyPr>
          <a:lstStyle/>
          <a:p>
            <a:pPr marL="12700">
              <a:spcBef>
                <a:spcPts val="105"/>
              </a:spcBef>
            </a:pPr>
            <a:r>
              <a:rPr lang="en-US" sz="6000" b="1" spc="-114" dirty="0">
                <a:solidFill>
                  <a:schemeClr val="tx2">
                    <a:lumMod val="60000"/>
                    <a:lumOff val="40000"/>
                  </a:schemeClr>
                </a:solidFill>
                <a:latin typeface="Times New Roman"/>
                <a:cs typeface="Times New Roman"/>
              </a:rPr>
              <a:t>Covid </a:t>
            </a:r>
            <a:r>
              <a:rPr lang="en-US" sz="6000" b="1" spc="-70" dirty="0">
                <a:solidFill>
                  <a:schemeClr val="tx2">
                    <a:lumMod val="60000"/>
                    <a:lumOff val="40000"/>
                  </a:schemeClr>
                </a:solidFill>
                <a:latin typeface="Times New Roman"/>
                <a:cs typeface="Times New Roman"/>
              </a:rPr>
              <a:t>19 </a:t>
            </a:r>
            <a:r>
              <a:rPr lang="en-US" sz="6000" b="1" spc="-125" dirty="0">
                <a:solidFill>
                  <a:schemeClr val="tx2">
                    <a:lumMod val="60000"/>
                    <a:lumOff val="40000"/>
                  </a:schemeClr>
                </a:solidFill>
                <a:latin typeface="Times New Roman"/>
                <a:cs typeface="Times New Roman"/>
              </a:rPr>
              <a:t>Detection </a:t>
            </a:r>
            <a:r>
              <a:rPr lang="en-US" sz="6000" b="1" spc="-110" dirty="0">
                <a:solidFill>
                  <a:schemeClr val="tx2">
                    <a:lumMod val="60000"/>
                    <a:lumOff val="40000"/>
                  </a:schemeClr>
                </a:solidFill>
                <a:latin typeface="Times New Roman"/>
                <a:cs typeface="Times New Roman"/>
              </a:rPr>
              <a:t>Using</a:t>
            </a:r>
            <a:r>
              <a:rPr lang="en-US" sz="6000" b="1" spc="-810" dirty="0">
                <a:solidFill>
                  <a:schemeClr val="tx2">
                    <a:lumMod val="60000"/>
                    <a:lumOff val="40000"/>
                  </a:schemeClr>
                </a:solidFill>
                <a:latin typeface="Times New Roman"/>
                <a:cs typeface="Times New Roman"/>
              </a:rPr>
              <a:t>    </a:t>
            </a:r>
            <a:r>
              <a:rPr lang="en-US" sz="6000" b="1" spc="-140" dirty="0">
                <a:solidFill>
                  <a:schemeClr val="tx2">
                    <a:lumMod val="60000"/>
                    <a:lumOff val="40000"/>
                  </a:schemeClr>
                </a:solidFill>
                <a:latin typeface="Times New Roman"/>
                <a:cs typeface="Times New Roman"/>
              </a:rPr>
              <a:t>Symptoms</a:t>
            </a:r>
            <a:endParaRPr lang="en-US" sz="6000" dirty="0">
              <a:solidFill>
                <a:schemeClr val="tx2">
                  <a:lumMod val="60000"/>
                  <a:lumOff val="40000"/>
                </a:schemeClr>
              </a:solidFill>
              <a:latin typeface="Times New Roman"/>
              <a:cs typeface="Times New Roman"/>
            </a:endParaRPr>
          </a:p>
        </p:txBody>
      </p:sp>
      <p:sp>
        <p:nvSpPr>
          <p:cNvPr id="3" name="object 3"/>
          <p:cNvSpPr txBox="1"/>
          <p:nvPr/>
        </p:nvSpPr>
        <p:spPr>
          <a:xfrm>
            <a:off x="1023275" y="6645275"/>
            <a:ext cx="12114213" cy="3836988"/>
          </a:xfrm>
          <a:prstGeom prst="rect">
            <a:avLst/>
          </a:prstGeom>
        </p:spPr>
        <p:txBody>
          <a:bodyPr vert="horz" wrap="square" lIns="0" tIns="17145" rIns="0" bIns="0" rtlCol="0" anchor="t">
            <a:normAutofit/>
          </a:bodyPr>
          <a:lstStyle/>
          <a:p>
            <a:pPr marL="12700">
              <a:lnSpc>
                <a:spcPts val="5295"/>
              </a:lnSpc>
              <a:spcBef>
                <a:spcPts val="135"/>
              </a:spcBef>
            </a:pPr>
            <a:r>
              <a:rPr lang="en-US" sz="2800" b="1" dirty="0">
                <a:latin typeface="Times New Roman"/>
                <a:cs typeface="Times New Roman"/>
              </a:rPr>
              <a:t>Presented </a:t>
            </a:r>
            <a:r>
              <a:rPr lang="en-US" sz="2800" b="1" spc="15" dirty="0">
                <a:latin typeface="Times New Roman"/>
                <a:cs typeface="Times New Roman"/>
              </a:rPr>
              <a:t>By:</a:t>
            </a:r>
            <a:endParaRPr lang="en-US" sz="2800" dirty="0">
              <a:latin typeface="Times New Roman"/>
              <a:cs typeface="Times New Roman"/>
            </a:endParaRPr>
          </a:p>
          <a:p>
            <a:pPr marL="12700">
              <a:lnSpc>
                <a:spcPts val="5195"/>
              </a:lnSpc>
            </a:pPr>
            <a:r>
              <a:rPr lang="en-US" sz="2800" b="1" spc="15" dirty="0">
                <a:latin typeface="Times New Roman"/>
                <a:cs typeface="Times New Roman"/>
              </a:rPr>
              <a:t>Chaitanya </a:t>
            </a:r>
            <a:r>
              <a:rPr lang="en-US" sz="2800" b="1" spc="15" dirty="0" err="1">
                <a:latin typeface="Times New Roman"/>
                <a:cs typeface="Times New Roman"/>
              </a:rPr>
              <a:t>Yadavally</a:t>
            </a:r>
            <a:r>
              <a:rPr lang="en-US" sz="2800" b="1" spc="15" dirty="0">
                <a:latin typeface="Times New Roman"/>
                <a:cs typeface="Times New Roman"/>
              </a:rPr>
              <a:t> (50051123)</a:t>
            </a:r>
            <a:endParaRPr lang="en-US" sz="2800" dirty="0">
              <a:latin typeface="Times New Roman"/>
              <a:cs typeface="Times New Roman"/>
            </a:endParaRPr>
          </a:p>
          <a:p>
            <a:pPr marL="12700">
              <a:lnSpc>
                <a:spcPts val="5295"/>
              </a:lnSpc>
            </a:pPr>
            <a:r>
              <a:rPr lang="en-US" sz="2800" b="1" spc="10" dirty="0">
                <a:latin typeface="Times New Roman"/>
                <a:cs typeface="Times New Roman"/>
              </a:rPr>
              <a:t>Chaitanya </a:t>
            </a:r>
            <a:r>
              <a:rPr lang="en-US" sz="2800" b="1" spc="10" dirty="0" err="1">
                <a:latin typeface="Times New Roman"/>
                <a:cs typeface="Times New Roman"/>
              </a:rPr>
              <a:t>Veeragandhapu</a:t>
            </a:r>
            <a:r>
              <a:rPr lang="en-US" sz="2800" b="1" spc="10" dirty="0">
                <a:latin typeface="Times New Roman"/>
                <a:cs typeface="Times New Roman"/>
              </a:rPr>
              <a:t> </a:t>
            </a:r>
            <a:r>
              <a:rPr lang="en-US" sz="2800" b="1" spc="15" dirty="0">
                <a:latin typeface="Times New Roman"/>
                <a:cs typeface="Times New Roman"/>
              </a:rPr>
              <a:t>(50046401)</a:t>
            </a:r>
          </a:p>
          <a:p>
            <a:pPr marL="12700">
              <a:lnSpc>
                <a:spcPts val="5295"/>
              </a:lnSpc>
            </a:pPr>
            <a:r>
              <a:rPr lang="en-US" sz="2800" b="1" spc="15" dirty="0">
                <a:latin typeface="Times New Roman"/>
                <a:cs typeface="Times New Roman"/>
              </a:rPr>
              <a:t>Rohit </a:t>
            </a:r>
            <a:r>
              <a:rPr lang="en-US" sz="2800" b="1" spc="15" dirty="0" err="1">
                <a:latin typeface="Times New Roman"/>
                <a:cs typeface="Times New Roman"/>
              </a:rPr>
              <a:t>Tripuraneni</a:t>
            </a:r>
            <a:r>
              <a:rPr lang="en-US" sz="2800" b="1" spc="15" dirty="0">
                <a:latin typeface="Times New Roman"/>
                <a:cs typeface="Times New Roman"/>
              </a:rPr>
              <a:t> (50048476)</a:t>
            </a:r>
            <a:endParaRPr lang="en-US" sz="2800" dirty="0">
              <a:latin typeface="Times New Roman"/>
              <a:cs typeface="Times New Roman"/>
            </a:endParaRPr>
          </a:p>
        </p:txBody>
      </p:sp>
      <p:sp>
        <p:nvSpPr>
          <p:cNvPr id="2" name="object 2"/>
          <p:cNvSpPr txBox="1">
            <a:spLocks noGrp="1"/>
          </p:cNvSpPr>
          <p:nvPr>
            <p:ph type="title"/>
          </p:nvPr>
        </p:nvSpPr>
        <p:spPr>
          <a:xfrm>
            <a:off x="1382156" y="282258"/>
            <a:ext cx="4683342" cy="3910199"/>
          </a:xfrm>
          <a:prstGeom prst="rect">
            <a:avLst/>
          </a:prstGeom>
        </p:spPr>
        <p:txBody>
          <a:bodyPr vert="horz" lIns="91440" tIns="45720" rIns="91440" bIns="45720" rtlCol="0" anchor="ctr">
            <a:normAutofit/>
          </a:bodyPr>
          <a:lstStyle/>
          <a:p>
            <a:pPr marL="12700" algn="l" rtl="0">
              <a:lnSpc>
                <a:spcPct val="90000"/>
              </a:lnSpc>
              <a:spcBef>
                <a:spcPct val="0"/>
              </a:spcBef>
            </a:pPr>
            <a:r>
              <a:rPr lang="en-US" sz="5200" kern="1200" spc="-150" dirty="0">
                <a:solidFill>
                  <a:srgbClr val="FFFFFF"/>
                </a:solidFill>
                <a:latin typeface="+mj-lt"/>
                <a:ea typeface="+mj-ea"/>
                <a:cs typeface="+mj-cs"/>
              </a:rPr>
              <a:t>INTRO</a:t>
            </a:r>
            <a:r>
              <a:rPr lang="en-US" sz="5200" kern="1200" spc="-565" dirty="0">
                <a:solidFill>
                  <a:srgbClr val="FFFFFF"/>
                </a:solidFill>
                <a:latin typeface="+mj-lt"/>
                <a:ea typeface="+mj-ea"/>
                <a:cs typeface="+mj-cs"/>
              </a:rPr>
              <a:t> </a:t>
            </a:r>
            <a:r>
              <a:rPr lang="en-US" sz="5200" kern="1200" spc="-175" dirty="0">
                <a:solidFill>
                  <a:srgbClr val="FFFFFF"/>
                </a:solidFill>
                <a:latin typeface="+mj-lt"/>
                <a:ea typeface="+mj-ea"/>
                <a:cs typeface="+mj-cs"/>
              </a:rPr>
              <a:t>TO </a:t>
            </a:r>
            <a:r>
              <a:rPr lang="en-US" sz="5200" kern="1200" spc="-900" dirty="0">
                <a:solidFill>
                  <a:srgbClr val="FFFFFF"/>
                </a:solidFill>
                <a:latin typeface="+mj-lt"/>
                <a:ea typeface="+mj-ea"/>
                <a:cs typeface="+mj-cs"/>
              </a:rPr>
              <a:t> </a:t>
            </a:r>
            <a:r>
              <a:rPr lang="en-US" sz="5200" kern="1200" spc="-90" dirty="0">
                <a:solidFill>
                  <a:srgbClr val="FFFFFF"/>
                </a:solidFill>
                <a:latin typeface="+mj-lt"/>
                <a:ea typeface="+mj-ea"/>
                <a:cs typeface="+mj-cs"/>
              </a:rPr>
              <a:t>AI</a:t>
            </a:r>
            <a:r>
              <a:rPr lang="en-US" sz="5200" kern="1200" spc="-390" dirty="0">
                <a:solidFill>
                  <a:srgbClr val="FFFFFF"/>
                </a:solidFill>
                <a:latin typeface="+mj-lt"/>
                <a:ea typeface="+mj-ea"/>
                <a:cs typeface="+mj-cs"/>
              </a:rPr>
              <a:t> </a:t>
            </a:r>
            <a:r>
              <a:rPr lang="en-US" sz="5200" kern="1200" spc="-155" dirty="0">
                <a:solidFill>
                  <a:srgbClr val="FFFFFF"/>
                </a:solidFill>
                <a:latin typeface="+mj-lt"/>
                <a:ea typeface="+mj-ea"/>
                <a:cs typeface="+mj-cs"/>
              </a:rPr>
              <a:t>(FINAL </a:t>
            </a:r>
            <a:r>
              <a:rPr lang="en-US" sz="5200" kern="1200" spc="-910" dirty="0">
                <a:solidFill>
                  <a:srgbClr val="FFFFFF"/>
                </a:solidFill>
                <a:latin typeface="+mj-lt"/>
                <a:ea typeface="+mj-ea"/>
                <a:cs typeface="+mj-cs"/>
              </a:rPr>
              <a:t>  </a:t>
            </a:r>
            <a:r>
              <a:rPr lang="en-US" sz="5200" kern="1200" spc="-185" dirty="0">
                <a:solidFill>
                  <a:srgbClr val="FFFFFF"/>
                </a:solidFill>
                <a:latin typeface="+mj-lt"/>
                <a:ea typeface="+mj-ea"/>
                <a:cs typeface="+mj-cs"/>
              </a:rPr>
              <a:t>PROJECT</a:t>
            </a:r>
            <a:br>
              <a:rPr lang="en-US" sz="5200" kern="1200" spc="-185" dirty="0">
                <a:solidFill>
                  <a:srgbClr val="FFFFFF"/>
                </a:solidFill>
                <a:latin typeface="+mj-lt"/>
                <a:ea typeface="+mj-ea"/>
                <a:cs typeface="+mj-cs"/>
              </a:rPr>
            </a:br>
            <a:r>
              <a:rPr lang="en-US" sz="5200" kern="1200" spc="-185" dirty="0">
                <a:solidFill>
                  <a:srgbClr val="FFFFFF"/>
                </a:solidFill>
                <a:latin typeface="+mj-lt"/>
                <a:ea typeface="+mj-ea"/>
                <a:cs typeface="+mj-cs"/>
              </a:rPr>
              <a:t>PROPOSAL)</a:t>
            </a:r>
            <a:endParaRPr lang="en-US" sz="5200" kern="1200" dirty="0">
              <a:solidFill>
                <a:srgbClr val="FFFFFF"/>
              </a:solidFill>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6" y="0"/>
            <a:ext cx="20099074" cy="113093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871656" cy="1130935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132560" y="1902325"/>
            <a:ext cx="5277326" cy="7356788"/>
          </a:xfrm>
          <a:prstGeom prst="rect">
            <a:avLst/>
          </a:prstGeom>
        </p:spPr>
        <p:txBody>
          <a:bodyPr vert="horz" lIns="0" tIns="16510" rIns="0" bIns="0" rtlCol="0">
            <a:normAutofit/>
          </a:bodyPr>
          <a:lstStyle/>
          <a:p>
            <a:pPr marL="12700">
              <a:spcBef>
                <a:spcPts val="130"/>
              </a:spcBef>
            </a:pPr>
            <a:r>
              <a:rPr lang="en-US" spc="10" dirty="0">
                <a:solidFill>
                  <a:srgbClr val="FFFFFF"/>
                </a:solidFill>
              </a:rPr>
              <a:t>SVM</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50298" y="4049266"/>
            <a:ext cx="6733411" cy="6733884"/>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object 3"/>
          <p:cNvSpPr txBox="1">
            <a:spLocks noGrp="1"/>
          </p:cNvSpPr>
          <p:nvPr>
            <p:ph type="body" idx="1"/>
          </p:nvPr>
        </p:nvSpPr>
        <p:spPr>
          <a:xfrm>
            <a:off x="7333425" y="975170"/>
            <a:ext cx="11388516" cy="9211099"/>
          </a:xfrm>
          <a:prstGeom prst="rect">
            <a:avLst/>
          </a:prstGeom>
        </p:spPr>
        <p:txBody>
          <a:bodyPr vert="horz" lIns="0" tIns="50165" rIns="0" bIns="0" rtlCol="0" anchor="ctr">
            <a:normAutofit/>
          </a:bodyPr>
          <a:lstStyle/>
          <a:p>
            <a:r>
              <a:rPr lang="en-US" dirty="0"/>
              <a:t>Correctly classified instances – 95.80%</a:t>
            </a:r>
          </a:p>
          <a:p>
            <a:r>
              <a:rPr lang="en-US" dirty="0"/>
              <a:t>Incorrectly classified instances – 4.20%</a:t>
            </a:r>
          </a:p>
          <a:p>
            <a:r>
              <a:rPr lang="en-US" dirty="0"/>
              <a:t>R2 score – 0.41</a:t>
            </a:r>
          </a:p>
          <a:p>
            <a:r>
              <a:rPr lang="en-US" dirty="0"/>
              <a:t>Time taken – 479s</a:t>
            </a:r>
          </a:p>
          <a:p>
            <a:pPr marL="636270" marR="5080" indent="-457200">
              <a:spcBef>
                <a:spcPts val="395"/>
              </a:spcBef>
              <a:buSzPct val="123170"/>
              <a:buFont typeface="Wingdings" panose="05000000000000000000" pitchFamily="2" charset="2"/>
              <a:buChar char="§"/>
              <a:tabLst>
                <a:tab pos="598805" algn="l"/>
              </a:tabLst>
            </a:pPr>
            <a:endParaRPr lang="en-US" dirty="0">
              <a:latin typeface="Times New Roman"/>
              <a:cs typeface="Times New Roman"/>
            </a:endParaRPr>
          </a:p>
        </p:txBody>
      </p:sp>
    </p:spTree>
    <p:extLst>
      <p:ext uri="{BB962C8B-B14F-4D97-AF65-F5344CB8AC3E}">
        <p14:creationId xmlns:p14="http://schemas.microsoft.com/office/powerpoint/2010/main" val="311326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6" y="0"/>
            <a:ext cx="20099074" cy="113093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871656" cy="1130935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132560" y="2149475"/>
            <a:ext cx="4957090" cy="7109638"/>
          </a:xfrm>
          <a:prstGeom prst="rect">
            <a:avLst/>
          </a:prstGeom>
        </p:spPr>
        <p:txBody>
          <a:bodyPr vert="horz" lIns="0" tIns="16510" rIns="0" bIns="0" rtlCol="0">
            <a:normAutofit/>
          </a:bodyPr>
          <a:lstStyle/>
          <a:p>
            <a:pPr marL="12700">
              <a:spcBef>
                <a:spcPts val="130"/>
              </a:spcBef>
            </a:pPr>
            <a:r>
              <a:rPr lang="en-US" dirty="0">
                <a:solidFill>
                  <a:schemeClr val="bg1"/>
                </a:solidFill>
              </a:rPr>
              <a:t>COMPARATIVE STUDY OF ALL ALGORITHMS EVALUATED </a:t>
            </a:r>
            <a:endParaRPr lang="en-US" spc="10" dirty="0">
              <a:solidFill>
                <a:schemeClr val="bg1"/>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50298" y="4049266"/>
            <a:ext cx="6733411" cy="6733884"/>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object 3"/>
          <p:cNvSpPr txBox="1">
            <a:spLocks noGrp="1"/>
          </p:cNvSpPr>
          <p:nvPr>
            <p:ph type="body" idx="1"/>
          </p:nvPr>
        </p:nvSpPr>
        <p:spPr>
          <a:xfrm>
            <a:off x="7333425" y="975170"/>
            <a:ext cx="11388516" cy="9211099"/>
          </a:xfrm>
          <a:prstGeom prst="rect">
            <a:avLst/>
          </a:prstGeom>
        </p:spPr>
        <p:txBody>
          <a:bodyPr vert="horz" lIns="0" tIns="50165" rIns="0" bIns="0" rtlCol="0" anchor="ctr">
            <a:normAutofit/>
          </a:bodyPr>
          <a:lstStyle/>
          <a:p>
            <a:pPr marL="636270" marR="5080" indent="-457200">
              <a:spcBef>
                <a:spcPts val="395"/>
              </a:spcBef>
              <a:buSzPct val="123170"/>
              <a:buFont typeface="Wingdings" panose="05000000000000000000" pitchFamily="2" charset="2"/>
              <a:buChar char="§"/>
              <a:tabLst>
                <a:tab pos="598805" algn="l"/>
              </a:tabLst>
            </a:pPr>
            <a:endParaRPr lang="en-US" dirty="0">
              <a:latin typeface="Times New Roman"/>
              <a:cs typeface="Times New Roman"/>
            </a:endParaRPr>
          </a:p>
        </p:txBody>
      </p:sp>
      <p:pic>
        <p:nvPicPr>
          <p:cNvPr id="5" name="Picture 4" descr="Table&#10;&#10;Description automatically generated">
            <a:extLst>
              <a:ext uri="{FF2B5EF4-FFF2-40B4-BE49-F238E27FC236}">
                <a16:creationId xmlns:a16="http://schemas.microsoft.com/office/drawing/2014/main" id="{19E77FC8-3F1C-95E3-345A-377CDD1994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1400" y="2685119"/>
            <a:ext cx="7600950" cy="5791200"/>
          </a:xfrm>
          <a:prstGeom prst="rect">
            <a:avLst/>
          </a:prstGeom>
        </p:spPr>
      </p:pic>
    </p:spTree>
    <p:extLst>
      <p:ext uri="{BB962C8B-B14F-4D97-AF65-F5344CB8AC3E}">
        <p14:creationId xmlns:p14="http://schemas.microsoft.com/office/powerpoint/2010/main" val="4008690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6" y="0"/>
            <a:ext cx="20099074" cy="113093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871656" cy="1130935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132560" y="1902325"/>
            <a:ext cx="5277326" cy="7356788"/>
          </a:xfrm>
          <a:prstGeom prst="rect">
            <a:avLst/>
          </a:prstGeom>
        </p:spPr>
        <p:txBody>
          <a:bodyPr vert="horz" lIns="0" tIns="16510" rIns="0" bIns="0" rtlCol="0">
            <a:normAutofit/>
          </a:bodyPr>
          <a:lstStyle/>
          <a:p>
            <a:pPr marL="12700">
              <a:spcBef>
                <a:spcPts val="130"/>
              </a:spcBef>
            </a:pPr>
            <a:r>
              <a:rPr lang="en-US" spc="10" dirty="0">
                <a:solidFill>
                  <a:srgbClr val="FFFFFF"/>
                </a:solidFill>
              </a:rPr>
              <a:t>Algorithms vs</a:t>
            </a:r>
            <a:br>
              <a:rPr lang="en-US" spc="10" dirty="0">
                <a:solidFill>
                  <a:srgbClr val="FFFFFF"/>
                </a:solidFill>
              </a:rPr>
            </a:br>
            <a:r>
              <a:rPr lang="en-US" spc="10" dirty="0">
                <a:solidFill>
                  <a:srgbClr val="FFFFFF"/>
                </a:solidFill>
              </a:rPr>
              <a:t>Accuracy Scores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50298" y="4049266"/>
            <a:ext cx="6733411" cy="6733884"/>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object 3"/>
          <p:cNvSpPr txBox="1">
            <a:spLocks noGrp="1"/>
          </p:cNvSpPr>
          <p:nvPr>
            <p:ph type="body" idx="1"/>
          </p:nvPr>
        </p:nvSpPr>
        <p:spPr>
          <a:xfrm>
            <a:off x="7333425" y="975170"/>
            <a:ext cx="11388516" cy="9211099"/>
          </a:xfrm>
          <a:prstGeom prst="rect">
            <a:avLst/>
          </a:prstGeom>
        </p:spPr>
        <p:txBody>
          <a:bodyPr vert="horz" lIns="0" tIns="50165" rIns="0" bIns="0" rtlCol="0" anchor="ctr">
            <a:normAutofit/>
          </a:bodyPr>
          <a:lstStyle/>
          <a:p>
            <a:pPr marL="636270" marR="5080" indent="-457200">
              <a:spcBef>
                <a:spcPts val="395"/>
              </a:spcBef>
              <a:buSzPct val="123170"/>
              <a:buFont typeface="Wingdings" panose="05000000000000000000" pitchFamily="2" charset="2"/>
              <a:buChar char="§"/>
              <a:tabLst>
                <a:tab pos="598805" algn="l"/>
              </a:tabLst>
            </a:pPr>
            <a:endParaRPr lang="en-US" dirty="0">
              <a:latin typeface="Times New Roman"/>
              <a:cs typeface="Times New Roman"/>
            </a:endParaRPr>
          </a:p>
        </p:txBody>
      </p:sp>
      <p:pic>
        <p:nvPicPr>
          <p:cNvPr id="9" name="Picture 8" descr="Chart, bar chart&#10;&#10;Description automatically generated">
            <a:extLst>
              <a:ext uri="{FF2B5EF4-FFF2-40B4-BE49-F238E27FC236}">
                <a16:creationId xmlns:a16="http://schemas.microsoft.com/office/drawing/2014/main" id="{3972CDD0-AC3E-FAED-8A65-B28AE5F003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37420" y="2750943"/>
            <a:ext cx="10403860" cy="5807463"/>
          </a:xfrm>
          <a:prstGeom prst="rect">
            <a:avLst/>
          </a:prstGeom>
        </p:spPr>
      </p:pic>
    </p:spTree>
    <p:extLst>
      <p:ext uri="{BB962C8B-B14F-4D97-AF65-F5344CB8AC3E}">
        <p14:creationId xmlns:p14="http://schemas.microsoft.com/office/powerpoint/2010/main" val="242745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6" y="0"/>
            <a:ext cx="20099074" cy="113093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871656" cy="1130935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132560" y="1902325"/>
            <a:ext cx="5277326" cy="7356788"/>
          </a:xfrm>
          <a:prstGeom prst="rect">
            <a:avLst/>
          </a:prstGeom>
        </p:spPr>
        <p:txBody>
          <a:bodyPr vert="horz" lIns="0" tIns="16510" rIns="0" bIns="0" rtlCol="0">
            <a:normAutofit/>
          </a:bodyPr>
          <a:lstStyle/>
          <a:p>
            <a:pPr marL="12700">
              <a:spcBef>
                <a:spcPts val="130"/>
              </a:spcBef>
            </a:pPr>
            <a:r>
              <a:rPr lang="en-US" spc="10" dirty="0">
                <a:solidFill>
                  <a:srgbClr val="FFFFFF"/>
                </a:solidFill>
              </a:rPr>
              <a:t>Algorithms vs</a:t>
            </a:r>
            <a:br>
              <a:rPr lang="en-US" spc="10" dirty="0">
                <a:solidFill>
                  <a:srgbClr val="FFFFFF"/>
                </a:solidFill>
              </a:rPr>
            </a:br>
            <a:r>
              <a:rPr lang="en-US" spc="10" dirty="0">
                <a:solidFill>
                  <a:srgbClr val="FFFFFF"/>
                </a:solidFill>
              </a:rPr>
              <a:t>Time Complexity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50298" y="4049266"/>
            <a:ext cx="6733411" cy="6733884"/>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object 3"/>
          <p:cNvSpPr txBox="1">
            <a:spLocks noGrp="1"/>
          </p:cNvSpPr>
          <p:nvPr>
            <p:ph type="body" idx="1"/>
          </p:nvPr>
        </p:nvSpPr>
        <p:spPr>
          <a:xfrm>
            <a:off x="7333425" y="975170"/>
            <a:ext cx="11388516" cy="9211099"/>
          </a:xfrm>
          <a:prstGeom prst="rect">
            <a:avLst/>
          </a:prstGeom>
        </p:spPr>
        <p:txBody>
          <a:bodyPr vert="horz" lIns="0" tIns="50165" rIns="0" bIns="0" rtlCol="0" anchor="ctr">
            <a:normAutofit/>
          </a:bodyPr>
          <a:lstStyle/>
          <a:p>
            <a:pPr marL="636270" marR="5080" indent="-457200">
              <a:spcBef>
                <a:spcPts val="395"/>
              </a:spcBef>
              <a:buSzPct val="123170"/>
              <a:buFont typeface="Wingdings" panose="05000000000000000000" pitchFamily="2" charset="2"/>
              <a:buChar char="§"/>
              <a:tabLst>
                <a:tab pos="598805" algn="l"/>
              </a:tabLst>
            </a:pPr>
            <a:endParaRPr lang="en-US" dirty="0">
              <a:latin typeface="Times New Roman"/>
              <a:cs typeface="Times New Roman"/>
            </a:endParaRPr>
          </a:p>
        </p:txBody>
      </p:sp>
      <p:pic>
        <p:nvPicPr>
          <p:cNvPr id="7" name="Picture 6" descr="Chart, bar chart&#10;&#10;Description automatically generated">
            <a:extLst>
              <a:ext uri="{FF2B5EF4-FFF2-40B4-BE49-F238E27FC236}">
                <a16:creationId xmlns:a16="http://schemas.microsoft.com/office/drawing/2014/main" id="{B4570CA0-DE1E-F09C-A693-7F6A58578A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19302" y="1629666"/>
            <a:ext cx="9185948" cy="7882819"/>
          </a:xfrm>
          <a:prstGeom prst="rect">
            <a:avLst/>
          </a:prstGeom>
        </p:spPr>
      </p:pic>
    </p:spTree>
    <p:extLst>
      <p:ext uri="{BB962C8B-B14F-4D97-AF65-F5344CB8AC3E}">
        <p14:creationId xmlns:p14="http://schemas.microsoft.com/office/powerpoint/2010/main" val="108710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04100" cy="113093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 y="0"/>
            <a:ext cx="20103598" cy="1130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326870" y="1324132"/>
            <a:ext cx="7859480" cy="2397838"/>
          </a:xfrm>
          <a:prstGeom prst="rect">
            <a:avLst/>
          </a:prstGeom>
        </p:spPr>
        <p:txBody>
          <a:bodyPr vert="horz" lIns="0" tIns="16510" rIns="0" bIns="0" rtlCol="0">
            <a:normAutofit/>
          </a:bodyPr>
          <a:lstStyle/>
          <a:p>
            <a:pPr marL="12700">
              <a:spcBef>
                <a:spcPts val="130"/>
              </a:spcBef>
            </a:pPr>
            <a:r>
              <a:rPr lang="en-US" sz="5900" spc="10">
                <a:solidFill>
                  <a:schemeClr val="tx2"/>
                </a:solidFill>
              </a:rPr>
              <a:t>Confusion </a:t>
            </a:r>
            <a:br>
              <a:rPr lang="en-US" sz="5900" spc="10">
                <a:solidFill>
                  <a:schemeClr val="tx2"/>
                </a:solidFill>
              </a:rPr>
            </a:br>
            <a:r>
              <a:rPr lang="en-US" sz="5900" spc="10">
                <a:solidFill>
                  <a:schemeClr val="tx2"/>
                </a:solidFill>
              </a:rPr>
              <a:t>   Matrix</a:t>
            </a:r>
          </a:p>
        </p:txBody>
      </p:sp>
      <p:sp>
        <p:nvSpPr>
          <p:cNvPr id="3" name="object 3"/>
          <p:cNvSpPr txBox="1">
            <a:spLocks noGrp="1"/>
          </p:cNvSpPr>
          <p:nvPr>
            <p:ph type="body" idx="1"/>
          </p:nvPr>
        </p:nvSpPr>
        <p:spPr>
          <a:xfrm>
            <a:off x="1326870" y="3993534"/>
            <a:ext cx="7858851" cy="5530130"/>
          </a:xfrm>
          <a:prstGeom prst="rect">
            <a:avLst/>
          </a:prstGeom>
        </p:spPr>
        <p:txBody>
          <a:bodyPr vert="horz" lIns="0" tIns="50165" rIns="0" bIns="0" rtlCol="0" anchor="t">
            <a:normAutofit/>
          </a:bodyPr>
          <a:lstStyle/>
          <a:p>
            <a:pPr marL="636270" marR="5080" indent="-457200">
              <a:spcBef>
                <a:spcPts val="395"/>
              </a:spcBef>
              <a:buSzPct val="123170"/>
              <a:buFont typeface="Wingdings" panose="05000000000000000000" pitchFamily="2" charset="2"/>
              <a:buChar char="§"/>
              <a:tabLst>
                <a:tab pos="598805" algn="l"/>
              </a:tabLst>
            </a:pPr>
            <a:r>
              <a:rPr lang="en-US" sz="3000">
                <a:solidFill>
                  <a:schemeClr val="tx2"/>
                </a:solidFill>
              </a:rPr>
              <a:t>{0,0} False Negative</a:t>
            </a:r>
            <a:br>
              <a:rPr lang="en-US" sz="3000">
                <a:solidFill>
                  <a:schemeClr val="tx2"/>
                </a:solidFill>
              </a:rPr>
            </a:br>
            <a:r>
              <a:rPr lang="en-US" sz="3000">
                <a:solidFill>
                  <a:schemeClr val="tx2"/>
                </a:solidFill>
              </a:rPr>
              <a:t>{0,1} False Positive</a:t>
            </a:r>
            <a:br>
              <a:rPr lang="en-US" sz="3000">
                <a:solidFill>
                  <a:schemeClr val="tx2"/>
                </a:solidFill>
              </a:rPr>
            </a:br>
            <a:r>
              <a:rPr lang="en-US" sz="3000">
                <a:solidFill>
                  <a:schemeClr val="tx2"/>
                </a:solidFill>
              </a:rPr>
              <a:t>{1,0} True Negative</a:t>
            </a:r>
            <a:br>
              <a:rPr lang="en-US" sz="3000">
                <a:solidFill>
                  <a:schemeClr val="tx2"/>
                </a:solidFill>
              </a:rPr>
            </a:br>
            <a:r>
              <a:rPr lang="en-US" sz="3000">
                <a:solidFill>
                  <a:schemeClr val="tx2"/>
                </a:solidFill>
              </a:rPr>
              <a:t>{1,1} True Positive</a:t>
            </a:r>
          </a:p>
          <a:p>
            <a:pPr marL="636270" marR="5080" indent="-457200">
              <a:spcBef>
                <a:spcPts val="395"/>
              </a:spcBef>
              <a:buSzPct val="123170"/>
              <a:buFont typeface="Wingdings" panose="05000000000000000000" pitchFamily="2" charset="2"/>
              <a:buChar char="§"/>
              <a:tabLst>
                <a:tab pos="598805" algn="l"/>
              </a:tabLst>
            </a:pPr>
            <a:endParaRPr lang="en-US" sz="3000">
              <a:solidFill>
                <a:schemeClr val="tx2"/>
              </a:solidFill>
              <a:latin typeface="Times New Roman"/>
              <a:cs typeface="Times New Roman"/>
            </a:endParaRPr>
          </a:p>
        </p:txBody>
      </p:sp>
      <p:grpSp>
        <p:nvGrpSpPr>
          <p:cNvPr id="21" name="Group 20">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94035" y="-27562"/>
            <a:ext cx="10510066" cy="11336912"/>
            <a:chOff x="5818240" y="-1"/>
            <a:chExt cx="6373761" cy="6874714"/>
          </a:xfrm>
        </p:grpSpPr>
        <p:sp>
          <p:nvSpPr>
            <p:cNvPr id="22" name="Freeform: Shape 21">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Graphical user interface&#10;&#10;Description automatically generated">
            <a:extLst>
              <a:ext uri="{FF2B5EF4-FFF2-40B4-BE49-F238E27FC236}">
                <a16:creationId xmlns:a16="http://schemas.microsoft.com/office/drawing/2014/main" id="{A27D400C-7539-AC88-2206-50043321A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406919" y="1435436"/>
            <a:ext cx="8961855" cy="8927715"/>
          </a:xfrm>
          <a:prstGeom prst="rect">
            <a:avLst/>
          </a:prstGeom>
          <a:noFill/>
        </p:spPr>
      </p:pic>
    </p:spTree>
    <p:extLst>
      <p:ext uri="{BB962C8B-B14F-4D97-AF65-F5344CB8AC3E}">
        <p14:creationId xmlns:p14="http://schemas.microsoft.com/office/powerpoint/2010/main" val="3351633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099073" cy="113093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464171"/>
            <a:ext cx="7336980" cy="38451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71" y="1159206"/>
            <a:ext cx="8853794" cy="92133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676669" y="2219584"/>
            <a:ext cx="6914405" cy="6870183"/>
          </a:xfrm>
          <a:prstGeom prst="rect">
            <a:avLst/>
          </a:prstGeom>
        </p:spPr>
        <p:txBody>
          <a:bodyPr vert="horz" lIns="91440" tIns="45720" rIns="91440" bIns="45720" rtlCol="0" anchor="ctr">
            <a:normAutofit/>
          </a:bodyPr>
          <a:lstStyle/>
          <a:p>
            <a:pPr marL="12700" algn="l" rtl="0">
              <a:lnSpc>
                <a:spcPct val="90000"/>
              </a:lnSpc>
              <a:spcBef>
                <a:spcPct val="0"/>
              </a:spcBef>
            </a:pPr>
            <a:r>
              <a:rPr lang="en-US" sz="7500" kern="1200" spc="5">
                <a:solidFill>
                  <a:schemeClr val="tx1"/>
                </a:solidFill>
                <a:latin typeface="+mj-lt"/>
                <a:ea typeface="+mj-ea"/>
                <a:cs typeface="+mj-cs"/>
              </a:rPr>
              <a:t>Conclusion</a:t>
            </a:r>
            <a:endParaRPr lang="en-US" sz="7500" kern="1200">
              <a:solidFill>
                <a:schemeClr val="tx1"/>
              </a:solidFill>
              <a:latin typeface="+mj-lt"/>
              <a:ea typeface="+mj-ea"/>
              <a:cs typeface="+mj-cs"/>
            </a:endParaRPr>
          </a:p>
        </p:txBody>
      </p:sp>
      <p:grpSp>
        <p:nvGrpSpPr>
          <p:cNvPr id="31" name="Group 30">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469" y="5027228"/>
            <a:ext cx="1039324" cy="1261944"/>
            <a:chOff x="45711" y="3048506"/>
            <a:chExt cx="630289" cy="765242"/>
          </a:xfrm>
        </p:grpSpPr>
        <p:sp>
          <p:nvSpPr>
            <p:cNvPr id="32"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object 2"/>
          <p:cNvSpPr txBox="1"/>
          <p:nvPr/>
        </p:nvSpPr>
        <p:spPr>
          <a:xfrm>
            <a:off x="9137951" y="1237311"/>
            <a:ext cx="9988416" cy="8834728"/>
          </a:xfrm>
          <a:prstGeom prst="rect">
            <a:avLst/>
          </a:prstGeom>
        </p:spPr>
        <p:txBody>
          <a:bodyPr vert="horz" lIns="91440" tIns="45720" rIns="91440" bIns="45720" rtlCol="0" anchor="ctr">
            <a:normAutofit/>
          </a:bodyPr>
          <a:lstStyle/>
          <a:p>
            <a:pPr marL="328295" indent="-228600">
              <a:lnSpc>
                <a:spcPct val="90000"/>
              </a:lnSpc>
              <a:spcBef>
                <a:spcPts val="120"/>
              </a:spcBef>
              <a:buSzPct val="123170"/>
              <a:buFont typeface="Arial" panose="020B0604020202020204" pitchFamily="34" charset="0"/>
              <a:buChar char="•"/>
              <a:tabLst>
                <a:tab pos="556895" algn="l"/>
                <a:tab pos="557530" algn="l"/>
              </a:tabLst>
            </a:pPr>
            <a:r>
              <a:rPr lang="en-US" sz="3100" dirty="0"/>
              <a:t>The final aim is to develop a model that employs the most effective machine learning approach for forecasting COVID-19. Also our goal is to give efficient and trustworthy prediction with fewer characteristics and testing. In this study, just nine crucial features are taken into account. Four distinct classification techniques were utilized. Some of the approaches employed include support vector machine, K closet neighbors, logistic regression and decision tree. Before being used in this model, the data was pre-processed. The support vector machine and decision tree are the strategies that give the best results in this paradigm. However , decision trees were explored since they have a reduced time complexity. To widen this, other methodologies like clustering, association rules and genetic algorithms might be applied. Given the limits of this study, there is a need to develop a more complicated and combination of models to achieve greater accuracy for COVID-19 early prediction.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31A53-B9A5-BB87-7168-A6D844850D16}"/>
              </a:ext>
            </a:extLst>
          </p:cNvPr>
          <p:cNvSpPr>
            <a:spLocks noGrp="1"/>
          </p:cNvSpPr>
          <p:nvPr>
            <p:ph type="title"/>
          </p:nvPr>
        </p:nvSpPr>
        <p:spPr/>
        <p:txBody>
          <a:bodyPr/>
          <a:lstStyle/>
          <a:p>
            <a:r>
              <a:rPr lang="en-US"/>
              <a:t>References </a:t>
            </a:r>
            <a:endParaRPr lang="en-US" dirty="0"/>
          </a:p>
        </p:txBody>
      </p:sp>
      <p:sp>
        <p:nvSpPr>
          <p:cNvPr id="3" name="Text Placeholder 2">
            <a:extLst>
              <a:ext uri="{FF2B5EF4-FFF2-40B4-BE49-F238E27FC236}">
                <a16:creationId xmlns:a16="http://schemas.microsoft.com/office/drawing/2014/main" id="{4593AE32-C319-5BF9-78DA-F7A883A0BD70}"/>
              </a:ext>
            </a:extLst>
          </p:cNvPr>
          <p:cNvSpPr>
            <a:spLocks noGrp="1"/>
          </p:cNvSpPr>
          <p:nvPr>
            <p:ph type="body" idx="1"/>
          </p:nvPr>
        </p:nvSpPr>
        <p:spPr>
          <a:xfrm>
            <a:off x="1799437" y="1920876"/>
            <a:ext cx="16505225" cy="8017579"/>
          </a:xfrm>
        </p:spPr>
        <p:txBody>
          <a:bodyPr/>
          <a:lstStyle/>
          <a:p>
            <a:pPr marL="742950" indent="-742950">
              <a:buAutoNum type="arabicPeriod"/>
            </a:pPr>
            <a:r>
              <a:rPr lang="en-US" sz="2000" dirty="0"/>
              <a:t>S. L. S, A. H. S. and V. c. S. S., “Nature inspired optimization model for classification and severity prediction in COVID-19 clinical dataset,” </a:t>
            </a:r>
            <a:r>
              <a:rPr lang="en-US" sz="2000" i="1" dirty="0"/>
              <a:t>Journal of Ambient Intelligence and Humanized Computing , </a:t>
            </a:r>
            <a:r>
              <a:rPr lang="en-US" sz="2000" dirty="0"/>
              <a:t>pp. 1-13, 2021. </a:t>
            </a:r>
          </a:p>
          <a:p>
            <a:pPr marL="742950" indent="-742950">
              <a:buAutoNum type="arabicPeriod"/>
            </a:pPr>
            <a:r>
              <a:rPr lang="en-US" sz="2000" dirty="0"/>
              <a:t>R. Sardar, A. Sharma1 and D. Gupta1*, “Machine Learning Assisted Prediction of Prognostic Biomarkers Associated With COVID-19, Using Clinical and Proteomics Data,” </a:t>
            </a:r>
            <a:r>
              <a:rPr lang="en-US" sz="2000" i="1" dirty="0"/>
              <a:t>Systems Biology and Omics Approaches to Understand Complex Diseases Biology, </a:t>
            </a:r>
            <a:r>
              <a:rPr lang="en-US" sz="2000" dirty="0"/>
              <a:t>pp. 1-10, 2021. </a:t>
            </a:r>
          </a:p>
          <a:p>
            <a:pPr marL="742950" indent="-742950">
              <a:buAutoNum type="arabicPeriod"/>
            </a:pPr>
            <a:r>
              <a:rPr lang="en-US" sz="2000" dirty="0"/>
              <a:t>S. N. Ahmed, “Covid, AI, and Robotics - A Neurologist's Perspective,” </a:t>
            </a:r>
            <a:r>
              <a:rPr lang="en-US" sz="2000" i="1" dirty="0"/>
              <a:t>Front. Robot. AI, </a:t>
            </a:r>
            <a:r>
              <a:rPr lang="en-US" sz="2000" dirty="0"/>
              <a:t>pp. 1-4, 2021. </a:t>
            </a:r>
          </a:p>
          <a:p>
            <a:pPr marL="742950" indent="-742950">
              <a:buAutoNum type="arabicPeriod"/>
            </a:pPr>
            <a:r>
              <a:rPr lang="en-US" sz="2000" dirty="0"/>
              <a:t>S. </a:t>
            </a:r>
            <a:r>
              <a:rPr lang="en-US" sz="2000" dirty="0" err="1"/>
              <a:t>Raje</a:t>
            </a:r>
            <a:r>
              <a:rPr lang="en-US" sz="2000" dirty="0"/>
              <a:t>, N. Reddy, H. </a:t>
            </a:r>
            <a:r>
              <a:rPr lang="en-US" sz="2000" dirty="0" err="1"/>
              <a:t>Jerbi</a:t>
            </a:r>
            <a:r>
              <a:rPr lang="en-US" sz="2000" dirty="0"/>
              <a:t>, P. Randhawa, G. </a:t>
            </a:r>
            <a:r>
              <a:rPr lang="en-US" sz="2000" dirty="0" err="1"/>
              <a:t>Tsaramirsis</a:t>
            </a:r>
            <a:r>
              <a:rPr lang="en-US" sz="2000" dirty="0"/>
              <a:t>, N. V. </a:t>
            </a:r>
            <a:r>
              <a:rPr lang="en-US" sz="2000" dirty="0" err="1"/>
              <a:t>Shrivas</a:t>
            </a:r>
            <a:r>
              <a:rPr lang="en-US" sz="2000" dirty="0"/>
              <a:t>, A. </a:t>
            </a:r>
            <a:r>
              <a:rPr lang="en-US" sz="2000" dirty="0" err="1"/>
              <a:t>Pavlopoulou</a:t>
            </a:r>
            <a:r>
              <a:rPr lang="en-US" sz="2000" dirty="0"/>
              <a:t>, M. </a:t>
            </a:r>
            <a:r>
              <a:rPr lang="en-US" sz="2000" dirty="0" err="1"/>
              <a:t>Stojmenović</a:t>
            </a:r>
            <a:r>
              <a:rPr lang="en-US" sz="2000" dirty="0"/>
              <a:t> and D. </a:t>
            </a:r>
            <a:r>
              <a:rPr lang="en-US" sz="2000" dirty="0" err="1"/>
              <a:t>Piromalis</a:t>
            </a:r>
            <a:r>
              <a:rPr lang="en-US" sz="2000" dirty="0"/>
              <a:t>, “Applications of Healthcare Robots in Combating the COVID-19 Pandemic,” </a:t>
            </a:r>
            <a:r>
              <a:rPr lang="en-US" sz="2000" i="1" dirty="0"/>
              <a:t>Applied Bionics and Biomechanics, </a:t>
            </a:r>
            <a:r>
              <a:rPr lang="en-US" sz="2000" dirty="0"/>
              <a:t>pp. 1-9, 2021. </a:t>
            </a:r>
          </a:p>
          <a:p>
            <a:pPr marL="742950" indent="-742950">
              <a:buAutoNum type="arabicPeriod"/>
            </a:pPr>
            <a:r>
              <a:rPr lang="en-US" sz="2000" dirty="0"/>
              <a:t>S. SENHAJI, S. FAQUIR and M. O. Jamil, “Towards robotics and artificial intelligence for the prevention of Covid 19 pandemic,” </a:t>
            </a:r>
            <a:r>
              <a:rPr lang="en-US" sz="2000" i="1" dirty="0"/>
              <a:t>E3S Web of Conferences , </a:t>
            </a:r>
            <a:r>
              <a:rPr lang="en-US" sz="2000" dirty="0"/>
              <a:t>pp. 1-8, 2021. </a:t>
            </a:r>
          </a:p>
          <a:p>
            <a:pPr marL="742950" indent="-742950">
              <a:buAutoNum type="arabicPeriod"/>
            </a:pPr>
            <a:r>
              <a:rPr lang="en-US" sz="2000" dirty="0"/>
              <a:t>D. M. Matta and M. K. Saraf, “Prediction of COVID-19 using Machine Learning Techniques,” </a:t>
            </a:r>
            <a:r>
              <a:rPr lang="en-US" sz="2000" i="1" dirty="0"/>
              <a:t>Bachelor of Science in Computer Science, </a:t>
            </a:r>
            <a:r>
              <a:rPr lang="en-US" sz="2000" dirty="0"/>
              <a:t>pp. 1-20, 2020. </a:t>
            </a:r>
          </a:p>
          <a:p>
            <a:pPr marL="742950" indent="-742950">
              <a:buAutoNum type="arabicPeriod"/>
            </a:pPr>
            <a:r>
              <a:rPr lang="en-US" sz="2000" dirty="0"/>
              <a:t>C. N. Villavicencio, J. J. E. </a:t>
            </a:r>
            <a:r>
              <a:rPr lang="en-US" sz="2000" dirty="0" err="1"/>
              <a:t>Macrohon</a:t>
            </a:r>
            <a:r>
              <a:rPr lang="en-US" sz="2000" dirty="0"/>
              <a:t>, X. A. </a:t>
            </a:r>
            <a:r>
              <a:rPr lang="en-US" sz="2000" dirty="0" err="1"/>
              <a:t>Inbaraj</a:t>
            </a:r>
            <a:r>
              <a:rPr lang="en-US" sz="2000" dirty="0"/>
              <a:t>, J.-H. </a:t>
            </a:r>
            <a:r>
              <a:rPr lang="en-US" sz="2000" dirty="0" err="1"/>
              <a:t>Jeng</a:t>
            </a:r>
            <a:r>
              <a:rPr lang="en-US" sz="2000" dirty="0"/>
              <a:t> and J.-G. Hsieh, “COVID-19 Prediction Applying Supervised Machine Learning Algorithms with Comparative Analysis Using WEKA,” </a:t>
            </a:r>
            <a:r>
              <a:rPr lang="en-US" sz="2000" i="1" dirty="0"/>
              <a:t>Algorithms, </a:t>
            </a:r>
            <a:r>
              <a:rPr lang="en-US" sz="2000" dirty="0"/>
              <a:t>pp. 1-22, 2021. </a:t>
            </a:r>
          </a:p>
          <a:p>
            <a:pPr marL="742950" indent="-742950">
              <a:buAutoNum type="arabicPeriod"/>
            </a:pPr>
            <a:r>
              <a:rPr lang="en-US" sz="2000" dirty="0"/>
              <a:t>F. E. </a:t>
            </a:r>
            <a:r>
              <a:rPr lang="en-US" sz="2000" dirty="0" err="1"/>
              <a:t>Shamout</a:t>
            </a:r>
            <a:r>
              <a:rPr lang="en-US" sz="2000" dirty="0"/>
              <a:t>, Y. Shen, N. Wu, A. Kaku, J. Park, T. Makino, S. </a:t>
            </a:r>
            <a:r>
              <a:rPr lang="en-US" sz="2000" dirty="0" err="1"/>
              <a:t>Jastrzębski</a:t>
            </a:r>
            <a:r>
              <a:rPr lang="en-US" sz="2000" dirty="0"/>
              <a:t>, J. </a:t>
            </a:r>
            <a:r>
              <a:rPr lang="en-US" sz="2000" dirty="0" err="1"/>
              <a:t>Witowski</a:t>
            </a:r>
            <a:r>
              <a:rPr lang="en-US" sz="2000" dirty="0"/>
              <a:t>, B. Z. Duo Wang, S. Dogra, M. Cao, N. </a:t>
            </a:r>
            <a:r>
              <a:rPr lang="en-US" sz="2000" dirty="0" err="1"/>
              <a:t>Razavian</a:t>
            </a:r>
            <a:r>
              <a:rPr lang="en-US" sz="2000" dirty="0"/>
              <a:t> and D. </a:t>
            </a:r>
            <a:r>
              <a:rPr lang="en-US" sz="2000" dirty="0" err="1"/>
              <a:t>Kudlowitz</a:t>
            </a:r>
            <a:r>
              <a:rPr lang="en-US" sz="2000" dirty="0"/>
              <a:t>, “An artificial intelligence system for predicting the deterioration of COVID-19 patients in the emergency department,” </a:t>
            </a:r>
            <a:r>
              <a:rPr lang="en-US" sz="2000" i="1" dirty="0" err="1"/>
              <a:t>npj</a:t>
            </a:r>
            <a:r>
              <a:rPr lang="en-US" sz="2000" i="1" dirty="0"/>
              <a:t> Digital Medicine volume , </a:t>
            </a:r>
            <a:r>
              <a:rPr lang="en-US" sz="2000" dirty="0"/>
              <a:t>pp. 1-11, 2021. </a:t>
            </a:r>
          </a:p>
          <a:p>
            <a:pPr marL="742950" indent="-742950">
              <a:buAutoNum type="arabicPeriod"/>
            </a:pPr>
            <a:r>
              <a:rPr lang="en-US" sz="2000" dirty="0"/>
              <a:t>D. </a:t>
            </a:r>
            <a:r>
              <a:rPr lang="en-US" sz="2000" dirty="0" err="1"/>
              <a:t>Painuli</a:t>
            </a:r>
            <a:r>
              <a:rPr lang="en-US" sz="2000" dirty="0"/>
              <a:t>, D. Mishra, S. Bhardwaj and M. Aggarwal1, “Forecast and prediction of COVID-19 using machine learning,” </a:t>
            </a:r>
            <a:r>
              <a:rPr lang="en-US" sz="2000" i="1" dirty="0"/>
              <a:t>Data Science for COVID-19. , </a:t>
            </a:r>
            <a:r>
              <a:rPr lang="en-US" sz="2000" dirty="0"/>
              <a:t>p. 381–397, 2021. </a:t>
            </a:r>
          </a:p>
          <a:p>
            <a:pPr marL="742950" indent="-742950">
              <a:buAutoNum type="arabicPeriod"/>
            </a:pPr>
            <a:r>
              <a:rPr lang="en-US" sz="2000" dirty="0"/>
              <a:t>L. Wang, Y. Zhang, D. Wang, X. Tong, T. Liu, S. Zhang, J. Huang, L. Zhang, L. Chen, H. Fan and M. Clarke, “Artificial Intelligence for COVID-19: A Systematic Review,” </a:t>
            </a:r>
            <a:r>
              <a:rPr lang="en-US" sz="2000" i="1" dirty="0"/>
              <a:t>Medicine, </a:t>
            </a:r>
            <a:r>
              <a:rPr lang="en-US" sz="2000" dirty="0"/>
              <a:t>pp. 1-9, 2021. </a:t>
            </a:r>
          </a:p>
          <a:p>
            <a:pPr marL="742950" indent="-742950">
              <a:buAutoNum type="arabicPeriod"/>
            </a:pPr>
            <a:r>
              <a:rPr lang="en-US" sz="2000" dirty="0"/>
              <a:t>L. R. </a:t>
            </a:r>
            <a:r>
              <a:rPr lang="en-US" sz="2000" dirty="0" err="1"/>
              <a:t>Kolozsvári</a:t>
            </a:r>
            <a:r>
              <a:rPr lang="en-US" sz="2000" dirty="0"/>
              <a:t>, T. </a:t>
            </a:r>
            <a:r>
              <a:rPr lang="en-US" sz="2000" dirty="0" err="1"/>
              <a:t>Bérczes</a:t>
            </a:r>
            <a:r>
              <a:rPr lang="en-US" sz="2000" dirty="0"/>
              <a:t>, A. Hajdu, R. </a:t>
            </a:r>
            <a:r>
              <a:rPr lang="en-US" sz="2000" dirty="0" err="1"/>
              <a:t>Gesztelyi</a:t>
            </a:r>
            <a:r>
              <a:rPr lang="en-US" sz="2000" dirty="0"/>
              <a:t>, A. </a:t>
            </a:r>
            <a:r>
              <a:rPr lang="en-US" sz="2000" dirty="0" err="1"/>
              <a:t>Tiba</a:t>
            </a:r>
            <a:r>
              <a:rPr lang="en-US" sz="2000" dirty="0"/>
              <a:t>, I. </a:t>
            </a:r>
            <a:r>
              <a:rPr lang="en-US" sz="2000" dirty="0" err="1"/>
              <a:t>Varga</a:t>
            </a:r>
            <a:r>
              <a:rPr lang="en-US" sz="2000" dirty="0"/>
              <a:t>, A. </a:t>
            </a:r>
            <a:r>
              <a:rPr lang="en-US" sz="2000" dirty="0" err="1"/>
              <a:t>B.Al-Tammemi</a:t>
            </a:r>
            <a:r>
              <a:rPr lang="en-US" sz="2000" dirty="0"/>
              <a:t>, G. J. </a:t>
            </a:r>
            <a:r>
              <a:rPr lang="en-US" sz="2000" dirty="0" err="1"/>
              <a:t>Szőllősi</a:t>
            </a:r>
            <a:r>
              <a:rPr lang="en-US" sz="2000" dirty="0"/>
              <a:t>, S. </a:t>
            </a:r>
            <a:r>
              <a:rPr lang="en-US" sz="2000" dirty="0" err="1"/>
              <a:t>Harsányi</a:t>
            </a:r>
            <a:r>
              <a:rPr lang="en-US" sz="2000" dirty="0"/>
              <a:t>, S. </a:t>
            </a:r>
            <a:r>
              <a:rPr lang="en-US" sz="2000" dirty="0" err="1"/>
              <a:t>Garbóczy</a:t>
            </a:r>
            <a:r>
              <a:rPr lang="en-US" sz="2000" dirty="0"/>
              <a:t> and J. </a:t>
            </a:r>
            <a:r>
              <a:rPr lang="en-US" sz="2000" dirty="0" err="1"/>
              <a:t>Zsuga</a:t>
            </a:r>
            <a:r>
              <a:rPr lang="en-US" sz="2000" dirty="0"/>
              <a:t>, “Predicting the epidemic curve of the coronavirus (SARS-CoV-2) disease (COVID-19) using artificial intelligence: An application on the first and second waves,” </a:t>
            </a:r>
            <a:r>
              <a:rPr lang="en-US" sz="2000" i="1" dirty="0"/>
              <a:t>Informatics in Medicine Unlocked, </a:t>
            </a:r>
            <a:r>
              <a:rPr lang="en-US" sz="2000" dirty="0"/>
              <a:t>pp. 1-6, 2021. </a:t>
            </a:r>
          </a:p>
          <a:p>
            <a:pPr marL="742950" indent="-742950">
              <a:buAutoNum type="arabicPeriod"/>
            </a:pPr>
            <a:r>
              <a:rPr lang="en-US" sz="2000" dirty="0"/>
              <a:t>P. </a:t>
            </a:r>
            <a:r>
              <a:rPr lang="en-US" sz="2000" dirty="0" err="1"/>
              <a:t>Guleria</a:t>
            </a:r>
            <a:r>
              <a:rPr lang="en-US" sz="2000" dirty="0"/>
              <a:t>, S. Ahmed, A. </a:t>
            </a:r>
            <a:r>
              <a:rPr lang="en-US" sz="2000" dirty="0" err="1"/>
              <a:t>Alhumam</a:t>
            </a:r>
            <a:r>
              <a:rPr lang="en-US" sz="2000" dirty="0"/>
              <a:t> and P. N. </a:t>
            </a:r>
            <a:r>
              <a:rPr lang="en-US" sz="2000" dirty="0" err="1"/>
              <a:t>Srinivasu</a:t>
            </a:r>
            <a:r>
              <a:rPr lang="en-US" sz="2000" dirty="0"/>
              <a:t>, “Empirical Study on Classifiers for Earlier Prediction of COVID-19 Infection Cure and Death Rate in the Indian States,” </a:t>
            </a:r>
            <a:r>
              <a:rPr lang="en-US" sz="2000" i="1" dirty="0"/>
              <a:t>Healthcare (Basel)., </a:t>
            </a:r>
            <a:r>
              <a:rPr lang="en-US" sz="2000" dirty="0"/>
              <a:t>pp. 1-8, 2022. </a:t>
            </a:r>
          </a:p>
          <a:p>
            <a:endParaRPr lang="en-US" dirty="0"/>
          </a:p>
        </p:txBody>
      </p:sp>
    </p:spTree>
    <p:extLst>
      <p:ext uri="{BB962C8B-B14F-4D97-AF65-F5344CB8AC3E}">
        <p14:creationId xmlns:p14="http://schemas.microsoft.com/office/powerpoint/2010/main" val="1297432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141326" y="574904"/>
            <a:ext cx="17821446" cy="4156941"/>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4522721" y="4835769"/>
            <a:ext cx="4262755" cy="1277273"/>
          </a:xfrm>
          <a:prstGeom prst="rect">
            <a:avLst/>
          </a:prstGeom>
        </p:spPr>
        <p:txBody>
          <a:bodyPr vert="horz" wrap="square" lIns="0" tIns="15240" rIns="0" bIns="0" rtlCol="0">
            <a:spAutoFit/>
          </a:bodyPr>
          <a:lstStyle/>
          <a:p>
            <a:pPr marL="12700">
              <a:lnSpc>
                <a:spcPct val="100000"/>
              </a:lnSpc>
              <a:spcBef>
                <a:spcPts val="120"/>
              </a:spcBef>
            </a:pPr>
            <a:r>
              <a:rPr lang="en-US" sz="4100" spc="15" dirty="0">
                <a:solidFill>
                  <a:srgbClr val="5E5E5E"/>
                </a:solidFill>
                <a:latin typeface="Arial"/>
                <a:cs typeface="Arial"/>
              </a:rPr>
              <a:t>GOAL</a:t>
            </a:r>
            <a:br>
              <a:rPr lang="en-US" sz="4100" spc="15" dirty="0">
                <a:solidFill>
                  <a:srgbClr val="5E5E5E"/>
                </a:solidFill>
                <a:latin typeface="Arial"/>
                <a:cs typeface="Arial"/>
              </a:rPr>
            </a:br>
            <a:endParaRPr sz="4100" dirty="0">
              <a:latin typeface="Arial"/>
              <a:cs typeface="Arial"/>
            </a:endParaRPr>
          </a:p>
        </p:txBody>
      </p:sp>
      <p:graphicFrame>
        <p:nvGraphicFramePr>
          <p:cNvPr id="6" name="object 2">
            <a:extLst>
              <a:ext uri="{FF2B5EF4-FFF2-40B4-BE49-F238E27FC236}">
                <a16:creationId xmlns:a16="http://schemas.microsoft.com/office/drawing/2014/main" id="{135B7E75-5660-F3A1-5EE5-4B61B554B1A9}"/>
              </a:ext>
            </a:extLst>
          </p:cNvPr>
          <p:cNvGraphicFramePr/>
          <p:nvPr>
            <p:extLst>
              <p:ext uri="{D42A27DB-BD31-4B8C-83A1-F6EECF244321}">
                <p14:modId xmlns:p14="http://schemas.microsoft.com/office/powerpoint/2010/main" val="3592819446"/>
              </p:ext>
            </p:extLst>
          </p:nvPr>
        </p:nvGraphicFramePr>
        <p:xfrm>
          <a:off x="1378346" y="6040550"/>
          <a:ext cx="18046304" cy="4033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04100" cy="113093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20104096" cy="2623250"/>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 y="0"/>
            <a:ext cx="13381800" cy="2623251"/>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3381789" y="-1"/>
            <a:ext cx="6722306" cy="2623250"/>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449" y="-1"/>
            <a:ext cx="19346644" cy="2634284"/>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2261709" y="485714"/>
            <a:ext cx="16318011" cy="1704597"/>
          </a:xfrm>
          <a:prstGeom prst="rect">
            <a:avLst/>
          </a:prstGeom>
        </p:spPr>
        <p:txBody>
          <a:bodyPr vert="horz" lIns="91440" tIns="45720" rIns="91440" bIns="45720" rtlCol="0" anchor="ctr">
            <a:normAutofit/>
          </a:bodyPr>
          <a:lstStyle/>
          <a:p>
            <a:pPr marL="12700" algn="l" rtl="0">
              <a:lnSpc>
                <a:spcPct val="90000"/>
              </a:lnSpc>
              <a:spcBef>
                <a:spcPct val="0"/>
              </a:spcBef>
            </a:pPr>
            <a:r>
              <a:rPr lang="en-US" sz="6600" kern="1200" spc="-190">
                <a:solidFill>
                  <a:srgbClr val="FFFFFF"/>
                </a:solidFill>
                <a:latin typeface="+mj-lt"/>
                <a:ea typeface="+mj-ea"/>
                <a:cs typeface="+mj-cs"/>
              </a:rPr>
              <a:t>OBJECTIVE</a:t>
            </a:r>
            <a:endParaRPr lang="en-US" sz="6600" kern="1200">
              <a:solidFill>
                <a:srgbClr val="FFFFFF"/>
              </a:solidFill>
              <a:latin typeface="+mj-lt"/>
              <a:ea typeface="+mj-ea"/>
              <a:cs typeface="+mj-cs"/>
            </a:endParaRPr>
          </a:p>
        </p:txBody>
      </p:sp>
      <p:sp>
        <p:nvSpPr>
          <p:cNvPr id="3" name="object 3"/>
          <p:cNvSpPr txBox="1"/>
          <p:nvPr/>
        </p:nvSpPr>
        <p:spPr>
          <a:xfrm>
            <a:off x="2261709" y="3822878"/>
            <a:ext cx="16034522" cy="6074130"/>
          </a:xfrm>
          <a:prstGeom prst="rect">
            <a:avLst/>
          </a:prstGeom>
        </p:spPr>
        <p:txBody>
          <a:bodyPr vert="horz" lIns="91440" tIns="45720" rIns="91440" bIns="45720" rtlCol="0" anchor="ctr">
            <a:normAutofit/>
          </a:bodyPr>
          <a:lstStyle/>
          <a:p>
            <a:pPr marL="927100" marR="5080" indent="-571500">
              <a:lnSpc>
                <a:spcPct val="90000"/>
              </a:lnSpc>
              <a:spcBef>
                <a:spcPts val="95"/>
              </a:spcBef>
              <a:buFont typeface="Wingdings" panose="05000000000000000000" pitchFamily="2" charset="2"/>
              <a:buChar char="Ø"/>
              <a:tabLst>
                <a:tab pos="279400" algn="l"/>
              </a:tabLst>
            </a:pPr>
            <a:r>
              <a:rPr lang="en-US" sz="4000" spc="-125" dirty="0"/>
              <a:t>To </a:t>
            </a:r>
            <a:r>
              <a:rPr lang="en-US" sz="4000" dirty="0"/>
              <a:t>design the best model such that it can predict the </a:t>
            </a:r>
            <a:r>
              <a:rPr lang="en-US" sz="4000" spc="-15" dirty="0"/>
              <a:t>target </a:t>
            </a:r>
            <a:r>
              <a:rPr lang="en-US" sz="4000" dirty="0"/>
              <a:t>accurately </a:t>
            </a:r>
            <a:r>
              <a:rPr lang="en-US" sz="4000" spc="5" dirty="0"/>
              <a:t>by </a:t>
            </a:r>
            <a:r>
              <a:rPr lang="en-US" sz="4000" dirty="0"/>
              <a:t>comparing the  results of individual</a:t>
            </a:r>
            <a:r>
              <a:rPr lang="en-US" sz="4000" spc="-5" dirty="0"/>
              <a:t> </a:t>
            </a:r>
            <a:r>
              <a:rPr lang="en-US" sz="4000" dirty="0"/>
              <a:t>model.</a:t>
            </a:r>
          </a:p>
          <a:p>
            <a:pPr marL="926465" indent="-571500">
              <a:lnSpc>
                <a:spcPct val="90000"/>
              </a:lnSpc>
              <a:spcBef>
                <a:spcPts val="15"/>
              </a:spcBef>
              <a:buFont typeface="Wingdings" panose="05000000000000000000" pitchFamily="2" charset="2"/>
              <a:buChar char="Ø"/>
              <a:tabLst>
                <a:tab pos="279400" algn="l"/>
              </a:tabLst>
            </a:pPr>
            <a:r>
              <a:rPr lang="en-US" sz="4000" spc="-125" dirty="0"/>
              <a:t>To </a:t>
            </a:r>
            <a:r>
              <a:rPr lang="en-US" sz="4000" dirty="0"/>
              <a:t>implement various machine learning algorithms such</a:t>
            </a:r>
            <a:r>
              <a:rPr lang="en-US" sz="4000" spc="120" dirty="0"/>
              <a:t> </a:t>
            </a:r>
            <a:r>
              <a:rPr lang="en-US" sz="4000" dirty="0"/>
              <a:t>as</a:t>
            </a:r>
          </a:p>
          <a:p>
            <a:pPr marL="354965">
              <a:lnSpc>
                <a:spcPct val="90000"/>
              </a:lnSpc>
              <a:spcBef>
                <a:spcPts val="15"/>
              </a:spcBef>
              <a:tabLst>
                <a:tab pos="279400" algn="l"/>
              </a:tabLst>
            </a:pPr>
            <a:endParaRPr lang="en-US" sz="4000" dirty="0"/>
          </a:p>
          <a:p>
            <a:pPr marL="1303655" indent="-571500">
              <a:lnSpc>
                <a:spcPct val="90000"/>
              </a:lnSpc>
              <a:spcBef>
                <a:spcPts val="10"/>
              </a:spcBef>
              <a:buFont typeface="Courier New" panose="02070309020205020404" pitchFamily="49" charset="0"/>
              <a:buChar char="o"/>
            </a:pPr>
            <a:r>
              <a:rPr lang="en-US" sz="4000" dirty="0"/>
              <a:t> Support </a:t>
            </a:r>
            <a:r>
              <a:rPr lang="en-US" sz="4000" spc="-70" dirty="0"/>
              <a:t>Vector </a:t>
            </a:r>
            <a:r>
              <a:rPr lang="en-US" sz="4000" dirty="0"/>
              <a:t>Machines.</a:t>
            </a:r>
          </a:p>
          <a:p>
            <a:pPr marL="1303655" indent="-571500">
              <a:lnSpc>
                <a:spcPct val="90000"/>
              </a:lnSpc>
              <a:spcBef>
                <a:spcPts val="10"/>
              </a:spcBef>
              <a:buFont typeface="Courier New" panose="02070309020205020404" pitchFamily="49" charset="0"/>
              <a:buChar char="o"/>
            </a:pPr>
            <a:r>
              <a:rPr lang="en-US" sz="4000" dirty="0"/>
              <a:t> Decision</a:t>
            </a:r>
            <a:r>
              <a:rPr lang="en-US" sz="4000" spc="-70" dirty="0"/>
              <a:t> </a:t>
            </a:r>
            <a:r>
              <a:rPr lang="en-US" sz="4000" spc="-25" dirty="0"/>
              <a:t>Tree(J48)</a:t>
            </a:r>
            <a:endParaRPr lang="en-US" sz="4000" dirty="0"/>
          </a:p>
          <a:p>
            <a:pPr marL="1303655" indent="-571500">
              <a:lnSpc>
                <a:spcPct val="90000"/>
              </a:lnSpc>
              <a:spcBef>
                <a:spcPts val="15"/>
              </a:spcBef>
              <a:buFont typeface="Courier New" panose="02070309020205020404" pitchFamily="49" charset="0"/>
              <a:buChar char="o"/>
            </a:pPr>
            <a:r>
              <a:rPr lang="en-US" sz="4000" spc="-80" dirty="0"/>
              <a:t> Logistic Regression</a:t>
            </a:r>
          </a:p>
          <a:p>
            <a:pPr marL="1303655" indent="-571500">
              <a:lnSpc>
                <a:spcPct val="90000"/>
              </a:lnSpc>
              <a:spcBef>
                <a:spcPts val="15"/>
              </a:spcBef>
              <a:buFont typeface="Courier New" panose="02070309020205020404" pitchFamily="49" charset="0"/>
              <a:buChar char="o"/>
            </a:pPr>
            <a:r>
              <a:rPr lang="en-US" sz="4000" spc="-80" dirty="0"/>
              <a:t> KNN</a:t>
            </a:r>
            <a:endParaRPr lang="en-US" sz="4000" dirty="0"/>
          </a:p>
          <a:p>
            <a:pPr marL="354965">
              <a:lnSpc>
                <a:spcPct val="90000"/>
              </a:lnSpc>
              <a:spcBef>
                <a:spcPts val="10"/>
              </a:spcBef>
              <a:tabLst>
                <a:tab pos="279400" algn="l"/>
              </a:tabLst>
            </a:pPr>
            <a:endParaRPr lang="en-US"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73146" y="6948071"/>
            <a:ext cx="822960" cy="908685"/>
          </a:xfrm>
          <a:custGeom>
            <a:avLst/>
            <a:gdLst/>
            <a:ahLst/>
            <a:cxnLst/>
            <a:rect l="l" t="t" r="r" b="b"/>
            <a:pathLst>
              <a:path w="822959" h="908684">
                <a:moveTo>
                  <a:pt x="19193" y="0"/>
                </a:moveTo>
                <a:lnTo>
                  <a:pt x="0" y="225078"/>
                </a:lnTo>
                <a:lnTo>
                  <a:pt x="0" y="703101"/>
                </a:lnTo>
                <a:lnTo>
                  <a:pt x="64634" y="804932"/>
                </a:lnTo>
                <a:lnTo>
                  <a:pt x="224747" y="882580"/>
                </a:lnTo>
                <a:lnTo>
                  <a:pt x="393569" y="908223"/>
                </a:lnTo>
                <a:lnTo>
                  <a:pt x="544798" y="892139"/>
                </a:lnTo>
                <a:lnTo>
                  <a:pt x="639936" y="875715"/>
                </a:lnTo>
                <a:lnTo>
                  <a:pt x="719237" y="848993"/>
                </a:lnTo>
                <a:lnTo>
                  <a:pt x="822959" y="802017"/>
                </a:lnTo>
                <a:lnTo>
                  <a:pt x="770151" y="642714"/>
                </a:lnTo>
                <a:lnTo>
                  <a:pt x="485770" y="370797"/>
                </a:lnTo>
                <a:lnTo>
                  <a:pt x="169041" y="113986"/>
                </a:lnTo>
                <a:lnTo>
                  <a:pt x="19193" y="0"/>
                </a:lnTo>
                <a:close/>
              </a:path>
            </a:pathLst>
          </a:custGeom>
          <a:solidFill>
            <a:srgbClr val="B8700C"/>
          </a:solidFill>
        </p:spPr>
        <p:txBody>
          <a:bodyPr wrap="square" lIns="0" tIns="0" rIns="0" bIns="0" rtlCol="0"/>
          <a:lstStyle/>
          <a:p>
            <a:endParaRPr/>
          </a:p>
        </p:txBody>
      </p:sp>
      <p:sp>
        <p:nvSpPr>
          <p:cNvPr id="3" name="object 3"/>
          <p:cNvSpPr/>
          <p:nvPr/>
        </p:nvSpPr>
        <p:spPr>
          <a:xfrm>
            <a:off x="10621456" y="5806755"/>
            <a:ext cx="908685" cy="817244"/>
          </a:xfrm>
          <a:custGeom>
            <a:avLst/>
            <a:gdLst/>
            <a:ahLst/>
            <a:cxnLst/>
            <a:rect l="l" t="t" r="r" b="b"/>
            <a:pathLst>
              <a:path w="908684" h="817245">
                <a:moveTo>
                  <a:pt x="802383" y="0"/>
                </a:moveTo>
                <a:lnTo>
                  <a:pt x="642997" y="50481"/>
                </a:lnTo>
                <a:lnTo>
                  <a:pt x="370957" y="332656"/>
                </a:lnTo>
                <a:lnTo>
                  <a:pt x="114034" y="647737"/>
                </a:lnTo>
                <a:lnTo>
                  <a:pt x="0" y="796939"/>
                </a:lnTo>
                <a:lnTo>
                  <a:pt x="223783" y="816969"/>
                </a:lnTo>
                <a:lnTo>
                  <a:pt x="706151" y="816969"/>
                </a:lnTo>
                <a:lnTo>
                  <a:pt x="805307" y="753738"/>
                </a:lnTo>
                <a:lnTo>
                  <a:pt x="883009" y="592201"/>
                </a:lnTo>
                <a:lnTo>
                  <a:pt x="908663" y="424039"/>
                </a:lnTo>
                <a:lnTo>
                  <a:pt x="892572" y="275526"/>
                </a:lnTo>
                <a:lnTo>
                  <a:pt x="876138" y="181851"/>
                </a:lnTo>
                <a:lnTo>
                  <a:pt x="849396" y="103260"/>
                </a:lnTo>
                <a:lnTo>
                  <a:pt x="802383" y="0"/>
                </a:lnTo>
                <a:close/>
              </a:path>
            </a:pathLst>
          </a:custGeom>
          <a:solidFill>
            <a:srgbClr val="B8700C"/>
          </a:solidFill>
        </p:spPr>
        <p:txBody>
          <a:bodyPr wrap="square" lIns="0" tIns="0" rIns="0" bIns="0" rtlCol="0"/>
          <a:lstStyle/>
          <a:p>
            <a:endParaRPr/>
          </a:p>
        </p:txBody>
      </p:sp>
      <p:sp>
        <p:nvSpPr>
          <p:cNvPr id="4" name="object 4"/>
          <p:cNvSpPr/>
          <p:nvPr/>
        </p:nvSpPr>
        <p:spPr>
          <a:xfrm>
            <a:off x="9478340" y="2472961"/>
            <a:ext cx="822960" cy="906780"/>
          </a:xfrm>
          <a:custGeom>
            <a:avLst/>
            <a:gdLst/>
            <a:ahLst/>
            <a:cxnLst/>
            <a:rect l="l" t="t" r="r" b="b"/>
            <a:pathLst>
              <a:path w="822959" h="906779">
                <a:moveTo>
                  <a:pt x="425693" y="0"/>
                </a:moveTo>
                <a:lnTo>
                  <a:pt x="276601" y="13998"/>
                </a:lnTo>
                <a:lnTo>
                  <a:pt x="182561" y="29369"/>
                </a:lnTo>
                <a:lnTo>
                  <a:pt x="103663" y="55749"/>
                </a:lnTo>
                <a:lnTo>
                  <a:pt x="0" y="102771"/>
                </a:lnTo>
                <a:lnTo>
                  <a:pt x="52811" y="262385"/>
                </a:lnTo>
                <a:lnTo>
                  <a:pt x="337192" y="534865"/>
                </a:lnTo>
                <a:lnTo>
                  <a:pt x="653918" y="792216"/>
                </a:lnTo>
                <a:lnTo>
                  <a:pt x="803766" y="906443"/>
                </a:lnTo>
                <a:lnTo>
                  <a:pt x="822806" y="682324"/>
                </a:lnTo>
                <a:lnTo>
                  <a:pt x="822806" y="202600"/>
                </a:lnTo>
                <a:lnTo>
                  <a:pt x="756776" y="99843"/>
                </a:lnTo>
                <a:lnTo>
                  <a:pt x="594557" y="22030"/>
                </a:lnTo>
                <a:lnTo>
                  <a:pt x="425693" y="0"/>
                </a:lnTo>
                <a:close/>
              </a:path>
            </a:pathLst>
          </a:custGeom>
          <a:solidFill>
            <a:srgbClr val="B8700C"/>
          </a:solidFill>
        </p:spPr>
        <p:txBody>
          <a:bodyPr wrap="square" lIns="0" tIns="0" rIns="0" bIns="0" rtlCol="0"/>
          <a:lstStyle/>
          <a:p>
            <a:endParaRPr/>
          </a:p>
        </p:txBody>
      </p:sp>
      <p:grpSp>
        <p:nvGrpSpPr>
          <p:cNvPr id="5" name="object 5"/>
          <p:cNvGrpSpPr/>
          <p:nvPr/>
        </p:nvGrpSpPr>
        <p:grpSpPr>
          <a:xfrm>
            <a:off x="5569711" y="1934087"/>
            <a:ext cx="6536055" cy="6495415"/>
            <a:chOff x="5569711" y="1934087"/>
            <a:chExt cx="6536055" cy="6495415"/>
          </a:xfrm>
        </p:grpSpPr>
        <p:sp>
          <p:nvSpPr>
            <p:cNvPr id="6" name="object 6"/>
            <p:cNvSpPr/>
            <p:nvPr/>
          </p:nvSpPr>
          <p:spPr>
            <a:xfrm>
              <a:off x="6144347" y="3701203"/>
              <a:ext cx="907415" cy="822960"/>
            </a:xfrm>
            <a:custGeom>
              <a:avLst/>
              <a:gdLst/>
              <a:ahLst/>
              <a:cxnLst/>
              <a:rect l="l" t="t" r="r" b="b"/>
              <a:pathLst>
                <a:path w="907415" h="822960">
                  <a:moveTo>
                    <a:pt x="681198" y="0"/>
                  </a:moveTo>
                  <a:lnTo>
                    <a:pt x="201988" y="0"/>
                  </a:lnTo>
                  <a:lnTo>
                    <a:pt x="99895" y="64609"/>
                  </a:lnTo>
                  <a:lnTo>
                    <a:pt x="22041" y="224655"/>
                  </a:lnTo>
                  <a:lnTo>
                    <a:pt x="0" y="393394"/>
                  </a:lnTo>
                  <a:lnTo>
                    <a:pt x="14004" y="544555"/>
                  </a:lnTo>
                  <a:lnTo>
                    <a:pt x="29383" y="639651"/>
                  </a:lnTo>
                  <a:lnTo>
                    <a:pt x="55777" y="718918"/>
                  </a:lnTo>
                  <a:lnTo>
                    <a:pt x="102824" y="822595"/>
                  </a:lnTo>
                  <a:lnTo>
                    <a:pt x="262511" y="769808"/>
                  </a:lnTo>
                  <a:lnTo>
                    <a:pt x="535111" y="485553"/>
                  </a:lnTo>
                  <a:lnTo>
                    <a:pt x="792575" y="168967"/>
                  </a:lnTo>
                  <a:lnTo>
                    <a:pt x="906851" y="19185"/>
                  </a:lnTo>
                  <a:lnTo>
                    <a:pt x="681198" y="0"/>
                  </a:lnTo>
                  <a:close/>
                </a:path>
              </a:pathLst>
            </a:custGeom>
            <a:solidFill>
              <a:srgbClr val="B8700C"/>
            </a:solidFill>
          </p:spPr>
          <p:txBody>
            <a:bodyPr wrap="square" lIns="0" tIns="0" rIns="0" bIns="0" rtlCol="0"/>
            <a:lstStyle/>
            <a:p>
              <a:endParaRPr/>
            </a:p>
          </p:txBody>
        </p:sp>
        <p:sp>
          <p:nvSpPr>
            <p:cNvPr id="7" name="object 7"/>
            <p:cNvSpPr/>
            <p:nvPr/>
          </p:nvSpPr>
          <p:spPr>
            <a:xfrm>
              <a:off x="5569711" y="1934087"/>
              <a:ext cx="6536055" cy="6495415"/>
            </a:xfrm>
            <a:custGeom>
              <a:avLst/>
              <a:gdLst/>
              <a:ahLst/>
              <a:cxnLst/>
              <a:rect l="l" t="t" r="r" b="b"/>
              <a:pathLst>
                <a:path w="6536055" h="6495415">
                  <a:moveTo>
                    <a:pt x="3363848" y="0"/>
                  </a:moveTo>
                  <a:lnTo>
                    <a:pt x="3172953" y="0"/>
                  </a:lnTo>
                  <a:lnTo>
                    <a:pt x="36986" y="3135653"/>
                  </a:lnTo>
                  <a:lnTo>
                    <a:pt x="12328" y="3169869"/>
                  </a:lnTo>
                  <a:lnTo>
                    <a:pt x="0" y="3209031"/>
                  </a:lnTo>
                  <a:lnTo>
                    <a:pt x="0" y="3250131"/>
                  </a:lnTo>
                  <a:lnTo>
                    <a:pt x="12328" y="3290163"/>
                  </a:lnTo>
                  <a:lnTo>
                    <a:pt x="36986" y="3326118"/>
                  </a:lnTo>
                  <a:lnTo>
                    <a:pt x="3172953" y="6458148"/>
                  </a:lnTo>
                  <a:lnTo>
                    <a:pt x="3207250" y="6482741"/>
                  </a:lnTo>
                  <a:lnTo>
                    <a:pt x="3246493" y="6495037"/>
                  </a:lnTo>
                  <a:lnTo>
                    <a:pt x="3287677" y="6495037"/>
                  </a:lnTo>
                  <a:lnTo>
                    <a:pt x="3327797" y="6482741"/>
                  </a:lnTo>
                  <a:lnTo>
                    <a:pt x="3363848" y="6458148"/>
                  </a:lnTo>
                  <a:lnTo>
                    <a:pt x="6496203" y="3326118"/>
                  </a:lnTo>
                  <a:lnTo>
                    <a:pt x="6522590" y="3290163"/>
                  </a:lnTo>
                  <a:lnTo>
                    <a:pt x="6535783" y="3250131"/>
                  </a:lnTo>
                  <a:lnTo>
                    <a:pt x="6535783" y="3209031"/>
                  </a:lnTo>
                  <a:lnTo>
                    <a:pt x="6522590" y="3169869"/>
                  </a:lnTo>
                  <a:lnTo>
                    <a:pt x="6496203" y="3135653"/>
                  </a:lnTo>
                  <a:lnTo>
                    <a:pt x="3363848" y="0"/>
                  </a:lnTo>
                  <a:close/>
                </a:path>
              </a:pathLst>
            </a:custGeom>
            <a:solidFill>
              <a:srgbClr val="76290A"/>
            </a:solidFill>
          </p:spPr>
          <p:txBody>
            <a:bodyPr wrap="square" lIns="0" tIns="0" rIns="0" bIns="0" rtlCol="0"/>
            <a:lstStyle/>
            <a:p>
              <a:endParaRPr/>
            </a:p>
          </p:txBody>
        </p:sp>
        <p:sp>
          <p:nvSpPr>
            <p:cNvPr id="8" name="object 8"/>
            <p:cNvSpPr/>
            <p:nvPr/>
          </p:nvSpPr>
          <p:spPr>
            <a:xfrm>
              <a:off x="5746255" y="2073268"/>
              <a:ext cx="6237605" cy="6179185"/>
            </a:xfrm>
            <a:custGeom>
              <a:avLst/>
              <a:gdLst/>
              <a:ahLst/>
              <a:cxnLst/>
              <a:rect l="l" t="t" r="r" b="b"/>
              <a:pathLst>
                <a:path w="6237605" h="6179184">
                  <a:moveTo>
                    <a:pt x="2061832" y="3356140"/>
                  </a:moveTo>
                  <a:lnTo>
                    <a:pt x="1001623" y="2296452"/>
                  </a:lnTo>
                  <a:lnTo>
                    <a:pt x="0" y="3293846"/>
                  </a:lnTo>
                  <a:lnTo>
                    <a:pt x="348513" y="3293846"/>
                  </a:lnTo>
                  <a:lnTo>
                    <a:pt x="348513" y="4232580"/>
                  </a:lnTo>
                  <a:lnTo>
                    <a:pt x="345579" y="4282605"/>
                  </a:lnTo>
                  <a:lnTo>
                    <a:pt x="352628" y="4316463"/>
                  </a:lnTo>
                  <a:lnTo>
                    <a:pt x="376872" y="4349610"/>
                  </a:lnTo>
                  <a:lnTo>
                    <a:pt x="425538" y="4397527"/>
                  </a:lnTo>
                  <a:lnTo>
                    <a:pt x="1768309" y="5739727"/>
                  </a:lnTo>
                  <a:lnTo>
                    <a:pt x="1817687" y="5789892"/>
                  </a:lnTo>
                  <a:lnTo>
                    <a:pt x="1851063" y="5806491"/>
                  </a:lnTo>
                  <a:lnTo>
                    <a:pt x="1925840" y="5806491"/>
                  </a:lnTo>
                  <a:lnTo>
                    <a:pt x="1990813" y="5791009"/>
                  </a:lnTo>
                  <a:lnTo>
                    <a:pt x="2021459" y="5783707"/>
                  </a:lnTo>
                  <a:lnTo>
                    <a:pt x="1954580" y="5791009"/>
                  </a:lnTo>
                  <a:lnTo>
                    <a:pt x="1912810" y="5786945"/>
                  </a:lnTo>
                  <a:lnTo>
                    <a:pt x="1878584" y="5765698"/>
                  </a:lnTo>
                  <a:lnTo>
                    <a:pt x="1834362" y="5721413"/>
                  </a:lnTo>
                  <a:lnTo>
                    <a:pt x="1803196" y="5687187"/>
                  </a:lnTo>
                  <a:lnTo>
                    <a:pt x="1775942" y="5648033"/>
                  </a:lnTo>
                  <a:lnTo>
                    <a:pt x="1752917" y="5604853"/>
                  </a:lnTo>
                  <a:lnTo>
                    <a:pt x="1734451" y="5558523"/>
                  </a:lnTo>
                  <a:lnTo>
                    <a:pt x="1720862" y="5509946"/>
                  </a:lnTo>
                  <a:lnTo>
                    <a:pt x="1712480" y="5460022"/>
                  </a:lnTo>
                  <a:lnTo>
                    <a:pt x="1709610" y="5409654"/>
                  </a:lnTo>
                  <a:lnTo>
                    <a:pt x="1708073" y="5039271"/>
                  </a:lnTo>
                  <a:lnTo>
                    <a:pt x="1708238" y="4397527"/>
                  </a:lnTo>
                  <a:lnTo>
                    <a:pt x="1708315" y="4282605"/>
                  </a:lnTo>
                  <a:lnTo>
                    <a:pt x="1709102" y="3660495"/>
                  </a:lnTo>
                  <a:lnTo>
                    <a:pt x="1709610" y="3356140"/>
                  </a:lnTo>
                  <a:lnTo>
                    <a:pt x="2061832" y="3356140"/>
                  </a:lnTo>
                  <a:close/>
                </a:path>
                <a:path w="6237605" h="6179184">
                  <a:moveTo>
                    <a:pt x="3888016" y="1001166"/>
                  </a:moveTo>
                  <a:lnTo>
                    <a:pt x="3237382" y="348348"/>
                  </a:lnTo>
                  <a:lnTo>
                    <a:pt x="2890202" y="0"/>
                  </a:lnTo>
                  <a:lnTo>
                    <a:pt x="2890202" y="348348"/>
                  </a:lnTo>
                  <a:lnTo>
                    <a:pt x="1947481" y="348348"/>
                  </a:lnTo>
                  <a:lnTo>
                    <a:pt x="1899513" y="345427"/>
                  </a:lnTo>
                  <a:lnTo>
                    <a:pt x="1866709" y="352475"/>
                  </a:lnTo>
                  <a:lnTo>
                    <a:pt x="1833943" y="376707"/>
                  </a:lnTo>
                  <a:lnTo>
                    <a:pt x="1786064" y="425348"/>
                  </a:lnTo>
                  <a:lnTo>
                    <a:pt x="439712" y="1767522"/>
                  </a:lnTo>
                  <a:lnTo>
                    <a:pt x="391604" y="1816874"/>
                  </a:lnTo>
                  <a:lnTo>
                    <a:pt x="376123" y="1849602"/>
                  </a:lnTo>
                  <a:lnTo>
                    <a:pt x="376123" y="1923580"/>
                  </a:lnTo>
                  <a:lnTo>
                    <a:pt x="399313" y="2020544"/>
                  </a:lnTo>
                  <a:lnTo>
                    <a:pt x="391947" y="1953653"/>
                  </a:lnTo>
                  <a:lnTo>
                    <a:pt x="395605" y="1911502"/>
                  </a:lnTo>
                  <a:lnTo>
                    <a:pt x="415798" y="1876209"/>
                  </a:lnTo>
                  <a:lnTo>
                    <a:pt x="458025" y="1829917"/>
                  </a:lnTo>
                  <a:lnTo>
                    <a:pt x="493395" y="1800098"/>
                  </a:lnTo>
                  <a:lnTo>
                    <a:pt x="533006" y="1773745"/>
                  </a:lnTo>
                  <a:lnTo>
                    <a:pt x="576148" y="1751177"/>
                  </a:lnTo>
                  <a:lnTo>
                    <a:pt x="622109" y="1732711"/>
                  </a:lnTo>
                  <a:lnTo>
                    <a:pt x="670204" y="1718691"/>
                  </a:lnTo>
                  <a:lnTo>
                    <a:pt x="719709" y="1709420"/>
                  </a:lnTo>
                  <a:lnTo>
                    <a:pt x="769912" y="1705216"/>
                  </a:lnTo>
                  <a:lnTo>
                    <a:pt x="2827883" y="1705216"/>
                  </a:lnTo>
                  <a:lnTo>
                    <a:pt x="2827883" y="2060917"/>
                  </a:lnTo>
                  <a:lnTo>
                    <a:pt x="3183712" y="1705216"/>
                  </a:lnTo>
                  <a:lnTo>
                    <a:pt x="3888016" y="1001166"/>
                  </a:lnTo>
                  <a:close/>
                </a:path>
                <a:path w="6237605" h="6179184">
                  <a:moveTo>
                    <a:pt x="5805513" y="4255922"/>
                  </a:moveTo>
                  <a:lnTo>
                    <a:pt x="5782703" y="4160240"/>
                  </a:lnTo>
                  <a:lnTo>
                    <a:pt x="5790044" y="4229176"/>
                  </a:lnTo>
                  <a:lnTo>
                    <a:pt x="5786005" y="4271988"/>
                  </a:lnTo>
                  <a:lnTo>
                    <a:pt x="5764771" y="4306570"/>
                  </a:lnTo>
                  <a:lnTo>
                    <a:pt x="5720512" y="4350766"/>
                  </a:lnTo>
                  <a:lnTo>
                    <a:pt x="5686476" y="4380547"/>
                  </a:lnTo>
                  <a:lnTo>
                    <a:pt x="5647766" y="4406874"/>
                  </a:lnTo>
                  <a:lnTo>
                    <a:pt x="5605081" y="4429417"/>
                  </a:lnTo>
                  <a:lnTo>
                    <a:pt x="5559120" y="4447857"/>
                  </a:lnTo>
                  <a:lnTo>
                    <a:pt x="5510606" y="4461878"/>
                  </a:lnTo>
                  <a:lnTo>
                    <a:pt x="5460225" y="4471136"/>
                  </a:lnTo>
                  <a:lnTo>
                    <a:pt x="5408688" y="4475340"/>
                  </a:lnTo>
                  <a:lnTo>
                    <a:pt x="5038331" y="4476902"/>
                  </a:lnTo>
                  <a:lnTo>
                    <a:pt x="3355327" y="4475340"/>
                  </a:lnTo>
                  <a:lnTo>
                    <a:pt x="3355327" y="4123601"/>
                  </a:lnTo>
                  <a:lnTo>
                    <a:pt x="2295677" y="5182501"/>
                  </a:lnTo>
                  <a:lnTo>
                    <a:pt x="3293033" y="6179159"/>
                  </a:lnTo>
                  <a:lnTo>
                    <a:pt x="3293033" y="5831052"/>
                  </a:lnTo>
                  <a:lnTo>
                    <a:pt x="4231703" y="5831052"/>
                  </a:lnTo>
                  <a:lnTo>
                    <a:pt x="4281729" y="5834024"/>
                  </a:lnTo>
                  <a:lnTo>
                    <a:pt x="4296905" y="5831052"/>
                  </a:lnTo>
                  <a:lnTo>
                    <a:pt x="4315587" y="5827395"/>
                  </a:lnTo>
                  <a:lnTo>
                    <a:pt x="4348734" y="5804255"/>
                  </a:lnTo>
                  <a:lnTo>
                    <a:pt x="4396651" y="5757773"/>
                  </a:lnTo>
                  <a:lnTo>
                    <a:pt x="5678500" y="4476902"/>
                  </a:lnTo>
                  <a:lnTo>
                    <a:pt x="5738723" y="4416704"/>
                  </a:lnTo>
                  <a:lnTo>
                    <a:pt x="5788888" y="4365333"/>
                  </a:lnTo>
                  <a:lnTo>
                    <a:pt x="5805513" y="4331119"/>
                  </a:lnTo>
                  <a:lnTo>
                    <a:pt x="5805513" y="4255922"/>
                  </a:lnTo>
                  <a:close/>
                </a:path>
                <a:path w="6237605" h="6179184">
                  <a:moveTo>
                    <a:pt x="6237249" y="2903156"/>
                  </a:moveTo>
                  <a:lnTo>
                    <a:pt x="5888672" y="2903156"/>
                  </a:lnTo>
                  <a:lnTo>
                    <a:pt x="5888672" y="1964436"/>
                  </a:lnTo>
                  <a:lnTo>
                    <a:pt x="5891644" y="1914410"/>
                  </a:lnTo>
                  <a:lnTo>
                    <a:pt x="5884989" y="1880539"/>
                  </a:lnTo>
                  <a:lnTo>
                    <a:pt x="5861824" y="1847392"/>
                  </a:lnTo>
                  <a:lnTo>
                    <a:pt x="5815266" y="1799475"/>
                  </a:lnTo>
                  <a:lnTo>
                    <a:pt x="4472495" y="457276"/>
                  </a:lnTo>
                  <a:lnTo>
                    <a:pt x="4421048" y="407111"/>
                  </a:lnTo>
                  <a:lnTo>
                    <a:pt x="4386859" y="390525"/>
                  </a:lnTo>
                  <a:lnTo>
                    <a:pt x="4311358" y="390525"/>
                  </a:lnTo>
                  <a:lnTo>
                    <a:pt x="4215689" y="413296"/>
                  </a:lnTo>
                  <a:lnTo>
                    <a:pt x="4284700" y="405993"/>
                  </a:lnTo>
                  <a:lnTo>
                    <a:pt x="4327588" y="410057"/>
                  </a:lnTo>
                  <a:lnTo>
                    <a:pt x="4362208" y="431304"/>
                  </a:lnTo>
                  <a:lnTo>
                    <a:pt x="4406455" y="475589"/>
                  </a:lnTo>
                  <a:lnTo>
                    <a:pt x="4436275" y="509625"/>
                  </a:lnTo>
                  <a:lnTo>
                    <a:pt x="4462640" y="548335"/>
                  </a:lnTo>
                  <a:lnTo>
                    <a:pt x="4485208" y="591019"/>
                  </a:lnTo>
                  <a:lnTo>
                    <a:pt x="4503674" y="636968"/>
                  </a:lnTo>
                  <a:lnTo>
                    <a:pt x="4517707" y="685482"/>
                  </a:lnTo>
                  <a:lnTo>
                    <a:pt x="4526991" y="735838"/>
                  </a:lnTo>
                  <a:lnTo>
                    <a:pt x="4531182" y="787349"/>
                  </a:lnTo>
                  <a:lnTo>
                    <a:pt x="4532757" y="1157732"/>
                  </a:lnTo>
                  <a:lnTo>
                    <a:pt x="4532655" y="1555686"/>
                  </a:lnTo>
                  <a:lnTo>
                    <a:pt x="4532554" y="1880539"/>
                  </a:lnTo>
                  <a:lnTo>
                    <a:pt x="4531703" y="2536520"/>
                  </a:lnTo>
                  <a:lnTo>
                    <a:pt x="4531182" y="2840875"/>
                  </a:lnTo>
                  <a:lnTo>
                    <a:pt x="4178998" y="2840875"/>
                  </a:lnTo>
                  <a:lnTo>
                    <a:pt x="5239270" y="3900563"/>
                  </a:lnTo>
                  <a:lnTo>
                    <a:pt x="6237249" y="2903156"/>
                  </a:lnTo>
                  <a:close/>
                </a:path>
              </a:pathLst>
            </a:custGeom>
            <a:solidFill>
              <a:srgbClr val="F09415"/>
            </a:solidFill>
          </p:spPr>
          <p:txBody>
            <a:bodyPr wrap="square" lIns="0" tIns="0" rIns="0" bIns="0" rtlCol="0"/>
            <a:lstStyle/>
            <a:p>
              <a:endParaRPr/>
            </a:p>
          </p:txBody>
        </p:sp>
      </p:grpSp>
      <p:sp>
        <p:nvSpPr>
          <p:cNvPr id="9" name="object 9"/>
          <p:cNvSpPr txBox="1"/>
          <p:nvPr/>
        </p:nvSpPr>
        <p:spPr>
          <a:xfrm>
            <a:off x="8523930" y="2786419"/>
            <a:ext cx="213995" cy="528320"/>
          </a:xfrm>
          <a:prstGeom prst="rect">
            <a:avLst/>
          </a:prstGeom>
        </p:spPr>
        <p:txBody>
          <a:bodyPr vert="horz" wrap="square" lIns="0" tIns="12065" rIns="0" bIns="0" rtlCol="0">
            <a:spAutoFit/>
          </a:bodyPr>
          <a:lstStyle/>
          <a:p>
            <a:pPr marL="12700">
              <a:lnSpc>
                <a:spcPct val="100000"/>
              </a:lnSpc>
              <a:spcBef>
                <a:spcPts val="95"/>
              </a:spcBef>
            </a:pPr>
            <a:r>
              <a:rPr sz="3300" spc="-5" dirty="0">
                <a:solidFill>
                  <a:srgbClr val="FFFFFF"/>
                </a:solidFill>
                <a:latin typeface="Comic Sans MS"/>
                <a:cs typeface="Comic Sans MS"/>
              </a:rPr>
              <a:t>1</a:t>
            </a:r>
            <a:endParaRPr sz="3300">
              <a:latin typeface="Comic Sans MS"/>
              <a:cs typeface="Comic Sans MS"/>
            </a:endParaRPr>
          </a:p>
        </p:txBody>
      </p:sp>
      <p:sp>
        <p:nvSpPr>
          <p:cNvPr id="10" name="object 10"/>
          <p:cNvSpPr txBox="1"/>
          <p:nvPr/>
        </p:nvSpPr>
        <p:spPr>
          <a:xfrm>
            <a:off x="10925815" y="4464682"/>
            <a:ext cx="281305" cy="528320"/>
          </a:xfrm>
          <a:prstGeom prst="rect">
            <a:avLst/>
          </a:prstGeom>
        </p:spPr>
        <p:txBody>
          <a:bodyPr vert="horz" wrap="square" lIns="0" tIns="12065" rIns="0" bIns="0" rtlCol="0">
            <a:spAutoFit/>
          </a:bodyPr>
          <a:lstStyle/>
          <a:p>
            <a:pPr marL="12700">
              <a:lnSpc>
                <a:spcPct val="100000"/>
              </a:lnSpc>
              <a:spcBef>
                <a:spcPts val="95"/>
              </a:spcBef>
            </a:pPr>
            <a:r>
              <a:rPr sz="3300" spc="-5" dirty="0">
                <a:solidFill>
                  <a:srgbClr val="FFFFFF"/>
                </a:solidFill>
                <a:latin typeface="Comic Sans MS"/>
                <a:cs typeface="Comic Sans MS"/>
              </a:rPr>
              <a:t>2</a:t>
            </a:r>
            <a:endParaRPr sz="3300">
              <a:latin typeface="Comic Sans MS"/>
              <a:cs typeface="Comic Sans MS"/>
            </a:endParaRPr>
          </a:p>
        </p:txBody>
      </p:sp>
      <p:sp>
        <p:nvSpPr>
          <p:cNvPr id="11" name="object 11"/>
          <p:cNvSpPr txBox="1"/>
          <p:nvPr/>
        </p:nvSpPr>
        <p:spPr>
          <a:xfrm>
            <a:off x="6680886" y="5374319"/>
            <a:ext cx="2555240" cy="2038985"/>
          </a:xfrm>
          <a:prstGeom prst="rect">
            <a:avLst/>
          </a:prstGeom>
        </p:spPr>
        <p:txBody>
          <a:bodyPr vert="horz" wrap="square" lIns="0" tIns="12065" rIns="0" bIns="0" rtlCol="0">
            <a:spAutoFit/>
          </a:bodyPr>
          <a:lstStyle/>
          <a:p>
            <a:pPr marL="12700">
              <a:lnSpc>
                <a:spcPct val="100000"/>
              </a:lnSpc>
              <a:spcBef>
                <a:spcPts val="95"/>
              </a:spcBef>
            </a:pPr>
            <a:r>
              <a:rPr sz="3300" spc="-5" dirty="0">
                <a:solidFill>
                  <a:srgbClr val="FFFFFF"/>
                </a:solidFill>
                <a:latin typeface="Comic Sans MS"/>
                <a:cs typeface="Comic Sans MS"/>
              </a:rPr>
              <a:t>4</a:t>
            </a:r>
            <a:endParaRPr sz="3300">
              <a:latin typeface="Comic Sans MS"/>
              <a:cs typeface="Comic Sans MS"/>
            </a:endParaRPr>
          </a:p>
          <a:p>
            <a:pPr>
              <a:lnSpc>
                <a:spcPct val="100000"/>
              </a:lnSpc>
              <a:spcBef>
                <a:spcPts val="60"/>
              </a:spcBef>
            </a:pPr>
            <a:endParaRPr sz="5650">
              <a:latin typeface="Comic Sans MS"/>
              <a:cs typeface="Comic Sans MS"/>
            </a:endParaRPr>
          </a:p>
          <a:p>
            <a:pPr marR="5080" algn="r">
              <a:lnSpc>
                <a:spcPct val="100000"/>
              </a:lnSpc>
              <a:spcBef>
                <a:spcPts val="5"/>
              </a:spcBef>
            </a:pPr>
            <a:r>
              <a:rPr sz="3300" spc="-5" dirty="0">
                <a:solidFill>
                  <a:srgbClr val="FFFFFF"/>
                </a:solidFill>
                <a:latin typeface="Comic Sans MS"/>
                <a:cs typeface="Comic Sans MS"/>
              </a:rPr>
              <a:t>3</a:t>
            </a:r>
            <a:endParaRPr sz="3300">
              <a:latin typeface="Comic Sans MS"/>
              <a:cs typeface="Comic Sans MS"/>
            </a:endParaRPr>
          </a:p>
        </p:txBody>
      </p:sp>
      <p:sp>
        <p:nvSpPr>
          <p:cNvPr id="12" name="object 12"/>
          <p:cNvSpPr txBox="1"/>
          <p:nvPr/>
        </p:nvSpPr>
        <p:spPr>
          <a:xfrm>
            <a:off x="2020306" y="1458113"/>
            <a:ext cx="2841625" cy="1512570"/>
          </a:xfrm>
          <a:prstGeom prst="rect">
            <a:avLst/>
          </a:prstGeom>
        </p:spPr>
        <p:txBody>
          <a:bodyPr vert="horz" wrap="square" lIns="0" tIns="36830" rIns="0" bIns="0" rtlCol="0">
            <a:spAutoFit/>
          </a:bodyPr>
          <a:lstStyle/>
          <a:p>
            <a:pPr marL="12700" marR="5080" indent="977265">
              <a:lnSpc>
                <a:spcPts val="3879"/>
              </a:lnSpc>
              <a:spcBef>
                <a:spcPts val="290"/>
              </a:spcBef>
            </a:pPr>
            <a:r>
              <a:rPr sz="3300" b="1" spc="-5" dirty="0">
                <a:latin typeface="Times New Roman"/>
                <a:cs typeface="Times New Roman"/>
              </a:rPr>
              <a:t>Data  Acquisition</a:t>
            </a:r>
            <a:r>
              <a:rPr sz="3300" b="1" spc="-65" dirty="0">
                <a:latin typeface="Times New Roman"/>
                <a:cs typeface="Times New Roman"/>
              </a:rPr>
              <a:t> </a:t>
            </a:r>
            <a:r>
              <a:rPr sz="3300" b="1" spc="5" dirty="0">
                <a:latin typeface="Times New Roman"/>
                <a:cs typeface="Times New Roman"/>
              </a:rPr>
              <a:t>(</a:t>
            </a:r>
            <a:r>
              <a:rPr sz="2450" spc="5" dirty="0">
                <a:latin typeface="Times New Roman"/>
                <a:cs typeface="Times New Roman"/>
              </a:rPr>
              <a:t>web</a:t>
            </a:r>
            <a:endParaRPr sz="2450">
              <a:latin typeface="Times New Roman"/>
              <a:cs typeface="Times New Roman"/>
            </a:endParaRPr>
          </a:p>
          <a:p>
            <a:pPr marL="940435">
              <a:lnSpc>
                <a:spcPts val="3754"/>
              </a:lnSpc>
            </a:pPr>
            <a:r>
              <a:rPr sz="2450" spc="5" dirty="0">
                <a:latin typeface="Times New Roman"/>
                <a:cs typeface="Times New Roman"/>
              </a:rPr>
              <a:t>source</a:t>
            </a:r>
            <a:r>
              <a:rPr sz="3300" b="1" spc="5" dirty="0">
                <a:latin typeface="Times New Roman"/>
                <a:cs typeface="Times New Roman"/>
              </a:rPr>
              <a:t>)</a:t>
            </a:r>
            <a:endParaRPr sz="3300">
              <a:latin typeface="Times New Roman"/>
              <a:cs typeface="Times New Roman"/>
            </a:endParaRPr>
          </a:p>
        </p:txBody>
      </p:sp>
      <p:sp>
        <p:nvSpPr>
          <p:cNvPr id="13" name="object 13"/>
          <p:cNvSpPr txBox="1">
            <a:spLocks noGrp="1"/>
          </p:cNvSpPr>
          <p:nvPr>
            <p:ph type="title"/>
          </p:nvPr>
        </p:nvSpPr>
        <p:spPr>
          <a:xfrm>
            <a:off x="13930855" y="1458113"/>
            <a:ext cx="3488690" cy="528320"/>
          </a:xfrm>
          <a:prstGeom prst="rect">
            <a:avLst/>
          </a:prstGeom>
        </p:spPr>
        <p:txBody>
          <a:bodyPr vert="horz" wrap="square" lIns="0" tIns="12065" rIns="0" bIns="0" rtlCol="0">
            <a:spAutoFit/>
          </a:bodyPr>
          <a:lstStyle/>
          <a:p>
            <a:pPr marL="12700">
              <a:lnSpc>
                <a:spcPct val="100000"/>
              </a:lnSpc>
              <a:spcBef>
                <a:spcPts val="95"/>
              </a:spcBef>
            </a:pPr>
            <a:r>
              <a:rPr sz="3300" spc="-5" dirty="0">
                <a:solidFill>
                  <a:srgbClr val="000000"/>
                </a:solidFill>
              </a:rPr>
              <a:t>Data</a:t>
            </a:r>
            <a:r>
              <a:rPr sz="3300" spc="-50" dirty="0">
                <a:solidFill>
                  <a:srgbClr val="000000"/>
                </a:solidFill>
              </a:rPr>
              <a:t> </a:t>
            </a:r>
            <a:r>
              <a:rPr sz="3300" spc="-15" dirty="0">
                <a:solidFill>
                  <a:srgbClr val="000000"/>
                </a:solidFill>
              </a:rPr>
              <a:t>Preprocessing</a:t>
            </a:r>
            <a:endParaRPr sz="3300"/>
          </a:p>
        </p:txBody>
      </p:sp>
      <p:sp>
        <p:nvSpPr>
          <p:cNvPr id="14" name="object 14"/>
          <p:cNvSpPr txBox="1"/>
          <p:nvPr/>
        </p:nvSpPr>
        <p:spPr>
          <a:xfrm>
            <a:off x="13516522" y="1950245"/>
            <a:ext cx="4316730" cy="1020444"/>
          </a:xfrm>
          <a:prstGeom prst="rect">
            <a:avLst/>
          </a:prstGeom>
        </p:spPr>
        <p:txBody>
          <a:bodyPr vert="horz" wrap="square" lIns="0" tIns="36830" rIns="0" bIns="0" rtlCol="0">
            <a:spAutoFit/>
          </a:bodyPr>
          <a:lstStyle/>
          <a:p>
            <a:pPr marL="871855" marR="5080" indent="-859790">
              <a:lnSpc>
                <a:spcPts val="3879"/>
              </a:lnSpc>
              <a:spcBef>
                <a:spcPts val="290"/>
              </a:spcBef>
            </a:pPr>
            <a:r>
              <a:rPr sz="3300" b="1" spc="5" dirty="0">
                <a:latin typeface="Times New Roman"/>
                <a:cs typeface="Times New Roman"/>
              </a:rPr>
              <a:t>(</a:t>
            </a:r>
            <a:r>
              <a:rPr sz="2450" spc="5" dirty="0">
                <a:latin typeface="Times New Roman"/>
                <a:cs typeface="Times New Roman"/>
              </a:rPr>
              <a:t>Data cleaning, normalisation and  feature</a:t>
            </a:r>
            <a:r>
              <a:rPr sz="2450" dirty="0">
                <a:latin typeface="Times New Roman"/>
                <a:cs typeface="Times New Roman"/>
              </a:rPr>
              <a:t> </a:t>
            </a:r>
            <a:r>
              <a:rPr sz="2450" spc="5" dirty="0">
                <a:latin typeface="Times New Roman"/>
                <a:cs typeface="Times New Roman"/>
              </a:rPr>
              <a:t>engineering</a:t>
            </a:r>
            <a:r>
              <a:rPr sz="3300" b="1" spc="5" dirty="0">
                <a:latin typeface="Times New Roman"/>
                <a:cs typeface="Times New Roman"/>
              </a:rPr>
              <a:t>)</a:t>
            </a:r>
            <a:endParaRPr sz="3300">
              <a:latin typeface="Times New Roman"/>
              <a:cs typeface="Times New Roman"/>
            </a:endParaRPr>
          </a:p>
        </p:txBody>
      </p:sp>
      <p:sp>
        <p:nvSpPr>
          <p:cNvPr id="15" name="object 15"/>
          <p:cNvSpPr txBox="1"/>
          <p:nvPr/>
        </p:nvSpPr>
        <p:spPr>
          <a:xfrm>
            <a:off x="1627040" y="7685086"/>
            <a:ext cx="3627754" cy="1512570"/>
          </a:xfrm>
          <a:prstGeom prst="rect">
            <a:avLst/>
          </a:prstGeom>
        </p:spPr>
        <p:txBody>
          <a:bodyPr vert="horz" wrap="square" lIns="0" tIns="36830" rIns="0" bIns="0" rtlCol="0">
            <a:spAutoFit/>
          </a:bodyPr>
          <a:lstStyle/>
          <a:p>
            <a:pPr marL="12700" marR="5080" indent="-635" algn="ctr">
              <a:lnSpc>
                <a:spcPts val="3879"/>
              </a:lnSpc>
              <a:spcBef>
                <a:spcPts val="290"/>
              </a:spcBef>
            </a:pPr>
            <a:r>
              <a:rPr sz="3300" b="1" spc="-55" dirty="0">
                <a:latin typeface="Times New Roman"/>
                <a:cs typeface="Times New Roman"/>
              </a:rPr>
              <a:t>Target </a:t>
            </a:r>
            <a:r>
              <a:rPr sz="3300" b="1" spc="-10" dirty="0">
                <a:latin typeface="Times New Roman"/>
                <a:cs typeface="Times New Roman"/>
              </a:rPr>
              <a:t>Prediction  </a:t>
            </a:r>
            <a:r>
              <a:rPr sz="3300" b="1" spc="5" dirty="0">
                <a:latin typeface="Times New Roman"/>
                <a:cs typeface="Times New Roman"/>
              </a:rPr>
              <a:t>(</a:t>
            </a:r>
            <a:r>
              <a:rPr sz="2450" spc="5" dirty="0">
                <a:latin typeface="Times New Roman"/>
                <a:cs typeface="Times New Roman"/>
              </a:rPr>
              <a:t>Model testing and</a:t>
            </a:r>
            <a:r>
              <a:rPr sz="2450" spc="-30" dirty="0">
                <a:latin typeface="Times New Roman"/>
                <a:cs typeface="Times New Roman"/>
              </a:rPr>
              <a:t> </a:t>
            </a:r>
            <a:r>
              <a:rPr sz="2450" spc="5" dirty="0">
                <a:latin typeface="Times New Roman"/>
                <a:cs typeface="Times New Roman"/>
              </a:rPr>
              <a:t>accuracy  prediction</a:t>
            </a:r>
            <a:r>
              <a:rPr sz="3300" b="1" spc="5" dirty="0">
                <a:latin typeface="Times New Roman"/>
                <a:cs typeface="Times New Roman"/>
              </a:rPr>
              <a:t>)</a:t>
            </a:r>
            <a:endParaRPr sz="3300">
              <a:latin typeface="Times New Roman"/>
              <a:cs typeface="Times New Roman"/>
            </a:endParaRPr>
          </a:p>
        </p:txBody>
      </p:sp>
      <p:sp>
        <p:nvSpPr>
          <p:cNvPr id="16" name="object 16"/>
          <p:cNvSpPr txBox="1"/>
          <p:nvPr/>
        </p:nvSpPr>
        <p:spPr>
          <a:xfrm>
            <a:off x="13313909" y="7685086"/>
            <a:ext cx="4422775" cy="1512570"/>
          </a:xfrm>
          <a:prstGeom prst="rect">
            <a:avLst/>
          </a:prstGeom>
        </p:spPr>
        <p:txBody>
          <a:bodyPr vert="horz" wrap="square" lIns="0" tIns="36830" rIns="0" bIns="0" rtlCol="0">
            <a:spAutoFit/>
          </a:bodyPr>
          <a:lstStyle/>
          <a:p>
            <a:pPr marL="12700" marR="5080" indent="970915">
              <a:lnSpc>
                <a:spcPts val="3879"/>
              </a:lnSpc>
              <a:spcBef>
                <a:spcPts val="290"/>
              </a:spcBef>
            </a:pPr>
            <a:r>
              <a:rPr sz="3300" b="1" spc="-5" dirty="0">
                <a:latin typeface="Times New Roman"/>
                <a:cs typeface="Times New Roman"/>
              </a:rPr>
              <a:t>Model Fitting  </a:t>
            </a:r>
            <a:r>
              <a:rPr sz="3300" b="1" spc="5" dirty="0">
                <a:latin typeface="Times New Roman"/>
                <a:cs typeface="Times New Roman"/>
              </a:rPr>
              <a:t>(</a:t>
            </a:r>
            <a:r>
              <a:rPr sz="2450" spc="5" dirty="0">
                <a:latin typeface="Times New Roman"/>
                <a:cs typeface="Times New Roman"/>
              </a:rPr>
              <a:t>Dataset splitting, </a:t>
            </a:r>
            <a:r>
              <a:rPr sz="2450" spc="10" dirty="0">
                <a:latin typeface="Times New Roman"/>
                <a:cs typeface="Times New Roman"/>
              </a:rPr>
              <a:t>Cross</a:t>
            </a:r>
            <a:r>
              <a:rPr sz="2450" spc="-60" dirty="0">
                <a:latin typeface="Times New Roman"/>
                <a:cs typeface="Times New Roman"/>
              </a:rPr>
              <a:t> </a:t>
            </a:r>
            <a:r>
              <a:rPr sz="2450" spc="5" dirty="0">
                <a:latin typeface="Times New Roman"/>
                <a:cs typeface="Times New Roman"/>
              </a:rPr>
              <a:t>validation</a:t>
            </a:r>
            <a:endParaRPr sz="2450">
              <a:latin typeface="Times New Roman"/>
              <a:cs typeface="Times New Roman"/>
            </a:endParaRPr>
          </a:p>
          <a:p>
            <a:pPr marL="885190">
              <a:lnSpc>
                <a:spcPts val="3754"/>
              </a:lnSpc>
            </a:pPr>
            <a:r>
              <a:rPr sz="2450" spc="5" dirty="0">
                <a:latin typeface="Times New Roman"/>
                <a:cs typeface="Times New Roman"/>
              </a:rPr>
              <a:t>and </a:t>
            </a:r>
            <a:r>
              <a:rPr sz="2450" spc="10" dirty="0">
                <a:latin typeface="Times New Roman"/>
                <a:cs typeface="Times New Roman"/>
              </a:rPr>
              <a:t>Model </a:t>
            </a:r>
            <a:r>
              <a:rPr sz="2450" spc="5" dirty="0">
                <a:latin typeface="Times New Roman"/>
                <a:cs typeface="Times New Roman"/>
              </a:rPr>
              <a:t>training</a:t>
            </a:r>
            <a:r>
              <a:rPr sz="2450" spc="190" dirty="0">
                <a:latin typeface="Times New Roman"/>
                <a:cs typeface="Times New Roman"/>
              </a:rPr>
              <a:t> </a:t>
            </a:r>
            <a:r>
              <a:rPr sz="3300" b="1" spc="-5" dirty="0">
                <a:latin typeface="Times New Roman"/>
                <a:cs typeface="Times New Roman"/>
              </a:rPr>
              <a:t>)</a:t>
            </a:r>
            <a:endParaRPr sz="3300">
              <a:latin typeface="Times New Roman"/>
              <a:cs typeface="Times New Roman"/>
            </a:endParaRPr>
          </a:p>
        </p:txBody>
      </p:sp>
      <p:grpSp>
        <p:nvGrpSpPr>
          <p:cNvPr id="17" name="object 17"/>
          <p:cNvGrpSpPr/>
          <p:nvPr/>
        </p:nvGrpSpPr>
        <p:grpSpPr>
          <a:xfrm>
            <a:off x="3388877" y="1951361"/>
            <a:ext cx="10926445" cy="5703570"/>
            <a:chOff x="3388877" y="1951361"/>
            <a:chExt cx="10926445" cy="5703570"/>
          </a:xfrm>
        </p:grpSpPr>
        <p:sp>
          <p:nvSpPr>
            <p:cNvPr id="18" name="object 18"/>
            <p:cNvSpPr/>
            <p:nvPr/>
          </p:nvSpPr>
          <p:spPr>
            <a:xfrm>
              <a:off x="6574791" y="1955505"/>
              <a:ext cx="680085" cy="886460"/>
            </a:xfrm>
            <a:custGeom>
              <a:avLst/>
              <a:gdLst/>
              <a:ahLst/>
              <a:cxnLst/>
              <a:rect l="l" t="t" r="r" b="b"/>
              <a:pathLst>
                <a:path w="680084" h="886460">
                  <a:moveTo>
                    <a:pt x="16676" y="0"/>
                  </a:moveTo>
                  <a:lnTo>
                    <a:pt x="680089" y="873393"/>
                  </a:lnTo>
                  <a:lnTo>
                    <a:pt x="663413" y="886060"/>
                  </a:lnTo>
                  <a:lnTo>
                    <a:pt x="0" y="12667"/>
                  </a:lnTo>
                  <a:lnTo>
                    <a:pt x="16676" y="0"/>
                  </a:lnTo>
                  <a:close/>
                </a:path>
              </a:pathLst>
            </a:custGeom>
            <a:solidFill>
              <a:srgbClr val="000000"/>
            </a:solidFill>
          </p:spPr>
          <p:txBody>
            <a:bodyPr wrap="square" lIns="0" tIns="0" rIns="0" bIns="0" rtlCol="0"/>
            <a:lstStyle/>
            <a:p>
              <a:endParaRPr/>
            </a:p>
          </p:txBody>
        </p:sp>
        <p:sp>
          <p:nvSpPr>
            <p:cNvPr id="19" name="object 19"/>
            <p:cNvSpPr/>
            <p:nvPr/>
          </p:nvSpPr>
          <p:spPr>
            <a:xfrm>
              <a:off x="4125602" y="1961832"/>
              <a:ext cx="2458085" cy="0"/>
            </a:xfrm>
            <a:custGeom>
              <a:avLst/>
              <a:gdLst/>
              <a:ahLst/>
              <a:cxnLst/>
              <a:rect l="l" t="t" r="r" b="b"/>
              <a:pathLst>
                <a:path w="2458084">
                  <a:moveTo>
                    <a:pt x="2457537" y="3"/>
                  </a:moveTo>
                  <a:lnTo>
                    <a:pt x="0" y="0"/>
                  </a:lnTo>
                </a:path>
              </a:pathLst>
            </a:custGeom>
            <a:ln w="20941">
              <a:solidFill>
                <a:srgbClr val="000000"/>
              </a:solidFill>
            </a:ln>
          </p:spPr>
          <p:txBody>
            <a:bodyPr wrap="square" lIns="0" tIns="0" rIns="0" bIns="0" rtlCol="0"/>
            <a:lstStyle/>
            <a:p>
              <a:endParaRPr/>
            </a:p>
          </p:txBody>
        </p:sp>
        <p:sp>
          <p:nvSpPr>
            <p:cNvPr id="20" name="object 20"/>
            <p:cNvSpPr/>
            <p:nvPr/>
          </p:nvSpPr>
          <p:spPr>
            <a:xfrm>
              <a:off x="13634828" y="6768751"/>
              <a:ext cx="680085" cy="886460"/>
            </a:xfrm>
            <a:custGeom>
              <a:avLst/>
              <a:gdLst/>
              <a:ahLst/>
              <a:cxnLst/>
              <a:rect l="l" t="t" r="r" b="b"/>
              <a:pathLst>
                <a:path w="680084" h="886459">
                  <a:moveTo>
                    <a:pt x="16676" y="0"/>
                  </a:moveTo>
                  <a:lnTo>
                    <a:pt x="680089" y="873393"/>
                  </a:lnTo>
                  <a:lnTo>
                    <a:pt x="663413" y="886060"/>
                  </a:lnTo>
                  <a:lnTo>
                    <a:pt x="0" y="12667"/>
                  </a:lnTo>
                  <a:lnTo>
                    <a:pt x="16676" y="0"/>
                  </a:lnTo>
                  <a:close/>
                </a:path>
              </a:pathLst>
            </a:custGeom>
            <a:solidFill>
              <a:srgbClr val="000000"/>
            </a:solidFill>
          </p:spPr>
          <p:txBody>
            <a:bodyPr wrap="square" lIns="0" tIns="0" rIns="0" bIns="0" rtlCol="0"/>
            <a:lstStyle/>
            <a:p>
              <a:endParaRPr/>
            </a:p>
          </p:txBody>
        </p:sp>
        <p:sp>
          <p:nvSpPr>
            <p:cNvPr id="21" name="object 21"/>
            <p:cNvSpPr/>
            <p:nvPr/>
          </p:nvSpPr>
          <p:spPr>
            <a:xfrm>
              <a:off x="11185711" y="6775088"/>
              <a:ext cx="2458085" cy="0"/>
            </a:xfrm>
            <a:custGeom>
              <a:avLst/>
              <a:gdLst/>
              <a:ahLst/>
              <a:cxnLst/>
              <a:rect l="l" t="t" r="r" b="b"/>
              <a:pathLst>
                <a:path w="2458084">
                  <a:moveTo>
                    <a:pt x="2457537" y="3"/>
                  </a:moveTo>
                  <a:lnTo>
                    <a:pt x="0" y="0"/>
                  </a:lnTo>
                </a:path>
              </a:pathLst>
            </a:custGeom>
            <a:ln w="20941">
              <a:solidFill>
                <a:srgbClr val="000000"/>
              </a:solidFill>
            </a:ln>
          </p:spPr>
          <p:txBody>
            <a:bodyPr wrap="square" lIns="0" tIns="0" rIns="0" bIns="0" rtlCol="0"/>
            <a:lstStyle/>
            <a:p>
              <a:endParaRPr/>
            </a:p>
          </p:txBody>
        </p:sp>
        <p:sp>
          <p:nvSpPr>
            <p:cNvPr id="22" name="object 22"/>
            <p:cNvSpPr/>
            <p:nvPr/>
          </p:nvSpPr>
          <p:spPr>
            <a:xfrm>
              <a:off x="10532597" y="1955505"/>
              <a:ext cx="680085" cy="886460"/>
            </a:xfrm>
            <a:custGeom>
              <a:avLst/>
              <a:gdLst/>
              <a:ahLst/>
              <a:cxnLst/>
              <a:rect l="l" t="t" r="r" b="b"/>
              <a:pathLst>
                <a:path w="680084" h="886460">
                  <a:moveTo>
                    <a:pt x="663413" y="0"/>
                  </a:moveTo>
                  <a:lnTo>
                    <a:pt x="0" y="873393"/>
                  </a:lnTo>
                  <a:lnTo>
                    <a:pt x="16676" y="886060"/>
                  </a:lnTo>
                  <a:lnTo>
                    <a:pt x="680089" y="12667"/>
                  </a:lnTo>
                  <a:lnTo>
                    <a:pt x="663413" y="0"/>
                  </a:lnTo>
                  <a:close/>
                </a:path>
              </a:pathLst>
            </a:custGeom>
            <a:solidFill>
              <a:srgbClr val="000000"/>
            </a:solidFill>
          </p:spPr>
          <p:txBody>
            <a:bodyPr wrap="square" lIns="0" tIns="0" rIns="0" bIns="0" rtlCol="0"/>
            <a:lstStyle/>
            <a:p>
              <a:endParaRPr/>
            </a:p>
          </p:txBody>
        </p:sp>
        <p:sp>
          <p:nvSpPr>
            <p:cNvPr id="23" name="object 23"/>
            <p:cNvSpPr/>
            <p:nvPr/>
          </p:nvSpPr>
          <p:spPr>
            <a:xfrm>
              <a:off x="11204371" y="1961832"/>
              <a:ext cx="2458085" cy="0"/>
            </a:xfrm>
            <a:custGeom>
              <a:avLst/>
              <a:gdLst/>
              <a:ahLst/>
              <a:cxnLst/>
              <a:rect l="l" t="t" r="r" b="b"/>
              <a:pathLst>
                <a:path w="2458084">
                  <a:moveTo>
                    <a:pt x="0" y="3"/>
                  </a:moveTo>
                  <a:lnTo>
                    <a:pt x="2457537" y="0"/>
                  </a:lnTo>
                </a:path>
              </a:pathLst>
            </a:custGeom>
            <a:ln w="20941">
              <a:solidFill>
                <a:srgbClr val="000000"/>
              </a:solidFill>
            </a:ln>
          </p:spPr>
          <p:txBody>
            <a:bodyPr wrap="square" lIns="0" tIns="0" rIns="0" bIns="0" rtlCol="0"/>
            <a:lstStyle/>
            <a:p>
              <a:endParaRPr/>
            </a:p>
          </p:txBody>
        </p:sp>
        <p:sp>
          <p:nvSpPr>
            <p:cNvPr id="24" name="object 24"/>
            <p:cNvSpPr/>
            <p:nvPr/>
          </p:nvSpPr>
          <p:spPr>
            <a:xfrm>
              <a:off x="3388877" y="6768751"/>
              <a:ext cx="680085" cy="886460"/>
            </a:xfrm>
            <a:custGeom>
              <a:avLst/>
              <a:gdLst/>
              <a:ahLst/>
              <a:cxnLst/>
              <a:rect l="l" t="t" r="r" b="b"/>
              <a:pathLst>
                <a:path w="680085" h="886459">
                  <a:moveTo>
                    <a:pt x="663413" y="0"/>
                  </a:moveTo>
                  <a:lnTo>
                    <a:pt x="0" y="873393"/>
                  </a:lnTo>
                  <a:lnTo>
                    <a:pt x="16676" y="886060"/>
                  </a:lnTo>
                  <a:lnTo>
                    <a:pt x="680089" y="12667"/>
                  </a:lnTo>
                  <a:lnTo>
                    <a:pt x="663413" y="0"/>
                  </a:lnTo>
                  <a:close/>
                </a:path>
              </a:pathLst>
            </a:custGeom>
            <a:solidFill>
              <a:srgbClr val="000000"/>
            </a:solidFill>
          </p:spPr>
          <p:txBody>
            <a:bodyPr wrap="square" lIns="0" tIns="0" rIns="0" bIns="0" rtlCol="0"/>
            <a:lstStyle/>
            <a:p>
              <a:endParaRPr/>
            </a:p>
          </p:txBody>
        </p:sp>
        <p:sp>
          <p:nvSpPr>
            <p:cNvPr id="25" name="object 25"/>
            <p:cNvSpPr/>
            <p:nvPr/>
          </p:nvSpPr>
          <p:spPr>
            <a:xfrm>
              <a:off x="4060630" y="6775088"/>
              <a:ext cx="2458085" cy="0"/>
            </a:xfrm>
            <a:custGeom>
              <a:avLst/>
              <a:gdLst/>
              <a:ahLst/>
              <a:cxnLst/>
              <a:rect l="l" t="t" r="r" b="b"/>
              <a:pathLst>
                <a:path w="2458084">
                  <a:moveTo>
                    <a:pt x="0" y="3"/>
                  </a:moveTo>
                  <a:lnTo>
                    <a:pt x="2457537" y="0"/>
                  </a:lnTo>
                </a:path>
              </a:pathLst>
            </a:custGeom>
            <a:ln w="20941">
              <a:solidFill>
                <a:srgbClr val="000000"/>
              </a:solidFill>
            </a:ln>
          </p:spPr>
          <p:txBody>
            <a:bodyPr wrap="square" lIns="0" tIns="0" rIns="0" bIns="0" rtlCol="0"/>
            <a:lstStyle/>
            <a:p>
              <a:endParaRPr/>
            </a:p>
          </p:txBody>
        </p:sp>
      </p:grpSp>
      <p:sp>
        <p:nvSpPr>
          <p:cNvPr id="26" name="object 26"/>
          <p:cNvSpPr txBox="1"/>
          <p:nvPr/>
        </p:nvSpPr>
        <p:spPr>
          <a:xfrm>
            <a:off x="16273505" y="9744652"/>
            <a:ext cx="3148330" cy="905510"/>
          </a:xfrm>
          <a:prstGeom prst="rect">
            <a:avLst/>
          </a:prstGeom>
        </p:spPr>
        <p:txBody>
          <a:bodyPr vert="horz" wrap="square" lIns="0" tIns="15240" rIns="0" bIns="0" rtlCol="0">
            <a:spAutoFit/>
          </a:bodyPr>
          <a:lstStyle/>
          <a:p>
            <a:pPr marL="12700">
              <a:lnSpc>
                <a:spcPct val="100000"/>
              </a:lnSpc>
              <a:spcBef>
                <a:spcPts val="120"/>
              </a:spcBef>
            </a:pPr>
            <a:r>
              <a:rPr sz="5750" b="1" spc="10" dirty="0">
                <a:latin typeface="Times New Roman"/>
                <a:cs typeface="Times New Roman"/>
              </a:rPr>
              <a:t>App</a:t>
            </a:r>
            <a:r>
              <a:rPr sz="5750" b="1" spc="-100" dirty="0">
                <a:latin typeface="Times New Roman"/>
                <a:cs typeface="Times New Roman"/>
              </a:rPr>
              <a:t>r</a:t>
            </a:r>
            <a:r>
              <a:rPr sz="5750" b="1" spc="10" dirty="0">
                <a:latin typeface="Times New Roman"/>
                <a:cs typeface="Times New Roman"/>
              </a:rPr>
              <a:t>oa</a:t>
            </a:r>
            <a:r>
              <a:rPr sz="5750" b="1" dirty="0">
                <a:latin typeface="Times New Roman"/>
                <a:cs typeface="Times New Roman"/>
              </a:rPr>
              <a:t>c</a:t>
            </a:r>
            <a:r>
              <a:rPr sz="5750" b="1" spc="10" dirty="0">
                <a:latin typeface="Times New Roman"/>
                <a:cs typeface="Times New Roman"/>
              </a:rPr>
              <a:t>h</a:t>
            </a:r>
            <a:endParaRPr sz="5750">
              <a:latin typeface="Times New Roman"/>
              <a:cs typeface="Times New Roman"/>
            </a:endParaRPr>
          </a:p>
        </p:txBody>
      </p:sp>
      <p:sp>
        <p:nvSpPr>
          <p:cNvPr id="27" name="object 27"/>
          <p:cNvSpPr txBox="1"/>
          <p:nvPr/>
        </p:nvSpPr>
        <p:spPr>
          <a:xfrm>
            <a:off x="550100" y="9986285"/>
            <a:ext cx="6069965" cy="478155"/>
          </a:xfrm>
          <a:prstGeom prst="rect">
            <a:avLst/>
          </a:prstGeom>
        </p:spPr>
        <p:txBody>
          <a:bodyPr vert="horz" wrap="square" lIns="0" tIns="14604" rIns="0" bIns="0" rtlCol="0">
            <a:spAutoFit/>
          </a:bodyPr>
          <a:lstStyle/>
          <a:p>
            <a:pPr marL="12700">
              <a:lnSpc>
                <a:spcPct val="100000"/>
              </a:lnSpc>
              <a:spcBef>
                <a:spcPts val="114"/>
              </a:spcBef>
              <a:tabLst>
                <a:tab pos="1576705" algn="l"/>
              </a:tabLst>
            </a:pPr>
            <a:r>
              <a:rPr sz="2950" b="1" dirty="0">
                <a:latin typeface="Times New Roman"/>
                <a:cs typeface="Times New Roman"/>
              </a:rPr>
              <a:t>TOOLS</a:t>
            </a:r>
            <a:r>
              <a:rPr sz="2950" dirty="0">
                <a:latin typeface="Times New Roman"/>
                <a:cs typeface="Times New Roman"/>
              </a:rPr>
              <a:t>:	</a:t>
            </a:r>
            <a:r>
              <a:rPr sz="2950" spc="5" dirty="0">
                <a:latin typeface="Times New Roman"/>
                <a:cs typeface="Times New Roman"/>
              </a:rPr>
              <a:t>Anaconda (Jupyter</a:t>
            </a:r>
            <a:r>
              <a:rPr sz="2950" spc="-50" dirty="0">
                <a:latin typeface="Times New Roman"/>
                <a:cs typeface="Times New Roman"/>
              </a:rPr>
              <a:t> </a:t>
            </a:r>
            <a:r>
              <a:rPr sz="2950" spc="5" dirty="0">
                <a:latin typeface="Times New Roman"/>
                <a:cs typeface="Times New Roman"/>
              </a:rPr>
              <a:t>notebook)</a:t>
            </a:r>
            <a:endParaRPr sz="295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04100" cy="113093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208" y="602118"/>
            <a:ext cx="18414655" cy="3445438"/>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4C329E-A2B7-6609-A44B-3D53F9AC9BC2}"/>
              </a:ext>
            </a:extLst>
          </p:cNvPr>
          <p:cNvSpPr>
            <a:spLocks noGrp="1"/>
          </p:cNvSpPr>
          <p:nvPr>
            <p:ph type="title"/>
          </p:nvPr>
        </p:nvSpPr>
        <p:spPr>
          <a:xfrm>
            <a:off x="1726040" y="967712"/>
            <a:ext cx="5870707" cy="2714244"/>
          </a:xfrm>
        </p:spPr>
        <p:txBody>
          <a:bodyPr>
            <a:normAutofit/>
          </a:bodyPr>
          <a:lstStyle/>
          <a:p>
            <a:r>
              <a:rPr lang="en-US" sz="5200"/>
              <a:t>DATASET </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8662" y="1744289"/>
            <a:ext cx="211093" cy="1161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997338" y="2309757"/>
            <a:ext cx="2412661" cy="3015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7FE8D90D-1986-6360-4B89-11D1ACD27A55}"/>
              </a:ext>
            </a:extLst>
          </p:cNvPr>
          <p:cNvSpPr>
            <a:spLocks noGrp="1"/>
          </p:cNvSpPr>
          <p:nvPr>
            <p:ph type="body" idx="1"/>
          </p:nvPr>
        </p:nvSpPr>
        <p:spPr>
          <a:xfrm>
            <a:off x="8823846" y="967712"/>
            <a:ext cx="9898097" cy="2714244"/>
          </a:xfrm>
        </p:spPr>
        <p:txBody>
          <a:bodyPr anchor="ctr">
            <a:normAutofit/>
          </a:bodyPr>
          <a:lstStyle/>
          <a:p>
            <a:pPr>
              <a:spcAft>
                <a:spcPts val="600"/>
              </a:spcAft>
            </a:pPr>
            <a:r>
              <a:rPr lang="en-US" sz="3000" dirty="0">
                <a:hlinkClick r:id="rId2"/>
              </a:rPr>
              <a:t>https://data.gov.il/dataset/covid-19</a:t>
            </a:r>
            <a:r>
              <a:rPr lang="en-US" sz="3000" dirty="0"/>
              <a:t>  </a:t>
            </a:r>
            <a:r>
              <a:rPr lang="en-US" sz="3000"/>
              <a:t>(English) </a:t>
            </a:r>
            <a:r>
              <a:rPr lang="en-US" sz="3000" dirty="0"/>
              <a:t>– Dataset Taken From</a:t>
            </a:r>
          </a:p>
          <a:p>
            <a:pPr>
              <a:spcAft>
                <a:spcPts val="600"/>
              </a:spcAft>
            </a:pPr>
            <a:r>
              <a:rPr lang="en-US" sz="3000" dirty="0">
                <a:hlinkClick r:id="rId3"/>
              </a:rPr>
              <a:t>https://www.kaggle.com/datasets/imdevskp/corona-virus-report</a:t>
            </a:r>
            <a:r>
              <a:rPr lang="en-US" sz="3000" dirty="0"/>
              <a:t> - For </a:t>
            </a:r>
            <a:r>
              <a:rPr lang="en-US" sz="3000" dirty="0" err="1"/>
              <a:t>Futhur</a:t>
            </a:r>
            <a:r>
              <a:rPr lang="en-US" sz="3000" dirty="0"/>
              <a:t> Research.</a:t>
            </a:r>
          </a:p>
          <a:p>
            <a:pPr>
              <a:spcAft>
                <a:spcPts val="600"/>
              </a:spcAft>
            </a:pPr>
            <a:endParaRPr lang="en-US" sz="3000" dirty="0"/>
          </a:p>
          <a:p>
            <a:pPr>
              <a:spcAft>
                <a:spcPts val="600"/>
              </a:spcAft>
            </a:pPr>
            <a:endParaRPr lang="en-US" sz="3000" dirty="0"/>
          </a:p>
          <a:p>
            <a:pPr>
              <a:spcAft>
                <a:spcPts val="600"/>
              </a:spcAft>
            </a:pPr>
            <a:endParaRPr lang="en-US" sz="3000" dirty="0"/>
          </a:p>
        </p:txBody>
      </p:sp>
      <p:pic>
        <p:nvPicPr>
          <p:cNvPr id="5" name="Picture 4" descr="Table&#10;&#10;Description automatically generated">
            <a:extLst>
              <a:ext uri="{FF2B5EF4-FFF2-40B4-BE49-F238E27FC236}">
                <a16:creationId xmlns:a16="http://schemas.microsoft.com/office/drawing/2014/main" id="{CE2EE614-CE04-B979-4F4A-2F5FEAA882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4050" y="2606675"/>
            <a:ext cx="15059504" cy="7924800"/>
          </a:xfrm>
          <a:prstGeom prst="rect">
            <a:avLst/>
          </a:prstGeom>
        </p:spPr>
      </p:pic>
    </p:spTree>
    <p:extLst>
      <p:ext uri="{BB962C8B-B14F-4D97-AF65-F5344CB8AC3E}">
        <p14:creationId xmlns:p14="http://schemas.microsoft.com/office/powerpoint/2010/main" val="435424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04100" cy="113093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3282" y="1054543"/>
            <a:ext cx="11309350" cy="9200264"/>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48748" y="652047"/>
            <a:ext cx="10465369" cy="9194724"/>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520959" y="4649008"/>
            <a:ext cx="4125949" cy="9194724"/>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01207" y="1406617"/>
            <a:ext cx="11309352" cy="8496113"/>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349840" y="1861225"/>
            <a:ext cx="7121202" cy="7120702"/>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bject 2"/>
          <p:cNvSpPr txBox="1">
            <a:spLocks noGrp="1"/>
          </p:cNvSpPr>
          <p:nvPr>
            <p:ph type="title"/>
          </p:nvPr>
        </p:nvSpPr>
        <p:spPr>
          <a:xfrm>
            <a:off x="1362692" y="967767"/>
            <a:ext cx="6975259" cy="5586233"/>
          </a:xfrm>
          <a:prstGeom prst="rect">
            <a:avLst/>
          </a:prstGeom>
        </p:spPr>
        <p:txBody>
          <a:bodyPr vert="horz" lIns="0" tIns="16510" rIns="0" bIns="0" rtlCol="0" anchor="b">
            <a:normAutofit/>
          </a:bodyPr>
          <a:lstStyle/>
          <a:p>
            <a:pPr marL="12700" algn="r">
              <a:spcBef>
                <a:spcPts val="130"/>
              </a:spcBef>
            </a:pPr>
            <a:r>
              <a:rPr lang="en-US" sz="6600" spc="10">
                <a:solidFill>
                  <a:srgbClr val="FFFFFF"/>
                </a:solidFill>
              </a:rPr>
              <a:t>Evaluation</a:t>
            </a:r>
            <a:r>
              <a:rPr lang="en-US" sz="6600" spc="-30">
                <a:solidFill>
                  <a:srgbClr val="FFFFFF"/>
                </a:solidFill>
              </a:rPr>
              <a:t> </a:t>
            </a:r>
            <a:r>
              <a:rPr lang="en-US" sz="6600" spc="10">
                <a:solidFill>
                  <a:srgbClr val="FFFFFF"/>
                </a:solidFill>
              </a:rPr>
              <a:t>Methodology</a:t>
            </a:r>
          </a:p>
        </p:txBody>
      </p:sp>
      <p:sp>
        <p:nvSpPr>
          <p:cNvPr id="3" name="object 3"/>
          <p:cNvSpPr txBox="1">
            <a:spLocks noGrp="1"/>
          </p:cNvSpPr>
          <p:nvPr>
            <p:ph type="body" idx="1"/>
          </p:nvPr>
        </p:nvSpPr>
        <p:spPr>
          <a:xfrm>
            <a:off x="10723436" y="1071040"/>
            <a:ext cx="8017973" cy="9145842"/>
          </a:xfrm>
          <a:prstGeom prst="rect">
            <a:avLst/>
          </a:prstGeom>
        </p:spPr>
        <p:txBody>
          <a:bodyPr vert="horz" lIns="0" tIns="50165" rIns="0" bIns="0" rtlCol="0" anchor="ctr">
            <a:normAutofit/>
          </a:bodyPr>
          <a:lstStyle/>
          <a:p>
            <a:pPr marL="636270" marR="5080" indent="-457200">
              <a:spcBef>
                <a:spcPts val="395"/>
              </a:spcBef>
              <a:buSzPct val="123170"/>
              <a:buFont typeface="Wingdings" panose="05000000000000000000" pitchFamily="2" charset="2"/>
              <a:buChar char="§"/>
              <a:tabLst>
                <a:tab pos="598805" algn="l"/>
              </a:tabLst>
            </a:pPr>
            <a:r>
              <a:rPr lang="en-US" sz="3600" spc="5" dirty="0"/>
              <a:t>Confusion Matrix : for finding False Positive, </a:t>
            </a:r>
            <a:r>
              <a:rPr lang="en-US" sz="3600" spc="-30" dirty="0"/>
              <a:t>True </a:t>
            </a:r>
            <a:r>
              <a:rPr lang="en-US" sz="3600" spc="5" dirty="0"/>
              <a:t>Positive, false Negative,  </a:t>
            </a:r>
            <a:r>
              <a:rPr lang="en-US" sz="3600" spc="-30" dirty="0"/>
              <a:t>True</a:t>
            </a:r>
            <a:r>
              <a:rPr lang="en-US" sz="3600" spc="-5" dirty="0"/>
              <a:t> </a:t>
            </a:r>
            <a:r>
              <a:rPr lang="en-US" sz="3600" spc="5" dirty="0"/>
              <a:t>Negative</a:t>
            </a:r>
            <a:endParaRPr lang="en-US" sz="3600" dirty="0"/>
          </a:p>
          <a:p>
            <a:pPr marL="636270" indent="-457200">
              <a:buSzPct val="123170"/>
              <a:buFont typeface="Wingdings" panose="05000000000000000000" pitchFamily="2" charset="2"/>
              <a:buChar char="§"/>
              <a:tabLst>
                <a:tab pos="598805" algn="l"/>
              </a:tabLst>
            </a:pPr>
            <a:r>
              <a:rPr lang="en-US" sz="3600" spc="5" dirty="0"/>
              <a:t>F1-score</a:t>
            </a:r>
            <a:endParaRPr lang="en-US" sz="3600" dirty="0"/>
          </a:p>
          <a:p>
            <a:pPr marL="636270" indent="-457200">
              <a:buSzPct val="123170"/>
              <a:buFont typeface="Wingdings" panose="05000000000000000000" pitchFamily="2" charset="2"/>
              <a:buChar char="§"/>
              <a:tabLst>
                <a:tab pos="598805" algn="l"/>
              </a:tabLst>
            </a:pPr>
            <a:r>
              <a:rPr lang="en-US" sz="3600" spc="5" dirty="0"/>
              <a:t>Accuracy(&gt;95)</a:t>
            </a:r>
            <a:endParaRPr lang="en-US" sz="3600" dirty="0"/>
          </a:p>
          <a:p>
            <a:pPr marL="636270" indent="-457200">
              <a:buSzPct val="123170"/>
              <a:buFont typeface="Wingdings" panose="05000000000000000000" pitchFamily="2" charset="2"/>
              <a:buChar char="§"/>
              <a:tabLst>
                <a:tab pos="598805" algn="l"/>
              </a:tabLst>
            </a:pPr>
            <a:r>
              <a:rPr lang="en-US" sz="3600" spc="-30" dirty="0"/>
              <a:t>Time</a:t>
            </a:r>
            <a:r>
              <a:rPr lang="en-US" sz="3600" dirty="0"/>
              <a:t> </a:t>
            </a:r>
            <a:r>
              <a:rPr lang="en-US" sz="3600" spc="5" dirty="0"/>
              <a:t>Complexity</a:t>
            </a:r>
            <a:endParaRPr lang="en-US" sz="3600" dirty="0"/>
          </a:p>
          <a:p>
            <a:pPr marL="636270" indent="-457200">
              <a:buSzPct val="123170"/>
              <a:buFont typeface="Wingdings" panose="05000000000000000000" pitchFamily="2" charset="2"/>
              <a:buChar char="§"/>
              <a:tabLst>
                <a:tab pos="598805" algn="l"/>
              </a:tabLst>
            </a:pPr>
            <a:r>
              <a:rPr lang="en-US" sz="3600" spc="5" dirty="0"/>
              <a:t>Correctness</a:t>
            </a:r>
            <a:endParaRPr lang="en-US" sz="3600" dirty="0">
              <a:latin typeface="+mn-lt"/>
              <a:cs typeface="+mn-cs"/>
            </a:endParaRPr>
          </a:p>
          <a:p>
            <a:pPr marL="636270" indent="-457200">
              <a:buSzPct val="123170"/>
              <a:buFont typeface="Wingdings" panose="05000000000000000000" pitchFamily="2" charset="2"/>
              <a:buChar char="§"/>
              <a:tabLst>
                <a:tab pos="598805" algn="l"/>
              </a:tabLst>
            </a:pPr>
            <a:r>
              <a:rPr lang="en-US" sz="3600" spc="5" dirty="0">
                <a:latin typeface="Times New Roman"/>
                <a:cs typeface="Times New Roman"/>
              </a:rPr>
              <a:t>Feature importance: </a:t>
            </a:r>
            <a:r>
              <a:rPr lang="en-US" sz="3600" spc="-130" dirty="0">
                <a:latin typeface="Times New Roman"/>
                <a:cs typeface="Times New Roman"/>
              </a:rPr>
              <a:t>You </a:t>
            </a:r>
            <a:r>
              <a:rPr lang="en-US" sz="3600" spc="5" dirty="0">
                <a:latin typeface="Times New Roman"/>
                <a:cs typeface="Times New Roman"/>
              </a:rPr>
              <a:t>can measure the role of each feature in </a:t>
            </a:r>
            <a:r>
              <a:rPr lang="en-US" sz="3600" spc="10" dirty="0">
                <a:latin typeface="Times New Roman"/>
                <a:cs typeface="Times New Roman"/>
              </a:rPr>
              <a:t>your</a:t>
            </a:r>
            <a:r>
              <a:rPr lang="en-US" sz="3600" spc="-10" dirty="0">
                <a:latin typeface="Times New Roman"/>
                <a:cs typeface="Times New Roman"/>
              </a:rPr>
              <a:t> </a:t>
            </a:r>
            <a:r>
              <a:rPr lang="en-US" sz="3600" spc="5" dirty="0">
                <a:latin typeface="Times New Roman"/>
                <a:cs typeface="Times New Roman"/>
              </a:rPr>
              <a:t>final </a:t>
            </a:r>
            <a:r>
              <a:rPr lang="en-US" sz="3600" spc="5" dirty="0"/>
              <a:t>model using either built-in or external feature importance</a:t>
            </a:r>
            <a:r>
              <a:rPr lang="en-US" sz="3600" dirty="0"/>
              <a:t> </a:t>
            </a:r>
            <a:r>
              <a:rPr lang="en-US" sz="3600" spc="5" dirty="0"/>
              <a:t>algorithms.</a:t>
            </a:r>
          </a:p>
          <a:p>
            <a:pPr marL="636270" indent="-457200">
              <a:buSzPct val="123170"/>
              <a:buFont typeface="Wingdings" panose="05000000000000000000" pitchFamily="2" charset="2"/>
              <a:buChar char="§"/>
              <a:tabLst>
                <a:tab pos="598805" algn="l"/>
              </a:tabLst>
            </a:pPr>
            <a:r>
              <a:rPr lang="en-US" sz="3600" spc="5" dirty="0">
                <a:latin typeface="Times New Roman"/>
                <a:cs typeface="Times New Roman"/>
              </a:rPr>
              <a:t>Decision boundary</a:t>
            </a:r>
            <a:r>
              <a:rPr lang="en-US" sz="3600" dirty="0">
                <a:latin typeface="Times New Roman"/>
                <a:cs typeface="Times New Roman"/>
              </a:rPr>
              <a:t> </a:t>
            </a:r>
            <a:r>
              <a:rPr lang="en-US" sz="3600" spc="5" dirty="0">
                <a:latin typeface="Times New Roman"/>
                <a:cs typeface="Times New Roman"/>
              </a:rPr>
              <a:t>visualization</a:t>
            </a:r>
            <a:endParaRPr lang="en-US" sz="36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6" y="0"/>
            <a:ext cx="20099074" cy="113093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871656" cy="1130935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132560" y="1902325"/>
            <a:ext cx="5277326" cy="7356788"/>
          </a:xfrm>
          <a:prstGeom prst="rect">
            <a:avLst/>
          </a:prstGeom>
        </p:spPr>
        <p:txBody>
          <a:bodyPr vert="horz" lIns="0" tIns="16510" rIns="0" bIns="0" rtlCol="0">
            <a:normAutofit/>
          </a:bodyPr>
          <a:lstStyle/>
          <a:p>
            <a:pPr marL="12700">
              <a:spcBef>
                <a:spcPts val="130"/>
              </a:spcBef>
            </a:pPr>
            <a:r>
              <a:rPr lang="en-US" spc="10" dirty="0">
                <a:solidFill>
                  <a:srgbClr val="FFFFFF"/>
                </a:solidFill>
              </a:rPr>
              <a:t>J48</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50298" y="4049266"/>
            <a:ext cx="6733411" cy="6733884"/>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object 3"/>
          <p:cNvSpPr txBox="1">
            <a:spLocks noGrp="1"/>
          </p:cNvSpPr>
          <p:nvPr>
            <p:ph type="body" idx="1"/>
          </p:nvPr>
        </p:nvSpPr>
        <p:spPr>
          <a:xfrm>
            <a:off x="7333425" y="975170"/>
            <a:ext cx="11388516" cy="9211099"/>
          </a:xfrm>
          <a:prstGeom prst="rect">
            <a:avLst/>
          </a:prstGeom>
        </p:spPr>
        <p:txBody>
          <a:bodyPr vert="horz" lIns="0" tIns="50165" rIns="0" bIns="0" rtlCol="0" anchor="ctr">
            <a:normAutofit/>
          </a:bodyPr>
          <a:lstStyle/>
          <a:p>
            <a:pPr marL="179070" marR="5080">
              <a:spcBef>
                <a:spcPts val="395"/>
              </a:spcBef>
              <a:buSzPct val="123170"/>
              <a:tabLst>
                <a:tab pos="598805" algn="l"/>
              </a:tabLst>
            </a:pPr>
            <a:endParaRPr lang="en-US" dirty="0">
              <a:latin typeface="Times New Roman"/>
              <a:cs typeface="Times New Roman"/>
            </a:endParaRPr>
          </a:p>
        </p:txBody>
      </p:sp>
      <p:pic>
        <p:nvPicPr>
          <p:cNvPr id="11" name="Picture 10" descr="Chart, scatter chart&#10;&#10;Description automatically generated">
            <a:extLst>
              <a:ext uri="{FF2B5EF4-FFF2-40B4-BE49-F238E27FC236}">
                <a16:creationId xmlns:a16="http://schemas.microsoft.com/office/drawing/2014/main" id="{DF25AE94-DDAB-D47B-4157-5DFB09CCE9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0434" y="2498311"/>
            <a:ext cx="11074498" cy="7951058"/>
          </a:xfrm>
          <a:prstGeom prst="rect">
            <a:avLst/>
          </a:prstGeom>
        </p:spPr>
      </p:pic>
    </p:spTree>
    <p:extLst>
      <p:ext uri="{BB962C8B-B14F-4D97-AF65-F5344CB8AC3E}">
        <p14:creationId xmlns:p14="http://schemas.microsoft.com/office/powerpoint/2010/main" val="4058142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04100" cy="113093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099073" cy="113093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325567" y="2325563"/>
            <a:ext cx="11309350" cy="6658223"/>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325568" y="2342280"/>
            <a:ext cx="11309348" cy="6658228"/>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66128" y="5917252"/>
            <a:ext cx="4125949" cy="6658232"/>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827343" y="1599136"/>
            <a:ext cx="6431525" cy="6891412"/>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325581" y="2308843"/>
            <a:ext cx="11309355" cy="6658222"/>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769605" y="967767"/>
            <a:ext cx="5278919" cy="5586233"/>
          </a:xfrm>
          <a:prstGeom prst="rect">
            <a:avLst/>
          </a:prstGeom>
        </p:spPr>
        <p:txBody>
          <a:bodyPr vert="horz" lIns="0" tIns="16510" rIns="0" bIns="0" rtlCol="0" anchor="b">
            <a:normAutofit/>
          </a:bodyPr>
          <a:lstStyle/>
          <a:p>
            <a:pPr marL="12700" algn="r">
              <a:spcBef>
                <a:spcPts val="130"/>
              </a:spcBef>
            </a:pPr>
            <a:r>
              <a:rPr lang="en-US" sz="6600" spc="10" dirty="0">
                <a:solidFill>
                  <a:srgbClr val="FFFFFF"/>
                </a:solidFill>
              </a:rPr>
              <a:t>KNN</a:t>
            </a:r>
          </a:p>
        </p:txBody>
      </p:sp>
      <p:sp>
        <p:nvSpPr>
          <p:cNvPr id="3" name="object 3"/>
          <p:cNvSpPr txBox="1">
            <a:spLocks noGrp="1"/>
          </p:cNvSpPr>
          <p:nvPr>
            <p:ph type="body" idx="1"/>
          </p:nvPr>
        </p:nvSpPr>
        <p:spPr>
          <a:xfrm>
            <a:off x="7931916" y="1071040"/>
            <a:ext cx="10809494" cy="9145842"/>
          </a:xfrm>
          <a:prstGeom prst="rect">
            <a:avLst/>
          </a:prstGeom>
        </p:spPr>
        <p:txBody>
          <a:bodyPr vert="horz" lIns="0" tIns="50165" rIns="0" bIns="0" rtlCol="0" anchor="ctr">
            <a:normAutofit/>
          </a:bodyPr>
          <a:lstStyle/>
          <a:p>
            <a:r>
              <a:rPr lang="en-US" dirty="0"/>
              <a:t>Correctly classified instances – 95.09%</a:t>
            </a:r>
          </a:p>
          <a:p>
            <a:r>
              <a:rPr lang="en-US" dirty="0"/>
              <a:t>Incorrectly classified instances – 4.91%</a:t>
            </a:r>
          </a:p>
          <a:p>
            <a:r>
              <a:rPr lang="en-US" dirty="0"/>
              <a:t>R2 score – 0.383</a:t>
            </a:r>
          </a:p>
          <a:p>
            <a:r>
              <a:rPr lang="en-US" dirty="0"/>
              <a:t>Time taken – 83.78s</a:t>
            </a:r>
          </a:p>
          <a:p>
            <a:pPr marL="636270" marR="5080" indent="-457200">
              <a:spcBef>
                <a:spcPts val="395"/>
              </a:spcBef>
              <a:buSzPct val="123170"/>
              <a:buFont typeface="Wingdings" panose="05000000000000000000" pitchFamily="2" charset="2"/>
              <a:buChar char="§"/>
              <a:tabLst>
                <a:tab pos="598805" algn="l"/>
              </a:tabLst>
            </a:pPr>
            <a:endParaRPr lang="en-US" sz="3300" dirty="0">
              <a:latin typeface="Times New Roman"/>
              <a:cs typeface="Times New Roman"/>
            </a:endParaRPr>
          </a:p>
        </p:txBody>
      </p:sp>
    </p:spTree>
    <p:extLst>
      <p:ext uri="{BB962C8B-B14F-4D97-AF65-F5344CB8AC3E}">
        <p14:creationId xmlns:p14="http://schemas.microsoft.com/office/powerpoint/2010/main" val="2080571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6" y="0"/>
            <a:ext cx="20099074" cy="113093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871656" cy="1130935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132560" y="1902325"/>
            <a:ext cx="5277326" cy="7356788"/>
          </a:xfrm>
          <a:prstGeom prst="rect">
            <a:avLst/>
          </a:prstGeom>
        </p:spPr>
        <p:txBody>
          <a:bodyPr vert="horz" lIns="0" tIns="16510" rIns="0" bIns="0" rtlCol="0">
            <a:normAutofit/>
          </a:bodyPr>
          <a:lstStyle/>
          <a:p>
            <a:pPr marL="12700">
              <a:spcBef>
                <a:spcPts val="130"/>
              </a:spcBef>
            </a:pPr>
            <a:r>
              <a:rPr lang="en-US" spc="10" dirty="0">
                <a:solidFill>
                  <a:srgbClr val="FFFFFF"/>
                </a:solidFill>
              </a:rPr>
              <a:t>Logistic Regression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50298" y="4049266"/>
            <a:ext cx="6733411" cy="6733884"/>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object 3"/>
          <p:cNvSpPr txBox="1">
            <a:spLocks noGrp="1"/>
          </p:cNvSpPr>
          <p:nvPr>
            <p:ph type="body" idx="1"/>
          </p:nvPr>
        </p:nvSpPr>
        <p:spPr>
          <a:xfrm>
            <a:off x="7333425" y="975170"/>
            <a:ext cx="11388516" cy="9211099"/>
          </a:xfrm>
          <a:prstGeom prst="rect">
            <a:avLst/>
          </a:prstGeom>
        </p:spPr>
        <p:txBody>
          <a:bodyPr vert="horz" lIns="0" tIns="50165" rIns="0" bIns="0" rtlCol="0" anchor="ctr">
            <a:normAutofit/>
          </a:bodyPr>
          <a:lstStyle/>
          <a:p>
            <a:r>
              <a:rPr lang="en-US" dirty="0"/>
              <a:t>Correctly classified instances – 95.06%</a:t>
            </a:r>
          </a:p>
          <a:p>
            <a:r>
              <a:rPr lang="en-US" dirty="0"/>
              <a:t>Incorrectly classified instances – 4.94%</a:t>
            </a:r>
          </a:p>
          <a:p>
            <a:r>
              <a:rPr lang="en-US" dirty="0"/>
              <a:t>R2 score – 0.33</a:t>
            </a:r>
          </a:p>
          <a:p>
            <a:r>
              <a:rPr lang="en-US" dirty="0"/>
              <a:t>Time taken – 7.75s</a:t>
            </a:r>
          </a:p>
          <a:p>
            <a:pPr marL="636270" marR="5080" indent="-457200">
              <a:spcBef>
                <a:spcPts val="395"/>
              </a:spcBef>
              <a:buSzPct val="123170"/>
              <a:buFont typeface="Wingdings" panose="05000000000000000000" pitchFamily="2" charset="2"/>
              <a:buChar char="§"/>
              <a:tabLst>
                <a:tab pos="598805" algn="l"/>
              </a:tabLst>
            </a:pPr>
            <a:endParaRPr lang="en-US" dirty="0">
              <a:latin typeface="Times New Roman"/>
              <a:cs typeface="Times New Roman"/>
            </a:endParaRPr>
          </a:p>
        </p:txBody>
      </p:sp>
    </p:spTree>
    <p:extLst>
      <p:ext uri="{BB962C8B-B14F-4D97-AF65-F5344CB8AC3E}">
        <p14:creationId xmlns:p14="http://schemas.microsoft.com/office/powerpoint/2010/main" val="362120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1663</TotalTime>
  <Words>1189</Words>
  <Application>Microsoft Macintosh PowerPoint</Application>
  <PresentationFormat>Custom</PresentationFormat>
  <Paragraphs>80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Comic Sans MS</vt:lpstr>
      <vt:lpstr>Courier New</vt:lpstr>
      <vt:lpstr>Times New Roman</vt:lpstr>
      <vt:lpstr>Wingdings</vt:lpstr>
      <vt:lpstr>Office Theme</vt:lpstr>
      <vt:lpstr>INTRO TO  AI (FINAL   PROJECT PROPOSAL)</vt:lpstr>
      <vt:lpstr>GOAL </vt:lpstr>
      <vt:lpstr>OBJECTIVE</vt:lpstr>
      <vt:lpstr>Data Preprocessing</vt:lpstr>
      <vt:lpstr>DATASET </vt:lpstr>
      <vt:lpstr>Evaluation Methodology</vt:lpstr>
      <vt:lpstr>J48</vt:lpstr>
      <vt:lpstr>KNN</vt:lpstr>
      <vt:lpstr>Logistic Regression</vt:lpstr>
      <vt:lpstr>SVM</vt:lpstr>
      <vt:lpstr>COMPARATIVE STUDY OF ALL ALGORITHMS EVALUATED </vt:lpstr>
      <vt:lpstr>Algorithms vs Accuracy Scores</vt:lpstr>
      <vt:lpstr>Algorithms vs Time Complexity </vt:lpstr>
      <vt:lpstr>Confusion     Matrix</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detection</dc:title>
  <cp:lastModifiedBy>YADAVALLY  CHAITANYA</cp:lastModifiedBy>
  <cp:revision>9</cp:revision>
  <dcterms:created xsi:type="dcterms:W3CDTF">2022-04-13T01:03:02Z</dcterms:created>
  <dcterms:modified xsi:type="dcterms:W3CDTF">2022-05-12T20:27:31Z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2022-04-13T00:00:00Z</vt:filetime>
  </property>
  <property fmtid="{D5CDD505-2E9C-101B-9397-08002B2CF9AE}" pid="3" name="Creator">
    <vt:lpwstr>Keynote</vt:lpwstr>
  </property>
  <property fmtid="{D5CDD505-2E9C-101B-9397-08002B2CF9AE}" pid="4" name="LastSaved">
    <vt:filetime>2022-04-13T00:00:00Z</vt:filetime>
  </property>
</Properties>
</file>