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0FBB6F9-C0F4-4118-9C66-C08B2CA028B5}" type="datetimeFigureOut">
              <a:rPr lang="en-US" smtClean="0"/>
              <a:pPr/>
              <a:t>5/4/2025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BCFDC08-4618-44A5-B40B-F57E2784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B6F9-C0F4-4118-9C66-C08B2CA028B5}" type="datetimeFigureOut">
              <a:rPr lang="en-US" smtClean="0"/>
              <a:pPr/>
              <a:t>5/4/2025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DC08-4618-44A5-B40B-F57E2784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B6F9-C0F4-4118-9C66-C08B2CA028B5}" type="datetimeFigureOut">
              <a:rPr lang="en-US" smtClean="0"/>
              <a:pPr/>
              <a:t>5/4/2025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DC08-4618-44A5-B40B-F57E2784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B6F9-C0F4-4118-9C66-C08B2CA028B5}" type="datetimeFigureOut">
              <a:rPr lang="en-US" smtClean="0"/>
              <a:pPr/>
              <a:t>5/4/2025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DC08-4618-44A5-B40B-F57E2784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B6F9-C0F4-4118-9C66-C08B2CA028B5}" type="datetimeFigureOut">
              <a:rPr lang="en-US" smtClean="0"/>
              <a:pPr/>
              <a:t>5/4/2025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DC08-4618-44A5-B40B-F57E2784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B6F9-C0F4-4118-9C66-C08B2CA028B5}" type="datetimeFigureOut">
              <a:rPr lang="en-US" smtClean="0"/>
              <a:pPr/>
              <a:t>5/4/2025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DC08-4618-44A5-B40B-F57E2784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FBB6F9-C0F4-4118-9C66-C08B2CA028B5}" type="datetimeFigureOut">
              <a:rPr lang="en-US" smtClean="0"/>
              <a:pPr/>
              <a:t>5/4/2025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BCFDC08-4618-44A5-B40B-F57E27845A1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E0FBB6F9-C0F4-4118-9C66-C08B2CA028B5}" type="datetimeFigureOut">
              <a:rPr lang="en-US" smtClean="0"/>
              <a:pPr/>
              <a:t>5/4/2025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BCFDC08-4618-44A5-B40B-F57E2784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B6F9-C0F4-4118-9C66-C08B2CA028B5}" type="datetimeFigureOut">
              <a:rPr lang="en-US" smtClean="0"/>
              <a:pPr/>
              <a:t>5/4/2025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DC08-4618-44A5-B40B-F57E2784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B6F9-C0F4-4118-9C66-C08B2CA028B5}" type="datetimeFigureOut">
              <a:rPr lang="en-US" smtClean="0"/>
              <a:pPr/>
              <a:t>5/4/2025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DC08-4618-44A5-B40B-F57E2784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B6F9-C0F4-4118-9C66-C08B2CA028B5}" type="datetimeFigureOut">
              <a:rPr lang="en-US" smtClean="0"/>
              <a:pPr/>
              <a:t>5/4/2025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FDC08-4618-44A5-B40B-F57E2784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0FBB6F9-C0F4-4118-9C66-C08B2CA028B5}" type="datetimeFigureOut">
              <a:rPr lang="en-US" smtClean="0"/>
              <a:pPr/>
              <a:t>5/4/2025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BCFDC08-4618-44A5-B40B-F57E27845A1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-857280"/>
            <a:ext cx="8215370" cy="2857520"/>
          </a:xfrm>
        </p:spPr>
        <p:txBody>
          <a:bodyPr>
            <a:noAutofit/>
          </a:bodyPr>
          <a:lstStyle/>
          <a:p>
            <a:r>
              <a:rPr lang="en-IN" sz="2400" dirty="0" smtClean="0">
                <a:latin typeface="Arial Rounded MT Bold" pitchFamily="34" charset="0"/>
              </a:rPr>
              <a:t>N.B.K.R  INSTITUTE  OF  SCIENCE  &amp; TECHNOLOGY</a:t>
            </a:r>
            <a:br>
              <a:rPr lang="en-IN" sz="2400" dirty="0" smtClean="0">
                <a:latin typeface="Arial Rounded MT Bold" pitchFamily="34" charset="0"/>
              </a:rPr>
            </a:br>
            <a:r>
              <a:rPr lang="en-IN" sz="2000" dirty="0" smtClean="0">
                <a:latin typeface="Arial Rounded MT Bold" pitchFamily="34" charset="0"/>
              </a:rPr>
              <a:t>                                           (AUTONOMOUS)</a:t>
            </a:r>
            <a:br>
              <a:rPr lang="en-IN" sz="2000" dirty="0" smtClean="0">
                <a:latin typeface="Arial Rounded MT Bold" pitchFamily="34" charset="0"/>
              </a:rPr>
            </a:br>
            <a:r>
              <a:rPr lang="en-IN" sz="2000" dirty="0" smtClean="0">
                <a:latin typeface="Arial Rounded MT Bold" pitchFamily="34" charset="0"/>
              </a:rPr>
              <a:t>                             BACHELOR OF TECHNOLOGY</a:t>
            </a:r>
            <a:br>
              <a:rPr lang="en-IN" sz="2000" dirty="0" smtClean="0">
                <a:latin typeface="Arial Rounded MT Bold" pitchFamily="34" charset="0"/>
              </a:rPr>
            </a:br>
            <a:r>
              <a:rPr lang="en-IN" sz="2000" dirty="0" smtClean="0">
                <a:latin typeface="Arial Rounded MT Bold" pitchFamily="34" charset="0"/>
              </a:rPr>
              <a:t>                                                     IN</a:t>
            </a:r>
            <a:br>
              <a:rPr lang="en-IN" sz="2000" dirty="0" smtClean="0">
                <a:latin typeface="Arial Rounded MT Bold" pitchFamily="34" charset="0"/>
              </a:rPr>
            </a:br>
            <a:r>
              <a:rPr lang="en-IN" sz="2000" dirty="0" smtClean="0">
                <a:latin typeface="Arial Rounded MT Bold" pitchFamily="34" charset="0"/>
              </a:rPr>
              <a:t>                 COMPUTER SCIENCE AND ENGINEERING</a:t>
            </a:r>
            <a:br>
              <a:rPr lang="en-IN" sz="2000" dirty="0" smtClean="0">
                <a:latin typeface="Arial Rounded MT Bold" pitchFamily="34" charset="0"/>
              </a:rPr>
            </a:br>
            <a:r>
              <a:rPr lang="en-IN" sz="2000" dirty="0" smtClean="0">
                <a:latin typeface="Arial Rounded MT Bold" pitchFamily="34" charset="0"/>
              </a:rPr>
              <a:t> </a:t>
            </a:r>
            <a:endParaRPr lang="en-GB" sz="2000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7290" y="3214686"/>
            <a:ext cx="7286676" cy="3643314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Arial Rounded MT Bold" pitchFamily="34" charset="0"/>
              </a:rPr>
              <a:t>SIMPLE  E-COMMERCE  CART  SYSTEM</a:t>
            </a:r>
          </a:p>
          <a:p>
            <a:endParaRPr lang="en-IN" dirty="0" smtClean="0">
              <a:solidFill>
                <a:schemeClr val="bg1"/>
              </a:solidFill>
              <a:latin typeface="Arial Rounded MT Bold" pitchFamily="34" charset="0"/>
            </a:endParaRPr>
          </a:p>
          <a:p>
            <a:r>
              <a:rPr lang="en-IN" dirty="0" smtClean="0">
                <a:solidFill>
                  <a:schemeClr val="bg1"/>
                </a:solidFill>
                <a:latin typeface="Arial Rounded MT Bold" pitchFamily="34" charset="0"/>
              </a:rPr>
              <a:t>                                                   </a:t>
            </a:r>
          </a:p>
          <a:p>
            <a:r>
              <a:rPr lang="en-IN" sz="1800" dirty="0" smtClean="0">
                <a:solidFill>
                  <a:schemeClr val="tx1"/>
                </a:solidFill>
                <a:latin typeface="Arial Rounded MT Bold" pitchFamily="34" charset="0"/>
              </a:rPr>
              <a:t>                                              PRESENTED BY :</a:t>
            </a:r>
          </a:p>
          <a:p>
            <a:r>
              <a:rPr lang="en-IN" sz="1800" dirty="0" smtClean="0">
                <a:solidFill>
                  <a:schemeClr val="tx1"/>
                </a:solidFill>
                <a:latin typeface="Arial Rounded MT Bold" pitchFamily="34" charset="0"/>
              </a:rPr>
              <a:t>                                              CH.SAI  LAKSHMI        24KB1A05A0</a:t>
            </a:r>
          </a:p>
          <a:p>
            <a:r>
              <a:rPr lang="en-IN" sz="1800" dirty="0" smtClean="0">
                <a:solidFill>
                  <a:schemeClr val="tx1"/>
                </a:solidFill>
                <a:latin typeface="Arial Rounded MT Bold" pitchFamily="34" charset="0"/>
              </a:rPr>
              <a:t>                                              CH.SADHVIKA              24KB1A05B5</a:t>
            </a:r>
          </a:p>
          <a:p>
            <a:r>
              <a:rPr lang="en-IN" sz="1800" dirty="0" smtClean="0">
                <a:solidFill>
                  <a:schemeClr val="tx1"/>
                </a:solidFill>
                <a:latin typeface="Arial Rounded MT Bold" pitchFamily="34" charset="0"/>
              </a:rPr>
              <a:t>                                              CH.GIREESHA              24KB1A05B8</a:t>
            </a:r>
          </a:p>
          <a:p>
            <a:r>
              <a:rPr lang="en-IN" sz="1800" dirty="0" smtClean="0">
                <a:solidFill>
                  <a:schemeClr val="tx1"/>
                </a:solidFill>
                <a:latin typeface="Arial Rounded MT Bold" pitchFamily="34" charset="0"/>
              </a:rPr>
              <a:t>                                              D.CHAITANYA SRI       24KB1A05D8</a:t>
            </a:r>
          </a:p>
        </p:txBody>
      </p:sp>
      <p:sp>
        <p:nvSpPr>
          <p:cNvPr id="15362" name="AutoShape 2" descr="N.B.K.R. Institute of Science and Technology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64" name="AutoShape 4" descr="N.B.K.R. Institute of Science and Technology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366" name="Picture 6" descr="N.B.K.R. Institute of Science and Technology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785926"/>
            <a:ext cx="1928826" cy="13573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Arial Black" pitchFamily="34" charset="0"/>
              </a:rPr>
              <a:t>LIMITATIONS:</a:t>
            </a:r>
            <a:endParaRPr lang="en-GB" sz="24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57429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GB" dirty="0" smtClean="0"/>
          </a:p>
          <a:p>
            <a:r>
              <a:rPr lang="en-GB" b="1" dirty="0" smtClean="0"/>
              <a:t>Title:</a:t>
            </a:r>
            <a:r>
              <a:rPr lang="en-GB" dirty="0" smtClean="0"/>
              <a:t> Where Simplicity Falls Short</a:t>
            </a:r>
          </a:p>
          <a:p>
            <a:pPr lvl="1"/>
            <a:r>
              <a:rPr lang="en-GB" sz="3100" b="1" dirty="0" smtClean="0">
                <a:solidFill>
                  <a:srgbClr val="7030A0"/>
                </a:solidFill>
              </a:rPr>
              <a:t>Limited Features:</a:t>
            </a:r>
            <a:r>
              <a:rPr lang="en-GB" sz="3100" dirty="0" smtClean="0">
                <a:solidFill>
                  <a:srgbClr val="7030A0"/>
                </a:solidFill>
              </a:rPr>
              <a:t> (Icon: Puzzle piece with missing parts) May lack </a:t>
            </a:r>
            <a:r>
              <a:rPr lang="en-GB" sz="3100" dirty="0" err="1" smtClean="0">
                <a:solidFill>
                  <a:srgbClr val="7030A0"/>
                </a:solidFill>
              </a:rPr>
              <a:t>wishlists</a:t>
            </a:r>
            <a:r>
              <a:rPr lang="en-GB" sz="3100" dirty="0" smtClean="0">
                <a:solidFill>
                  <a:srgbClr val="7030A0"/>
                </a:solidFill>
              </a:rPr>
              <a:t>, advanced discounts, etc.</a:t>
            </a:r>
          </a:p>
          <a:p>
            <a:pPr lvl="1"/>
            <a:r>
              <a:rPr lang="en-GB" sz="3100" b="1" dirty="0" smtClean="0">
                <a:solidFill>
                  <a:srgbClr val="7030A0"/>
                </a:solidFill>
              </a:rPr>
              <a:t>Scalability Challenges:</a:t>
            </a:r>
            <a:r>
              <a:rPr lang="en-GB" sz="3100" dirty="0" smtClean="0">
                <a:solidFill>
                  <a:srgbClr val="7030A0"/>
                </a:solidFill>
              </a:rPr>
              <a:t> (Icon: Graph line struggling to go up) Might not handle significant growth in traffic or orders.</a:t>
            </a:r>
          </a:p>
          <a:p>
            <a:pPr lvl="1"/>
            <a:r>
              <a:rPr lang="en-GB" sz="3100" b="1" dirty="0" smtClean="0">
                <a:solidFill>
                  <a:srgbClr val="7030A0"/>
                </a:solidFill>
              </a:rPr>
              <a:t>Basic Customization:</a:t>
            </a:r>
            <a:r>
              <a:rPr lang="en-GB" sz="3100" dirty="0" smtClean="0">
                <a:solidFill>
                  <a:srgbClr val="7030A0"/>
                </a:solidFill>
              </a:rPr>
              <a:t> (Icon: Paintbrush with limited </a:t>
            </a:r>
            <a:r>
              <a:rPr lang="en-GB" sz="3100" dirty="0" err="1" smtClean="0">
                <a:solidFill>
                  <a:srgbClr val="7030A0"/>
                </a:solidFill>
              </a:rPr>
              <a:t>colors</a:t>
            </a:r>
            <a:r>
              <a:rPr lang="en-GB" sz="3100" dirty="0" smtClean="0">
                <a:solidFill>
                  <a:srgbClr val="7030A0"/>
                </a:solidFill>
              </a:rPr>
              <a:t>) Fewer options for branding and unique experiences.</a:t>
            </a:r>
          </a:p>
          <a:p>
            <a:pPr lvl="1"/>
            <a:r>
              <a:rPr lang="en-GB" sz="3100" b="1" dirty="0" smtClean="0">
                <a:solidFill>
                  <a:srgbClr val="7030A0"/>
                </a:solidFill>
              </a:rPr>
              <a:t>Restricted Integrations:</a:t>
            </a:r>
            <a:r>
              <a:rPr lang="en-GB" sz="3100" dirty="0" smtClean="0">
                <a:solidFill>
                  <a:srgbClr val="7030A0"/>
                </a:solidFill>
              </a:rPr>
              <a:t> (Icon: Broken chain links) May not easily connect with other business tools.</a:t>
            </a:r>
          </a:p>
          <a:p>
            <a:pPr lvl="1"/>
            <a:r>
              <a:rPr lang="en-GB" sz="3100" b="1" dirty="0" smtClean="0">
                <a:solidFill>
                  <a:srgbClr val="7030A0"/>
                </a:solidFill>
              </a:rPr>
              <a:t>Basic Reporting:</a:t>
            </a:r>
            <a:r>
              <a:rPr lang="en-GB" sz="3100" dirty="0" smtClean="0">
                <a:solidFill>
                  <a:srgbClr val="7030A0"/>
                </a:solidFill>
              </a:rPr>
              <a:t> (Icon: Simple bar chart) Limited insights into sales and customer </a:t>
            </a:r>
            <a:r>
              <a:rPr lang="en-GB" sz="3100" dirty="0" err="1" smtClean="0">
                <a:solidFill>
                  <a:srgbClr val="7030A0"/>
                </a:solidFill>
              </a:rPr>
              <a:t>behavior</a:t>
            </a:r>
            <a:r>
              <a:rPr lang="en-GB" sz="3100" dirty="0" smtClean="0">
                <a:solidFill>
                  <a:srgbClr val="7030A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commerce Website Design at ₹ 9999/pack in Bareilly | ID: 2334594136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4286280" cy="3357586"/>
          </a:xfrm>
          <a:prstGeom prst="rect">
            <a:avLst/>
          </a:prstGeom>
          <a:noFill/>
        </p:spPr>
      </p:pic>
      <p:pic>
        <p:nvPicPr>
          <p:cNvPr id="5124" name="Picture 4" descr="70,600+ Online Shopping Cart Stock Photos, Pictures &amp; Royalty-Free Images -  iStock | Online shopping cart illustration, Online shopping cart icon,  Online shopping cart vect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1928802"/>
            <a:ext cx="4000528" cy="3357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928694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Arial Black" pitchFamily="34" charset="0"/>
              </a:rPr>
              <a:t>OUTPUT:</a:t>
            </a:r>
            <a:endParaRPr lang="en-GB" sz="2400" dirty="0">
              <a:latin typeface="Arial Black" pitchFamily="34" charset="0"/>
            </a:endParaRPr>
          </a:p>
        </p:txBody>
      </p:sp>
      <p:pic>
        <p:nvPicPr>
          <p:cNvPr id="8" name="Content Placeholder 7" descr="200788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1071546"/>
            <a:ext cx="8072494" cy="578645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Arial Black" pitchFamily="34" charset="0"/>
              </a:rPr>
              <a:t>CONCLUSION:</a:t>
            </a:r>
            <a:endParaRPr lang="en-GB" sz="24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788610"/>
          </a:xfrm>
        </p:spPr>
        <p:txBody>
          <a:bodyPr>
            <a:normAutofit/>
          </a:bodyPr>
          <a:lstStyle/>
          <a:p>
            <a:pPr>
              <a:buNone/>
            </a:pPr>
            <a:endParaRPr lang="en-GB" dirty="0" smtClean="0"/>
          </a:p>
          <a:p>
            <a:r>
              <a:rPr lang="en-GB" sz="2400" dirty="0" smtClean="0"/>
              <a:t>Our simple e-commerce cart system provides the fundamental building blocks for online shopping.</a:t>
            </a:r>
          </a:p>
          <a:p>
            <a:r>
              <a:rPr lang="en-GB" sz="2400" dirty="0" smtClean="0"/>
              <a:t>It allows users to browse products, easily add them to a temporary cart, review and modify their selections, and see a running subtotal.</a:t>
            </a:r>
          </a:p>
          <a:p>
            <a:r>
              <a:rPr lang="en-GB" sz="2400" dirty="0" smtClean="0"/>
              <a:t>While lacking advanced features, this basic system demonstrates the core logic behind how online stores manage items before the checkout process.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3929074"/>
          </a:xfrm>
        </p:spPr>
        <p:txBody>
          <a:bodyPr/>
          <a:lstStyle/>
          <a:p>
            <a:r>
              <a:rPr lang="en-IN" dirty="0" smtClean="0"/>
              <a:t>              </a:t>
            </a:r>
            <a:r>
              <a:rPr lang="en-IN" dirty="0" smtClean="0">
                <a:latin typeface="Arial Black" pitchFamily="34" charset="0"/>
              </a:rPr>
              <a:t>THANK YOU……</a:t>
            </a:r>
            <a:endParaRPr lang="en-GB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142984"/>
            <a:ext cx="7729566" cy="1066800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Arial Black" pitchFamily="34" charset="0"/>
              </a:rPr>
              <a:t>OBJECTIVE:</a:t>
            </a:r>
            <a:endParaRPr lang="en-GB" sz="2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928802"/>
            <a:ext cx="8143964" cy="46457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latin typeface="Arial Rounded MT Bold" pitchFamily="34" charset="0"/>
              </a:rPr>
              <a:t>    Develop  a  simple  e-commerce  cart  system using    arrays to  store  available  products  and  a  linked    list  to  manage the  user’s  shopping  cart, enabling   efficient  addition, removal,  and  display  of  cart  items while maintaining a clear separation between inventory  and user  selections.</a:t>
            </a:r>
          </a:p>
          <a:p>
            <a:pPr>
              <a:buNone/>
            </a:pPr>
            <a:endParaRPr lang="en-IN" sz="2400" dirty="0" smtClean="0">
              <a:latin typeface="Arial Rounded MT Bold" pitchFamily="34" charset="0"/>
            </a:endParaRPr>
          </a:p>
          <a:p>
            <a:pPr>
              <a:buNone/>
            </a:pPr>
            <a:r>
              <a:rPr lang="en-IN" sz="2400" dirty="0" smtClean="0">
                <a:latin typeface="Arial Rounded MT Bold" pitchFamily="34" charset="0"/>
              </a:rPr>
              <a:t>            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214446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Arial Black" pitchFamily="34" charset="0"/>
              </a:rPr>
              <a:t>INTRODUCTION:</a:t>
            </a:r>
            <a:endParaRPr lang="en-GB" sz="28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931486"/>
          </a:xfrm>
        </p:spPr>
        <p:txBody>
          <a:bodyPr>
            <a:noAutofit/>
          </a:bodyPr>
          <a:lstStyle/>
          <a:p>
            <a:r>
              <a:rPr lang="en-GB" sz="2000" dirty="0" smtClean="0"/>
              <a:t>This project is a simple implementation of an </a:t>
            </a:r>
            <a:r>
              <a:rPr lang="en-GB" sz="2000" b="1" dirty="0" smtClean="0"/>
              <a:t>E-commerce Cart System</a:t>
            </a:r>
            <a:r>
              <a:rPr lang="en-GB" sz="2000" dirty="0" smtClean="0"/>
              <a:t> using the </a:t>
            </a:r>
            <a:r>
              <a:rPr lang="en-GB" sz="2000" b="1" dirty="0" smtClean="0"/>
              <a:t>C programming language</a:t>
            </a:r>
            <a:r>
              <a:rPr lang="en-GB" sz="2000" dirty="0" smtClean="0"/>
              <a:t>, designed to demonstrate basic concepts of data structures and procedural programming. The system simulates an online shopping experience where a user can view a list of available products and add them to a shopping cart.</a:t>
            </a:r>
          </a:p>
          <a:p>
            <a:r>
              <a:rPr lang="en-GB" sz="2000" dirty="0" smtClean="0"/>
              <a:t>In this project:</a:t>
            </a:r>
          </a:p>
          <a:p>
            <a:r>
              <a:rPr lang="en-GB" sz="2000" b="1" dirty="0" smtClean="0"/>
              <a:t>Available products</a:t>
            </a:r>
            <a:r>
              <a:rPr lang="en-GB" sz="2000" dirty="0" smtClean="0"/>
              <a:t> are stored in a static array, allowing for quick access and easy display.</a:t>
            </a:r>
          </a:p>
          <a:p>
            <a:r>
              <a:rPr lang="en-GB" sz="2000" dirty="0" smtClean="0"/>
              <a:t>The </a:t>
            </a:r>
            <a:r>
              <a:rPr lang="en-GB" sz="2000" b="1" dirty="0" smtClean="0"/>
              <a:t>shopping cart</a:t>
            </a:r>
            <a:r>
              <a:rPr lang="en-GB" sz="2000" dirty="0" smtClean="0"/>
              <a:t> is implemented as a </a:t>
            </a:r>
            <a:r>
              <a:rPr lang="en-GB" sz="2000" b="1" dirty="0" smtClean="0"/>
              <a:t>singly linked list</a:t>
            </a:r>
            <a:r>
              <a:rPr lang="en-GB" sz="2000" dirty="0" smtClean="0"/>
              <a:t>, enabling dynamic memory allocation for user-selected items. This allows the cart to grow as needed during runtime.</a:t>
            </a:r>
          </a:p>
          <a:p>
            <a:r>
              <a:rPr lang="en-GB" sz="2000" dirty="0" smtClean="0"/>
              <a:t>The user can </a:t>
            </a:r>
            <a:r>
              <a:rPr lang="en-GB" sz="2000" b="1" dirty="0" smtClean="0"/>
              <a:t>add products</a:t>
            </a:r>
            <a:r>
              <a:rPr lang="en-GB" sz="2000" dirty="0" smtClean="0"/>
              <a:t>, </a:t>
            </a:r>
            <a:r>
              <a:rPr lang="en-GB" sz="2000" b="1" dirty="0" smtClean="0"/>
              <a:t>view their cart</a:t>
            </a:r>
            <a:r>
              <a:rPr lang="en-GB" sz="2000" dirty="0" smtClean="0"/>
              <a:t>, and see the </a:t>
            </a:r>
            <a:r>
              <a:rPr lang="en-GB" sz="2000" b="1" dirty="0" smtClean="0"/>
              <a:t>total cost</a:t>
            </a:r>
            <a:r>
              <a:rPr lang="en-GB" sz="2000" dirty="0" smtClean="0"/>
              <a:t> of items selected.</a:t>
            </a:r>
          </a:p>
          <a:p>
            <a:endParaRPr lang="en-GB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Arial Black" pitchFamily="34" charset="0"/>
              </a:rPr>
              <a:t> ADDING ITEMS TO THE CART</a:t>
            </a:r>
            <a:endParaRPr lang="en-GB" sz="24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645734"/>
          </a:xfrm>
        </p:spPr>
        <p:txBody>
          <a:bodyPr>
            <a:normAutofit/>
          </a:bodyPr>
          <a:lstStyle/>
          <a:p>
            <a:pPr>
              <a:buNone/>
            </a:pPr>
            <a:endParaRPr lang="en-GB" dirty="0" smtClean="0"/>
          </a:p>
          <a:p>
            <a:r>
              <a:rPr lang="en-GB" sz="2400" b="1" dirty="0" smtClean="0"/>
              <a:t>Title:</a:t>
            </a:r>
            <a:r>
              <a:rPr lang="en-GB" sz="2400" dirty="0" smtClean="0"/>
              <a:t> Adding Items to the Cart</a:t>
            </a:r>
          </a:p>
          <a:p>
            <a:r>
              <a:rPr lang="en-GB" sz="2400" b="1" dirty="0" smtClean="0"/>
              <a:t>Visual:</a:t>
            </a:r>
            <a:r>
              <a:rPr lang="en-GB" sz="2400" dirty="0" smtClean="0"/>
              <a:t> A simple illustration of a product page with an "Add to Cart" button.</a:t>
            </a:r>
          </a:p>
          <a:p>
            <a:pPr lvl="1"/>
            <a:r>
              <a:rPr lang="en-GB" sz="2400" dirty="0" smtClean="0">
                <a:solidFill>
                  <a:srgbClr val="7030A0"/>
                </a:solidFill>
              </a:rPr>
              <a:t>User selects a product.</a:t>
            </a:r>
          </a:p>
          <a:p>
            <a:pPr lvl="1"/>
            <a:r>
              <a:rPr lang="en-GB" sz="2400" dirty="0" smtClean="0">
                <a:solidFill>
                  <a:srgbClr val="7030A0"/>
                </a:solidFill>
              </a:rPr>
              <a:t>Clicks "Add to Cart" (or similar).</a:t>
            </a:r>
          </a:p>
          <a:p>
            <a:pPr lvl="1"/>
            <a:r>
              <a:rPr lang="en-GB" sz="2400" dirty="0" smtClean="0">
                <a:solidFill>
                  <a:srgbClr val="7030A0"/>
                </a:solidFill>
              </a:rPr>
              <a:t>System identifies the product (Product ID).</a:t>
            </a:r>
          </a:p>
          <a:p>
            <a:pPr lvl="1"/>
            <a:r>
              <a:rPr lang="en-GB" sz="2400" dirty="0" smtClean="0">
                <a:solidFill>
                  <a:srgbClr val="7030A0"/>
                </a:solidFill>
              </a:rPr>
              <a:t>Records the desired quantity (default often 1).</a:t>
            </a:r>
          </a:p>
          <a:p>
            <a:pPr lvl="1"/>
            <a:r>
              <a:rPr lang="en-GB" sz="2400" dirty="0" smtClean="0">
                <a:solidFill>
                  <a:srgbClr val="7030A0"/>
                </a:solidFill>
              </a:rPr>
              <a:t>Temporary storage of item details (Session/Local Storage).</a:t>
            </a:r>
          </a:p>
          <a:p>
            <a:endParaRPr lang="en-GB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Arial Black" pitchFamily="34" charset="0"/>
              </a:rPr>
              <a:t> VIEWING THE CART</a:t>
            </a:r>
            <a:endParaRPr lang="en-GB" sz="24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860048"/>
          </a:xfrm>
        </p:spPr>
        <p:txBody>
          <a:bodyPr>
            <a:normAutofit/>
          </a:bodyPr>
          <a:lstStyle/>
          <a:p>
            <a:pPr>
              <a:buNone/>
            </a:pPr>
            <a:endParaRPr lang="en-GB" dirty="0" smtClean="0"/>
          </a:p>
          <a:p>
            <a:r>
              <a:rPr lang="en-GB" sz="2400" b="1" dirty="0" smtClean="0"/>
              <a:t>Title:</a:t>
            </a:r>
            <a:r>
              <a:rPr lang="en-GB" sz="2400" dirty="0" smtClean="0"/>
              <a:t> Viewing Your Cart</a:t>
            </a:r>
          </a:p>
          <a:p>
            <a:r>
              <a:rPr lang="en-GB" sz="2400" b="1" dirty="0" smtClean="0"/>
              <a:t>Visual:</a:t>
            </a:r>
            <a:r>
              <a:rPr lang="en-GB" sz="2400" dirty="0" smtClean="0"/>
              <a:t> A simplified table showing typical cart contents (Item, Quantity, Price, Subtotal).</a:t>
            </a:r>
          </a:p>
          <a:p>
            <a:pPr lvl="1"/>
            <a:r>
              <a:rPr lang="en-GB" sz="2400" dirty="0" smtClean="0">
                <a:solidFill>
                  <a:srgbClr val="7030A0"/>
                </a:solidFill>
              </a:rPr>
              <a:t>Provides a summary of selected items.</a:t>
            </a:r>
          </a:p>
          <a:p>
            <a:pPr lvl="1"/>
            <a:r>
              <a:rPr lang="en-GB" sz="2400" dirty="0" smtClean="0">
                <a:solidFill>
                  <a:srgbClr val="7030A0"/>
                </a:solidFill>
              </a:rPr>
              <a:t>Displays: </a:t>
            </a:r>
          </a:p>
          <a:p>
            <a:pPr lvl="2"/>
            <a:r>
              <a:rPr lang="en-GB" dirty="0" smtClean="0">
                <a:solidFill>
                  <a:srgbClr val="00B0F0"/>
                </a:solidFill>
              </a:rPr>
              <a:t>Item Name/Description</a:t>
            </a:r>
          </a:p>
          <a:p>
            <a:pPr lvl="2"/>
            <a:r>
              <a:rPr lang="en-GB" dirty="0" smtClean="0">
                <a:solidFill>
                  <a:srgbClr val="00B0F0"/>
                </a:solidFill>
              </a:rPr>
              <a:t>Quantity</a:t>
            </a:r>
          </a:p>
          <a:p>
            <a:pPr lvl="2"/>
            <a:r>
              <a:rPr lang="en-GB" dirty="0" smtClean="0">
                <a:solidFill>
                  <a:srgbClr val="00B0F0"/>
                </a:solidFill>
              </a:rPr>
              <a:t>Unit Price</a:t>
            </a:r>
          </a:p>
          <a:p>
            <a:pPr lvl="2"/>
            <a:r>
              <a:rPr lang="en-GB" dirty="0" smtClean="0">
                <a:solidFill>
                  <a:srgbClr val="00B0F0"/>
                </a:solidFill>
              </a:rPr>
              <a:t>Subtotal (Quantity × Price)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Arial Black" pitchFamily="34" charset="0"/>
              </a:rPr>
              <a:t>UPDATING  QUANTITIES</a:t>
            </a:r>
            <a:endParaRPr lang="en-GB" sz="24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860048"/>
          </a:xfrm>
        </p:spPr>
        <p:txBody>
          <a:bodyPr>
            <a:normAutofit/>
          </a:bodyPr>
          <a:lstStyle/>
          <a:p>
            <a:pPr>
              <a:buNone/>
            </a:pPr>
            <a:endParaRPr lang="en-GB" dirty="0" smtClean="0"/>
          </a:p>
          <a:p>
            <a:r>
              <a:rPr lang="en-GB" sz="2400" b="1" dirty="0" smtClean="0"/>
              <a:t>Title:</a:t>
            </a:r>
            <a:r>
              <a:rPr lang="en-GB" sz="2400" dirty="0" smtClean="0"/>
              <a:t> Modifying Item Quantities</a:t>
            </a:r>
          </a:p>
          <a:p>
            <a:r>
              <a:rPr lang="en-GB" sz="2400" b="1" dirty="0" smtClean="0"/>
              <a:t>Visual:</a:t>
            </a:r>
            <a:r>
              <a:rPr lang="en-GB" sz="2400" dirty="0" smtClean="0"/>
              <a:t> An example of a cart item with a quantity input field and an "Update" button.</a:t>
            </a:r>
          </a:p>
          <a:p>
            <a:pPr lvl="1"/>
            <a:r>
              <a:rPr lang="en-GB" sz="2400" dirty="0" smtClean="0">
                <a:solidFill>
                  <a:srgbClr val="7030A0"/>
                </a:solidFill>
              </a:rPr>
              <a:t>Users can change the number of items.</a:t>
            </a:r>
          </a:p>
          <a:p>
            <a:pPr lvl="1"/>
            <a:r>
              <a:rPr lang="en-GB" sz="2400" dirty="0" smtClean="0">
                <a:solidFill>
                  <a:srgbClr val="7030A0"/>
                </a:solidFill>
              </a:rPr>
              <a:t>Quantity input fields are common.</a:t>
            </a:r>
          </a:p>
          <a:p>
            <a:pPr lvl="1"/>
            <a:r>
              <a:rPr lang="en-GB" sz="2400" dirty="0" smtClean="0">
                <a:solidFill>
                  <a:srgbClr val="7030A0"/>
                </a:solidFill>
              </a:rPr>
              <a:t>An "Update" action applies the changes.</a:t>
            </a:r>
          </a:p>
          <a:p>
            <a:pPr lvl="1"/>
            <a:r>
              <a:rPr lang="en-GB" sz="2400" dirty="0" smtClean="0">
                <a:solidFill>
                  <a:srgbClr val="7030A0"/>
                </a:solidFill>
              </a:rPr>
              <a:t>Cart automatically recalculates subtotals and the total.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Arial Black" pitchFamily="34" charset="0"/>
              </a:rPr>
              <a:t>REMOVING ITEMS FROM THE CART</a:t>
            </a:r>
            <a:endParaRPr lang="en-GB" sz="24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788610"/>
          </a:xfrm>
        </p:spPr>
        <p:txBody>
          <a:bodyPr/>
          <a:lstStyle/>
          <a:p>
            <a:pPr>
              <a:buNone/>
            </a:pPr>
            <a:endParaRPr lang="en-GB" dirty="0" smtClean="0"/>
          </a:p>
          <a:p>
            <a:r>
              <a:rPr lang="en-GB" sz="2400" b="1" dirty="0" smtClean="0"/>
              <a:t>Title:</a:t>
            </a:r>
            <a:r>
              <a:rPr lang="en-GB" sz="2400" dirty="0" smtClean="0"/>
              <a:t> Removing Items from the Cart</a:t>
            </a:r>
          </a:p>
          <a:p>
            <a:r>
              <a:rPr lang="en-GB" sz="2400" b="1" dirty="0" smtClean="0"/>
              <a:t>Visual:</a:t>
            </a:r>
            <a:r>
              <a:rPr lang="en-GB" sz="2400" dirty="0" smtClean="0"/>
              <a:t> An example of a cart item with a "Remove" button or link.</a:t>
            </a:r>
          </a:p>
          <a:p>
            <a:pPr lvl="1"/>
            <a:r>
              <a:rPr lang="en-GB" sz="2400" dirty="0" smtClean="0">
                <a:solidFill>
                  <a:srgbClr val="7030A0"/>
                </a:solidFill>
              </a:rPr>
              <a:t>Users can delete unwanted items.</a:t>
            </a:r>
          </a:p>
          <a:p>
            <a:pPr lvl="1"/>
            <a:r>
              <a:rPr lang="en-GB" sz="2400" dirty="0" smtClean="0">
                <a:solidFill>
                  <a:srgbClr val="7030A0"/>
                </a:solidFill>
              </a:rPr>
              <a:t>A "Remove" button/link is typically provided for each item.</a:t>
            </a:r>
          </a:p>
          <a:p>
            <a:pPr lvl="1"/>
            <a:r>
              <a:rPr lang="en-GB" sz="2400" dirty="0" smtClean="0">
                <a:solidFill>
                  <a:srgbClr val="7030A0"/>
                </a:solidFill>
              </a:rPr>
              <a:t>Upon removal, the cart display updates.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Arial Black" pitchFamily="34" charset="0"/>
              </a:rPr>
              <a:t>CALCULATING THE TOTAL:</a:t>
            </a:r>
            <a:endParaRPr lang="en-GB" sz="24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717172"/>
          </a:xfrm>
        </p:spPr>
        <p:txBody>
          <a:bodyPr>
            <a:normAutofit/>
          </a:bodyPr>
          <a:lstStyle/>
          <a:p>
            <a:pPr>
              <a:buNone/>
            </a:pPr>
            <a:endParaRPr lang="en-GB" dirty="0" smtClean="0"/>
          </a:p>
          <a:p>
            <a:r>
              <a:rPr lang="en-GB" sz="2400" b="1" dirty="0" smtClean="0"/>
              <a:t>Title:</a:t>
            </a:r>
            <a:r>
              <a:rPr lang="en-GB" sz="2400" dirty="0" smtClean="0"/>
              <a:t> Calculating the Cart Total</a:t>
            </a:r>
          </a:p>
          <a:p>
            <a:r>
              <a:rPr lang="en-GB" sz="2400" b="1" dirty="0" smtClean="0"/>
              <a:t>Visual:</a:t>
            </a:r>
            <a:r>
              <a:rPr lang="en-GB" sz="2400" dirty="0" smtClean="0"/>
              <a:t> An example showing the sum of subtotals leading to the "Cart Total."</a:t>
            </a:r>
          </a:p>
          <a:p>
            <a:pPr lvl="1"/>
            <a:r>
              <a:rPr lang="en-GB" sz="2400" dirty="0" smtClean="0">
                <a:solidFill>
                  <a:srgbClr val="7030A0"/>
                </a:solidFill>
              </a:rPr>
              <a:t>Sums the subtotals of all items in the cart.</a:t>
            </a:r>
          </a:p>
          <a:p>
            <a:pPr lvl="1"/>
            <a:r>
              <a:rPr lang="en-GB" sz="2400" b="1" dirty="0" smtClean="0">
                <a:solidFill>
                  <a:srgbClr val="7030A0"/>
                </a:solidFill>
              </a:rPr>
              <a:t>(Mention briefly, if applicable for your scope):</a:t>
            </a:r>
            <a:r>
              <a:rPr lang="en-GB" sz="2400" dirty="0" smtClean="0">
                <a:solidFill>
                  <a:srgbClr val="7030A0"/>
                </a:solidFill>
              </a:rPr>
              <a:t> May include considerations for shipping, taxes, and discounts in more advanced systems.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Arial Black" pitchFamily="34" charset="0"/>
              </a:rPr>
              <a:t>ADVANTAGES:</a:t>
            </a:r>
            <a:endParaRPr lang="en-GB" sz="2400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71717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GB" dirty="0" smtClean="0"/>
          </a:p>
          <a:p>
            <a:r>
              <a:rPr lang="en-GB" sz="2600" b="1" dirty="0" smtClean="0"/>
              <a:t>Title:</a:t>
            </a:r>
            <a:r>
              <a:rPr lang="en-GB" sz="2600" dirty="0" smtClean="0"/>
              <a:t> The Upsides of a Basic Approach</a:t>
            </a:r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Ease of Implementation:</a:t>
            </a:r>
            <a:r>
              <a:rPr lang="en-GB" dirty="0" smtClean="0">
                <a:solidFill>
                  <a:srgbClr val="7030A0"/>
                </a:solidFill>
              </a:rPr>
              <a:t> (Icon: Gear or puzzle piece fitting easily) Quicker and often less complex to set up.</a:t>
            </a:r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Lower Initial Cost:</a:t>
            </a:r>
            <a:r>
              <a:rPr lang="en-GB" dirty="0" smtClean="0">
                <a:solidFill>
                  <a:srgbClr val="7030A0"/>
                </a:solidFill>
              </a:rPr>
              <a:t> (Icon: Coin) Generally more affordable than feature-rich platforms.</a:t>
            </a:r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User-Friendly (Potentially):</a:t>
            </a:r>
            <a:r>
              <a:rPr lang="en-GB" dirty="0" smtClean="0">
                <a:solidFill>
                  <a:srgbClr val="7030A0"/>
                </a:solidFill>
              </a:rPr>
              <a:t> (Icon: Smiley face) A clean interface can be intuitive for both sellers and buyers.</a:t>
            </a:r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Focus on Core Sales:</a:t>
            </a:r>
            <a:r>
              <a:rPr lang="en-GB" dirty="0" smtClean="0">
                <a:solidFill>
                  <a:srgbClr val="7030A0"/>
                </a:solidFill>
              </a:rPr>
              <a:t> (Icon: Shopping bag) Directly facilitates the primary goal of selling products.</a:t>
            </a:r>
          </a:p>
          <a:p>
            <a:pPr lvl="1"/>
            <a:r>
              <a:rPr lang="en-GB" b="1" dirty="0" smtClean="0">
                <a:solidFill>
                  <a:srgbClr val="7030A0"/>
                </a:solidFill>
              </a:rPr>
              <a:t>Good Starting Point:</a:t>
            </a:r>
            <a:r>
              <a:rPr lang="en-GB" dirty="0" smtClean="0">
                <a:solidFill>
                  <a:srgbClr val="7030A0"/>
                </a:solidFill>
              </a:rPr>
              <a:t> (Icon: Arrow pointing forward from a starting line) Ideal for new or small businesses.</a:t>
            </a:r>
            <a:endParaRPr lang="en-GB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515</TotalTime>
  <Words>790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N.B.K.R  INSTITUTE  OF  SCIENCE  &amp; TECHNOLOGY                                            (AUTONOMOUS)                              BACHELOR OF TECHNOLOGY                                                      IN                  COMPUTER SCIENCE AND ENGINEERING  </vt:lpstr>
      <vt:lpstr>OBJECTIVE:</vt:lpstr>
      <vt:lpstr>INTRODUCTION:</vt:lpstr>
      <vt:lpstr> ADDING ITEMS TO THE CART</vt:lpstr>
      <vt:lpstr> VIEWING THE CART</vt:lpstr>
      <vt:lpstr>UPDATING  QUANTITIES</vt:lpstr>
      <vt:lpstr>REMOVING ITEMS FROM THE CART</vt:lpstr>
      <vt:lpstr>CALCULATING THE TOTAL:</vt:lpstr>
      <vt:lpstr>ADVANTAGES:</vt:lpstr>
      <vt:lpstr>LIMITATIONS:</vt:lpstr>
      <vt:lpstr>Slide 11</vt:lpstr>
      <vt:lpstr>OUTPUT:</vt:lpstr>
      <vt:lpstr>CONCLUSION:</vt:lpstr>
      <vt:lpstr>              THANK YOU……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N.B.K.R INSTITUTE OF SCIENCE &amp;TECHNOLOGY</dc:title>
  <dc:creator>Chandana</dc:creator>
  <cp:lastModifiedBy>Chandana</cp:lastModifiedBy>
  <cp:revision>55</cp:revision>
  <dcterms:created xsi:type="dcterms:W3CDTF">2025-05-02T13:57:29Z</dcterms:created>
  <dcterms:modified xsi:type="dcterms:W3CDTF">2025-05-04T16:26:29Z</dcterms:modified>
</cp:coreProperties>
</file>