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79" r:id="rId6"/>
    <p:sldId id="280" r:id="rId7"/>
    <p:sldId id="294" r:id="rId8"/>
    <p:sldId id="295" r:id="rId9"/>
    <p:sldId id="297" r:id="rId10"/>
    <p:sldId id="288"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934720" y="0"/>
            <a:ext cx="10556240" cy="1270000"/>
          </a:xfrm>
        </p:spPr>
        <p:txBody>
          <a:bodyPr/>
          <a:lstStyle/>
          <a:p>
            <a:r>
              <a:rPr lang="en-US" sz="1800" dirty="0"/>
              <a:t>DSAS: A Secure Data Sharing and Authorized Searchable Framework for e-Healthcare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428240" y="1191260"/>
            <a:ext cx="7426960" cy="4315460"/>
          </a:xfrm>
        </p:spPr>
        <p:txBody>
          <a:bodyPr/>
          <a:lstStyle/>
          <a:p>
            <a:r>
              <a:rPr lang="en-US" b="1" u="sng" dirty="0"/>
              <a:t>BY:</a:t>
            </a:r>
            <a:endParaRPr lang="en-US" dirty="0"/>
          </a:p>
          <a:p>
            <a:r>
              <a:rPr lang="en-US" dirty="0"/>
              <a:t>     K.Chaitanya-21J41A66F6</a:t>
            </a:r>
          </a:p>
          <a:p>
            <a:r>
              <a:rPr lang="en-US" dirty="0"/>
              <a:t>J.Anusha-21J41A66F1</a:t>
            </a:r>
          </a:p>
          <a:p>
            <a:r>
              <a:rPr lang="en-US" dirty="0"/>
              <a:t> B.Tharuni-21J41A66E2</a:t>
            </a:r>
          </a:p>
          <a:p>
            <a:r>
              <a:rPr lang="en-US" dirty="0"/>
              <a:t>  B.Srivatsav-22J45A6613</a:t>
            </a:r>
          </a:p>
          <a:p>
            <a:r>
              <a:rPr lang="en-US" dirty="0"/>
              <a:t>________________________________________</a:t>
            </a:r>
          </a:p>
          <a:p>
            <a:r>
              <a:rPr lang="en-US" sz="2000" dirty="0">
                <a:solidFill>
                  <a:schemeClr val="accent2">
                    <a:lumMod val="75000"/>
                  </a:schemeClr>
                </a:solidFill>
              </a:rPr>
              <a:t>Dept of CSE(AIML)</a:t>
            </a:r>
          </a:p>
          <a:p>
            <a:r>
              <a:rPr lang="en-US" sz="2000" dirty="0">
                <a:solidFill>
                  <a:schemeClr val="accent2">
                    <a:lumMod val="75000"/>
                  </a:schemeClr>
                </a:solidFill>
              </a:rPr>
              <a:t>MREC(Autonomous)</a:t>
            </a:r>
          </a:p>
          <a:p>
            <a:r>
              <a:rPr lang="en-US" sz="2000" dirty="0" err="1">
                <a:solidFill>
                  <a:schemeClr val="accent2">
                    <a:lumMod val="75000"/>
                  </a:schemeClr>
                </a:solidFill>
              </a:rPr>
              <a:t>Maisammaguda</a:t>
            </a:r>
            <a:r>
              <a:rPr lang="en-US" sz="2000" dirty="0">
                <a:solidFill>
                  <a:schemeClr val="accent2">
                    <a:lumMod val="75000"/>
                  </a:schemeClr>
                </a:solidFill>
              </a:rPr>
              <a:t> , </a:t>
            </a:r>
            <a:r>
              <a:rPr lang="en-US" sz="2000" dirty="0" err="1">
                <a:solidFill>
                  <a:schemeClr val="accent2">
                    <a:lumMod val="75000"/>
                  </a:schemeClr>
                </a:solidFill>
              </a:rPr>
              <a:t>Dulapally</a:t>
            </a:r>
            <a:endParaRPr lang="en-US" sz="2000" dirty="0">
              <a:solidFill>
                <a:schemeClr val="accent2">
                  <a:lumMod val="75000"/>
                </a:schemeClr>
              </a:solidFill>
            </a:endParaRPr>
          </a:p>
          <a:p>
            <a:r>
              <a:rPr lang="en-US" sz="2000" dirty="0">
                <a:solidFill>
                  <a:schemeClr val="accent2">
                    <a:lumMod val="75000"/>
                  </a:schemeClr>
                </a:solidFill>
              </a:rPr>
              <a:t>Via Kompally,Sec-500100</a:t>
            </a:r>
          </a:p>
          <a:p>
            <a:endParaRPr lang="en-US" dirty="0"/>
          </a:p>
        </p:txBody>
      </p:sp>
      <p:pic>
        <p:nvPicPr>
          <p:cNvPr id="5" name="Picture 4">
            <a:extLst>
              <a:ext uri="{FF2B5EF4-FFF2-40B4-BE49-F238E27FC236}">
                <a16:creationId xmlns:a16="http://schemas.microsoft.com/office/drawing/2014/main" id="{A30021C9-8C64-3E00-FEE1-EC706883A43A}"/>
              </a:ext>
            </a:extLst>
          </p:cNvPr>
          <p:cNvPicPr>
            <a:picLocks noChangeAspect="1"/>
          </p:cNvPicPr>
          <p:nvPr/>
        </p:nvPicPr>
        <p:blipFill>
          <a:blip r:embed="rId2"/>
          <a:stretch>
            <a:fillRect/>
          </a:stretch>
        </p:blipFill>
        <p:spPr>
          <a:xfrm>
            <a:off x="195580" y="599440"/>
            <a:ext cx="2364740" cy="2212340"/>
          </a:xfrm>
          <a:prstGeom prst="rect">
            <a:avLst/>
          </a:prstGeom>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up)">
                                      <p:cBhvr>
                                        <p:cTn id="19" dur="500"/>
                                        <p:tgtEl>
                                          <p:spTgt spid="3">
                                            <p:txEl>
                                              <p:pRg st="0" end="0"/>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up)">
                                      <p:cBhvr>
                                        <p:cTn id="25" dur="500"/>
                                        <p:tgtEl>
                                          <p:spTgt spid="3">
                                            <p:txEl>
                                              <p:pRg st="2" end="2"/>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500"/>
                                        <p:tgtEl>
                                          <p:spTgt spid="3">
                                            <p:txEl>
                                              <p:pRg st="3" end="3"/>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05712" y="2770632"/>
            <a:ext cx="5693664" cy="3122168"/>
          </a:xfrm>
        </p:spPr>
        <p:txBody>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Modules</a:t>
            </a:r>
          </a:p>
          <a:p>
            <a:pPr marL="342900" indent="-342900">
              <a:buFont typeface="Wingdings" panose="05000000000000000000" pitchFamily="2" charset="2"/>
              <a:buChar char="Ø"/>
            </a:pPr>
            <a:r>
              <a:rPr lang="en-US" dirty="0"/>
              <a:t>​Software Environment</a:t>
            </a:r>
          </a:p>
          <a:p>
            <a:pPr marL="342900" indent="-342900">
              <a:buFont typeface="Wingdings" panose="05000000000000000000" pitchFamily="2" charset="2"/>
              <a:buChar char="Ø"/>
            </a:pPr>
            <a:r>
              <a:rPr lang="en-US" dirty="0"/>
              <a:t>Plan for Product Launch</a:t>
            </a:r>
          </a:p>
          <a:p>
            <a:pPr marL="342900" indent="-342900">
              <a:buFont typeface="Wingdings" panose="05000000000000000000" pitchFamily="2" charset="2"/>
              <a:buChar char="Ø"/>
            </a:pPr>
            <a:r>
              <a:rPr lang="en-US" dirty="0"/>
              <a:t>Conclusion</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28320" y="1127760"/>
            <a:ext cx="4378960" cy="609600"/>
          </a:xfrm>
        </p:spPr>
        <p:txBody>
          <a:bodyPr>
            <a:normAutofit fontScale="90000"/>
          </a:bodyPr>
          <a:lstStyle/>
          <a:p>
            <a:r>
              <a:rPr lang="en-US" dirty="0"/>
              <a:t>Introduction</a:t>
            </a:r>
          </a:p>
        </p:txBody>
      </p:sp>
      <p:pic>
        <p:nvPicPr>
          <p:cNvPr id="7" name="Picture Placeholder 6">
            <a:extLst>
              <a:ext uri="{FF2B5EF4-FFF2-40B4-BE49-F238E27FC236}">
                <a16:creationId xmlns:a16="http://schemas.microsoft.com/office/drawing/2014/main" id="{D4851463-7FB6-6289-69E0-5513DBCA8DB0}"/>
              </a:ext>
            </a:extLst>
          </p:cNvPr>
          <p:cNvPicPr>
            <a:picLocks noGrp="1" noChangeAspect="1"/>
          </p:cNvPicPr>
          <p:nvPr>
            <p:ph type="pic" idx="1"/>
          </p:nvPr>
        </p:nvPicPr>
        <p:blipFill>
          <a:blip r:embed="rId2"/>
          <a:srcRect l="4546" r="4546"/>
          <a:stretch>
            <a:fillRect/>
          </a:stretch>
        </p:blipFill>
        <p:spPr>
          <a:xfrm>
            <a:off x="5183188" y="987425"/>
            <a:ext cx="6172200" cy="4873625"/>
          </a:xfrm>
        </p:spPr>
      </p:pic>
      <p:sp>
        <p:nvSpPr>
          <p:cNvPr id="3" name="Content Placeholder 2">
            <a:extLst>
              <a:ext uri="{FF2B5EF4-FFF2-40B4-BE49-F238E27FC236}">
                <a16:creationId xmlns:a16="http://schemas.microsoft.com/office/drawing/2014/main" id="{1E0B8C4B-3A3C-9FD1-59FB-1666C1F09376}"/>
              </a:ext>
            </a:extLst>
          </p:cNvPr>
          <p:cNvSpPr>
            <a:spLocks noGrp="1"/>
          </p:cNvSpPr>
          <p:nvPr>
            <p:ph type="body" sz="half" idx="2"/>
          </p:nvPr>
        </p:nvSpPr>
        <p:spPr>
          <a:xfrm>
            <a:off x="621792" y="1737359"/>
            <a:ext cx="4150233" cy="4873625"/>
          </a:xfrm>
        </p:spPr>
        <p:txBody>
          <a:bodyPr>
            <a:normAutofit fontScale="92500" lnSpcReduction="20000"/>
          </a:bodyPr>
          <a:lstStyle/>
          <a:p>
            <a:r>
              <a:rPr lang="en-US" sz="1900" dirty="0">
                <a:solidFill>
                  <a:schemeClr val="bg1">
                    <a:lumMod val="25000"/>
                  </a:schemeClr>
                </a:solidFill>
                <a:effectLst/>
                <a:latin typeface="Times New Roman" panose="02020603050405020304" pitchFamily="18" charset="0"/>
                <a:ea typeface="Times New Roman" panose="02020603050405020304" pitchFamily="18" charset="0"/>
              </a:rPr>
              <a:t>Nowadays, with the rapid development of artificial intelligence and the advancement of wearable devices and sensors, e-healthcare sensor network has reached a stage of maturity for adoption and deployment at a commercial scale. This is because neither the patients nor the doctors have control of the information once the data is outsourced. </a:t>
            </a:r>
          </a:p>
          <a:p>
            <a:r>
              <a:rPr lang="en-US" sz="1900" dirty="0">
                <a:solidFill>
                  <a:schemeClr val="bg1">
                    <a:lumMod val="25000"/>
                  </a:schemeClr>
                </a:solidFill>
                <a:latin typeface="Times New Roman" panose="02020603050405020304" pitchFamily="18" charset="0"/>
              </a:rPr>
              <a:t>	 </a:t>
            </a:r>
            <a:r>
              <a:rPr lang="en-US" sz="1900" dirty="0">
                <a:solidFill>
                  <a:schemeClr val="bg1">
                    <a:lumMod val="25000"/>
                  </a:schemeClr>
                </a:solidFill>
                <a:effectLst/>
                <a:latin typeface="Times New Roman" panose="02020603050405020304" pitchFamily="18" charset="0"/>
                <a:ea typeface="Times New Roman" panose="02020603050405020304" pitchFamily="18" charset="0"/>
              </a:rPr>
              <a:t>For instance, some medical institutions collect and store a large amount of PHRs on cloud servers and authorize the usage of these data to the Center for Disease Control and Prevention (CDC).</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solidFill>
                  <a:schemeClr val="bg1">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However, in the process of collecting case information from medical institutions and the implementation of traditional data mining technology, the CDC may inevitably expose sensitive data of patients. </a:t>
            </a:r>
            <a:endParaRPr lang="en-US" dirty="0">
              <a:solidFill>
                <a:schemeClr val="bg1">
                  <a:lumMod val="25000"/>
                </a:schemeClr>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345440"/>
            <a:ext cx="10513568" cy="386080"/>
          </a:xfrm>
        </p:spPr>
        <p:txBody>
          <a:bodyPr/>
          <a:lstStyle/>
          <a:p>
            <a:pPr algn="ctr"/>
            <a:r>
              <a:rPr lang="en-US" sz="1800" b="1" i="1" dirty="0">
                <a:solidFill>
                  <a:schemeClr val="tx2">
                    <a:lumMod val="50000"/>
                  </a:schemeClr>
                </a:solidFill>
              </a:rPr>
              <a:t>DSAS:A Secure Data Sharing and Authorized Searchable Framework for E-Healthcare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47008" y="1115568"/>
            <a:ext cx="6766560" cy="768096"/>
          </a:xfrm>
        </p:spPr>
        <p:txBody>
          <a:bodyPr/>
          <a:lstStyle/>
          <a:p>
            <a:r>
              <a:rPr lang="en-US" dirty="0"/>
              <a:t>MODULES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91792"/>
            <a:ext cx="6766560" cy="4143248"/>
          </a:xfrm>
        </p:spPr>
        <p:txBody>
          <a:bodyPr/>
          <a:lstStyle/>
          <a:p>
            <a:r>
              <a:rPr lang="en-US" sz="1800" b="1" u="sng" dirty="0">
                <a:effectLst/>
                <a:latin typeface="Times New Roman" panose="02020603050405020304" pitchFamily="18" charset="0"/>
                <a:ea typeface="Calibri" panose="020F0502020204030204" pitchFamily="34" charset="0"/>
              </a:rPr>
              <a:t>Cloud Server</a:t>
            </a:r>
            <a:r>
              <a:rPr lang="en-US" sz="1800" b="1" u="sng" dirty="0">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In this module, the Admin has to login by using valid</a:t>
            </a:r>
          </a:p>
          <a:p>
            <a:r>
              <a:rPr lang="en-US" sz="1800" dirty="0">
                <a:effectLst/>
                <a:latin typeface="Times New Roman" panose="02020603050405020304" pitchFamily="18" charset="0"/>
                <a:ea typeface="Calibri" panose="020F0502020204030204" pitchFamily="34" charset="0"/>
              </a:rPr>
              <a:t> user name and password.</a:t>
            </a:r>
          </a:p>
          <a:p>
            <a:endParaRPr lang="en-US" sz="1800" dirty="0">
              <a:solidFill>
                <a:schemeClr val="bg1">
                  <a:lumMod val="25000"/>
                </a:schemeClr>
              </a:solidFill>
              <a:latin typeface="Times New Roman" panose="02020603050405020304" pitchFamily="18" charset="0"/>
              <a:ea typeface="Calibri" panose="020F0502020204030204" pitchFamily="34" charset="0"/>
            </a:endParaRPr>
          </a:p>
          <a:p>
            <a:pPr algn="just">
              <a:lnSpc>
                <a:spcPct val="150000"/>
              </a:lnSpc>
              <a:spcAft>
                <a:spcPts val="10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Bob:</a:t>
            </a:r>
            <a:r>
              <a:rPr lang="en-US" sz="1800" dirty="0">
                <a:effectLst/>
                <a:latin typeface="Times New Roman" panose="02020603050405020304" pitchFamily="18" charset="0"/>
                <a:ea typeface="Calibri" panose="020F0502020204030204" pitchFamily="34" charset="0"/>
              </a:rPr>
              <a:t> In this module, there are n numbers of users are present. User should register with group option before doing some operations.  After registration successful he has to wait for admin to authorize him and after admin authorized him.</a:t>
            </a:r>
          </a:p>
          <a:p>
            <a:pPr algn="just">
              <a:lnSpc>
                <a:spcPct val="150000"/>
              </a:lnSpc>
              <a:spcAft>
                <a:spcPts val="10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Alice</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rPr>
              <a:t> In this module, there are n numbers of users are present. Transport Company user should register with group option before doing some operations.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612896" y="347472"/>
            <a:ext cx="7745984" cy="768096"/>
          </a:xfrm>
        </p:spPr>
        <p:txBody>
          <a:bodyPr/>
          <a:lstStyle/>
          <a:p>
            <a:pPr algn="ctr"/>
            <a:r>
              <a:rPr lang="en-US" sz="1800" b="1" i="1" dirty="0">
                <a:solidFill>
                  <a:schemeClr val="tx2">
                    <a:lumMod val="50000"/>
                  </a:schemeClr>
                </a:solidFill>
              </a:rPr>
              <a:t>DSAS:A Secure Data Sharing and Authorized Searchable Framework for E-Healthcare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1177303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47008" y="1123696"/>
            <a:ext cx="8333232" cy="768096"/>
          </a:xfrm>
        </p:spPr>
        <p:txBody>
          <a:bodyPr/>
          <a:lstStyle/>
          <a:p>
            <a:r>
              <a:rPr lang="en-US" sz="4000" dirty="0"/>
              <a:t>SOFTWARE ENVIRONMENT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91792"/>
            <a:ext cx="6766560" cy="4509008"/>
          </a:xfrm>
        </p:spPr>
        <p:txBody>
          <a:bodyPr/>
          <a:lstStyle/>
          <a:p>
            <a:r>
              <a:rPr lang="en-US" sz="1400" b="1" u="sng" dirty="0">
                <a:effectLst/>
                <a:latin typeface="Verdana" panose="020B0604030504040204" pitchFamily="34" charset="0"/>
                <a:ea typeface="Times New Roman" panose="02020603050405020304" pitchFamily="18" charset="0"/>
                <a:cs typeface="Times New Roman" panose="02020603050405020304" pitchFamily="18" charset="0"/>
              </a:rPr>
              <a:t>Java Architecture:</a:t>
            </a:r>
            <a:r>
              <a:rPr lang="en-US" sz="1800" dirty="0">
                <a:effectLst/>
                <a:latin typeface="Times New Roman" panose="02020603050405020304" pitchFamily="18" charset="0"/>
                <a:ea typeface="Times New Roman" panose="02020603050405020304" pitchFamily="18" charset="0"/>
              </a:rPr>
              <a:t> </a:t>
            </a:r>
            <a:r>
              <a:rPr lang="en-US" sz="1600" dirty="0">
                <a:effectLst/>
                <a:latin typeface="Verdana" panose="020B0604030504040204" pitchFamily="34" charset="0"/>
                <a:ea typeface="Verdana" panose="020B0604030504040204" pitchFamily="34" charset="0"/>
              </a:rPr>
              <a:t>Java architecture provides a portable, robust, high performing environment for development. Java provides portability by compiling the byte codes for the Java Virtual Machine, which is then interpreted on each platform by the run-time environment.</a:t>
            </a:r>
          </a:p>
          <a:p>
            <a:endParaRPr lang="en-US" sz="1800" b="1" u="sng" dirty="0">
              <a:latin typeface="Times New Roman" panose="02020603050405020304" pitchFamily="18" charset="0"/>
              <a:ea typeface="Calibri" panose="020F0502020204030204" pitchFamily="34" charset="0"/>
            </a:endParaRPr>
          </a:p>
          <a:p>
            <a:r>
              <a:rPr lang="en-US" sz="1800" b="1" u="sng" dirty="0">
                <a:effectLst/>
                <a:latin typeface="Times New Roman" panose="02020603050405020304" pitchFamily="18" charset="0"/>
                <a:ea typeface="Calibri" panose="020F0502020204030204" pitchFamily="34" charset="0"/>
              </a:rPr>
              <a:t>JavaScript:</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cs typeface="Times New Roman" panose="02020603050405020304" pitchFamily="18" charset="0"/>
              </a:rPr>
              <a:t>JavaScript is a script-based programming language that was developed by Netscape Communication Corporation. JavaScript was originally called Live Script and renamed as JavaScript to indicate its relationship with Java.</a:t>
            </a:r>
          </a:p>
          <a:p>
            <a:endParaRPr lang="en-US" sz="1600" b="1" u="sng" dirty="0">
              <a:latin typeface="Verdana" panose="020B0604030504040204" pitchFamily="34" charset="0"/>
              <a:ea typeface="Calibri" panose="020F0502020204030204" pitchFamily="34" charset="0"/>
              <a:cs typeface="Times New Roman" panose="02020603050405020304" pitchFamily="18" charset="0"/>
            </a:endParaRPr>
          </a:p>
          <a:p>
            <a:r>
              <a:rPr lang="en-US" sz="1800" b="1" u="sng" dirty="0">
                <a:effectLst/>
                <a:latin typeface="Times New Roman" panose="02020603050405020304" pitchFamily="18" charset="0"/>
                <a:ea typeface="Calibri" panose="020F0502020204030204" pitchFamily="34" charset="0"/>
              </a:rPr>
              <a:t>Hyper Text Markup Language:</a:t>
            </a:r>
            <a:r>
              <a:rPr lang="en-US" sz="1800" dirty="0">
                <a:effectLst/>
                <a:latin typeface="Verdana" panose="020B0604030504040204" pitchFamily="34" charset="0"/>
                <a:ea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Hypertext Markup Language (HTML), the languages of the World Wide Web (WWW), allows users to produces Web pages that include text, graphics and pointer to other Web pages (Hyperlinks).</a:t>
            </a:r>
            <a:endParaRPr lang="en-IN" sz="1600" dirty="0">
              <a:effectLst/>
              <a:latin typeface="Times New Roman" panose="02020603050405020304" pitchFamily="18" charset="0"/>
              <a:ea typeface="Times New Roman" panose="02020603050405020304" pitchFamily="18" charset="0"/>
            </a:endParaRPr>
          </a:p>
          <a:p>
            <a:endParaRPr lang="en-US" sz="1800" b="1" u="sng" dirty="0">
              <a:effectLst/>
              <a:latin typeface="Times New Roman" panose="02020603050405020304" pitchFamily="18" charset="0"/>
              <a:ea typeface="Calibri" panose="020F0502020204030204" pitchFamily="34"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562096" y="355600"/>
            <a:ext cx="7745984" cy="768096"/>
          </a:xfrm>
        </p:spPr>
        <p:txBody>
          <a:bodyPr/>
          <a:lstStyle/>
          <a:p>
            <a:pPr algn="ctr"/>
            <a:r>
              <a:rPr lang="en-US" sz="1800" b="1" i="1" dirty="0">
                <a:solidFill>
                  <a:schemeClr val="tx2">
                    <a:lumMod val="50000"/>
                  </a:schemeClr>
                </a:solidFill>
              </a:rPr>
              <a:t>DSAS:A Secure Data Sharing and Authorized Searchable Framework for E-Healthcare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941091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67360" y="1188720"/>
            <a:ext cx="4304665" cy="619760"/>
          </a:xfrm>
        </p:spPr>
        <p:txBody>
          <a:bodyPr>
            <a:normAutofit fontScale="90000"/>
          </a:bodyPr>
          <a:lstStyle/>
          <a:p>
            <a:r>
              <a:rPr lang="en-US" sz="2000" dirty="0"/>
              <a:t>SOFTWARE ENVIRONMENT</a:t>
            </a:r>
          </a:p>
        </p:txBody>
      </p:sp>
      <p:pic>
        <p:nvPicPr>
          <p:cNvPr id="6" name="Picture Placeholder 5">
            <a:extLst>
              <a:ext uri="{FF2B5EF4-FFF2-40B4-BE49-F238E27FC236}">
                <a16:creationId xmlns:a16="http://schemas.microsoft.com/office/drawing/2014/main" id="{17BF6005-29E6-C8F5-5BFF-E794ED86B1E0}"/>
              </a:ext>
            </a:extLst>
          </p:cNvPr>
          <p:cNvPicPr>
            <a:picLocks noGrp="1" noChangeAspect="1"/>
          </p:cNvPicPr>
          <p:nvPr>
            <p:ph type="pic" idx="1"/>
          </p:nvPr>
        </p:nvPicPr>
        <p:blipFill>
          <a:blip r:embed="rId2"/>
          <a:srcRect l="2461" r="2461"/>
          <a:stretch>
            <a:fillRect/>
          </a:stretch>
        </p:blipFill>
        <p:spPr/>
      </p:pic>
      <p:sp>
        <p:nvSpPr>
          <p:cNvPr id="3" name="Content Placeholder 2">
            <a:extLst>
              <a:ext uri="{FF2B5EF4-FFF2-40B4-BE49-F238E27FC236}">
                <a16:creationId xmlns:a16="http://schemas.microsoft.com/office/drawing/2014/main" id="{1E0B8C4B-3A3C-9FD1-59FB-1666C1F09376}"/>
              </a:ext>
            </a:extLst>
          </p:cNvPr>
          <p:cNvSpPr>
            <a:spLocks noGrp="1"/>
          </p:cNvSpPr>
          <p:nvPr>
            <p:ph type="body" sz="half" idx="2"/>
          </p:nvPr>
        </p:nvSpPr>
        <p:spPr/>
        <p:txBody>
          <a:bodyPr>
            <a:normAutofit fontScale="85000" lnSpcReduction="20000"/>
          </a:bodyPr>
          <a:lstStyle/>
          <a:p>
            <a:r>
              <a:rPr lang="en-US" sz="1800" b="1" u="sng" dirty="0">
                <a:effectLst/>
                <a:latin typeface="Times New Roman" panose="02020603050405020304" pitchFamily="18" charset="0"/>
                <a:ea typeface="Calibri" panose="020F0502020204030204" pitchFamily="34" charset="0"/>
              </a:rPr>
              <a:t>Java Server Pages(JSP): </a:t>
            </a:r>
            <a:r>
              <a:rPr lang="en-US" sz="1600" dirty="0">
                <a:effectLst/>
                <a:latin typeface="Verdana" panose="020B0604030504040204" pitchFamily="34" charset="0"/>
                <a:ea typeface="Times New Roman" panose="02020603050405020304" pitchFamily="18" charset="0"/>
                <a:cs typeface="Times New Roman" panose="02020603050405020304" pitchFamily="18" charset="0"/>
              </a:rPr>
              <a:t>Java server Pages is a simple, yet powerful technology for creating and maintaining dynamic-content web pages. Based on the Java programming language, Java Server Pages offers proven portability, open standards, and a mature re-usable component model.</a:t>
            </a:r>
          </a:p>
          <a:p>
            <a:endParaRPr lang="en-US" sz="1800" b="1" u="sng" dirty="0">
              <a:latin typeface="Times New Roman" panose="02020603050405020304" pitchFamily="18" charset="0"/>
              <a:ea typeface="Calibri" panose="020F0502020204030204" pitchFamily="34" charset="0"/>
              <a:cs typeface="Times New Roman" panose="02020603050405020304" pitchFamily="18" charset="0"/>
            </a:endParaRPr>
          </a:p>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Tomcat 6.0 Web Server:</a:t>
            </a:r>
            <a:r>
              <a:rPr lang="en-US" sz="1800" dirty="0">
                <a:solidFill>
                  <a:srgbClr val="0D0D0D"/>
                </a:solidFill>
                <a:effectLst/>
                <a:latin typeface="Veranda"/>
                <a:ea typeface="Times New Roman" panose="02020603050405020304" pitchFamily="18" charset="0"/>
                <a:cs typeface="Times New Roman" panose="02020603050405020304" pitchFamily="18" charset="0"/>
              </a:rPr>
              <a:t> </a:t>
            </a:r>
            <a:r>
              <a:rPr lang="en-US" sz="1800" dirty="0">
                <a:solidFill>
                  <a:schemeClr val="accent6">
                    <a:lumMod val="75000"/>
                  </a:schemeClr>
                </a:solidFill>
                <a:effectLst/>
                <a:latin typeface="Veranda"/>
                <a:ea typeface="Times New Roman" panose="02020603050405020304" pitchFamily="18" charset="0"/>
                <a:cs typeface="Times New Roman" panose="02020603050405020304" pitchFamily="18" charset="0"/>
              </a:rPr>
              <a:t>Tomcat is an open source web server developed by Apache Group. Apache Tomcat is the servlet container that is used in the official Reference Implementation for the Java Servlet and Java Server Pages technologies. The Java Servlet and Java Server Pages specifications are developed by Sun under the Java Community Process. Web Servers like Apache Tomcat support only web components while an application server supports web components as well as business components. </a:t>
            </a:r>
            <a:endParaRPr lang="en-US" sz="18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621792" y="457200"/>
            <a:ext cx="10422128" cy="274320"/>
          </a:xfrm>
        </p:spPr>
        <p:txBody>
          <a:bodyPr/>
          <a:lstStyle/>
          <a:p>
            <a:pPr algn="ctr"/>
            <a:r>
              <a:rPr lang="en-US" sz="1800" b="1" i="1" dirty="0">
                <a:solidFill>
                  <a:schemeClr val="tx2">
                    <a:lumMod val="50000"/>
                  </a:schemeClr>
                </a:solidFill>
              </a:rPr>
              <a:t>DSAS:A Secure Data Sharing and Authorized Searchable Framework for E-Healthcare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326760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1112146"/>
            <a:ext cx="10671048" cy="692632"/>
          </a:xfrm>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a:xfrm>
            <a:off x="182880" y="339534"/>
            <a:ext cx="11145520" cy="391986"/>
          </a:xfrm>
        </p:spPr>
        <p:txBody>
          <a:bodyPr/>
          <a:lstStyle/>
          <a:p>
            <a:pPr algn="ctr"/>
            <a:r>
              <a:rPr lang="en-US" sz="1900" b="1" i="1" dirty="0">
                <a:solidFill>
                  <a:schemeClr val="tx2">
                    <a:lumMod val="50000"/>
                  </a:schemeClr>
                </a:solidFill>
              </a:rPr>
              <a:t>DSAS:A Secure Data Sharing and Authorized Searchable Framework for E-Healthcare System</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sz="1400" dirty="0"/>
              <a:t>Structured approach to develop and approve a set of plans of integrated projects to create and implement e-health solutions</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46630" y="3789681"/>
            <a:ext cx="1920240" cy="1527176"/>
          </a:xfrm>
        </p:spPr>
        <p:txBody>
          <a:bodyPr/>
          <a:lstStyle/>
          <a:p>
            <a:pPr lvl="0"/>
            <a:r>
              <a:rPr lang="en-US" sz="1400" dirty="0"/>
              <a:t>Effective marketing of e-healthcare involves highlighting the convenience, accessibility, and personalized nature of online health services.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34356" y="4042855"/>
            <a:ext cx="1920240" cy="1057466"/>
          </a:xfrm>
        </p:spPr>
        <p:txBody>
          <a:bodyPr/>
          <a:lstStyle/>
          <a:p>
            <a:pPr lvl="0"/>
            <a:r>
              <a:rPr lang="en-US" sz="1400" dirty="0"/>
              <a:t>The design of e-healthcare platforms should prioritize user-friendly interfaces, ensuring easy navigation and accessibility.</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sz="1400" dirty="0"/>
              <a:t>Developing a successful e-healthcare strategy involves prioritizing patient-centric care, interoperability, and data security.</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sz="1100" dirty="0"/>
              <a:t>A successful launch of an e-healthcare platform requires a well-planned approach. Start by creating awareness through targeted marketing campaigns, emphasizing the platform's benefits and features.</a:t>
            </a:r>
          </a:p>
        </p:txBody>
      </p:sp>
    </p:spTree>
    <p:extLst>
      <p:ext uri="{BB962C8B-B14F-4D97-AF65-F5344CB8AC3E}">
        <p14:creationId xmlns:p14="http://schemas.microsoft.com/office/powerpoint/2010/main" val="16004945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animEffect transition="in" filter="wipe(left)">
                                      <p:cBhvr>
                                        <p:cTn id="7" dur="500"/>
                                        <p:tgtEl>
                                          <p:spTgt spid="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9">
                                            <p:bg/>
                                          </p:spTgt>
                                        </p:tgtEl>
                                        <p:attrNameLst>
                                          <p:attrName>style.visibility</p:attrName>
                                        </p:attrNameLst>
                                      </p:cBhvr>
                                      <p:to>
                                        <p:strVal val="visible"/>
                                      </p:to>
                                    </p:set>
                                    <p:anim calcmode="lin" valueType="num">
                                      <p:cBhvr>
                                        <p:cTn id="19" dur="500" fill="hold"/>
                                        <p:tgtEl>
                                          <p:spTgt spid="19">
                                            <p:bg/>
                                          </p:spTgt>
                                        </p:tgtEl>
                                        <p:attrNameLst>
                                          <p:attrName>ppt_w</p:attrName>
                                        </p:attrNameLst>
                                      </p:cBhvr>
                                      <p:tavLst>
                                        <p:tav tm="0">
                                          <p:val>
                                            <p:fltVal val="0"/>
                                          </p:val>
                                        </p:tav>
                                        <p:tav tm="100000">
                                          <p:val>
                                            <p:strVal val="#ppt_w"/>
                                          </p:val>
                                        </p:tav>
                                      </p:tavLst>
                                    </p:anim>
                                    <p:anim calcmode="lin" valueType="num">
                                      <p:cBhvr>
                                        <p:cTn id="20" dur="500" fill="hold"/>
                                        <p:tgtEl>
                                          <p:spTgt spid="19">
                                            <p:bg/>
                                          </p:spTgt>
                                        </p:tgtEl>
                                        <p:attrNameLst>
                                          <p:attrName>ppt_h</p:attrName>
                                        </p:attrNameLst>
                                      </p:cBhvr>
                                      <p:tavLst>
                                        <p:tav tm="0">
                                          <p:val>
                                            <p:fltVal val="0"/>
                                          </p:val>
                                        </p:tav>
                                        <p:tav tm="100000">
                                          <p:val>
                                            <p:strVal val="#ppt_h"/>
                                          </p:val>
                                        </p:tav>
                                      </p:tavLst>
                                    </p:anim>
                                    <p:animEffect transition="in" filter="fade">
                                      <p:cBhvr>
                                        <p:cTn id="21" dur="500"/>
                                        <p:tgtEl>
                                          <p:spTgt spid="19">
                                            <p:bg/>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p:cTn id="26"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1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92"/>
                                        </p:tgtEl>
                                        <p:attrNameLst>
                                          <p:attrName>style.visibility</p:attrName>
                                        </p:attrNameLst>
                                      </p:cBhvr>
                                      <p:to>
                                        <p:strVal val="visible"/>
                                      </p:to>
                                    </p:set>
                                    <p:animEffect transition="in" filter="fade">
                                      <p:cBhvr>
                                        <p:cTn id="33" dur="1000"/>
                                        <p:tgtEl>
                                          <p:spTgt spid="292"/>
                                        </p:tgtEl>
                                      </p:cBhvr>
                                    </p:animEffect>
                                    <p:anim calcmode="lin" valueType="num">
                                      <p:cBhvr>
                                        <p:cTn id="34" dur="1000" fill="hold"/>
                                        <p:tgtEl>
                                          <p:spTgt spid="292"/>
                                        </p:tgtEl>
                                        <p:attrNameLst>
                                          <p:attrName>ppt_x</p:attrName>
                                        </p:attrNameLst>
                                      </p:cBhvr>
                                      <p:tavLst>
                                        <p:tav tm="0">
                                          <p:val>
                                            <p:strVal val="#ppt_x"/>
                                          </p:val>
                                        </p:tav>
                                        <p:tav tm="100000">
                                          <p:val>
                                            <p:strVal val="#ppt_x"/>
                                          </p:val>
                                        </p:tav>
                                      </p:tavLst>
                                    </p:anim>
                                    <p:anim calcmode="lin" valueType="num">
                                      <p:cBhvr>
                                        <p:cTn id="35" dur="1000" fill="hold"/>
                                        <p:tgtEl>
                                          <p:spTgt spid="29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0">
                                            <p:bg/>
                                          </p:spTgt>
                                        </p:tgtEl>
                                        <p:attrNameLst>
                                          <p:attrName>style.visibility</p:attrName>
                                        </p:attrNameLst>
                                      </p:cBhvr>
                                      <p:to>
                                        <p:strVal val="visible"/>
                                      </p:to>
                                    </p:set>
                                    <p:anim calcmode="lin" valueType="num">
                                      <p:cBhvr>
                                        <p:cTn id="40" dur="500" fill="hold"/>
                                        <p:tgtEl>
                                          <p:spTgt spid="20">
                                            <p:bg/>
                                          </p:spTgt>
                                        </p:tgtEl>
                                        <p:attrNameLst>
                                          <p:attrName>ppt_w</p:attrName>
                                        </p:attrNameLst>
                                      </p:cBhvr>
                                      <p:tavLst>
                                        <p:tav tm="0">
                                          <p:val>
                                            <p:fltVal val="0"/>
                                          </p:val>
                                        </p:tav>
                                        <p:tav tm="100000">
                                          <p:val>
                                            <p:strVal val="#ppt_w"/>
                                          </p:val>
                                        </p:tav>
                                      </p:tavLst>
                                    </p:anim>
                                    <p:anim calcmode="lin" valueType="num">
                                      <p:cBhvr>
                                        <p:cTn id="41" dur="500" fill="hold"/>
                                        <p:tgtEl>
                                          <p:spTgt spid="20">
                                            <p:bg/>
                                          </p:spTgt>
                                        </p:tgtEl>
                                        <p:attrNameLst>
                                          <p:attrName>ppt_h</p:attrName>
                                        </p:attrNameLst>
                                      </p:cBhvr>
                                      <p:tavLst>
                                        <p:tav tm="0">
                                          <p:val>
                                            <p:fltVal val="0"/>
                                          </p:val>
                                        </p:tav>
                                        <p:tav tm="100000">
                                          <p:val>
                                            <p:strVal val="#ppt_h"/>
                                          </p:val>
                                        </p:tav>
                                      </p:tavLst>
                                    </p:anim>
                                    <p:animEffect transition="in" filter="fade">
                                      <p:cBhvr>
                                        <p:cTn id="42" dur="500"/>
                                        <p:tgtEl>
                                          <p:spTgt spid="20">
                                            <p:bg/>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p:cTn id="47"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2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90"/>
                                        </p:tgtEl>
                                        <p:attrNameLst>
                                          <p:attrName>style.visibility</p:attrName>
                                        </p:attrNameLst>
                                      </p:cBhvr>
                                      <p:to>
                                        <p:strVal val="visible"/>
                                      </p:to>
                                    </p:set>
                                    <p:animEffect transition="in" filter="fade">
                                      <p:cBhvr>
                                        <p:cTn id="54" dur="1000"/>
                                        <p:tgtEl>
                                          <p:spTgt spid="290"/>
                                        </p:tgtEl>
                                      </p:cBhvr>
                                    </p:animEffect>
                                    <p:anim calcmode="lin" valueType="num">
                                      <p:cBhvr>
                                        <p:cTn id="55" dur="1000" fill="hold"/>
                                        <p:tgtEl>
                                          <p:spTgt spid="290"/>
                                        </p:tgtEl>
                                        <p:attrNameLst>
                                          <p:attrName>ppt_x</p:attrName>
                                        </p:attrNameLst>
                                      </p:cBhvr>
                                      <p:tavLst>
                                        <p:tav tm="0">
                                          <p:val>
                                            <p:strVal val="#ppt_x"/>
                                          </p:val>
                                        </p:tav>
                                        <p:tav tm="100000">
                                          <p:val>
                                            <p:strVal val="#ppt_x"/>
                                          </p:val>
                                        </p:tav>
                                      </p:tavLst>
                                    </p:anim>
                                    <p:anim calcmode="lin" valueType="num">
                                      <p:cBhvr>
                                        <p:cTn id="56" dur="1000" fill="hold"/>
                                        <p:tgtEl>
                                          <p:spTgt spid="29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1">
                                            <p:bg/>
                                          </p:spTgt>
                                        </p:tgtEl>
                                        <p:attrNameLst>
                                          <p:attrName>style.visibility</p:attrName>
                                        </p:attrNameLst>
                                      </p:cBhvr>
                                      <p:to>
                                        <p:strVal val="visible"/>
                                      </p:to>
                                    </p:set>
                                    <p:anim calcmode="lin" valueType="num">
                                      <p:cBhvr>
                                        <p:cTn id="61" dur="500" fill="hold"/>
                                        <p:tgtEl>
                                          <p:spTgt spid="21">
                                            <p:bg/>
                                          </p:spTgt>
                                        </p:tgtEl>
                                        <p:attrNameLst>
                                          <p:attrName>ppt_w</p:attrName>
                                        </p:attrNameLst>
                                      </p:cBhvr>
                                      <p:tavLst>
                                        <p:tav tm="0">
                                          <p:val>
                                            <p:fltVal val="0"/>
                                          </p:val>
                                        </p:tav>
                                        <p:tav tm="100000">
                                          <p:val>
                                            <p:strVal val="#ppt_w"/>
                                          </p:val>
                                        </p:tav>
                                      </p:tavLst>
                                    </p:anim>
                                    <p:anim calcmode="lin" valueType="num">
                                      <p:cBhvr>
                                        <p:cTn id="62" dur="500" fill="hold"/>
                                        <p:tgtEl>
                                          <p:spTgt spid="21">
                                            <p:bg/>
                                          </p:spTgt>
                                        </p:tgtEl>
                                        <p:attrNameLst>
                                          <p:attrName>ppt_h</p:attrName>
                                        </p:attrNameLst>
                                      </p:cBhvr>
                                      <p:tavLst>
                                        <p:tav tm="0">
                                          <p:val>
                                            <p:fltVal val="0"/>
                                          </p:val>
                                        </p:tav>
                                        <p:tav tm="100000">
                                          <p:val>
                                            <p:strVal val="#ppt_h"/>
                                          </p:val>
                                        </p:tav>
                                      </p:tavLst>
                                    </p:anim>
                                    <p:animEffect transition="in" filter="fade">
                                      <p:cBhvr>
                                        <p:cTn id="63" dur="500"/>
                                        <p:tgtEl>
                                          <p:spTgt spid="21">
                                            <p:bg/>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 calcmode="lin" valueType="num">
                                      <p:cBhvr>
                                        <p:cTn id="6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88"/>
                                        </p:tgtEl>
                                        <p:attrNameLst>
                                          <p:attrName>style.visibility</p:attrName>
                                        </p:attrNameLst>
                                      </p:cBhvr>
                                      <p:to>
                                        <p:strVal val="visible"/>
                                      </p:to>
                                    </p:set>
                                    <p:animEffect transition="in" filter="fade">
                                      <p:cBhvr>
                                        <p:cTn id="75" dur="1000"/>
                                        <p:tgtEl>
                                          <p:spTgt spid="288"/>
                                        </p:tgtEl>
                                      </p:cBhvr>
                                    </p:animEffect>
                                    <p:anim calcmode="lin" valueType="num">
                                      <p:cBhvr>
                                        <p:cTn id="76" dur="1000" fill="hold"/>
                                        <p:tgtEl>
                                          <p:spTgt spid="288"/>
                                        </p:tgtEl>
                                        <p:attrNameLst>
                                          <p:attrName>ppt_x</p:attrName>
                                        </p:attrNameLst>
                                      </p:cBhvr>
                                      <p:tavLst>
                                        <p:tav tm="0">
                                          <p:val>
                                            <p:strVal val="#ppt_x"/>
                                          </p:val>
                                        </p:tav>
                                        <p:tav tm="100000">
                                          <p:val>
                                            <p:strVal val="#ppt_x"/>
                                          </p:val>
                                        </p:tav>
                                      </p:tavLst>
                                    </p:anim>
                                    <p:anim calcmode="lin" valueType="num">
                                      <p:cBhvr>
                                        <p:cTn id="77" dur="1000" fill="hold"/>
                                        <p:tgtEl>
                                          <p:spTgt spid="28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2">
                                            <p:bg/>
                                          </p:spTgt>
                                        </p:tgtEl>
                                        <p:attrNameLst>
                                          <p:attrName>style.visibility</p:attrName>
                                        </p:attrNameLst>
                                      </p:cBhvr>
                                      <p:to>
                                        <p:strVal val="visible"/>
                                      </p:to>
                                    </p:set>
                                    <p:anim calcmode="lin" valueType="num">
                                      <p:cBhvr>
                                        <p:cTn id="82" dur="500" fill="hold"/>
                                        <p:tgtEl>
                                          <p:spTgt spid="22">
                                            <p:bg/>
                                          </p:spTgt>
                                        </p:tgtEl>
                                        <p:attrNameLst>
                                          <p:attrName>ppt_w</p:attrName>
                                        </p:attrNameLst>
                                      </p:cBhvr>
                                      <p:tavLst>
                                        <p:tav tm="0">
                                          <p:val>
                                            <p:fltVal val="0"/>
                                          </p:val>
                                        </p:tav>
                                        <p:tav tm="100000">
                                          <p:val>
                                            <p:strVal val="#ppt_w"/>
                                          </p:val>
                                        </p:tav>
                                      </p:tavLst>
                                    </p:anim>
                                    <p:anim calcmode="lin" valueType="num">
                                      <p:cBhvr>
                                        <p:cTn id="83" dur="500" fill="hold"/>
                                        <p:tgtEl>
                                          <p:spTgt spid="22">
                                            <p:bg/>
                                          </p:spTgt>
                                        </p:tgtEl>
                                        <p:attrNameLst>
                                          <p:attrName>ppt_h</p:attrName>
                                        </p:attrNameLst>
                                      </p:cBhvr>
                                      <p:tavLst>
                                        <p:tav tm="0">
                                          <p:val>
                                            <p:fltVal val="0"/>
                                          </p:val>
                                        </p:tav>
                                        <p:tav tm="100000">
                                          <p:val>
                                            <p:strVal val="#ppt_h"/>
                                          </p:val>
                                        </p:tav>
                                      </p:tavLst>
                                    </p:anim>
                                    <p:animEffect transition="in" filter="fade">
                                      <p:cBhvr>
                                        <p:cTn id="84" dur="500"/>
                                        <p:tgtEl>
                                          <p:spTgt spid="22">
                                            <p:bg/>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22">
                                            <p:txEl>
                                              <p:pRg st="0" end="0"/>
                                            </p:txEl>
                                          </p:spTgt>
                                        </p:tgtEl>
                                        <p:attrNameLst>
                                          <p:attrName>style.visibility</p:attrName>
                                        </p:attrNameLst>
                                      </p:cBhvr>
                                      <p:to>
                                        <p:strVal val="visible"/>
                                      </p:to>
                                    </p:set>
                                    <p:anim calcmode="lin" valueType="num">
                                      <p:cBhvr>
                                        <p:cTn id="89"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90"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91" dur="500"/>
                                        <p:tgtEl>
                                          <p:spTgt spid="22">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270"/>
                                        </p:tgtEl>
                                        <p:attrNameLst>
                                          <p:attrName>style.visibility</p:attrName>
                                        </p:attrNameLst>
                                      </p:cBhvr>
                                      <p:to>
                                        <p:strVal val="visible"/>
                                      </p:to>
                                    </p:set>
                                    <p:animEffect transition="in" filter="fade">
                                      <p:cBhvr>
                                        <p:cTn id="96" dur="1000"/>
                                        <p:tgtEl>
                                          <p:spTgt spid="270"/>
                                        </p:tgtEl>
                                      </p:cBhvr>
                                    </p:animEffect>
                                    <p:anim calcmode="lin" valueType="num">
                                      <p:cBhvr>
                                        <p:cTn id="97" dur="1000" fill="hold"/>
                                        <p:tgtEl>
                                          <p:spTgt spid="270"/>
                                        </p:tgtEl>
                                        <p:attrNameLst>
                                          <p:attrName>ppt_x</p:attrName>
                                        </p:attrNameLst>
                                      </p:cBhvr>
                                      <p:tavLst>
                                        <p:tav tm="0">
                                          <p:val>
                                            <p:strVal val="#ppt_x"/>
                                          </p:val>
                                        </p:tav>
                                        <p:tav tm="100000">
                                          <p:val>
                                            <p:strVal val="#ppt_x"/>
                                          </p:val>
                                        </p:tav>
                                      </p:tavLst>
                                    </p:anim>
                                    <p:anim calcmode="lin" valueType="num">
                                      <p:cBhvr>
                                        <p:cTn id="98" dur="1000" fill="hold"/>
                                        <p:tgtEl>
                                          <p:spTgt spid="270"/>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23">
                                            <p:bg/>
                                          </p:spTgt>
                                        </p:tgtEl>
                                        <p:attrNameLst>
                                          <p:attrName>style.visibility</p:attrName>
                                        </p:attrNameLst>
                                      </p:cBhvr>
                                      <p:to>
                                        <p:strVal val="visible"/>
                                      </p:to>
                                    </p:set>
                                    <p:anim calcmode="lin" valueType="num">
                                      <p:cBhvr>
                                        <p:cTn id="103" dur="500" fill="hold"/>
                                        <p:tgtEl>
                                          <p:spTgt spid="23">
                                            <p:bg/>
                                          </p:spTgt>
                                        </p:tgtEl>
                                        <p:attrNameLst>
                                          <p:attrName>ppt_w</p:attrName>
                                        </p:attrNameLst>
                                      </p:cBhvr>
                                      <p:tavLst>
                                        <p:tav tm="0">
                                          <p:val>
                                            <p:fltVal val="0"/>
                                          </p:val>
                                        </p:tav>
                                        <p:tav tm="100000">
                                          <p:val>
                                            <p:strVal val="#ppt_w"/>
                                          </p:val>
                                        </p:tav>
                                      </p:tavLst>
                                    </p:anim>
                                    <p:anim calcmode="lin" valueType="num">
                                      <p:cBhvr>
                                        <p:cTn id="104" dur="500" fill="hold"/>
                                        <p:tgtEl>
                                          <p:spTgt spid="23">
                                            <p:bg/>
                                          </p:spTgt>
                                        </p:tgtEl>
                                        <p:attrNameLst>
                                          <p:attrName>ppt_h</p:attrName>
                                        </p:attrNameLst>
                                      </p:cBhvr>
                                      <p:tavLst>
                                        <p:tav tm="0">
                                          <p:val>
                                            <p:fltVal val="0"/>
                                          </p:val>
                                        </p:tav>
                                        <p:tav tm="100000">
                                          <p:val>
                                            <p:strVal val="#ppt_h"/>
                                          </p:val>
                                        </p:tav>
                                      </p:tavLst>
                                    </p:anim>
                                    <p:animEffect transition="in" filter="fade">
                                      <p:cBhvr>
                                        <p:cTn id="105" dur="500"/>
                                        <p:tgtEl>
                                          <p:spTgt spid="23">
                                            <p:bg/>
                                          </p:spTgt>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23">
                                            <p:txEl>
                                              <p:pRg st="0" end="0"/>
                                            </p:txEl>
                                          </p:spTgt>
                                        </p:tgtEl>
                                        <p:attrNameLst>
                                          <p:attrName>style.visibility</p:attrName>
                                        </p:attrNameLst>
                                      </p:cBhvr>
                                      <p:to>
                                        <p:strVal val="visible"/>
                                      </p:to>
                                    </p:set>
                                    <p:anim calcmode="lin" valueType="num">
                                      <p:cBhvr>
                                        <p:cTn id="110" dur="500" fill="hold"/>
                                        <p:tgtEl>
                                          <p:spTgt spid="23">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23">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268"/>
                                        </p:tgtEl>
                                        <p:attrNameLst>
                                          <p:attrName>style.visibility</p:attrName>
                                        </p:attrNameLst>
                                      </p:cBhvr>
                                      <p:to>
                                        <p:strVal val="visible"/>
                                      </p:to>
                                    </p:set>
                                    <p:animEffect transition="in" filter="fade">
                                      <p:cBhvr>
                                        <p:cTn id="117" dur="1000"/>
                                        <p:tgtEl>
                                          <p:spTgt spid="268"/>
                                        </p:tgtEl>
                                      </p:cBhvr>
                                    </p:animEffect>
                                    <p:anim calcmode="lin" valueType="num">
                                      <p:cBhvr>
                                        <p:cTn id="118" dur="1000" fill="hold"/>
                                        <p:tgtEl>
                                          <p:spTgt spid="268"/>
                                        </p:tgtEl>
                                        <p:attrNameLst>
                                          <p:attrName>ppt_x</p:attrName>
                                        </p:attrNameLst>
                                      </p:cBhvr>
                                      <p:tavLst>
                                        <p:tav tm="0">
                                          <p:val>
                                            <p:strVal val="#ppt_x"/>
                                          </p:val>
                                        </p:tav>
                                        <p:tav tm="100000">
                                          <p:val>
                                            <p:strVal val="#ppt_x"/>
                                          </p:val>
                                        </p:tav>
                                      </p:tavLst>
                                    </p:anim>
                                    <p:anim calcmode="lin" valueType="num">
                                      <p:cBhvr>
                                        <p:cTn id="119"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uild="p" animBg="1"/>
      <p:bldP spid="20" grpId="0" build="p" animBg="1"/>
      <p:bldP spid="21" grpId="0" build="p" animBg="1"/>
      <p:bldP spid="22" grpId="0" build="p" animBg="1"/>
      <p:bldP spid="2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497840" y="985520"/>
            <a:ext cx="4470400" cy="680720"/>
          </a:xfrm>
        </p:spPr>
        <p:txBody>
          <a:bodyPr/>
          <a:lstStyle/>
          <a:p>
            <a:r>
              <a:rPr lang="en-US" dirty="0"/>
              <a:t>Conclusion</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660400" y="1666240"/>
            <a:ext cx="6563362" cy="4998720"/>
          </a:xfrm>
        </p:spPr>
        <p:txBody>
          <a:bodyPr/>
          <a:lstStyle/>
          <a:p>
            <a:r>
              <a:rPr lang="en-US" sz="2000" dirty="0">
                <a:effectLst/>
                <a:latin typeface="Times New Roman" panose="02020603050405020304" pitchFamily="18" charset="0"/>
                <a:ea typeface="Times New Roman" panose="02020603050405020304" pitchFamily="18" charset="0"/>
              </a:rPr>
              <a:t>In this paper, we presented a proxy-invisible condition-hiding proxy re-encryption scheme which supports keyword search that can be applied to securing data sharing and delegation in e-healthcare systems. With our new system, a doctor, Alice (delegator), may construct a conditional authorization for a doctor, Bob (delegate), by specifying a re-encryption key. With the re-encryption key, the cloud server can per- form cipher text transformation so that Bob is able to access the PHRs original encrypted under Alice's public key, thus enabling secure delegation. </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Specifically, we achieved the property of proxy-invisible in the system. We have also obtained the property of collusion-resistance in the system, where a delegator's (Alice) private key is still secure even a dishonest cloud server colludes with the delegate (Bob). </a:t>
            </a:r>
            <a:endParaRPr lang="en-US" sz="2000" dirty="0"/>
          </a:p>
        </p:txBody>
      </p:sp>
      <p:pic>
        <p:nvPicPr>
          <p:cNvPr id="5" name="Picture 4">
            <a:extLst>
              <a:ext uri="{FF2B5EF4-FFF2-40B4-BE49-F238E27FC236}">
                <a16:creationId xmlns:a16="http://schemas.microsoft.com/office/drawing/2014/main" id="{FB6CF5D9-B613-CAEE-D9BE-44B065240DEC}"/>
              </a:ext>
            </a:extLst>
          </p:cNvPr>
          <p:cNvPicPr>
            <a:picLocks noChangeAspect="1"/>
          </p:cNvPicPr>
          <p:nvPr/>
        </p:nvPicPr>
        <p:blipFill>
          <a:blip r:embed="rId2"/>
          <a:stretch>
            <a:fillRect/>
          </a:stretch>
        </p:blipFill>
        <p:spPr>
          <a:xfrm>
            <a:off x="8290560" y="1666240"/>
            <a:ext cx="3647440" cy="3495040"/>
          </a:xfrm>
          <a:prstGeom prst="rect">
            <a:avLst/>
          </a:prstGeom>
        </p:spPr>
      </p:pic>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{0B87A27E-709E-47D5-AA3D-082A32439257}tf78438558_win32</Template>
  <TotalTime>94</TotalTime>
  <Words>854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Calibri</vt:lpstr>
      <vt:lpstr>Sabon Next LT</vt:lpstr>
      <vt:lpstr>Times New Roman</vt:lpstr>
      <vt:lpstr>Veranda</vt:lpstr>
      <vt:lpstr>Verdana</vt:lpstr>
      <vt:lpstr>Wingdings</vt:lpstr>
      <vt:lpstr>Office Theme</vt:lpstr>
      <vt:lpstr>DSAS: A Secure Data Sharing and Authorized Searchable Framework for e-Healthcare System </vt:lpstr>
      <vt:lpstr>AGENDA</vt:lpstr>
      <vt:lpstr>Introduction</vt:lpstr>
      <vt:lpstr>MODULES</vt:lpstr>
      <vt:lpstr>SOFTWARE ENVIRONMENT</vt:lpstr>
      <vt:lpstr>SOFTWARE ENVIRONMENT</vt:lpstr>
      <vt:lpstr>PLAN FOR PRODUCT LAUNCH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DSAS: A Secure Data Sharing and Authorized Searchable Framework for e-Healthcare System </dc:title>
  <dc:subject/>
  <dc:creator>CHAITANYA KUMAR</dc:creator>
  <cp:lastModifiedBy>CHAITANYA KUMAR</cp:lastModifiedBy>
  <cp:revision>7</cp:revision>
  <dcterms:created xsi:type="dcterms:W3CDTF">2024-02-01T16:38:45Z</dcterms:created>
  <dcterms:modified xsi:type="dcterms:W3CDTF">2024-02-02T05:22:08Z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