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pen Sans" panose="020B0604020202020204" pitchFamily="34" charset="0"/>
      <p:regular r:id="rId18"/>
      <p:bold r:id="rId19"/>
      <p:italic r:id="rId20"/>
      <p:boldItalic r:id="rId21"/>
    </p:embeddedFont>
    <p:embeddedFont>
      <p:font typeface="PT Sans Narrow" panose="020B060402020202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71325" y="1168800"/>
            <a:ext cx="7136700" cy="1497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3000" dirty="0"/>
              <a:t>Reinforcement Learning &amp; Content Based Music </a:t>
            </a:r>
            <a:br>
              <a:rPr lang="en-GB" sz="3000" dirty="0"/>
            </a:br>
            <a:r>
              <a:rPr lang="en-GB" sz="3000" dirty="0"/>
              <a:t>T-REC-SYS</a:t>
            </a:r>
            <a:endParaRPr sz="3000" dirty="0"/>
          </a:p>
        </p:txBody>
      </p:sp>
      <p:sp>
        <p:nvSpPr>
          <p:cNvPr id="67" name="Shape 67"/>
          <p:cNvSpPr txBox="1">
            <a:spLocks noGrp="1"/>
          </p:cNvSpPr>
          <p:nvPr>
            <p:ph type="subTitle" idx="1"/>
          </p:nvPr>
        </p:nvSpPr>
        <p:spPr>
          <a:xfrm>
            <a:off x="2281175" y="3160989"/>
            <a:ext cx="4870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3000" b="1"/>
              <a:t>Group - PRO</a:t>
            </a:r>
            <a:endParaRPr sz="3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DataSet</a:t>
            </a:r>
            <a:endParaRPr/>
          </a:p>
        </p:txBody>
      </p:sp>
      <p:sp>
        <p:nvSpPr>
          <p:cNvPr id="129" name="Shape 1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pic>
        <p:nvPicPr>
          <p:cNvPr id="130" name="Shape 130"/>
          <p:cNvPicPr preferRelativeResize="0"/>
          <p:nvPr/>
        </p:nvPicPr>
        <p:blipFill rotWithShape="1">
          <a:blip r:embed="rId3">
            <a:alphaModFix/>
          </a:blip>
          <a:srcRect t="2945" b="4134"/>
          <a:stretch/>
        </p:blipFill>
        <p:spPr>
          <a:xfrm>
            <a:off x="76775" y="0"/>
            <a:ext cx="8857175" cy="497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3880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2743200" lvl="0" indent="45720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3000"/>
              <a:t>What should be a good music recommendation system?</a:t>
            </a:r>
            <a:endParaRPr sz="3000"/>
          </a:p>
        </p:txBody>
      </p:sp>
      <p:sp>
        <p:nvSpPr>
          <p:cNvPr id="73" name="Shape 7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User liked songs should get repeated on regular interval.</a:t>
            </a:r>
            <a:endParaRPr/>
          </a:p>
          <a:p>
            <a:pPr marL="457200" lvl="0" indent="-342900" rtl="0">
              <a:spcBef>
                <a:spcPts val="0"/>
              </a:spcBef>
              <a:spcAft>
                <a:spcPts val="0"/>
              </a:spcAft>
              <a:buSzPts val="1800"/>
              <a:buChar char="●"/>
            </a:pPr>
            <a:r>
              <a:rPr lang="en-GB"/>
              <a:t>If user has searched songs from particular era, with good probability the recommendation system should recommend songs of that era.</a:t>
            </a:r>
            <a:endParaRPr/>
          </a:p>
          <a:p>
            <a:pPr marL="457200" lvl="0" indent="-342900" rtl="0">
              <a:spcBef>
                <a:spcPts val="0"/>
              </a:spcBef>
              <a:spcAft>
                <a:spcPts val="0"/>
              </a:spcAft>
              <a:buSzPts val="1800"/>
              <a:buChar char="●"/>
            </a:pPr>
            <a:r>
              <a:rPr lang="en-GB"/>
              <a:t> Let’s say user was used to listen some songs sometime ago and then he stopped listening them. Now if user searches for one of those songs, recommendation system should be able to recommend all those songs.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Overview..		</a:t>
            </a:r>
            <a:endParaRPr/>
          </a:p>
        </p:txBody>
      </p:sp>
      <p:sp>
        <p:nvSpPr>
          <p:cNvPr id="79" name="Shape 7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GB">
                <a:solidFill>
                  <a:srgbClr val="24292E"/>
                </a:solidFill>
                <a:highlight>
                  <a:srgbClr val="FFFFFF"/>
                </a:highlight>
                <a:latin typeface="Arial"/>
                <a:ea typeface="Arial"/>
                <a:cs typeface="Arial"/>
                <a:sym typeface="Arial"/>
              </a:rPr>
              <a:t>The purpose of our Personalized Music Recommendation Engine is to use reinforcement learning approach to build a music recommender system. We formulate the problem of interactive recommendation as a contextual multi-armed bandit, learning user preferences recommending new songs and receiving their ratings. We show that using reinforcement learning solves the problem of exploitation-exploration trade-off and the cold-start problem. We integrate the novelty of songs to the model. We have embedded a content based approach to provide best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Overview</a:t>
            </a:r>
            <a:endParaRPr/>
          </a:p>
        </p:txBody>
      </p:sp>
      <p:sp>
        <p:nvSpPr>
          <p:cNvPr id="85" name="Shape 8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context for each arm (song) is a features vector containing the user preferences and the song features. </a:t>
            </a:r>
            <a:endParaRPr/>
          </a:p>
          <a:p>
            <a:pPr marL="0" lvl="0" indent="0">
              <a:spcBef>
                <a:spcPts val="1600"/>
              </a:spcBef>
              <a:spcAft>
                <a:spcPts val="0"/>
              </a:spcAft>
              <a:buNone/>
            </a:pPr>
            <a:r>
              <a:rPr lang="en-GB"/>
              <a:t>The reward (rating) obtained from pulling the arm (listening the</a:t>
            </a:r>
            <a:endParaRPr/>
          </a:p>
          <a:p>
            <a:pPr marL="0" lvl="0" indent="0">
              <a:spcBef>
                <a:spcPts val="1600"/>
              </a:spcBef>
              <a:spcAft>
                <a:spcPts val="0"/>
              </a:spcAft>
              <a:buNone/>
            </a:pPr>
            <a:r>
              <a:rPr lang="en-GB"/>
              <a:t>song) depends on this context. When the rating is returned,</a:t>
            </a:r>
            <a:endParaRPr/>
          </a:p>
          <a:p>
            <a:pPr marL="0" lvl="0" indent="0">
              <a:spcBef>
                <a:spcPts val="1600"/>
              </a:spcBef>
              <a:spcAft>
                <a:spcPts val="0"/>
              </a:spcAft>
              <a:buNone/>
            </a:pPr>
            <a:r>
              <a:rPr lang="en-GB"/>
              <a:t>the user preferences are updated depending on the song</a:t>
            </a:r>
            <a:endParaRPr/>
          </a:p>
          <a:p>
            <a:pPr marL="0" lvl="0" indent="0">
              <a:spcBef>
                <a:spcPts val="1600"/>
              </a:spcBef>
              <a:spcAft>
                <a:spcPts val="0"/>
              </a:spcAft>
              <a:buNone/>
            </a:pPr>
            <a:r>
              <a:rPr lang="en-GB"/>
              <a:t>features and the rating.</a:t>
            </a:r>
            <a:endParaRPr/>
          </a:p>
          <a:p>
            <a:pPr marL="0" lvl="0" indent="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54125" y="4738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Algorithm Overview</a:t>
            </a:r>
            <a:endParaRPr/>
          </a:p>
        </p:txBody>
      </p:sp>
      <p:sp>
        <p:nvSpPr>
          <p:cNvPr id="91" name="Shape 9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42900" rtl="0">
              <a:spcBef>
                <a:spcPts val="1600"/>
              </a:spcBef>
              <a:spcAft>
                <a:spcPts val="0"/>
              </a:spcAft>
              <a:buSzPts val="1800"/>
              <a:buChar char="●"/>
            </a:pPr>
            <a:r>
              <a:rPr lang="en-GB"/>
              <a:t>Initially we are asking a new user to give ratings to the songs we are providing.</a:t>
            </a:r>
            <a:endParaRPr/>
          </a:p>
          <a:p>
            <a:pPr marL="457200" lvl="0" indent="-342900" rtl="0">
              <a:spcBef>
                <a:spcPts val="0"/>
              </a:spcBef>
              <a:spcAft>
                <a:spcPts val="0"/>
              </a:spcAft>
              <a:buSzPts val="1800"/>
              <a:buChar char="●"/>
            </a:pPr>
            <a:r>
              <a:rPr lang="en-GB"/>
              <a:t>Then we are providing him 10 songs one by one.</a:t>
            </a:r>
            <a:endParaRPr/>
          </a:p>
          <a:p>
            <a:pPr marL="457200" lvl="0" indent="-342900" rtl="0">
              <a:spcBef>
                <a:spcPts val="0"/>
              </a:spcBef>
              <a:spcAft>
                <a:spcPts val="0"/>
              </a:spcAft>
              <a:buSzPts val="1800"/>
              <a:buChar char="●"/>
            </a:pPr>
            <a:r>
              <a:rPr lang="en-GB"/>
              <a:t>After each song the listener will rate the song and accordingly the feature vector (theta) of the user will get updated.</a:t>
            </a:r>
            <a:endParaRPr/>
          </a:p>
          <a:p>
            <a:pPr marL="457200" lvl="0" indent="-342900" rtl="0">
              <a:spcBef>
                <a:spcPts val="0"/>
              </a:spcBef>
              <a:spcAft>
                <a:spcPts val="0"/>
              </a:spcAft>
              <a:buSzPts val="1800"/>
              <a:buChar char="●"/>
            </a:pPr>
            <a:r>
              <a:rPr lang="en-GB"/>
              <a:t>After each iteration our feature vector (theta) is getting updated.</a:t>
            </a:r>
            <a:endParaRPr/>
          </a:p>
          <a:p>
            <a:pPr marL="457200" lvl="0" indent="-342900" rtl="0">
              <a:spcBef>
                <a:spcPts val="0"/>
              </a:spcBef>
              <a:spcAft>
                <a:spcPts val="0"/>
              </a:spcAft>
              <a:buSzPts val="1800"/>
              <a:buChar char="●"/>
            </a:pPr>
            <a:r>
              <a:rPr lang="en-GB"/>
              <a:t>Now our next recommendation will be the song whose utility is maximum.</a:t>
            </a:r>
            <a:endParaRPr/>
          </a:p>
          <a:p>
            <a:pPr marL="0" lvl="0" indent="0"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5212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Algorithm in depth  (Exploration - Exploitation)	</a:t>
            </a:r>
            <a:endParaRPr/>
          </a:p>
        </p:txBody>
      </p:sp>
      <p:sp>
        <p:nvSpPr>
          <p:cNvPr id="97" name="Shape 97"/>
          <p:cNvSpPr txBox="1">
            <a:spLocks noGrp="1"/>
          </p:cNvSpPr>
          <p:nvPr>
            <p:ph type="body" idx="1"/>
          </p:nvPr>
        </p:nvSpPr>
        <p:spPr>
          <a:xfrm>
            <a:off x="311700" y="1130425"/>
            <a:ext cx="8520600" cy="395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endParaRPr/>
          </a:p>
          <a:p>
            <a:pPr marL="0" lvl="0" indent="0" rtl="0">
              <a:lnSpc>
                <a:spcPct val="100000"/>
              </a:lnSpc>
              <a:spcBef>
                <a:spcPts val="1600"/>
              </a:spcBef>
              <a:spcAft>
                <a:spcPts val="0"/>
              </a:spcAft>
              <a:buNone/>
            </a:pPr>
            <a:r>
              <a:rPr lang="en-GB" sz="1400">
                <a:solidFill>
                  <a:srgbClr val="000000"/>
                </a:solidFill>
                <a:latin typeface="Arial"/>
                <a:ea typeface="Arial"/>
                <a:cs typeface="Arial"/>
                <a:sym typeface="Arial"/>
              </a:rPr>
              <a:t>t  =  t - 10 </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GB" sz="1400">
                <a:solidFill>
                  <a:srgbClr val="000000"/>
                </a:solidFill>
                <a:latin typeface="Arial"/>
                <a:ea typeface="Arial"/>
                <a:cs typeface="Arial"/>
                <a:sym typeface="Arial"/>
              </a:rPr>
              <a:t>If  t  &gt;  10</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GB" sz="1400">
                <a:solidFill>
                  <a:srgbClr val="000000"/>
                </a:solidFill>
                <a:latin typeface="Arial"/>
                <a:ea typeface="Arial"/>
                <a:cs typeface="Arial"/>
                <a:sym typeface="Arial"/>
              </a:rPr>
              <a:t>	  = 0.3</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GB" sz="1400">
                <a:solidFill>
                  <a:srgbClr val="000000"/>
                </a:solidFill>
                <a:latin typeface="Arial"/>
                <a:ea typeface="Arial"/>
                <a:cs typeface="Arial"/>
                <a:sym typeface="Arial"/>
              </a:rPr>
              <a:t>Exploration : Random unrated song</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GB" sz="1400">
                <a:solidFill>
                  <a:srgbClr val="000000"/>
                </a:solidFill>
                <a:latin typeface="Arial"/>
                <a:ea typeface="Arial"/>
                <a:cs typeface="Arial"/>
                <a:sym typeface="Arial"/>
              </a:rPr>
              <a:t>Exploitation : Song with max utility</a:t>
            </a:r>
            <a:endParaRPr sz="1400">
              <a:solidFill>
                <a:srgbClr val="000000"/>
              </a:solidFill>
              <a:latin typeface="Arial"/>
              <a:ea typeface="Arial"/>
              <a:cs typeface="Arial"/>
              <a:sym typeface="Arial"/>
            </a:endParaRPr>
          </a:p>
        </p:txBody>
      </p:sp>
      <p:pic>
        <p:nvPicPr>
          <p:cNvPr id="98" name="Shape 98"/>
          <p:cNvPicPr preferRelativeResize="0"/>
          <p:nvPr/>
        </p:nvPicPr>
        <p:blipFill>
          <a:blip r:embed="rId3">
            <a:alphaModFix/>
          </a:blip>
          <a:stretch>
            <a:fillRect/>
          </a:stretch>
        </p:blipFill>
        <p:spPr>
          <a:xfrm>
            <a:off x="4423800" y="1486500"/>
            <a:ext cx="4672225" cy="3241550"/>
          </a:xfrm>
          <a:prstGeom prst="rect">
            <a:avLst/>
          </a:prstGeom>
          <a:noFill/>
          <a:ln>
            <a:noFill/>
          </a:ln>
        </p:spPr>
      </p:pic>
      <p:pic>
        <p:nvPicPr>
          <p:cNvPr id="99" name="Shape 99"/>
          <p:cNvPicPr preferRelativeResize="0"/>
          <p:nvPr/>
        </p:nvPicPr>
        <p:blipFill rotWithShape="1">
          <a:blip r:embed="rId4">
            <a:alphaModFix/>
          </a:blip>
          <a:srcRect l="26336" r="23267"/>
          <a:stretch/>
        </p:blipFill>
        <p:spPr>
          <a:xfrm>
            <a:off x="393400" y="1228625"/>
            <a:ext cx="1727300" cy="759600"/>
          </a:xfrm>
          <a:prstGeom prst="rect">
            <a:avLst/>
          </a:prstGeom>
          <a:noFill/>
          <a:ln>
            <a:noFill/>
          </a:ln>
        </p:spPr>
      </p:pic>
      <p:cxnSp>
        <p:nvCxnSpPr>
          <p:cNvPr id="100" name="Shape 100"/>
          <p:cNvCxnSpPr/>
          <p:nvPr/>
        </p:nvCxnSpPr>
        <p:spPr>
          <a:xfrm rot="10800000">
            <a:off x="493600" y="2242625"/>
            <a:ext cx="5400" cy="106500"/>
          </a:xfrm>
          <a:prstGeom prst="straightConnector1">
            <a:avLst/>
          </a:prstGeom>
          <a:noFill/>
          <a:ln w="19050" cap="flat" cmpd="sng">
            <a:solidFill>
              <a:schemeClr val="dk2"/>
            </a:solidFill>
            <a:prstDash val="solid"/>
            <a:round/>
            <a:headEnd type="none" w="med" len="med"/>
            <a:tailEnd type="none" w="med" len="med"/>
          </a:ln>
        </p:spPr>
      </p:cxnSp>
      <p:cxnSp>
        <p:nvCxnSpPr>
          <p:cNvPr id="101" name="Shape 101"/>
          <p:cNvCxnSpPr/>
          <p:nvPr/>
        </p:nvCxnSpPr>
        <p:spPr>
          <a:xfrm>
            <a:off x="1576725" y="1608900"/>
            <a:ext cx="0" cy="75900"/>
          </a:xfrm>
          <a:prstGeom prst="straightConnector1">
            <a:avLst/>
          </a:prstGeom>
          <a:noFill/>
          <a:ln w="19050" cap="flat" cmpd="sng">
            <a:solidFill>
              <a:schemeClr val="dk2"/>
            </a:solidFill>
            <a:prstDash val="solid"/>
            <a:round/>
            <a:headEnd type="none" w="med" len="med"/>
            <a:tailEnd type="none" w="med" len="med"/>
          </a:ln>
        </p:spPr>
      </p:cxnSp>
      <p:cxnSp>
        <p:nvCxnSpPr>
          <p:cNvPr id="102" name="Shape 102"/>
          <p:cNvCxnSpPr/>
          <p:nvPr/>
        </p:nvCxnSpPr>
        <p:spPr>
          <a:xfrm rot="10800000">
            <a:off x="656725" y="2465250"/>
            <a:ext cx="5400" cy="106500"/>
          </a:xfrm>
          <a:prstGeom prst="straightConnector1">
            <a:avLst/>
          </a:prstGeom>
          <a:noFill/>
          <a:ln w="19050" cap="flat" cmpd="sng">
            <a:solidFill>
              <a:schemeClr val="dk2"/>
            </a:solidFill>
            <a:prstDash val="solid"/>
            <a:round/>
            <a:headEnd type="none" w="med" len="med"/>
            <a:tailEnd type="none" w="med" len="med"/>
          </a:ln>
        </p:spPr>
      </p:cxnSp>
      <p:pic>
        <p:nvPicPr>
          <p:cNvPr id="103" name="Shape 103"/>
          <p:cNvPicPr preferRelativeResize="0"/>
          <p:nvPr/>
        </p:nvPicPr>
        <p:blipFill rotWithShape="1">
          <a:blip r:embed="rId4">
            <a:alphaModFix/>
          </a:blip>
          <a:srcRect l="29098" r="63585" b="32051"/>
          <a:stretch/>
        </p:blipFill>
        <p:spPr>
          <a:xfrm>
            <a:off x="662125" y="2686925"/>
            <a:ext cx="250775" cy="51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5212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Algorithm in depth  (Utility)	</a:t>
            </a:r>
            <a:endParaRPr/>
          </a:p>
        </p:txBody>
      </p:sp>
      <p:sp>
        <p:nvSpPr>
          <p:cNvPr id="109" name="Shape 109"/>
          <p:cNvSpPr txBox="1">
            <a:spLocks noGrp="1"/>
          </p:cNvSpPr>
          <p:nvPr>
            <p:ph type="body" idx="1"/>
          </p:nvPr>
        </p:nvSpPr>
        <p:spPr>
          <a:xfrm>
            <a:off x="311700" y="1130425"/>
            <a:ext cx="8520600" cy="395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r>
              <a:rPr lang="en-GB"/>
              <a:t>Utility = (userFeature).(musicFeature) x (1- </a:t>
            </a:r>
            <a:r>
              <a:rPr lang="en-GB">
                <a:solidFill>
                  <a:srgbClr val="000000"/>
                </a:solidFill>
              </a:rPr>
              <a:t>e</a:t>
            </a:r>
            <a:r>
              <a:rPr lang="en-GB" baseline="30000">
                <a:solidFill>
                  <a:srgbClr val="000000"/>
                </a:solidFill>
              </a:rPr>
              <a:t>-T/s</a:t>
            </a:r>
            <a:r>
              <a:rPr lang="en-GB"/>
              <a:t>)</a:t>
            </a:r>
            <a:endParaRPr/>
          </a:p>
          <a:p>
            <a:pPr marL="0" lvl="0" indent="0">
              <a:spcBef>
                <a:spcPts val="1600"/>
              </a:spcBef>
              <a:spcAft>
                <a:spcPts val="0"/>
              </a:spcAft>
              <a:buNone/>
            </a:pPr>
            <a:r>
              <a:rPr lang="en-GB"/>
              <a:t>T = t - last_t</a:t>
            </a:r>
            <a:endParaRPr/>
          </a:p>
          <a:p>
            <a:pPr marL="0" lvl="0" indent="0">
              <a:spcBef>
                <a:spcPts val="1600"/>
              </a:spcBef>
              <a:spcAft>
                <a:spcPts val="0"/>
              </a:spcAft>
              <a:buNone/>
            </a:pPr>
            <a:r>
              <a:rPr lang="en-GB"/>
              <a:t>last _t : Last time when the song was recommended</a:t>
            </a:r>
            <a:endParaRPr/>
          </a:p>
          <a:p>
            <a:pPr marL="0" lvl="0" indent="0">
              <a:spcBef>
                <a:spcPts val="1600"/>
              </a:spcBef>
              <a:spcAft>
                <a:spcPts val="0"/>
              </a:spcAft>
              <a:buNone/>
            </a:pPr>
            <a:r>
              <a:rPr lang="en-GB"/>
              <a:t>s: Hyper Parameter (Here, s = 50)</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r>
              <a:rPr lang="en-GB"/>
              <a:t>			</a:t>
            </a:r>
            <a:endParaRPr/>
          </a:p>
          <a:p>
            <a:pPr marL="0" lvl="0" indent="0">
              <a:spcBef>
                <a:spcPts val="1600"/>
              </a:spcBef>
              <a:spcAft>
                <a:spcPts val="0"/>
              </a:spcAft>
              <a:buNone/>
            </a:pPr>
            <a:endParaRPr baseline="30000">
              <a:solidFill>
                <a:srgbClr val="000000"/>
              </a:solidFill>
              <a:latin typeface="Calibri"/>
              <a:ea typeface="Calibri"/>
              <a:cs typeface="Calibri"/>
              <a:sym typeface="Calibri"/>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110" name="Shape 110"/>
          <p:cNvPicPr preferRelativeResize="0"/>
          <p:nvPr/>
        </p:nvPicPr>
        <p:blipFill>
          <a:blip r:embed="rId3">
            <a:alphaModFix/>
          </a:blip>
          <a:stretch>
            <a:fillRect/>
          </a:stretch>
        </p:blipFill>
        <p:spPr>
          <a:xfrm>
            <a:off x="3972800" y="1994075"/>
            <a:ext cx="5276500" cy="577675"/>
          </a:xfrm>
          <a:prstGeom prst="rect">
            <a:avLst/>
          </a:prstGeom>
          <a:noFill/>
          <a:ln>
            <a:noFill/>
          </a:ln>
        </p:spPr>
      </p:pic>
      <p:cxnSp>
        <p:nvCxnSpPr>
          <p:cNvPr id="111" name="Shape 111"/>
          <p:cNvCxnSpPr/>
          <p:nvPr/>
        </p:nvCxnSpPr>
        <p:spPr>
          <a:xfrm rot="10800000" flipH="1">
            <a:off x="8367775" y="2205175"/>
            <a:ext cx="96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Algorithm in depth  (User Feature Updation)	</a:t>
            </a:r>
            <a:endParaRPr/>
          </a:p>
          <a:p>
            <a:pPr marL="0" lvl="0" indent="0">
              <a:spcBef>
                <a:spcPts val="0"/>
              </a:spcBef>
              <a:spcAft>
                <a:spcPts val="0"/>
              </a:spcAft>
              <a:buNone/>
            </a:pPr>
            <a:endParaRPr/>
          </a:p>
        </p:txBody>
      </p:sp>
      <p:sp>
        <p:nvSpPr>
          <p:cNvPr id="117" name="Shape 1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Initial t = 10</a:t>
            </a:r>
            <a:endParaRPr/>
          </a:p>
          <a:p>
            <a:pPr marL="0" lvl="0" indent="0">
              <a:spcBef>
                <a:spcPts val="1600"/>
              </a:spcBef>
              <a:spcAft>
                <a:spcPts val="0"/>
              </a:spcAft>
              <a:buNone/>
            </a:pPr>
            <a:r>
              <a:rPr lang="en-GB"/>
              <a:t>To reduce heavy penalty at early phase</a:t>
            </a:r>
            <a:endParaRPr/>
          </a:p>
          <a:p>
            <a:pPr marL="0" lvl="0" indent="0">
              <a:spcBef>
                <a:spcPts val="1600"/>
              </a:spcBef>
              <a:spcAft>
                <a:spcPts val="0"/>
              </a:spcAft>
              <a:buNone/>
            </a:pPr>
            <a:r>
              <a:rPr lang="en-GB"/>
              <a:t>New User Feature = (t - 1) / t * (Old User Feature) + </a:t>
            </a:r>
            <a:endParaRPr/>
          </a:p>
          <a:p>
            <a:pPr marL="1828800" lvl="0" indent="457200">
              <a:spcBef>
                <a:spcPts val="1600"/>
              </a:spcBef>
              <a:spcAft>
                <a:spcPts val="1600"/>
              </a:spcAft>
              <a:buNone/>
            </a:pPr>
            <a:r>
              <a:rPr lang="en-GB"/>
              <a:t>1 / t * (Song Feature * Song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7380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Dataset</a:t>
            </a:r>
            <a:endParaRPr/>
          </a:p>
        </p:txBody>
      </p:sp>
      <p:sp>
        <p:nvSpPr>
          <p:cNvPr id="123" name="Shape 1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We have extracted data from last.fm using its API.</a:t>
            </a:r>
            <a:endParaRPr/>
          </a:p>
          <a:p>
            <a:pPr marL="457200" lvl="0" indent="-342900" rtl="0">
              <a:spcBef>
                <a:spcPts val="0"/>
              </a:spcBef>
              <a:spcAft>
                <a:spcPts val="0"/>
              </a:spcAft>
              <a:buSzPts val="1800"/>
              <a:buChar char="●"/>
            </a:pPr>
            <a:r>
              <a:rPr lang="en-GB"/>
              <a:t>Dataset contained 1000 track and year.</a:t>
            </a:r>
            <a:endParaRPr/>
          </a:p>
          <a:p>
            <a:pPr marL="457200" lvl="0" indent="-342900" rtl="0">
              <a:spcBef>
                <a:spcPts val="0"/>
              </a:spcBef>
              <a:spcAft>
                <a:spcPts val="0"/>
              </a:spcAft>
              <a:buSzPts val="1800"/>
              <a:buChar char="●"/>
            </a:pPr>
            <a:r>
              <a:rPr lang="en-GB"/>
              <a:t>We divided all the 1000 songs in their respective genres</a:t>
            </a:r>
            <a:endParaRPr/>
          </a:p>
          <a:p>
            <a:pPr marL="0" lvl="0" indent="0">
              <a:spcBef>
                <a:spcPts val="1600"/>
              </a:spcBef>
              <a:spcAft>
                <a:spcPts val="0"/>
              </a:spcAft>
              <a:buNone/>
            </a:pPr>
            <a:r>
              <a:rPr lang="en-GB"/>
              <a:t>We are adding data of userid, song name  and its rating in other file. It will get updated as users will give rating to new songs.</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PT Sans Narrow</vt:lpstr>
      <vt:lpstr>Arial</vt:lpstr>
      <vt:lpstr>Open Sans</vt:lpstr>
      <vt:lpstr>Calibri</vt:lpstr>
      <vt:lpstr>Tropic</vt:lpstr>
      <vt:lpstr>Reinforcement Learning &amp; Content Based Music  T-REC-SYS</vt:lpstr>
      <vt:lpstr>What should be a good music recommendation system?</vt:lpstr>
      <vt:lpstr>Overview..  </vt:lpstr>
      <vt:lpstr>Overview</vt:lpstr>
      <vt:lpstr>Algorithm Overview</vt:lpstr>
      <vt:lpstr>Algorithm in depth  (Exploration - Exploitation) </vt:lpstr>
      <vt:lpstr>Algorithm in depth  (Utility) </vt:lpstr>
      <vt:lpstr>Algorithm in depth  (User Feature Updation)  </vt:lpstr>
      <vt:lpstr>Dataset</vt:lpstr>
      <vt:lpstr>DataSet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&amp; Content Based Music  T-REC-SYS</dc:title>
  <cp:lastModifiedBy>Chaitanya Alladi</cp:lastModifiedBy>
  <cp:revision>1</cp:revision>
  <dcterms:modified xsi:type="dcterms:W3CDTF">2023-03-29T13:07:22Z</dcterms:modified>
</cp:coreProperties>
</file>