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5843-1DB6-413E-87D9-0D30E4E02AD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9E48-945D-4C83-92EA-B63E2F4D0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Understanding analytics and Big 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Unit-3 p-1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Analytic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process contains all or some of the following phases.</a:t>
            </a:r>
          </a:p>
          <a:p>
            <a:pPr>
              <a:buNone/>
            </a:pPr>
            <a:r>
              <a:rPr lang="en-IN" b="1" dirty="0" smtClean="0"/>
              <a:t>1</a:t>
            </a:r>
            <a:r>
              <a:rPr lang="en-IN" b="1" u="sng" dirty="0" smtClean="0"/>
              <a:t>.	Business </a:t>
            </a:r>
            <a:r>
              <a:rPr lang="en-IN" b="1" u="sng" dirty="0" smtClean="0"/>
              <a:t>understanding: </a:t>
            </a:r>
          </a:p>
          <a:p>
            <a:r>
              <a:rPr lang="en-IN" dirty="0" smtClean="0"/>
              <a:t>It involves identifying and understanding the business objectives.</a:t>
            </a:r>
          </a:p>
          <a:p>
            <a:r>
              <a:rPr lang="en-IN" dirty="0" smtClean="0"/>
              <a:t>It deals with the problems to be solved  and decisions to be made.</a:t>
            </a:r>
          </a:p>
          <a:p>
            <a:r>
              <a:rPr lang="en-IN" dirty="0" smtClean="0"/>
              <a:t>The main goal is to enhance business profitability.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 smtClean="0"/>
              <a:t>Once the business objectives are determined, the analysts evaluate the situation, and identify the data mining goals.</a:t>
            </a:r>
          </a:p>
          <a:p>
            <a:r>
              <a:rPr lang="en-IN" dirty="0" smtClean="0"/>
              <a:t>According to the defined goals, a project plan is created between the analytics team and the IT or development team.</a:t>
            </a:r>
          </a:p>
          <a:p>
            <a:pPr>
              <a:buNone/>
            </a:pPr>
            <a:r>
              <a:rPr lang="en-IN" b="1" u="sng" dirty="0" smtClean="0"/>
              <a:t>2.	Data </a:t>
            </a:r>
            <a:r>
              <a:rPr lang="en-IN" b="1" u="sng" dirty="0" smtClean="0"/>
              <a:t>collection:</a:t>
            </a:r>
          </a:p>
          <a:p>
            <a:r>
              <a:rPr lang="en-IN" dirty="0" smtClean="0"/>
              <a:t>Data from different data sources is collected first and then described in terms of its application and need of the project.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 smtClean="0"/>
              <a:t>This process is also called as data exploration, which is required to ensure the quality of the collected data.</a:t>
            </a:r>
          </a:p>
          <a:p>
            <a:pPr>
              <a:buNone/>
            </a:pPr>
            <a:r>
              <a:rPr lang="en-IN" b="1" dirty="0" smtClean="0"/>
              <a:t>3</a:t>
            </a:r>
            <a:r>
              <a:rPr lang="en-IN" b="1" u="sng" dirty="0" smtClean="0"/>
              <a:t>. Data </a:t>
            </a:r>
            <a:r>
              <a:rPr lang="en-IN" b="1" u="sng" dirty="0" smtClean="0"/>
              <a:t>preparation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Unnecessary or unwanted data is to be removed in this </a:t>
            </a:r>
            <a:r>
              <a:rPr lang="en-IN" dirty="0" smtClean="0"/>
              <a:t>phase.</a:t>
            </a:r>
          </a:p>
          <a:p>
            <a:pPr>
              <a:buNone/>
            </a:pPr>
            <a:r>
              <a:rPr lang="en-IN" b="1" dirty="0" smtClean="0"/>
              <a:t>4. </a:t>
            </a:r>
            <a:r>
              <a:rPr lang="en-IN" b="1" u="sng" dirty="0" smtClean="0"/>
              <a:t>Data </a:t>
            </a:r>
            <a:r>
              <a:rPr lang="en-IN" b="1" u="sng" dirty="0" smtClean="0"/>
              <a:t>modelling:</a:t>
            </a:r>
          </a:p>
          <a:p>
            <a:r>
              <a:rPr lang="en-IN" dirty="0" smtClean="0"/>
              <a:t>A model is created, which is used to analyse the relationships between different selected objects in the data.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Test cases are created to assess the applicability of model and data is structured according to the model.</a:t>
            </a:r>
          </a:p>
          <a:p>
            <a:pPr>
              <a:buNone/>
            </a:pPr>
            <a:r>
              <a:rPr lang="en-IN" b="1" u="sng" dirty="0" smtClean="0"/>
              <a:t>5. Data </a:t>
            </a:r>
            <a:r>
              <a:rPr lang="en-IN" b="1" u="sng" dirty="0" smtClean="0"/>
              <a:t>evaluation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Results are evaluated and reviewed for errors.</a:t>
            </a:r>
          </a:p>
          <a:p>
            <a:r>
              <a:rPr lang="en-IN" dirty="0" smtClean="0"/>
              <a:t>Analysis reports are created for determining the next plan of action.</a:t>
            </a:r>
          </a:p>
          <a:p>
            <a:pPr>
              <a:buNone/>
            </a:pPr>
            <a:r>
              <a:rPr lang="en-IN" b="1" u="sng" dirty="0" smtClean="0"/>
              <a:t>6. Deployment</a:t>
            </a:r>
            <a:r>
              <a:rPr lang="en-IN" b="1" u="sng" dirty="0" smtClean="0"/>
              <a:t>:</a:t>
            </a:r>
          </a:p>
          <a:p>
            <a:r>
              <a:rPr lang="en-IN" dirty="0" smtClean="0"/>
              <a:t>Plan is finalised and deployed plan is constantly checked for errors and maintenance.</a:t>
            </a:r>
          </a:p>
          <a:p>
            <a:r>
              <a:rPr lang="en-IN" dirty="0" smtClean="0"/>
              <a:t>Also called as reviewing of the project.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03-26 at 11.00.48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219" t="24544" r="18920" b="27726"/>
          <a:stretch>
            <a:fillRect/>
          </a:stretch>
        </p:blipFill>
        <p:spPr>
          <a:xfrm rot="16200000">
            <a:off x="1871700" y="-135396"/>
            <a:ext cx="5256584" cy="7200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Prescriptive</a:t>
            </a:r>
            <a:r>
              <a:rPr lang="en-IN" dirty="0" smtClean="0"/>
              <a:t>:  The best course of action for a given situation.</a:t>
            </a:r>
          </a:p>
          <a:p>
            <a:r>
              <a:rPr lang="en-IN" b="1" dirty="0" smtClean="0"/>
              <a:t>Predictive</a:t>
            </a:r>
            <a:r>
              <a:rPr lang="en-IN" dirty="0" smtClean="0"/>
              <a:t>: Future is predicted based on past patterns</a:t>
            </a:r>
          </a:p>
          <a:p>
            <a:r>
              <a:rPr lang="en-IN" b="1" dirty="0" smtClean="0"/>
              <a:t>Diagnostic</a:t>
            </a:r>
            <a:r>
              <a:rPr lang="en-IN" dirty="0" smtClean="0"/>
              <a:t>: What has happened and why</a:t>
            </a:r>
          </a:p>
          <a:p>
            <a:r>
              <a:rPr lang="en-IN" b="1" dirty="0" smtClean="0"/>
              <a:t>Descriptive</a:t>
            </a:r>
            <a:r>
              <a:rPr lang="en-IN" dirty="0" smtClean="0"/>
              <a:t>: What is happening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IN" b="1" dirty="0" smtClean="0"/>
              <a:t>When analysing data, you can also categorise Big data analytics as follows:</a:t>
            </a:r>
          </a:p>
          <a:p>
            <a:r>
              <a:rPr lang="en-IN" dirty="0" smtClean="0"/>
              <a:t>Basic analytics</a:t>
            </a:r>
          </a:p>
          <a:p>
            <a:r>
              <a:rPr lang="en-IN" dirty="0" smtClean="0"/>
              <a:t>Advanced analytics</a:t>
            </a:r>
          </a:p>
          <a:p>
            <a:r>
              <a:rPr lang="en-IN" dirty="0" smtClean="0"/>
              <a:t>Operational analytics</a:t>
            </a:r>
          </a:p>
          <a:p>
            <a:r>
              <a:rPr lang="en-IN" dirty="0" smtClean="0"/>
              <a:t>Monetized analytics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explore the data whose value is not known.</a:t>
            </a:r>
          </a:p>
          <a:p>
            <a:r>
              <a:rPr lang="en-IN" dirty="0" smtClean="0"/>
              <a:t>Data may or may not prove to be useful.</a:t>
            </a:r>
          </a:p>
          <a:p>
            <a:r>
              <a:rPr lang="en-IN" dirty="0" smtClean="0"/>
              <a:t>Includes investigating what happened, when it is happened and its impact.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Slicing and dicing, basic monitoring, </a:t>
            </a:r>
            <a:r>
              <a:rPr lang="en-IN" dirty="0" err="1" smtClean="0"/>
              <a:t>Anamoly</a:t>
            </a:r>
            <a:r>
              <a:rPr lang="en-IN" dirty="0" smtClean="0"/>
              <a:t> identification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Advanced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reason for What has happened and the measures that can be taken to avoid it from happening again in the future.</a:t>
            </a:r>
          </a:p>
          <a:p>
            <a:r>
              <a:rPr lang="en-IN" dirty="0" smtClean="0"/>
              <a:t>Performs complex analysis of both structured and unstructured data by using algorithms.</a:t>
            </a:r>
          </a:p>
          <a:p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dirty="0" smtClean="0"/>
              <a:t>Predictive </a:t>
            </a:r>
            <a:r>
              <a:rPr lang="en-IN" dirty="0" err="1" smtClean="0"/>
              <a:t>modeling</a:t>
            </a:r>
            <a:r>
              <a:rPr lang="en-IN" dirty="0" smtClean="0"/>
              <a:t>, Text analytics, Other statistical and data mining algorithms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Operational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Operational analytics means making analytics important part of the business process.</a:t>
            </a:r>
          </a:p>
          <a:p>
            <a:r>
              <a:rPr lang="en-IN" dirty="0" smtClean="0"/>
              <a:t>For instance, in a company a model may be used to predict customers who can be good targets for selling products when they make calls.</a:t>
            </a:r>
          </a:p>
          <a:p>
            <a:r>
              <a:rPr lang="en-IN" dirty="0" smtClean="0"/>
              <a:t>While an agent is taking a call from a customer, he/she might receive a message about additional products to sell to the customer.</a:t>
            </a:r>
          </a:p>
          <a:p>
            <a:r>
              <a:rPr lang="en-IN" dirty="0" smtClean="0"/>
              <a:t>In such cases, the agent might not be aware that a predictive model is working behind the scenes to make product recommendations.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Comparing Reporting and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organisation often requires both reporting and analysis to explore new business insights from big data.</a:t>
            </a:r>
          </a:p>
          <a:p>
            <a:r>
              <a:rPr lang="en-IN" dirty="0" smtClean="0"/>
              <a:t>A very common mistake organisations make is to relate reporting with analysis.</a:t>
            </a:r>
          </a:p>
          <a:p>
            <a:r>
              <a:rPr lang="en-IN" dirty="0" smtClean="0"/>
              <a:t>For this, it is essential to know the difference between a report and  an analysis.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Monetized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helps businesses to take important and better decisions and helps earn revenues.</a:t>
            </a:r>
          </a:p>
          <a:p>
            <a:r>
              <a:rPr lang="en-IN" dirty="0" smtClean="0"/>
              <a:t>Data of different types such as text-messaging data, location data, billing data and web data are used to find inferences about customer behaviour patterns.</a:t>
            </a:r>
          </a:p>
          <a:p>
            <a:r>
              <a:rPr lang="en-IN" dirty="0" smtClean="0"/>
              <a:t>These patterns will help the retailers in finding useful information.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Characteristics of 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programmatic.</a:t>
            </a:r>
          </a:p>
          <a:p>
            <a:r>
              <a:rPr lang="en-IN" dirty="0" smtClean="0"/>
              <a:t>It can be data-driven.</a:t>
            </a:r>
          </a:p>
          <a:p>
            <a:r>
              <a:rPr lang="en-IN" dirty="0" smtClean="0"/>
              <a:t>It can use a lot of attributes.</a:t>
            </a:r>
          </a:p>
          <a:p>
            <a:r>
              <a:rPr lang="en-IN" dirty="0" smtClean="0"/>
              <a:t>It can be iterative.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Points to consider during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Frame the problem correctly.</a:t>
            </a:r>
          </a:p>
          <a:p>
            <a:r>
              <a:rPr lang="en-IN" dirty="0" smtClean="0"/>
              <a:t>Statistical significance or Business importance?</a:t>
            </a:r>
          </a:p>
          <a:p>
            <a:r>
              <a:rPr lang="en-IN" dirty="0" smtClean="0"/>
              <a:t>Making inferences Vs Computing statistics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Frame the problem correctly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important to ask the right question to solve a problem, gather the right data, design the right analysis to solve the problem and have a great analysis.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Statistical significance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usually used to calculate averages, percentages, parameter estimates arising out of statistical models.</a:t>
            </a:r>
          </a:p>
          <a:p>
            <a:r>
              <a:rPr lang="en-IN" dirty="0" smtClean="0"/>
              <a:t>It ensures that your data does not provide irrelevant information.</a:t>
            </a:r>
          </a:p>
          <a:p>
            <a:r>
              <a:rPr lang="en-IN" dirty="0" smtClean="0"/>
              <a:t>It ensures right inferences are derived from data.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 smtClean="0"/>
              <a:t>Business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Assume that statistical significance found in analysis, following questions must be answered.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Is there a statistically significant result that is fantastic?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Is it critical for the business to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Is </a:t>
            </a:r>
            <a:r>
              <a:rPr lang="en-IN" dirty="0" smtClean="0"/>
              <a:t>it </a:t>
            </a:r>
            <a:r>
              <a:rPr lang="en-IN" dirty="0" smtClean="0"/>
              <a:t>result large enough to have a meaningful impact?</a:t>
            </a:r>
          </a:p>
          <a:p>
            <a:pPr marL="514350" indent="-514350"/>
            <a:r>
              <a:rPr lang="en-IN" dirty="0" smtClean="0"/>
              <a:t>The results thus obtained must always be placed in a business context to take it as a final process of validation.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Making inferences Vs Computing statistics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analytical professional must know what should be done as a result.</a:t>
            </a:r>
          </a:p>
          <a:p>
            <a:r>
              <a:rPr lang="en-IN" dirty="0" smtClean="0"/>
              <a:t>The analyst must have an idea of the potential plan of action to understand what can be done about findings.</a:t>
            </a:r>
          </a:p>
          <a:p>
            <a:r>
              <a:rPr lang="en-IN" dirty="0" smtClean="0"/>
              <a:t>If analysis fails to support, then it should be documented.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Developing an </a:t>
            </a:r>
            <a:r>
              <a:rPr lang="en-IN" b="1" dirty="0" smtClean="0"/>
              <a:t>Analytics </a:t>
            </a:r>
            <a:r>
              <a:rPr lang="en-IN" b="1" dirty="0" smtClean="0"/>
              <a:t>team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questions must be answered.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How should an organisation structure its analytics </a:t>
            </a:r>
            <a:r>
              <a:rPr lang="en-IN" dirty="0" smtClean="0"/>
              <a:t>team?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Where </a:t>
            </a:r>
            <a:r>
              <a:rPr lang="en-IN" dirty="0" smtClean="0"/>
              <a:t>does </a:t>
            </a:r>
            <a:r>
              <a:rPr lang="en-IN" dirty="0" smtClean="0"/>
              <a:t>the teams fit in the organisation?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 will set the organisation up for the most </a:t>
            </a:r>
            <a:r>
              <a:rPr lang="en-IN" dirty="0" smtClean="0"/>
              <a:t>success</a:t>
            </a:r>
            <a:r>
              <a:rPr lang="en-IN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Convergence of IT and analytics</a:t>
            </a:r>
            <a:endParaRPr lang="en-US" b="1" dirty="0"/>
          </a:p>
        </p:txBody>
      </p:sp>
      <p:pic>
        <p:nvPicPr>
          <p:cNvPr id="4" name="Content Placeholder 3" descr="WhatsApp Image 2024-03-27 at 11.30.28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8293" t="18180" r="34506" b="24544"/>
          <a:stretch>
            <a:fillRect/>
          </a:stretch>
        </p:blipFill>
        <p:spPr>
          <a:xfrm rot="16200000">
            <a:off x="2030113" y="-149791"/>
            <a:ext cx="4824536" cy="794966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Understanding text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refers to the process of analyzing unstructured text, taking out relevant information from it and transforming it into structured information.</a:t>
            </a:r>
          </a:p>
          <a:p>
            <a:r>
              <a:rPr lang="en-IN" dirty="0" smtClean="0"/>
              <a:t>Techniques such as NLP, data mining, information retrieval, knowledge discovery and statistics are used.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Reporting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reporting environment is also known as Business intelligence(BI) environment.</a:t>
            </a:r>
          </a:p>
          <a:p>
            <a:r>
              <a:rPr lang="en-IN" dirty="0" smtClean="0"/>
              <a:t>Such an environment enables users to select and view reports, run them , and view the results.</a:t>
            </a:r>
          </a:p>
          <a:p>
            <a:r>
              <a:rPr lang="en-IN" dirty="0" smtClean="0"/>
              <a:t>Reports might contain various visual elements to aid understandability,  including graphs, charts, and tables.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factors that define a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provide the data that the user has been asking for.</a:t>
            </a:r>
          </a:p>
          <a:p>
            <a:r>
              <a:rPr lang="en-IN" dirty="0" smtClean="0"/>
              <a:t>They provide the data in a predefined format for easy understandability.</a:t>
            </a:r>
          </a:p>
          <a:p>
            <a:r>
              <a:rPr lang="en-IN" dirty="0" smtClean="0"/>
              <a:t>They show the stakeholders what had happened in the past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Analysis refers to a process that involves a person trying to solve a problem, finding the data required to obtain the required answer, analyzing the data, and interpreting the results to suggest a recommended course of action.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Important points that define an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answers to the questions being raised.</a:t>
            </a:r>
          </a:p>
          <a:p>
            <a:r>
              <a:rPr lang="en-IN" dirty="0" smtClean="0"/>
              <a:t>It provides the steps required to get answers to the questions.</a:t>
            </a:r>
          </a:p>
          <a:p>
            <a:r>
              <a:rPr lang="en-IN" dirty="0" smtClean="0"/>
              <a:t>The analysis is specific to the questions being addressed.</a:t>
            </a:r>
          </a:p>
          <a:p>
            <a:r>
              <a:rPr lang="en-IN" dirty="0" smtClean="0"/>
              <a:t>Analysis requires a person who guides the process.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Reporting Vs Analysis</a:t>
            </a:r>
            <a:endParaRPr lang="en-US" b="1" dirty="0"/>
          </a:p>
        </p:txBody>
      </p:sp>
      <p:pic>
        <p:nvPicPr>
          <p:cNvPr id="6" name="Content Placeholder 5" descr="WhatsApp Image 2024-03-27 at 11.31.04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971" t="25193" r="32952" b="8634"/>
          <a:stretch>
            <a:fillRect/>
          </a:stretch>
        </p:blipFill>
        <p:spPr>
          <a:xfrm rot="16200000">
            <a:off x="2087723" y="8618"/>
            <a:ext cx="4968553" cy="79208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dirty="0" smtClean="0"/>
              <a:t>In big data, Analytics is viewed from two perspectives</a:t>
            </a:r>
          </a:p>
          <a:p>
            <a:r>
              <a:rPr lang="en-IN" b="1" dirty="0" smtClean="0"/>
              <a:t>Decision-oriented analysis: </a:t>
            </a:r>
            <a:r>
              <a:rPr lang="en-IN" dirty="0" smtClean="0"/>
              <a:t>This approach is also called the traditional business intelligence approach.</a:t>
            </a:r>
          </a:p>
          <a:p>
            <a:r>
              <a:rPr lang="en-IN" dirty="0" smtClean="0"/>
              <a:t>It tries to use the results of the analysis in the process of making business decisions.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b="1" dirty="0" smtClean="0"/>
              <a:t>Action-oriented analysis: </a:t>
            </a:r>
            <a:r>
              <a:rPr lang="en-IN" dirty="0" smtClean="0"/>
              <a:t> This approach is used when a rapid response or an action is expected to a critical situation.</a:t>
            </a:r>
          </a:p>
          <a:p>
            <a:r>
              <a:rPr lang="en-IN" dirty="0" smtClean="0"/>
              <a:t>A particular pattern emerges or specific types of data are detected and an appropriate action is required to be taken.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1149</Words>
  <Application>Microsoft Office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Understanding analytics and Big data</vt:lpstr>
      <vt:lpstr>Comparing Reporting and Analysis</vt:lpstr>
      <vt:lpstr>Reporting</vt:lpstr>
      <vt:lpstr>Key factors that define a report</vt:lpstr>
      <vt:lpstr>Analysis</vt:lpstr>
      <vt:lpstr>Important points that define an analysis</vt:lpstr>
      <vt:lpstr>Reporting Vs Analysis</vt:lpstr>
      <vt:lpstr>Slide 8</vt:lpstr>
      <vt:lpstr>Slide 9</vt:lpstr>
      <vt:lpstr>The Analytic process</vt:lpstr>
      <vt:lpstr>Slide 11</vt:lpstr>
      <vt:lpstr>Slide 12</vt:lpstr>
      <vt:lpstr>Slide 13</vt:lpstr>
      <vt:lpstr>Slide 14</vt:lpstr>
      <vt:lpstr>Types of analytics</vt:lpstr>
      <vt:lpstr>Slide 16</vt:lpstr>
      <vt:lpstr>Basic analytics</vt:lpstr>
      <vt:lpstr>Advanced analytics</vt:lpstr>
      <vt:lpstr>Operational analytics</vt:lpstr>
      <vt:lpstr>Monetized analytics</vt:lpstr>
      <vt:lpstr>Characteristics of Big data</vt:lpstr>
      <vt:lpstr>Points to consider during analysis</vt:lpstr>
      <vt:lpstr>Frame the problem correctly</vt:lpstr>
      <vt:lpstr>Statistical significance</vt:lpstr>
      <vt:lpstr>Business Importance</vt:lpstr>
      <vt:lpstr>Making inferences Vs Computing statistics</vt:lpstr>
      <vt:lpstr>Developing an Analytics team</vt:lpstr>
      <vt:lpstr>Convergence of IT and analytics</vt:lpstr>
      <vt:lpstr>Understanding text analytics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analytics and Big data</dc:title>
  <dc:creator>anitha prasad</dc:creator>
  <cp:lastModifiedBy>dellbio002</cp:lastModifiedBy>
  <cp:revision>32</cp:revision>
  <dcterms:created xsi:type="dcterms:W3CDTF">2024-03-26T16:51:49Z</dcterms:created>
  <dcterms:modified xsi:type="dcterms:W3CDTF">2024-03-27T08:45:54Z</dcterms:modified>
</cp:coreProperties>
</file>