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Lst>
  <p:sldSz cx="43891200" cy="32918400"/>
  <p:notesSz cx="20104100" cy="15087600"/>
  <p:defaultTextStyle>
    <a:defPPr>
      <a:defRPr lang="en-US"/>
    </a:defPPr>
    <a:lvl1pPr marL="0" algn="l" defTabSz="1995769" rtl="0" eaLnBrk="1" latinLnBrk="0" hangingPunct="1">
      <a:defRPr sz="3929" kern="1200">
        <a:solidFill>
          <a:schemeClr val="tx1"/>
        </a:solidFill>
        <a:latin typeface="+mn-lt"/>
        <a:ea typeface="+mn-ea"/>
        <a:cs typeface="+mn-cs"/>
      </a:defRPr>
    </a:lvl1pPr>
    <a:lvl2pPr marL="997885" algn="l" defTabSz="1995769" rtl="0" eaLnBrk="1" latinLnBrk="0" hangingPunct="1">
      <a:defRPr sz="3929" kern="1200">
        <a:solidFill>
          <a:schemeClr val="tx1"/>
        </a:solidFill>
        <a:latin typeface="+mn-lt"/>
        <a:ea typeface="+mn-ea"/>
        <a:cs typeface="+mn-cs"/>
      </a:defRPr>
    </a:lvl2pPr>
    <a:lvl3pPr marL="1995769" algn="l" defTabSz="1995769" rtl="0" eaLnBrk="1" latinLnBrk="0" hangingPunct="1">
      <a:defRPr sz="3929" kern="1200">
        <a:solidFill>
          <a:schemeClr val="tx1"/>
        </a:solidFill>
        <a:latin typeface="+mn-lt"/>
        <a:ea typeface="+mn-ea"/>
        <a:cs typeface="+mn-cs"/>
      </a:defRPr>
    </a:lvl3pPr>
    <a:lvl4pPr marL="2993654" algn="l" defTabSz="1995769" rtl="0" eaLnBrk="1" latinLnBrk="0" hangingPunct="1">
      <a:defRPr sz="3929" kern="1200">
        <a:solidFill>
          <a:schemeClr val="tx1"/>
        </a:solidFill>
        <a:latin typeface="+mn-lt"/>
        <a:ea typeface="+mn-ea"/>
        <a:cs typeface="+mn-cs"/>
      </a:defRPr>
    </a:lvl4pPr>
    <a:lvl5pPr marL="3991539" algn="l" defTabSz="1995769" rtl="0" eaLnBrk="1" latinLnBrk="0" hangingPunct="1">
      <a:defRPr sz="3929" kern="1200">
        <a:solidFill>
          <a:schemeClr val="tx1"/>
        </a:solidFill>
        <a:latin typeface="+mn-lt"/>
        <a:ea typeface="+mn-ea"/>
        <a:cs typeface="+mn-cs"/>
      </a:defRPr>
    </a:lvl5pPr>
    <a:lvl6pPr marL="4989424" algn="l" defTabSz="1995769" rtl="0" eaLnBrk="1" latinLnBrk="0" hangingPunct="1">
      <a:defRPr sz="3929" kern="1200">
        <a:solidFill>
          <a:schemeClr val="tx1"/>
        </a:solidFill>
        <a:latin typeface="+mn-lt"/>
        <a:ea typeface="+mn-ea"/>
        <a:cs typeface="+mn-cs"/>
      </a:defRPr>
    </a:lvl6pPr>
    <a:lvl7pPr marL="5987308" algn="l" defTabSz="1995769" rtl="0" eaLnBrk="1" latinLnBrk="0" hangingPunct="1">
      <a:defRPr sz="3929" kern="1200">
        <a:solidFill>
          <a:schemeClr val="tx1"/>
        </a:solidFill>
        <a:latin typeface="+mn-lt"/>
        <a:ea typeface="+mn-ea"/>
        <a:cs typeface="+mn-cs"/>
      </a:defRPr>
    </a:lvl7pPr>
    <a:lvl8pPr marL="6985193" algn="l" defTabSz="1995769" rtl="0" eaLnBrk="1" latinLnBrk="0" hangingPunct="1">
      <a:defRPr sz="3929" kern="1200">
        <a:solidFill>
          <a:schemeClr val="tx1"/>
        </a:solidFill>
        <a:latin typeface="+mn-lt"/>
        <a:ea typeface="+mn-ea"/>
        <a:cs typeface="+mn-cs"/>
      </a:defRPr>
    </a:lvl8pPr>
    <a:lvl9pPr marL="7983078" algn="l" defTabSz="1995769" rtl="0" eaLnBrk="1" latinLnBrk="0" hangingPunct="1">
      <a:defRPr sz="392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84" userDrawn="1">
          <p15:clr>
            <a:srgbClr val="A4A3A4"/>
          </p15:clr>
        </p15:guide>
        <p15:guide id="2" pos="47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 d="100"/>
          <a:sy n="17" d="100"/>
        </p:scale>
        <p:origin x="1522" y="120"/>
      </p:cViewPr>
      <p:guideLst>
        <p:guide orient="horz" pos="6284"/>
        <p:guide pos="47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3765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8254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799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1424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1119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2404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8083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8795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2136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8088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6886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t>11/27/2023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674232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1285199" y="6020538"/>
            <a:ext cx="11616439" cy="1450180"/>
          </a:xfrm>
          <a:custGeom>
            <a:avLst/>
            <a:gdLst/>
            <a:ahLst/>
            <a:cxnLst/>
            <a:rect l="l" t="t" r="r" b="b"/>
            <a:pathLst>
              <a:path w="5324201" h="664666">
                <a:moveTo>
                  <a:pt x="0" y="0"/>
                </a:moveTo>
                <a:lnTo>
                  <a:pt x="5324201" y="0"/>
                </a:lnTo>
                <a:lnTo>
                  <a:pt x="5324201" y="664666"/>
                </a:lnTo>
                <a:lnTo>
                  <a:pt x="0" y="664666"/>
                </a:lnTo>
                <a:lnTo>
                  <a:pt x="0" y="0"/>
                </a:lnTo>
                <a:close/>
              </a:path>
            </a:pathLst>
          </a:custGeom>
          <a:solidFill>
            <a:schemeClr val="bg1"/>
          </a:solidFill>
        </p:spPr>
        <p:txBody>
          <a:bodyPr wrap="square" lIns="0" tIns="0" rIns="0" bIns="0" rtlCol="0">
            <a:noAutofit/>
          </a:bodyPr>
          <a:lstStyle/>
          <a:p>
            <a:endParaRPr sz="8572"/>
          </a:p>
        </p:txBody>
      </p:sp>
      <p:sp>
        <p:nvSpPr>
          <p:cNvPr id="4" name="object 4"/>
          <p:cNvSpPr txBox="1"/>
          <p:nvPr/>
        </p:nvSpPr>
        <p:spPr>
          <a:xfrm>
            <a:off x="1343161" y="6079098"/>
            <a:ext cx="5482244" cy="1030778"/>
          </a:xfrm>
          <a:prstGeom prst="rect">
            <a:avLst/>
          </a:prstGeom>
        </p:spPr>
        <p:txBody>
          <a:bodyPr vert="horz" wrap="square" lIns="0" tIns="0" rIns="0" bIns="0" rtlCol="0">
            <a:noAutofit/>
          </a:bodyPr>
          <a:lstStyle/>
          <a:p>
            <a:pPr marL="27709"/>
            <a:r>
              <a:rPr sz="6545" b="1" spc="349" dirty="0">
                <a:solidFill>
                  <a:srgbClr val="434343"/>
                </a:solidFill>
                <a:latin typeface="Arial" panose="020B0604020202020204" pitchFamily="34" charset="0"/>
                <a:cs typeface="Arial" panose="020B0604020202020204" pitchFamily="34" charset="0"/>
              </a:rPr>
              <a:t>Introduction</a:t>
            </a:r>
            <a:endParaRPr sz="6545" b="1" dirty="0">
              <a:latin typeface="Arial" panose="020B0604020202020204" pitchFamily="34" charset="0"/>
              <a:cs typeface="Arial" panose="020B0604020202020204" pitchFamily="34" charset="0"/>
            </a:endParaRPr>
          </a:p>
        </p:txBody>
      </p:sp>
      <p:sp>
        <p:nvSpPr>
          <p:cNvPr id="5" name="object 5"/>
          <p:cNvSpPr/>
          <p:nvPr/>
        </p:nvSpPr>
        <p:spPr>
          <a:xfrm>
            <a:off x="1246049" y="31642174"/>
            <a:ext cx="13082554" cy="362413"/>
          </a:xfrm>
          <a:custGeom>
            <a:avLst/>
            <a:gdLst/>
            <a:ahLst/>
            <a:cxnLst/>
            <a:rect l="l" t="t" r="r" b="b"/>
            <a:pathLst>
              <a:path w="6358082" h="159246">
                <a:moveTo>
                  <a:pt x="0" y="0"/>
                </a:moveTo>
                <a:lnTo>
                  <a:pt x="6358082" y="0"/>
                </a:lnTo>
                <a:lnTo>
                  <a:pt x="6358082" y="159246"/>
                </a:lnTo>
                <a:lnTo>
                  <a:pt x="0" y="159246"/>
                </a:lnTo>
                <a:lnTo>
                  <a:pt x="0" y="0"/>
                </a:lnTo>
                <a:close/>
              </a:path>
            </a:pathLst>
          </a:custGeom>
          <a:solidFill>
            <a:srgbClr val="063762"/>
          </a:solidFill>
        </p:spPr>
        <p:txBody>
          <a:bodyPr wrap="square" lIns="0" tIns="0" rIns="0" bIns="0" rtlCol="0">
            <a:noAutofit/>
          </a:bodyPr>
          <a:lstStyle/>
          <a:p>
            <a:endParaRPr sz="8572"/>
          </a:p>
        </p:txBody>
      </p:sp>
      <p:sp>
        <p:nvSpPr>
          <p:cNvPr id="7" name="object 7"/>
          <p:cNvSpPr/>
          <p:nvPr/>
        </p:nvSpPr>
        <p:spPr>
          <a:xfrm>
            <a:off x="29580959" y="31621920"/>
            <a:ext cx="13310512" cy="390951"/>
          </a:xfrm>
          <a:custGeom>
            <a:avLst/>
            <a:gdLst/>
            <a:ahLst/>
            <a:cxnLst/>
            <a:rect l="l" t="t" r="r" b="b"/>
            <a:pathLst>
              <a:path w="6358082" h="179186">
                <a:moveTo>
                  <a:pt x="0" y="0"/>
                </a:moveTo>
                <a:lnTo>
                  <a:pt x="6358082" y="0"/>
                </a:lnTo>
                <a:lnTo>
                  <a:pt x="6358082" y="179186"/>
                </a:lnTo>
                <a:lnTo>
                  <a:pt x="0" y="179186"/>
                </a:lnTo>
                <a:lnTo>
                  <a:pt x="0" y="0"/>
                </a:lnTo>
                <a:close/>
              </a:path>
            </a:pathLst>
          </a:custGeom>
          <a:solidFill>
            <a:srgbClr val="063762"/>
          </a:solidFill>
        </p:spPr>
        <p:txBody>
          <a:bodyPr wrap="square" lIns="0" tIns="0" rIns="0" bIns="0" rtlCol="0">
            <a:noAutofit/>
          </a:bodyPr>
          <a:lstStyle/>
          <a:p>
            <a:endParaRPr sz="8572"/>
          </a:p>
        </p:txBody>
      </p:sp>
      <p:graphicFrame>
        <p:nvGraphicFramePr>
          <p:cNvPr id="2" name="object 2"/>
          <p:cNvGraphicFramePr>
            <a:graphicFrameLocks noGrp="1"/>
          </p:cNvGraphicFramePr>
          <p:nvPr>
            <p:extLst>
              <p:ext uri="{D42A27DB-BD31-4B8C-83A1-F6EECF244321}">
                <p14:modId xmlns:p14="http://schemas.microsoft.com/office/powerpoint/2010/main" val="207666244"/>
              </p:ext>
            </p:extLst>
          </p:nvPr>
        </p:nvGraphicFramePr>
        <p:xfrm>
          <a:off x="7825206" y="1156098"/>
          <a:ext cx="35070249" cy="4393927"/>
        </p:xfrm>
        <a:graphic>
          <a:graphicData uri="http://schemas.openxmlformats.org/drawingml/2006/table">
            <a:tbl>
              <a:tblPr firstRow="1" bandRow="1">
                <a:tableStyleId>{9D7B26C5-4107-4FEC-AEDC-1716B250A1EF}</a:tableStyleId>
              </a:tblPr>
              <a:tblGrid>
                <a:gridCol w="35070249">
                  <a:extLst>
                    <a:ext uri="{9D8B030D-6E8A-4147-A177-3AD203B41FA5}">
                      <a16:colId xmlns:a16="http://schemas.microsoft.com/office/drawing/2014/main" val="20000"/>
                    </a:ext>
                  </a:extLst>
                </a:gridCol>
              </a:tblGrid>
              <a:tr h="1553191">
                <a:tc>
                  <a:txBody>
                    <a:bodyPr/>
                    <a:lstStyle/>
                    <a:p>
                      <a:pPr marL="38735" marR="0" lvl="0" indent="0" algn="l" defTabSz="4389120" rtl="0" eaLnBrk="1" fontAlgn="auto" latinLnBrk="0" hangingPunct="1">
                        <a:lnSpc>
                          <a:spcPct val="100000"/>
                        </a:lnSpc>
                        <a:spcBef>
                          <a:spcPts val="0"/>
                        </a:spcBef>
                        <a:spcAft>
                          <a:spcPts val="0"/>
                        </a:spcAft>
                        <a:buClrTx/>
                        <a:buSzTx/>
                        <a:buFontTx/>
                        <a:buNone/>
                        <a:tabLst/>
                        <a:defRPr/>
                      </a:pPr>
                      <a:r>
                        <a:rPr lang="en-US" sz="8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IN" sz="7200" b="1" kern="1200" dirty="0">
                          <a:solidFill>
                            <a:schemeClr val="tx1"/>
                          </a:solidFill>
                          <a:effectLst/>
                          <a:latin typeface="+mn-lt"/>
                          <a:ea typeface="+mn-ea"/>
                          <a:cs typeface="+mn-cs"/>
                        </a:rPr>
                        <a:t>Deep Learning Based Vehicle Classification, Tracking and Speed Estimation Systems</a:t>
                      </a:r>
                      <a:endParaRPr sz="8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06311">
                <a:tc>
                  <a:txBody>
                    <a:bodyPr/>
                    <a:lstStyle/>
                    <a:p>
                      <a:pPr marL="35560">
                        <a:lnSpc>
                          <a:spcPct val="100000"/>
                        </a:lnSpc>
                      </a:pPr>
                      <a:r>
                        <a:rPr lang="en-IN" sz="5000" b="1" spc="0" dirty="0">
                          <a:effectLst/>
                          <a:latin typeface="Arial" panose="020B0604020202020204" pitchFamily="34" charset="0"/>
                          <a:cs typeface="Arial" panose="020B0604020202020204" pitchFamily="34" charset="0"/>
                        </a:rPr>
                        <a:t>Team</a:t>
                      </a:r>
                      <a:r>
                        <a:rPr lang="en-IN" sz="5000" b="1" spc="-60" dirty="0">
                          <a:effectLst/>
                          <a:latin typeface="Arial" panose="020B0604020202020204" pitchFamily="34" charset="0"/>
                          <a:cs typeface="Arial" panose="020B0604020202020204" pitchFamily="34" charset="0"/>
                        </a:rPr>
                        <a:t> </a:t>
                      </a:r>
                      <a:r>
                        <a:rPr lang="en-IN" sz="5000" b="1" spc="0" dirty="0">
                          <a:effectLst/>
                          <a:latin typeface="Arial" panose="020B0604020202020204" pitchFamily="34" charset="0"/>
                          <a:cs typeface="Arial" panose="020B0604020202020204" pitchFamily="34" charset="0"/>
                        </a:rPr>
                        <a:t>ID:</a:t>
                      </a:r>
                      <a:r>
                        <a:rPr lang="en-IN" sz="5000" b="1" spc="-60" dirty="0">
                          <a:effectLst/>
                          <a:latin typeface="Arial" panose="020B0604020202020204" pitchFamily="34" charset="0"/>
                          <a:cs typeface="Arial" panose="020B0604020202020204" pitchFamily="34" charset="0"/>
                        </a:rPr>
                        <a:t>                                           </a:t>
                      </a:r>
                      <a:r>
                        <a:rPr lang="en-IN" sz="5000" b="1" spc="0" dirty="0">
                          <a:effectLst/>
                          <a:latin typeface="Arial" panose="020B0604020202020204" pitchFamily="34" charset="0"/>
                          <a:cs typeface="Arial" panose="020B0604020202020204" pitchFamily="34" charset="0"/>
                        </a:rPr>
                        <a:t>Supervisor: Prof. Ardhendu Kundu</a:t>
                      </a:r>
                      <a:endParaRPr lang="en-US" sz="5000" b="1" dirty="0">
                        <a:effectLst>
                          <a:outerShdw blurRad="38100" dist="38100" dir="2700000" algn="tl">
                            <a:srgbClr val="000000">
                              <a:alpha val="43137"/>
                            </a:srgbClr>
                          </a:outerShdw>
                        </a:effectLst>
                      </a:endParaRPr>
                    </a:p>
                    <a:p>
                      <a:pPr marL="35560">
                        <a:lnSpc>
                          <a:spcPct val="100000"/>
                        </a:lnSpc>
                      </a:pPr>
                      <a:r>
                        <a:rPr lang="en-US" sz="5000" b="1" spc="0" dirty="0">
                          <a:effectLst/>
                          <a:latin typeface="Arial" panose="020B0604020202020204" pitchFamily="34" charset="0"/>
                          <a:cs typeface="Arial" panose="020B0604020202020204" pitchFamily="34" charset="0"/>
                        </a:rPr>
                        <a:t>Student Name :</a:t>
                      </a:r>
                      <a:r>
                        <a:rPr lang="en-IN" sz="4800" b="1" kern="1200" dirty="0">
                          <a:solidFill>
                            <a:schemeClr val="tx1"/>
                          </a:solidFill>
                          <a:effectLst/>
                          <a:latin typeface="Arial" panose="020B0604020202020204" pitchFamily="34" charset="0"/>
                          <a:ea typeface="+mn-ea"/>
                          <a:cs typeface="Arial" panose="020B0604020202020204" pitchFamily="34" charset="0"/>
                        </a:rPr>
                        <a:t>Chaitanya Anand                                                                     </a:t>
                      </a:r>
                      <a:r>
                        <a:rPr lang="en-US" sz="2800" b="1" spc="0">
                          <a:effectLst/>
                          <a:latin typeface="Arial" panose="020B0604020202020204" pitchFamily="34" charset="0"/>
                          <a:cs typeface="Arial" panose="020B0604020202020204" pitchFamily="34" charset="0"/>
                        </a:rPr>
                        <a:t> </a:t>
                      </a:r>
                      <a:r>
                        <a:rPr lang="en-US" sz="5000" b="1" spc="0">
                          <a:effectLst/>
                          <a:latin typeface="Arial" panose="020B0604020202020204" pitchFamily="34" charset="0"/>
                          <a:cs typeface="Arial" panose="020B0604020202020204" pitchFamily="34" charset="0"/>
                        </a:rPr>
                        <a:t>   Roll </a:t>
                      </a:r>
                      <a:r>
                        <a:rPr lang="en-US" sz="5000" b="1" spc="0" dirty="0">
                          <a:effectLst/>
                          <a:latin typeface="Arial" panose="020B0604020202020204" pitchFamily="34" charset="0"/>
                          <a:cs typeface="Arial" panose="020B0604020202020204" pitchFamily="34" charset="0"/>
                        </a:rPr>
                        <a:t>No.: 9     </a:t>
                      </a:r>
                    </a:p>
                    <a:p>
                      <a:pPr marL="35560" marR="0" indent="0" algn="l" defTabSz="4389120" rtl="0" eaLnBrk="1" fontAlgn="auto" latinLnBrk="0" hangingPunct="1">
                        <a:lnSpc>
                          <a:spcPct val="100000"/>
                        </a:lnSpc>
                        <a:spcBef>
                          <a:spcPts val="0"/>
                        </a:spcBef>
                        <a:spcAft>
                          <a:spcPts val="0"/>
                        </a:spcAft>
                        <a:buClrTx/>
                        <a:buSzTx/>
                        <a:buFontTx/>
                        <a:buNone/>
                        <a:tabLst/>
                        <a:defRPr/>
                      </a:pPr>
                      <a:r>
                        <a:rPr lang="en-US" sz="5000" b="1" spc="0" dirty="0">
                          <a:effectLst/>
                          <a:latin typeface="Arial" panose="020B0604020202020204" pitchFamily="34" charset="0"/>
                          <a:cs typeface="Arial" panose="020B0604020202020204" pitchFamily="34" charset="0"/>
                        </a:rPr>
                        <a:t>Student Name: Arkadeepto Majumder                                                           </a:t>
                      </a:r>
                      <a:r>
                        <a:rPr lang="en-IN" sz="8640" kern="1200" dirty="0">
                          <a:solidFill>
                            <a:schemeClr val="tx1"/>
                          </a:solidFill>
                          <a:effectLst/>
                          <a:latin typeface="+mn-lt"/>
                          <a:ea typeface="+mn-ea"/>
                          <a:cs typeface="+mn-cs"/>
                        </a:rPr>
                        <a:t> </a:t>
                      </a:r>
                      <a:r>
                        <a:rPr lang="en-US" sz="5000" b="1" spc="0" dirty="0">
                          <a:effectLst/>
                          <a:latin typeface="Arial" panose="020B0604020202020204" pitchFamily="34" charset="0"/>
                          <a:cs typeface="Arial" panose="020B0604020202020204" pitchFamily="34" charset="0"/>
                        </a:rPr>
                        <a:t>Roll No.:  35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0" name="object 10"/>
          <p:cNvSpPr txBox="1"/>
          <p:nvPr/>
        </p:nvSpPr>
        <p:spPr>
          <a:xfrm>
            <a:off x="1368702" y="20122036"/>
            <a:ext cx="6087687" cy="1030778"/>
          </a:xfrm>
          <a:prstGeom prst="rect">
            <a:avLst/>
          </a:prstGeom>
        </p:spPr>
        <p:txBody>
          <a:bodyPr vert="horz" wrap="square" lIns="0" tIns="0" rIns="0" bIns="0" rtlCol="0">
            <a:noAutofit/>
          </a:bodyPr>
          <a:lstStyle/>
          <a:p>
            <a:pPr marL="27709"/>
            <a:r>
              <a:rPr lang="en-US" sz="6545" b="1" spc="425" dirty="0">
                <a:solidFill>
                  <a:srgbClr val="434343"/>
                </a:solidFill>
                <a:latin typeface="Arial"/>
                <a:cs typeface="Arial"/>
              </a:rPr>
              <a:t>Our</a:t>
            </a:r>
            <a:r>
              <a:rPr sz="6545" b="1" spc="-120" dirty="0">
                <a:solidFill>
                  <a:srgbClr val="434343"/>
                </a:solidFill>
                <a:latin typeface="Arial"/>
                <a:cs typeface="Arial"/>
              </a:rPr>
              <a:t> </a:t>
            </a:r>
            <a:r>
              <a:rPr sz="6545" b="1" spc="262" dirty="0">
                <a:solidFill>
                  <a:srgbClr val="434343"/>
                </a:solidFill>
                <a:latin typeface="Arial"/>
                <a:cs typeface="Arial"/>
              </a:rPr>
              <a:t>Approach</a:t>
            </a:r>
            <a:endParaRPr sz="6545" dirty="0">
              <a:latin typeface="Arial"/>
              <a:cs typeface="Arial"/>
            </a:endParaRPr>
          </a:p>
        </p:txBody>
      </p:sp>
      <p:sp>
        <p:nvSpPr>
          <p:cNvPr id="11" name="object 11"/>
          <p:cNvSpPr/>
          <p:nvPr/>
        </p:nvSpPr>
        <p:spPr>
          <a:xfrm>
            <a:off x="1391328" y="7303157"/>
            <a:ext cx="12813552" cy="4889291"/>
          </a:xfrm>
          <a:custGeom>
            <a:avLst/>
            <a:gdLst/>
            <a:ahLst/>
            <a:cxnLst/>
            <a:rect l="l" t="t" r="r" b="b"/>
            <a:pathLst>
              <a:path w="5872878" h="2240925">
                <a:moveTo>
                  <a:pt x="0" y="0"/>
                </a:moveTo>
                <a:lnTo>
                  <a:pt x="5872878" y="0"/>
                </a:lnTo>
                <a:lnTo>
                  <a:pt x="5872878" y="2240925"/>
                </a:lnTo>
                <a:lnTo>
                  <a:pt x="0" y="2240925"/>
                </a:lnTo>
                <a:lnTo>
                  <a:pt x="0" y="0"/>
                </a:lnTo>
                <a:close/>
              </a:path>
            </a:pathLst>
          </a:custGeom>
          <a:solidFill>
            <a:schemeClr val="bg1"/>
          </a:solidFill>
        </p:spPr>
        <p:txBody>
          <a:bodyPr wrap="square" lIns="0" tIns="0" rIns="0" bIns="0" rtlCol="0">
            <a:noAutofit/>
          </a:bodyPr>
          <a:lstStyle/>
          <a:p>
            <a:pPr algn="just"/>
            <a:endParaRPr sz="8572" dirty="0"/>
          </a:p>
        </p:txBody>
      </p:sp>
      <p:sp>
        <p:nvSpPr>
          <p:cNvPr id="12" name="object 12"/>
          <p:cNvSpPr txBox="1"/>
          <p:nvPr/>
        </p:nvSpPr>
        <p:spPr>
          <a:xfrm>
            <a:off x="1309681" y="7458329"/>
            <a:ext cx="13035010" cy="3491196"/>
          </a:xfrm>
          <a:prstGeom prst="rect">
            <a:avLst/>
          </a:prstGeom>
        </p:spPr>
        <p:txBody>
          <a:bodyPr vert="horz" wrap="square" lIns="0" tIns="0" rIns="0" bIns="0" rtlCol="0">
            <a:noAutofit/>
          </a:bodyPr>
          <a:lstStyle/>
          <a:p>
            <a:pPr marL="27709" algn="just"/>
            <a:r>
              <a:rPr lang="en-US" sz="4000" b="0" i="0" dirty="0">
                <a:effectLst/>
                <a:latin typeface="Arial" panose="020B0604020202020204" pitchFamily="34" charset="0"/>
                <a:cs typeface="Arial" panose="020B0604020202020204" pitchFamily="34" charset="0"/>
              </a:rPr>
              <a:t>Rapid urbanization and technological advances contribute to severe traffic congestion. Traditional traffic management is insufficient. Automated systems using IoT and machine learning, like CNNs and YOLO, offer efficient vehicle tracking and classification solutions</a:t>
            </a:r>
            <a:endParaRPr lang="en-US" sz="4000" b="1" spc="153" dirty="0">
              <a:latin typeface="Arial" panose="020B0604020202020204" pitchFamily="34" charset="0"/>
              <a:cs typeface="Arial" panose="020B0604020202020204" pitchFamily="34" charset="0"/>
            </a:endParaRPr>
          </a:p>
          <a:p>
            <a:pPr marL="27709" algn="just"/>
            <a:endParaRPr lang="en-US" sz="4000" dirty="0">
              <a:latin typeface="Arial" panose="020B0604020202020204" pitchFamily="34" charset="0"/>
              <a:cs typeface="Arial" panose="020B0604020202020204" pitchFamily="34" charset="0"/>
            </a:endParaRPr>
          </a:p>
          <a:p>
            <a:pPr marL="27709" algn="just"/>
            <a:endParaRPr lang="en-US" sz="4000" spc="22" dirty="0">
              <a:latin typeface="Arial" panose="020B0604020202020204" pitchFamily="34" charset="0"/>
              <a:cs typeface="Arial" panose="020B0604020202020204" pitchFamily="34" charset="0"/>
            </a:endParaRPr>
          </a:p>
          <a:p>
            <a:pPr marL="27709" algn="just"/>
            <a:endParaRPr lang="en-US" sz="4000" dirty="0">
              <a:latin typeface="Arial" panose="020B0604020202020204" pitchFamily="34" charset="0"/>
              <a:cs typeface="Arial" panose="020B0604020202020204" pitchFamily="34" charset="0"/>
            </a:endParaRPr>
          </a:p>
          <a:p>
            <a:pPr marL="27709" algn="just"/>
            <a:endParaRPr sz="4000" dirty="0">
              <a:latin typeface="Arial" panose="020B0604020202020204" pitchFamily="34" charset="0"/>
              <a:cs typeface="Arial" panose="020B0604020202020204" pitchFamily="34" charset="0"/>
            </a:endParaRPr>
          </a:p>
        </p:txBody>
      </p:sp>
      <p:sp>
        <p:nvSpPr>
          <p:cNvPr id="15" name="object 15"/>
          <p:cNvSpPr/>
          <p:nvPr/>
        </p:nvSpPr>
        <p:spPr>
          <a:xfrm>
            <a:off x="1484993" y="21765087"/>
            <a:ext cx="12907392" cy="2389780"/>
          </a:xfrm>
          <a:custGeom>
            <a:avLst/>
            <a:gdLst/>
            <a:ahLst/>
            <a:cxnLst/>
            <a:rect l="l" t="t" r="r" b="b"/>
            <a:pathLst>
              <a:path w="5915888" h="1095316">
                <a:moveTo>
                  <a:pt x="0" y="0"/>
                </a:moveTo>
                <a:lnTo>
                  <a:pt x="5915888" y="0"/>
                </a:lnTo>
                <a:lnTo>
                  <a:pt x="5915888" y="1095316"/>
                </a:lnTo>
                <a:lnTo>
                  <a:pt x="0" y="1095316"/>
                </a:lnTo>
                <a:lnTo>
                  <a:pt x="0" y="0"/>
                </a:lnTo>
                <a:close/>
              </a:path>
            </a:pathLst>
          </a:custGeom>
          <a:solidFill>
            <a:schemeClr val="bg1"/>
          </a:solidFill>
        </p:spPr>
        <p:txBody>
          <a:bodyPr wrap="square" lIns="0" tIns="0" rIns="0" bIns="0" rtlCol="0">
            <a:noAutofit/>
          </a:bodyPr>
          <a:lstStyle/>
          <a:p>
            <a:endParaRPr sz="8572"/>
          </a:p>
        </p:txBody>
      </p:sp>
      <p:sp>
        <p:nvSpPr>
          <p:cNvPr id="17" name="object 17"/>
          <p:cNvSpPr/>
          <p:nvPr/>
        </p:nvSpPr>
        <p:spPr>
          <a:xfrm>
            <a:off x="15612090" y="14729613"/>
            <a:ext cx="8079262" cy="933305"/>
          </a:xfrm>
          <a:custGeom>
            <a:avLst/>
            <a:gdLst/>
            <a:ahLst/>
            <a:cxnLst/>
            <a:rect l="l" t="t" r="r" b="b"/>
            <a:pathLst>
              <a:path w="3702995" h="427765">
                <a:moveTo>
                  <a:pt x="0" y="0"/>
                </a:moveTo>
                <a:lnTo>
                  <a:pt x="3702995" y="0"/>
                </a:lnTo>
                <a:lnTo>
                  <a:pt x="3702995" y="427765"/>
                </a:lnTo>
                <a:lnTo>
                  <a:pt x="0" y="427765"/>
                </a:lnTo>
                <a:lnTo>
                  <a:pt x="0" y="0"/>
                </a:lnTo>
                <a:close/>
              </a:path>
            </a:pathLst>
          </a:custGeom>
          <a:solidFill>
            <a:schemeClr val="bg1"/>
          </a:solidFill>
        </p:spPr>
        <p:txBody>
          <a:bodyPr wrap="square" lIns="0" tIns="0" rIns="0" bIns="0" rtlCol="0">
            <a:noAutofit/>
          </a:bodyPr>
          <a:lstStyle/>
          <a:p>
            <a:endParaRPr sz="8572"/>
          </a:p>
        </p:txBody>
      </p:sp>
      <p:sp>
        <p:nvSpPr>
          <p:cNvPr id="18" name="object 18"/>
          <p:cNvSpPr txBox="1"/>
          <p:nvPr/>
        </p:nvSpPr>
        <p:spPr>
          <a:xfrm>
            <a:off x="15788996" y="11316952"/>
            <a:ext cx="3132513" cy="1030778"/>
          </a:xfrm>
          <a:prstGeom prst="rect">
            <a:avLst/>
          </a:prstGeom>
        </p:spPr>
        <p:txBody>
          <a:bodyPr vert="horz" wrap="square" lIns="0" tIns="0" rIns="0" bIns="0" rtlCol="0">
            <a:noAutofit/>
          </a:bodyPr>
          <a:lstStyle/>
          <a:p>
            <a:pPr marL="27709"/>
            <a:r>
              <a:rPr sz="6545" b="1" spc="65" dirty="0">
                <a:solidFill>
                  <a:srgbClr val="434343"/>
                </a:solidFill>
                <a:latin typeface="Arial"/>
                <a:cs typeface="Arial"/>
              </a:rPr>
              <a:t>Results</a:t>
            </a:r>
            <a:endParaRPr sz="6545" dirty="0">
              <a:latin typeface="Arial"/>
              <a:cs typeface="Arial"/>
            </a:endParaRPr>
          </a:p>
        </p:txBody>
      </p:sp>
      <p:sp>
        <p:nvSpPr>
          <p:cNvPr id="19" name="object 19"/>
          <p:cNvSpPr/>
          <p:nvPr/>
        </p:nvSpPr>
        <p:spPr>
          <a:xfrm>
            <a:off x="29475277" y="5794779"/>
            <a:ext cx="8079262" cy="1450178"/>
          </a:xfrm>
          <a:custGeom>
            <a:avLst/>
            <a:gdLst/>
            <a:ahLst/>
            <a:cxnLst/>
            <a:rect l="l" t="t" r="r" b="b"/>
            <a:pathLst>
              <a:path w="3702995" h="664665">
                <a:moveTo>
                  <a:pt x="0" y="0"/>
                </a:moveTo>
                <a:lnTo>
                  <a:pt x="3702995" y="0"/>
                </a:lnTo>
                <a:lnTo>
                  <a:pt x="3702995" y="664665"/>
                </a:lnTo>
                <a:lnTo>
                  <a:pt x="0" y="664665"/>
                </a:lnTo>
                <a:lnTo>
                  <a:pt x="0" y="0"/>
                </a:lnTo>
                <a:close/>
              </a:path>
            </a:pathLst>
          </a:custGeom>
          <a:solidFill>
            <a:schemeClr val="bg1"/>
          </a:solidFill>
        </p:spPr>
        <p:txBody>
          <a:bodyPr wrap="square" lIns="0" tIns="0" rIns="0" bIns="0" rtlCol="0">
            <a:noAutofit/>
          </a:bodyPr>
          <a:lstStyle/>
          <a:p>
            <a:endParaRPr sz="8572"/>
          </a:p>
        </p:txBody>
      </p:sp>
      <p:sp>
        <p:nvSpPr>
          <p:cNvPr id="20" name="object 20"/>
          <p:cNvSpPr txBox="1"/>
          <p:nvPr/>
        </p:nvSpPr>
        <p:spPr>
          <a:xfrm>
            <a:off x="29468017" y="5929780"/>
            <a:ext cx="4581698" cy="1030778"/>
          </a:xfrm>
          <a:prstGeom prst="rect">
            <a:avLst/>
          </a:prstGeom>
        </p:spPr>
        <p:txBody>
          <a:bodyPr vert="horz" wrap="square" lIns="0" tIns="0" rIns="0" bIns="0" rtlCol="0">
            <a:noAutofit/>
          </a:bodyPr>
          <a:lstStyle/>
          <a:p>
            <a:pPr marL="27709"/>
            <a:r>
              <a:rPr sz="6545" b="1" spc="65" dirty="0">
                <a:solidFill>
                  <a:srgbClr val="434343"/>
                </a:solidFill>
                <a:latin typeface="Arial"/>
                <a:cs typeface="Arial"/>
              </a:rPr>
              <a:t>Discussion</a:t>
            </a:r>
            <a:endParaRPr sz="6545" dirty="0">
              <a:latin typeface="Arial"/>
              <a:cs typeface="Arial"/>
            </a:endParaRPr>
          </a:p>
        </p:txBody>
      </p:sp>
      <p:sp>
        <p:nvSpPr>
          <p:cNvPr id="24" name="object 24"/>
          <p:cNvSpPr txBox="1"/>
          <p:nvPr/>
        </p:nvSpPr>
        <p:spPr>
          <a:xfrm>
            <a:off x="29758557" y="20513609"/>
            <a:ext cx="4742411" cy="1030778"/>
          </a:xfrm>
          <a:prstGeom prst="rect">
            <a:avLst/>
          </a:prstGeom>
        </p:spPr>
        <p:txBody>
          <a:bodyPr vert="horz" wrap="square" lIns="0" tIns="0" rIns="0" bIns="0" rtlCol="0">
            <a:noAutofit/>
          </a:bodyPr>
          <a:lstStyle/>
          <a:p>
            <a:pPr marL="27709"/>
            <a:r>
              <a:rPr sz="6545" b="1" spc="131" dirty="0">
                <a:solidFill>
                  <a:srgbClr val="434343"/>
                </a:solidFill>
                <a:latin typeface="Arial"/>
                <a:cs typeface="Arial"/>
              </a:rPr>
              <a:t>References</a:t>
            </a:r>
            <a:endParaRPr sz="6545" dirty="0">
              <a:latin typeface="Arial"/>
              <a:cs typeface="Arial"/>
            </a:endParaRPr>
          </a:p>
        </p:txBody>
      </p:sp>
      <p:sp>
        <p:nvSpPr>
          <p:cNvPr id="26" name="object 26"/>
          <p:cNvSpPr txBox="1"/>
          <p:nvPr/>
        </p:nvSpPr>
        <p:spPr>
          <a:xfrm>
            <a:off x="29487324" y="22034923"/>
            <a:ext cx="13062952" cy="9086372"/>
          </a:xfrm>
          <a:prstGeom prst="rect">
            <a:avLst/>
          </a:prstGeom>
        </p:spPr>
        <p:txBody>
          <a:bodyPr vert="horz" wrap="square" lIns="0" tIns="0" rIns="0" bIns="0" rtlCol="0">
            <a:noAutofit/>
          </a:bodyPr>
          <a:lstStyle/>
          <a:p>
            <a:pPr marL="571500" indent="-571500">
              <a:lnSpc>
                <a:spcPct val="107000"/>
              </a:lnSpc>
              <a:spcAft>
                <a:spcPts val="800"/>
              </a:spcAft>
              <a:buFont typeface="Wingdings" panose="05000000000000000000" pitchFamily="2" charset="2"/>
              <a:buChar char="q"/>
            </a:pPr>
            <a:r>
              <a:rPr lang="en-IN" sz="3600" kern="100" dirty="0">
                <a:effectLst/>
                <a:latin typeface="Arial" panose="020B0604020202020204" pitchFamily="34" charset="0"/>
                <a:ea typeface="Calibri" panose="020F0502020204030204" pitchFamily="34" charset="0"/>
                <a:cs typeface="Arial" panose="020B0604020202020204" pitchFamily="34" charset="0"/>
              </a:rPr>
              <a:t>M. Won, T. Park and S. H. Son, "Toward mitigating phantom jam using vehicle-to-vehicle communication", IEEE Trans. </a:t>
            </a:r>
            <a:r>
              <a:rPr lang="en-IN" sz="3600" kern="100" dirty="0" err="1">
                <a:effectLst/>
                <a:latin typeface="Arial" panose="020B0604020202020204" pitchFamily="34" charset="0"/>
                <a:ea typeface="Calibri" panose="020F0502020204030204" pitchFamily="34" charset="0"/>
                <a:cs typeface="Arial" panose="020B0604020202020204" pitchFamily="34" charset="0"/>
              </a:rPr>
              <a:t>Intell</a:t>
            </a:r>
            <a:r>
              <a:rPr lang="en-IN" sz="3600" kern="100" dirty="0">
                <a:effectLst/>
                <a:latin typeface="Arial" panose="020B0604020202020204" pitchFamily="34" charset="0"/>
                <a:ea typeface="Calibri" panose="020F0502020204030204" pitchFamily="34" charset="0"/>
                <a:cs typeface="Arial" panose="020B0604020202020204" pitchFamily="34" charset="0"/>
              </a:rPr>
              <a:t>. Transp. Syst., vol. 18, pp. 1313-1324, May 2017.</a:t>
            </a:r>
          </a:p>
          <a:p>
            <a:pPr marL="571500" indent="-571500">
              <a:lnSpc>
                <a:spcPct val="107000"/>
              </a:lnSpc>
              <a:spcAft>
                <a:spcPts val="800"/>
              </a:spcAft>
              <a:buFont typeface="Wingdings" panose="05000000000000000000" pitchFamily="2" charset="2"/>
              <a:buChar char="q"/>
            </a:pPr>
            <a:r>
              <a:rPr lang="en-IN" sz="3600" kern="100" dirty="0">
                <a:effectLst/>
                <a:latin typeface="Arial" panose="020B0604020202020204" pitchFamily="34" charset="0"/>
                <a:ea typeface="Calibri" panose="020F0502020204030204" pitchFamily="34" charset="0"/>
                <a:cs typeface="Arial" panose="020B0604020202020204" pitchFamily="34" charset="0"/>
              </a:rPr>
              <a:t>Muhammad Tahir Masood PhD, P. E. "Transportation problems in developing countries Pakistan: a case-in-point." International Journal of Business and management 6.11 (2011): 256.</a:t>
            </a:r>
          </a:p>
          <a:p>
            <a:pPr marL="571500" indent="-571500">
              <a:lnSpc>
                <a:spcPct val="107000"/>
              </a:lnSpc>
              <a:spcAft>
                <a:spcPts val="800"/>
              </a:spcAft>
              <a:buFont typeface="Wingdings" panose="05000000000000000000" pitchFamily="2" charset="2"/>
              <a:buChar char="q"/>
            </a:pPr>
            <a:r>
              <a:rPr lang="en-IN" sz="3600" kern="100" dirty="0">
                <a:effectLst/>
                <a:latin typeface="Arial" panose="020B0604020202020204" pitchFamily="34" charset="0"/>
                <a:ea typeface="Calibri" panose="020F0502020204030204" pitchFamily="34" charset="0"/>
                <a:cs typeface="Arial" panose="020B0604020202020204" pitchFamily="34" charset="0"/>
              </a:rPr>
              <a:t>Ahmad </a:t>
            </a:r>
            <a:r>
              <a:rPr lang="en-IN" sz="3600" kern="100" dirty="0" err="1">
                <a:effectLst/>
                <a:latin typeface="Arial" panose="020B0604020202020204" pitchFamily="34" charset="0"/>
                <a:ea typeface="Calibri" panose="020F0502020204030204" pitchFamily="34" charset="0"/>
                <a:cs typeface="Arial" panose="020B0604020202020204" pitchFamily="34" charset="0"/>
              </a:rPr>
              <a:t>Arinaldi</a:t>
            </a:r>
            <a:r>
              <a:rPr lang="en-IN" sz="3600" kern="100" dirty="0">
                <a:effectLst/>
                <a:latin typeface="Arial" panose="020B0604020202020204" pitchFamily="34" charset="0"/>
                <a:ea typeface="Calibri" panose="020F0502020204030204" pitchFamily="34" charset="0"/>
                <a:cs typeface="Arial" panose="020B0604020202020204" pitchFamily="34" charset="0"/>
              </a:rPr>
              <a:t>, Jaka Arya </a:t>
            </a:r>
            <a:r>
              <a:rPr lang="en-IN" sz="3600" kern="100" dirty="0" err="1">
                <a:effectLst/>
                <a:latin typeface="Arial" panose="020B0604020202020204" pitchFamily="34" charset="0"/>
                <a:ea typeface="Calibri" panose="020F0502020204030204" pitchFamily="34" charset="0"/>
                <a:cs typeface="Arial" panose="020B0604020202020204" pitchFamily="34" charset="0"/>
              </a:rPr>
              <a:t>Pradana</a:t>
            </a:r>
            <a:r>
              <a:rPr lang="en-IN" sz="3600" kern="100" dirty="0">
                <a:effectLst/>
                <a:latin typeface="Arial" panose="020B0604020202020204" pitchFamily="34" charset="0"/>
                <a:ea typeface="Calibri" panose="020F0502020204030204" pitchFamily="34" charset="0"/>
                <a:cs typeface="Arial" panose="020B0604020202020204" pitchFamily="34" charset="0"/>
              </a:rPr>
              <a:t>, Arlan </a:t>
            </a:r>
            <a:r>
              <a:rPr lang="en-IN" sz="3600" kern="100" dirty="0" err="1">
                <a:effectLst/>
                <a:latin typeface="Arial" panose="020B0604020202020204" pitchFamily="34" charset="0"/>
                <a:ea typeface="Calibri" panose="020F0502020204030204" pitchFamily="34" charset="0"/>
                <a:cs typeface="Arial" panose="020B0604020202020204" pitchFamily="34" charset="0"/>
              </a:rPr>
              <a:t>Arventa</a:t>
            </a:r>
            <a:r>
              <a:rPr lang="en-IN" sz="3600" kern="100" dirty="0">
                <a:effectLst/>
                <a:latin typeface="Arial" panose="020B0604020202020204" pitchFamily="34" charset="0"/>
                <a:ea typeface="Calibri" panose="020F0502020204030204" pitchFamily="34" charset="0"/>
                <a:cs typeface="Arial" panose="020B0604020202020204" pitchFamily="34" charset="0"/>
              </a:rPr>
              <a:t> </a:t>
            </a:r>
            <a:r>
              <a:rPr lang="en-IN" sz="3600" kern="100" dirty="0" err="1">
                <a:effectLst/>
                <a:latin typeface="Arial" panose="020B0604020202020204" pitchFamily="34" charset="0"/>
                <a:ea typeface="Calibri" panose="020F0502020204030204" pitchFamily="34" charset="0"/>
                <a:cs typeface="Arial" panose="020B0604020202020204" pitchFamily="34" charset="0"/>
              </a:rPr>
              <a:t>Gurusinga</a:t>
            </a:r>
            <a:r>
              <a:rPr lang="en-IN" sz="3600" kern="100" dirty="0">
                <a:effectLst/>
                <a:latin typeface="Arial" panose="020B0604020202020204" pitchFamily="34" charset="0"/>
                <a:ea typeface="Calibri" panose="020F0502020204030204" pitchFamily="34" charset="0"/>
                <a:cs typeface="Arial" panose="020B0604020202020204" pitchFamily="34" charset="0"/>
              </a:rPr>
              <a:t>, “Detection and classification of vehicles for traffic video analytics”, Procedia Computer Science, Volume 144, 2018, Pages 259-268, ISSN 1877-0509</a:t>
            </a:r>
          </a:p>
          <a:p>
            <a:pPr marL="571500" indent="-571500">
              <a:lnSpc>
                <a:spcPct val="107000"/>
              </a:lnSpc>
              <a:spcAft>
                <a:spcPts val="800"/>
              </a:spcAft>
              <a:buFont typeface="Wingdings" panose="05000000000000000000" pitchFamily="2" charset="2"/>
              <a:buChar char="q"/>
            </a:pPr>
            <a:r>
              <a:rPr lang="en-IN" sz="3600" kern="100" dirty="0">
                <a:effectLst/>
                <a:latin typeface="Arial" panose="020B0604020202020204" pitchFamily="34" charset="0"/>
                <a:ea typeface="Calibri" panose="020F0502020204030204" pitchFamily="34" charset="0"/>
                <a:cs typeface="Arial" panose="020B0604020202020204" pitchFamily="34" charset="0"/>
              </a:rPr>
              <a:t> Lu, H., Sun, Z., Qu, W.: Big data and its applications in urban intelligent transportation system. J. Transp. Syst. Eng. Inf. Technol. 15(5), 45–52 (2015)</a:t>
            </a:r>
            <a:endParaRPr lang="en-IN" sz="3600" dirty="0">
              <a:latin typeface="Arial" panose="020B0604020202020204" pitchFamily="34" charset="0"/>
              <a:cs typeface="Arial" panose="020B0604020202020204" pitchFamily="34" charset="0"/>
            </a:endParaRPr>
          </a:p>
          <a:p>
            <a:pPr marL="599209" marR="27709" indent="-571500">
              <a:lnSpc>
                <a:spcPct val="116700"/>
              </a:lnSpc>
              <a:buFont typeface="Wingdings" panose="05000000000000000000" pitchFamily="2" charset="2"/>
              <a:buChar char="q"/>
            </a:pPr>
            <a:endParaRPr sz="3600" dirty="0">
              <a:latin typeface="Arial" panose="020B0604020202020204" pitchFamily="34" charset="0"/>
              <a:cs typeface="Arial" panose="020B0604020202020204" pitchFamily="34" charset="0"/>
            </a:endParaRPr>
          </a:p>
        </p:txBody>
      </p:sp>
      <p:sp>
        <p:nvSpPr>
          <p:cNvPr id="32" name="object 32"/>
          <p:cNvSpPr/>
          <p:nvPr/>
        </p:nvSpPr>
        <p:spPr>
          <a:xfrm>
            <a:off x="15640862" y="5654809"/>
            <a:ext cx="11933636" cy="1725949"/>
          </a:xfrm>
          <a:custGeom>
            <a:avLst/>
            <a:gdLst/>
            <a:ahLst/>
            <a:cxnLst/>
            <a:rect l="l" t="t" r="r" b="b"/>
            <a:pathLst>
              <a:path w="5469583" h="1095318">
                <a:moveTo>
                  <a:pt x="0" y="0"/>
                </a:moveTo>
                <a:lnTo>
                  <a:pt x="5469583" y="0"/>
                </a:lnTo>
                <a:lnTo>
                  <a:pt x="5469583" y="1095318"/>
                </a:lnTo>
                <a:lnTo>
                  <a:pt x="0" y="1095318"/>
                </a:lnTo>
                <a:lnTo>
                  <a:pt x="0" y="0"/>
                </a:lnTo>
                <a:close/>
              </a:path>
            </a:pathLst>
          </a:custGeom>
          <a:solidFill>
            <a:schemeClr val="bg1"/>
          </a:solidFill>
        </p:spPr>
        <p:txBody>
          <a:bodyPr wrap="square" lIns="0" tIns="0" rIns="0" bIns="0" rtlCol="0">
            <a:noAutofit/>
          </a:bodyPr>
          <a:lstStyle/>
          <a:p>
            <a:endParaRPr sz="8572"/>
          </a:p>
        </p:txBody>
      </p:sp>
      <p:sp>
        <p:nvSpPr>
          <p:cNvPr id="33" name="object 33"/>
          <p:cNvSpPr txBox="1"/>
          <p:nvPr/>
        </p:nvSpPr>
        <p:spPr>
          <a:xfrm>
            <a:off x="15788996" y="6322940"/>
            <a:ext cx="12476948" cy="4511941"/>
          </a:xfrm>
          <a:prstGeom prst="rect">
            <a:avLst/>
          </a:prstGeom>
        </p:spPr>
        <p:txBody>
          <a:bodyPr vert="horz" wrap="square" lIns="0" tIns="0" rIns="0" bIns="0" rtlCol="0">
            <a:noAutofit/>
          </a:bodyPr>
          <a:lstStyle/>
          <a:p>
            <a:pPr marL="483524" marR="27709" indent="-457200" algn="just">
              <a:lnSpc>
                <a:spcPct val="101200"/>
              </a:lnSpc>
              <a:buFont typeface="Wingdings" panose="05000000000000000000" pitchFamily="2" charset="2"/>
              <a:buChar char="q"/>
            </a:pPr>
            <a:r>
              <a:rPr lang="en-US" sz="4000" b="0" i="0" dirty="0">
                <a:effectLst/>
                <a:latin typeface="Arial" panose="020B0604020202020204" pitchFamily="34" charset="0"/>
                <a:cs typeface="Arial" panose="020B0604020202020204" pitchFamily="34" charset="0"/>
              </a:rPr>
              <a:t>It displays speeds, bounding boxes, and labels on the video. for traffic monitoring</a:t>
            </a:r>
          </a:p>
          <a:p>
            <a:pPr marL="483524" marR="27709" indent="-457200" algn="just">
              <a:lnSpc>
                <a:spcPct val="101200"/>
              </a:lnSpc>
              <a:buFont typeface="Wingdings" panose="05000000000000000000" pitchFamily="2" charset="2"/>
              <a:buChar char="q"/>
            </a:pPr>
            <a:endParaRPr lang="en-US" sz="4000" b="0" i="0" dirty="0">
              <a:effectLst/>
              <a:latin typeface="Arial" panose="020B0604020202020204" pitchFamily="34" charset="0"/>
              <a:cs typeface="Arial" panose="020B0604020202020204" pitchFamily="34" charset="0"/>
            </a:endParaRPr>
          </a:p>
          <a:p>
            <a:pPr marL="483524" marR="27709" indent="-457200" algn="just">
              <a:lnSpc>
                <a:spcPct val="101200"/>
              </a:lnSpc>
              <a:buFont typeface="Wingdings" panose="05000000000000000000" pitchFamily="2" charset="2"/>
              <a:buChar char="q"/>
            </a:pPr>
            <a:r>
              <a:rPr lang="en-US" sz="4000" b="0" i="0" dirty="0">
                <a:effectLst/>
                <a:latin typeface="Arial" panose="020B0604020202020204" pitchFamily="34" charset="0"/>
                <a:cs typeface="Arial" panose="020B0604020202020204" pitchFamily="34" charset="0"/>
              </a:rPr>
              <a:t>Employing multi-object detection, non-maximum suppression, and frame-by-frame processing, the script demonstrates practical computer vision and object detection</a:t>
            </a:r>
          </a:p>
          <a:p>
            <a:pPr marL="27709" algn="just"/>
            <a:endParaRPr lang="en-US" sz="4000" b="0" i="0" dirty="0">
              <a:effectLst/>
              <a:latin typeface="Arial" panose="020B0604020202020204" pitchFamily="34" charset="0"/>
              <a:cs typeface="Arial" panose="020B0604020202020204" pitchFamily="34" charset="0"/>
            </a:endParaRPr>
          </a:p>
        </p:txBody>
      </p:sp>
      <p:sp>
        <p:nvSpPr>
          <p:cNvPr id="36" name="object 36"/>
          <p:cNvSpPr/>
          <p:nvPr/>
        </p:nvSpPr>
        <p:spPr>
          <a:xfrm>
            <a:off x="16402296" y="13978546"/>
            <a:ext cx="11250349" cy="933305"/>
          </a:xfrm>
          <a:custGeom>
            <a:avLst/>
            <a:gdLst/>
            <a:ahLst/>
            <a:cxnLst/>
            <a:rect l="l" t="t" r="r" b="b"/>
            <a:pathLst>
              <a:path w="5156410" h="427765">
                <a:moveTo>
                  <a:pt x="0" y="0"/>
                </a:moveTo>
                <a:lnTo>
                  <a:pt x="5156410" y="0"/>
                </a:lnTo>
                <a:lnTo>
                  <a:pt x="5156410" y="427765"/>
                </a:lnTo>
                <a:lnTo>
                  <a:pt x="0" y="427765"/>
                </a:lnTo>
                <a:lnTo>
                  <a:pt x="0" y="0"/>
                </a:lnTo>
                <a:close/>
              </a:path>
            </a:pathLst>
          </a:custGeom>
          <a:solidFill>
            <a:schemeClr val="bg1"/>
          </a:solidFill>
        </p:spPr>
        <p:txBody>
          <a:bodyPr wrap="square" lIns="0" tIns="0" rIns="0" bIns="0" rtlCol="0">
            <a:noAutofit/>
          </a:bodyPr>
          <a:lstStyle/>
          <a:p>
            <a:endParaRPr sz="8572"/>
          </a:p>
        </p:txBody>
      </p:sp>
      <p:sp>
        <p:nvSpPr>
          <p:cNvPr id="38" name="object 38"/>
          <p:cNvSpPr/>
          <p:nvPr/>
        </p:nvSpPr>
        <p:spPr>
          <a:xfrm>
            <a:off x="28727400" y="7331944"/>
            <a:ext cx="12907392" cy="3540447"/>
          </a:xfrm>
          <a:custGeom>
            <a:avLst/>
            <a:gdLst/>
            <a:ahLst/>
            <a:cxnLst/>
            <a:rect l="l" t="t" r="r" b="b"/>
            <a:pathLst>
              <a:path w="5915888" h="1622705">
                <a:moveTo>
                  <a:pt x="0" y="0"/>
                </a:moveTo>
                <a:lnTo>
                  <a:pt x="5915888" y="0"/>
                </a:lnTo>
                <a:lnTo>
                  <a:pt x="5915888" y="1622705"/>
                </a:lnTo>
                <a:lnTo>
                  <a:pt x="0" y="1622705"/>
                </a:lnTo>
                <a:lnTo>
                  <a:pt x="0" y="0"/>
                </a:lnTo>
                <a:close/>
              </a:path>
            </a:pathLst>
          </a:custGeom>
          <a:solidFill>
            <a:schemeClr val="bg1"/>
          </a:solidFill>
        </p:spPr>
        <p:txBody>
          <a:bodyPr wrap="square" lIns="0" tIns="0" rIns="0" bIns="0" rtlCol="0">
            <a:noAutofit/>
          </a:bodyPr>
          <a:lstStyle/>
          <a:p>
            <a:endParaRPr sz="8572"/>
          </a:p>
        </p:txBody>
      </p:sp>
      <p:sp>
        <p:nvSpPr>
          <p:cNvPr id="39" name="object 39"/>
          <p:cNvSpPr txBox="1"/>
          <p:nvPr/>
        </p:nvSpPr>
        <p:spPr>
          <a:xfrm>
            <a:off x="29487324" y="7359926"/>
            <a:ext cx="13404147" cy="5125883"/>
          </a:xfrm>
          <a:prstGeom prst="rect">
            <a:avLst/>
          </a:prstGeom>
        </p:spPr>
        <p:txBody>
          <a:bodyPr vert="horz" wrap="square" lIns="0" tIns="0" rIns="0" bIns="0" rtlCol="0">
            <a:noAutofit/>
          </a:bodyPr>
          <a:lstStyle/>
          <a:p>
            <a:pPr marL="26324" marR="27709" algn="just">
              <a:lnSpc>
                <a:spcPct val="101200"/>
              </a:lnSpc>
            </a:pPr>
            <a:r>
              <a:rPr lang="en-US" sz="4000" b="0" i="0" dirty="0">
                <a:effectLst/>
                <a:latin typeface="Arial" panose="020B0604020202020204" pitchFamily="34" charset="0"/>
                <a:cs typeface="Arial" panose="020B0604020202020204" pitchFamily="34" charset="0"/>
              </a:rPr>
              <a:t>The project explores modern traffic systems using deep learning and traditional methods. Challenges include accuracy in real traffic situations, manual analysis inefficiencies, and dataset imbalances. Implemented YOLOv3 with TensorFlow for real-time traffic surveillance, addressing urban growth and technological impacts. Future prospects involve improving classification accuracy and integrating diverse sensors for enhanced vehicle detection.</a:t>
            </a:r>
            <a:endParaRPr sz="6600" dirty="0">
              <a:latin typeface="Arial" panose="020B0604020202020204" pitchFamily="34" charset="0"/>
              <a:cs typeface="Arial" panose="020B0604020202020204" pitchFamily="34" charset="0"/>
            </a:endParaRPr>
          </a:p>
        </p:txBody>
      </p:sp>
      <p:sp>
        <p:nvSpPr>
          <p:cNvPr id="41" name="object 41"/>
          <p:cNvSpPr/>
          <p:nvPr/>
        </p:nvSpPr>
        <p:spPr>
          <a:xfrm>
            <a:off x="1246049" y="12475943"/>
            <a:ext cx="10279263" cy="920114"/>
          </a:xfrm>
          <a:custGeom>
            <a:avLst/>
            <a:gdLst/>
            <a:ahLst/>
            <a:cxnLst/>
            <a:rect l="l" t="t" r="r" b="b"/>
            <a:pathLst>
              <a:path w="4711329" h="421719">
                <a:moveTo>
                  <a:pt x="0" y="0"/>
                </a:moveTo>
                <a:lnTo>
                  <a:pt x="4711329" y="0"/>
                </a:lnTo>
                <a:lnTo>
                  <a:pt x="4711329" y="421719"/>
                </a:lnTo>
                <a:lnTo>
                  <a:pt x="0" y="421719"/>
                </a:lnTo>
                <a:lnTo>
                  <a:pt x="0" y="0"/>
                </a:lnTo>
                <a:close/>
              </a:path>
            </a:pathLst>
          </a:custGeom>
          <a:solidFill>
            <a:schemeClr val="bg1"/>
          </a:solidFill>
        </p:spPr>
        <p:txBody>
          <a:bodyPr wrap="square" lIns="0" tIns="0" rIns="0" bIns="0" rtlCol="0">
            <a:noAutofit/>
          </a:bodyPr>
          <a:lstStyle/>
          <a:p>
            <a:endParaRPr sz="8572"/>
          </a:p>
        </p:txBody>
      </p:sp>
      <p:sp>
        <p:nvSpPr>
          <p:cNvPr id="42" name="object 42"/>
          <p:cNvSpPr txBox="1"/>
          <p:nvPr/>
        </p:nvSpPr>
        <p:spPr>
          <a:xfrm>
            <a:off x="1385986" y="11117067"/>
            <a:ext cx="11035274" cy="1030778"/>
          </a:xfrm>
          <a:prstGeom prst="rect">
            <a:avLst/>
          </a:prstGeom>
        </p:spPr>
        <p:txBody>
          <a:bodyPr vert="horz" wrap="square" lIns="0" tIns="0" rIns="0" bIns="0" rtlCol="0">
            <a:noAutofit/>
          </a:bodyPr>
          <a:lstStyle/>
          <a:p>
            <a:pPr marL="27709"/>
            <a:r>
              <a:rPr lang="en-US" sz="6545" b="1" spc="98" dirty="0">
                <a:solidFill>
                  <a:srgbClr val="434343"/>
                </a:solidFill>
                <a:latin typeface="Arial"/>
                <a:cs typeface="Arial"/>
              </a:rPr>
              <a:t>Objectives and </a:t>
            </a:r>
            <a:r>
              <a:rPr sz="6545" b="1" spc="98" dirty="0">
                <a:solidFill>
                  <a:srgbClr val="434343"/>
                </a:solidFill>
                <a:latin typeface="Arial"/>
                <a:cs typeface="Arial"/>
              </a:rPr>
              <a:t>Challenges</a:t>
            </a:r>
            <a:endParaRPr sz="6545" dirty="0">
              <a:latin typeface="Arial"/>
              <a:cs typeface="Arial"/>
            </a:endParaRPr>
          </a:p>
        </p:txBody>
      </p:sp>
      <p:sp>
        <p:nvSpPr>
          <p:cNvPr id="44" name="object 44"/>
          <p:cNvSpPr txBox="1"/>
          <p:nvPr/>
        </p:nvSpPr>
        <p:spPr>
          <a:xfrm>
            <a:off x="1438881" y="12350598"/>
            <a:ext cx="12718445" cy="7893707"/>
          </a:xfrm>
          <a:prstGeom prst="rect">
            <a:avLst/>
          </a:prstGeom>
        </p:spPr>
        <p:txBody>
          <a:bodyPr vert="horz" wrap="square" lIns="0" tIns="0" rIns="0" bIns="0" rtlCol="0">
            <a:noAutofit/>
          </a:bodyPr>
          <a:lstStyle/>
          <a:p>
            <a:pPr marL="571500" indent="-571500" algn="l">
              <a:buFont typeface="Wingdings" panose="05000000000000000000" pitchFamily="2" charset="2"/>
              <a:buChar char="q"/>
            </a:pPr>
            <a:r>
              <a:rPr lang="en-US" sz="4000" b="1" i="0" dirty="0">
                <a:effectLst/>
                <a:latin typeface="Arial" panose="020B0604020202020204" pitchFamily="34" charset="0"/>
                <a:cs typeface="Arial" panose="020B0604020202020204" pitchFamily="34" charset="0"/>
              </a:rPr>
              <a:t>Traffic Challenges: </a:t>
            </a:r>
            <a:r>
              <a:rPr lang="en-US" sz="4000" i="0" dirty="0">
                <a:effectLst/>
                <a:latin typeface="Arial" panose="020B0604020202020204" pitchFamily="34" charset="0"/>
                <a:cs typeface="Arial" panose="020B0604020202020204" pitchFamily="34" charset="0"/>
              </a:rPr>
              <a:t>Addressing urban growth and tech impact, study aims congestion solutions</a:t>
            </a:r>
            <a:r>
              <a:rPr lang="en-US" sz="4000" b="1" i="0" dirty="0">
                <a:effectLst/>
                <a:latin typeface="Arial" panose="020B0604020202020204" pitchFamily="34" charset="0"/>
                <a:cs typeface="Arial" panose="020B0604020202020204" pitchFamily="34" charset="0"/>
              </a:rPr>
              <a:t>.</a:t>
            </a:r>
          </a:p>
          <a:p>
            <a:pPr marL="571500" indent="-571500" algn="l">
              <a:buFont typeface="Wingdings" panose="05000000000000000000" pitchFamily="2" charset="2"/>
              <a:buChar char="q"/>
            </a:pPr>
            <a:endParaRPr lang="en-US" sz="4000" b="1" i="0" dirty="0">
              <a:effectLst/>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q"/>
            </a:pPr>
            <a:r>
              <a:rPr lang="en-US" sz="4000" b="1" i="0" dirty="0">
                <a:effectLst/>
                <a:latin typeface="Arial" panose="020B0604020202020204" pitchFamily="34" charset="0"/>
                <a:cs typeface="Arial" panose="020B0604020202020204" pitchFamily="34" charset="0"/>
              </a:rPr>
              <a:t>Modern Tech Usage: </a:t>
            </a:r>
            <a:r>
              <a:rPr lang="en-US" sz="4000" i="0" dirty="0">
                <a:effectLst/>
                <a:latin typeface="Arial" panose="020B0604020202020204" pitchFamily="34" charset="0"/>
                <a:cs typeface="Arial" panose="020B0604020202020204" pitchFamily="34" charset="0"/>
              </a:rPr>
              <a:t>Implementing YOLOv3 with TensorFlow for real-time traffic surveillance.</a:t>
            </a:r>
          </a:p>
          <a:p>
            <a:pPr marL="571500" indent="-571500" algn="l">
              <a:buFont typeface="Wingdings" panose="05000000000000000000" pitchFamily="2" charset="2"/>
              <a:buChar char="q"/>
            </a:pPr>
            <a:endParaRPr lang="en-US" sz="4000" b="1" i="0" dirty="0">
              <a:effectLst/>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q"/>
            </a:pPr>
            <a:r>
              <a:rPr lang="en-US" sz="4000" b="1" i="0" dirty="0">
                <a:effectLst/>
                <a:latin typeface="Arial" panose="020B0604020202020204" pitchFamily="34" charset="0"/>
                <a:cs typeface="Arial" panose="020B0604020202020204" pitchFamily="34" charset="0"/>
              </a:rPr>
              <a:t>Enviro-Tech Challenges: </a:t>
            </a:r>
            <a:r>
              <a:rPr lang="en-US" sz="4000" i="0" dirty="0">
                <a:effectLst/>
                <a:latin typeface="Arial" panose="020B0604020202020204" pitchFamily="34" charset="0"/>
                <a:cs typeface="Arial" panose="020B0604020202020204" pitchFamily="34" charset="0"/>
              </a:rPr>
              <a:t>Traditional systems struggle with varied environments and manual analysis inefficiencies.</a:t>
            </a:r>
          </a:p>
          <a:p>
            <a:pPr marL="571500" indent="-571500" algn="l">
              <a:buFont typeface="Wingdings" panose="05000000000000000000" pitchFamily="2" charset="2"/>
              <a:buChar char="q"/>
            </a:pPr>
            <a:endParaRPr lang="en-US" sz="4000" b="1" i="0" dirty="0">
              <a:effectLst/>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q"/>
            </a:pPr>
            <a:r>
              <a:rPr lang="en-US" sz="4000" b="1" i="0" dirty="0">
                <a:effectLst/>
                <a:latin typeface="Arial" panose="020B0604020202020204" pitchFamily="34" charset="0"/>
                <a:cs typeface="Arial" panose="020B0604020202020204" pitchFamily="34" charset="0"/>
              </a:rPr>
              <a:t>Accuracy Challenges: </a:t>
            </a:r>
            <a:r>
              <a:rPr lang="en-US" sz="4000" i="0" dirty="0">
                <a:effectLst/>
                <a:latin typeface="Arial" panose="020B0604020202020204" pitchFamily="34" charset="0"/>
                <a:cs typeface="Arial" panose="020B0604020202020204" pitchFamily="34" charset="0"/>
              </a:rPr>
              <a:t>Deep learning faces accuracy hurdles in real traffic, image definition, and datasets.</a:t>
            </a:r>
          </a:p>
        </p:txBody>
      </p:sp>
      <p:sp>
        <p:nvSpPr>
          <p:cNvPr id="49" name="object 49"/>
          <p:cNvSpPr txBox="1"/>
          <p:nvPr/>
        </p:nvSpPr>
        <p:spPr>
          <a:xfrm>
            <a:off x="1230532" y="21792006"/>
            <a:ext cx="12994928" cy="8459394"/>
          </a:xfrm>
          <a:prstGeom prst="rect">
            <a:avLst/>
          </a:prstGeom>
        </p:spPr>
        <p:txBody>
          <a:bodyPr vert="horz" wrap="square" lIns="0" tIns="0" rIns="0" bIns="0" rtlCol="0">
            <a:noAutofit/>
          </a:bodyPr>
          <a:lstStyle/>
          <a:p>
            <a:pPr marL="483524" marR="27709" indent="-457200" algn="just">
              <a:lnSpc>
                <a:spcPct val="101200"/>
              </a:lnSpc>
              <a:buFont typeface="Wingdings" panose="05000000000000000000" pitchFamily="2" charset="2"/>
              <a:buChar char="q"/>
            </a:pPr>
            <a:r>
              <a:rPr lang="en-US" sz="4000" b="0" i="0" dirty="0">
                <a:effectLst/>
                <a:latin typeface="Arial" panose="020B0604020202020204" pitchFamily="34" charset="0"/>
                <a:cs typeface="Arial" panose="020B0604020202020204" pitchFamily="34" charset="0"/>
              </a:rPr>
              <a:t>Implemented in Python, the project uses OpenCV and YOLO for vehicle detection and speed calculation. </a:t>
            </a:r>
          </a:p>
          <a:p>
            <a:pPr marL="26324" marR="27709" algn="just">
              <a:lnSpc>
                <a:spcPct val="101200"/>
              </a:lnSpc>
            </a:pPr>
            <a:endParaRPr lang="en-US" sz="4000" b="0" i="0" dirty="0">
              <a:effectLst/>
              <a:latin typeface="Arial" panose="020B0604020202020204" pitchFamily="34" charset="0"/>
              <a:cs typeface="Arial" panose="020B0604020202020204" pitchFamily="34" charset="0"/>
            </a:endParaRPr>
          </a:p>
          <a:p>
            <a:pPr marL="483524" marR="27709" indent="-457200" algn="just">
              <a:lnSpc>
                <a:spcPct val="101200"/>
              </a:lnSpc>
              <a:buFont typeface="Wingdings" panose="05000000000000000000" pitchFamily="2" charset="2"/>
              <a:buChar char="q"/>
            </a:pPr>
            <a:r>
              <a:rPr lang="en-US" sz="4000" b="0" i="0" dirty="0">
                <a:effectLst/>
                <a:latin typeface="Arial" panose="020B0604020202020204" pitchFamily="34" charset="0"/>
                <a:cs typeface="Arial" panose="020B0604020202020204" pitchFamily="34" charset="0"/>
              </a:rPr>
              <a:t>YOLO, loaded with pre-trained weights and the COCO dataset, analyzes the 'veh2.avi' video stream, saving results to 'result.mp4'. The script processes frames, detects vehicles, and calculates speeds between predefined lines.</a:t>
            </a:r>
          </a:p>
          <a:p>
            <a:pPr marL="26324" marR="27709" algn="just">
              <a:lnSpc>
                <a:spcPct val="101200"/>
              </a:lnSpc>
            </a:pPr>
            <a:endParaRPr lang="en-US" sz="4000" b="0" i="0" dirty="0">
              <a:effectLst/>
              <a:latin typeface="Arial" panose="020B0604020202020204" pitchFamily="34" charset="0"/>
              <a:cs typeface="Arial" panose="020B0604020202020204" pitchFamily="34" charset="0"/>
            </a:endParaRPr>
          </a:p>
          <a:p>
            <a:pPr marL="483524" marR="27709" indent="-457200" algn="just">
              <a:lnSpc>
                <a:spcPct val="101200"/>
              </a:lnSpc>
              <a:buFont typeface="Wingdings" panose="05000000000000000000" pitchFamily="2" charset="2"/>
              <a:buChar char="q"/>
            </a:pPr>
            <a:r>
              <a:rPr lang="en-US" sz="4000" b="0" i="0" dirty="0">
                <a:effectLst/>
                <a:latin typeface="Arial" panose="020B0604020202020204" pitchFamily="34" charset="0"/>
                <a:cs typeface="Arial" panose="020B0604020202020204" pitchFamily="34" charset="0"/>
              </a:rPr>
              <a:t> Two lines mark speed calculation positions. The script tracks when vehicles cross lines, calculating speeds based on real-life distance. </a:t>
            </a:r>
          </a:p>
          <a:p>
            <a:pPr marL="26324" marR="27709" algn="just">
              <a:lnSpc>
                <a:spcPct val="101200"/>
              </a:lnSpc>
            </a:pPr>
            <a:r>
              <a:rPr lang="en-US" sz="4000" b="0" i="0" dirty="0">
                <a:effectLst/>
                <a:latin typeface="Arial" panose="020B0604020202020204" pitchFamily="34" charset="0"/>
                <a:cs typeface="Arial" panose="020B0604020202020204" pitchFamily="34" charset="0"/>
              </a:rPr>
              <a:t>.</a:t>
            </a:r>
            <a:endParaRPr lang="en-US" sz="6600" dirty="0">
              <a:latin typeface="Arial" panose="020B0604020202020204" pitchFamily="34" charset="0"/>
              <a:cs typeface="Arial" panose="020B0604020202020204" pitchFamily="34" charset="0"/>
            </a:endParaRPr>
          </a:p>
        </p:txBody>
      </p:sp>
      <p:sp>
        <p:nvSpPr>
          <p:cNvPr id="59" name="object 59"/>
          <p:cNvSpPr/>
          <p:nvPr/>
        </p:nvSpPr>
        <p:spPr>
          <a:xfrm>
            <a:off x="15555288" y="31642174"/>
            <a:ext cx="12476949" cy="370697"/>
          </a:xfrm>
          <a:custGeom>
            <a:avLst/>
            <a:gdLst/>
            <a:ahLst/>
            <a:cxnLst/>
            <a:rect l="l" t="t" r="r" b="b"/>
            <a:pathLst>
              <a:path w="6358082" h="179186">
                <a:moveTo>
                  <a:pt x="0" y="0"/>
                </a:moveTo>
                <a:lnTo>
                  <a:pt x="6358082" y="0"/>
                </a:lnTo>
                <a:lnTo>
                  <a:pt x="6358082" y="179186"/>
                </a:lnTo>
                <a:lnTo>
                  <a:pt x="0" y="179186"/>
                </a:lnTo>
                <a:lnTo>
                  <a:pt x="0" y="0"/>
                </a:lnTo>
                <a:close/>
              </a:path>
            </a:pathLst>
          </a:custGeom>
          <a:solidFill>
            <a:srgbClr val="063762"/>
          </a:solidFill>
        </p:spPr>
        <p:txBody>
          <a:bodyPr wrap="square" lIns="0" tIns="0" rIns="0" bIns="0" rtlCol="0">
            <a:noAutofit/>
          </a:bodyPr>
          <a:lstStyle/>
          <a:p>
            <a:endParaRPr sz="8572"/>
          </a:p>
        </p:txBody>
      </p:sp>
      <p:sp>
        <p:nvSpPr>
          <p:cNvPr id="60" name="object 60"/>
          <p:cNvSpPr/>
          <p:nvPr/>
        </p:nvSpPr>
        <p:spPr>
          <a:xfrm>
            <a:off x="29568911" y="13426559"/>
            <a:ext cx="8079262" cy="1137476"/>
          </a:xfrm>
          <a:custGeom>
            <a:avLst/>
            <a:gdLst/>
            <a:ahLst/>
            <a:cxnLst/>
            <a:rect l="l" t="t" r="r" b="b"/>
            <a:pathLst>
              <a:path w="3702995" h="521343">
                <a:moveTo>
                  <a:pt x="0" y="0"/>
                </a:moveTo>
                <a:lnTo>
                  <a:pt x="3702995" y="0"/>
                </a:lnTo>
                <a:lnTo>
                  <a:pt x="3702995" y="521343"/>
                </a:lnTo>
                <a:lnTo>
                  <a:pt x="0" y="521343"/>
                </a:lnTo>
                <a:lnTo>
                  <a:pt x="0" y="0"/>
                </a:lnTo>
                <a:close/>
              </a:path>
            </a:pathLst>
          </a:custGeom>
          <a:solidFill>
            <a:schemeClr val="bg1"/>
          </a:solidFill>
        </p:spPr>
        <p:txBody>
          <a:bodyPr wrap="square" lIns="0" tIns="0" rIns="0" bIns="0" rtlCol="0">
            <a:noAutofit/>
          </a:bodyPr>
          <a:lstStyle/>
          <a:p>
            <a:endParaRPr sz="8572"/>
          </a:p>
        </p:txBody>
      </p:sp>
      <p:sp>
        <p:nvSpPr>
          <p:cNvPr id="61" name="object 61"/>
          <p:cNvSpPr/>
          <p:nvPr/>
        </p:nvSpPr>
        <p:spPr>
          <a:xfrm>
            <a:off x="29475277" y="14773804"/>
            <a:ext cx="12907392" cy="1877705"/>
          </a:xfrm>
          <a:custGeom>
            <a:avLst/>
            <a:gdLst/>
            <a:ahLst/>
            <a:cxnLst/>
            <a:rect l="l" t="t" r="r" b="b"/>
            <a:pathLst>
              <a:path w="5915888" h="860615">
                <a:moveTo>
                  <a:pt x="0" y="0"/>
                </a:moveTo>
                <a:lnTo>
                  <a:pt x="5915888" y="0"/>
                </a:lnTo>
                <a:lnTo>
                  <a:pt x="5915888" y="860615"/>
                </a:lnTo>
                <a:lnTo>
                  <a:pt x="0" y="860615"/>
                </a:lnTo>
                <a:lnTo>
                  <a:pt x="0" y="0"/>
                </a:lnTo>
                <a:close/>
              </a:path>
            </a:pathLst>
          </a:custGeom>
          <a:solidFill>
            <a:schemeClr val="bg1"/>
          </a:solidFill>
        </p:spPr>
        <p:txBody>
          <a:bodyPr wrap="square" lIns="0" tIns="0" rIns="0" bIns="0" rtlCol="0">
            <a:noAutofit/>
          </a:bodyPr>
          <a:lstStyle/>
          <a:p>
            <a:endParaRPr sz="8572"/>
          </a:p>
        </p:txBody>
      </p:sp>
      <p:sp>
        <p:nvSpPr>
          <p:cNvPr id="68" name="object 68"/>
          <p:cNvSpPr/>
          <p:nvPr/>
        </p:nvSpPr>
        <p:spPr>
          <a:xfrm>
            <a:off x="1531139" y="29919428"/>
            <a:ext cx="12813552" cy="1450176"/>
          </a:xfrm>
          <a:custGeom>
            <a:avLst/>
            <a:gdLst/>
            <a:ahLst/>
            <a:cxnLst/>
            <a:rect l="l" t="t" r="r" b="b"/>
            <a:pathLst>
              <a:path w="5872878" h="664664">
                <a:moveTo>
                  <a:pt x="0" y="0"/>
                </a:moveTo>
                <a:lnTo>
                  <a:pt x="5872878" y="0"/>
                </a:lnTo>
                <a:lnTo>
                  <a:pt x="5872878" y="664664"/>
                </a:lnTo>
                <a:lnTo>
                  <a:pt x="0" y="664664"/>
                </a:lnTo>
                <a:lnTo>
                  <a:pt x="0" y="0"/>
                </a:lnTo>
                <a:close/>
              </a:path>
            </a:pathLst>
          </a:custGeom>
          <a:solidFill>
            <a:schemeClr val="bg1"/>
          </a:solidFill>
        </p:spPr>
        <p:txBody>
          <a:bodyPr wrap="square" lIns="0" tIns="0" rIns="0" bIns="0" rtlCol="0">
            <a:noAutofit/>
          </a:bodyPr>
          <a:lstStyle/>
          <a:p>
            <a:endParaRPr sz="8572"/>
          </a:p>
        </p:txBody>
      </p:sp>
      <p:sp>
        <p:nvSpPr>
          <p:cNvPr id="71" name="object 71"/>
          <p:cNvSpPr txBox="1"/>
          <p:nvPr/>
        </p:nvSpPr>
        <p:spPr>
          <a:xfrm>
            <a:off x="29758557" y="13262033"/>
            <a:ext cx="12245781" cy="1288658"/>
          </a:xfrm>
          <a:prstGeom prst="rect">
            <a:avLst/>
          </a:prstGeom>
        </p:spPr>
        <p:txBody>
          <a:bodyPr vert="horz" wrap="square" lIns="0" tIns="0" rIns="0" bIns="0" rtlCol="0">
            <a:noAutofit/>
          </a:bodyPr>
          <a:lstStyle/>
          <a:p>
            <a:pPr marL="27709"/>
            <a:r>
              <a:rPr lang="en-US" sz="6545" b="1" spc="371" dirty="0">
                <a:solidFill>
                  <a:srgbClr val="434343"/>
                </a:solidFill>
                <a:latin typeface="Arial"/>
                <a:cs typeface="Arial"/>
              </a:rPr>
              <a:t>Conclusion and </a:t>
            </a:r>
            <a:r>
              <a:rPr sz="6545" b="1" spc="371" dirty="0">
                <a:solidFill>
                  <a:srgbClr val="434343"/>
                </a:solidFill>
                <a:latin typeface="Arial"/>
                <a:cs typeface="Arial"/>
              </a:rPr>
              <a:t>Future</a:t>
            </a:r>
            <a:r>
              <a:rPr lang="en-US" sz="6545" b="1" spc="371" dirty="0">
                <a:solidFill>
                  <a:srgbClr val="434343"/>
                </a:solidFill>
                <a:latin typeface="Arial"/>
                <a:cs typeface="Arial"/>
              </a:rPr>
              <a:t> Scope</a:t>
            </a:r>
            <a:endParaRPr sz="6545" dirty="0">
              <a:latin typeface="Arial"/>
              <a:cs typeface="Arial"/>
            </a:endParaRPr>
          </a:p>
        </p:txBody>
      </p:sp>
      <p:sp>
        <p:nvSpPr>
          <p:cNvPr id="72" name="object 72"/>
          <p:cNvSpPr txBox="1"/>
          <p:nvPr/>
        </p:nvSpPr>
        <p:spPr>
          <a:xfrm>
            <a:off x="29758557" y="15638329"/>
            <a:ext cx="13240862" cy="4793931"/>
          </a:xfrm>
          <a:prstGeom prst="rect">
            <a:avLst/>
          </a:prstGeom>
        </p:spPr>
        <p:txBody>
          <a:bodyPr vert="horz" wrap="square" lIns="0" tIns="0" rIns="0" bIns="0" rtlCol="0">
            <a:noAutofit/>
          </a:bodyPr>
          <a:lstStyle/>
          <a:p>
            <a:pPr marL="27709" algn="just"/>
            <a:r>
              <a:rPr lang="en-US" sz="4000" dirty="0">
                <a:latin typeface="Arial"/>
                <a:cs typeface="Arial"/>
              </a:rPr>
              <a:t>Despite advancements, challenges persist in manual labeling efforts and achieving 100% accuracy. Integrating multiple sensors and embracing autonomous traffic management are promising directions. In conclusion, we categorized vehicle classification into traditional, deep learning, and modern methods, addressing limitations and suggesting future research directions.</a:t>
            </a:r>
            <a:endParaRPr lang="en-IN" sz="4000" dirty="0">
              <a:latin typeface="Arial"/>
              <a:cs typeface="Arial"/>
            </a:endParaRPr>
          </a:p>
        </p:txBody>
      </p:sp>
      <p:sp>
        <p:nvSpPr>
          <p:cNvPr id="102" name="object 102"/>
          <p:cNvSpPr/>
          <p:nvPr/>
        </p:nvSpPr>
        <p:spPr>
          <a:xfrm>
            <a:off x="1385986" y="1603542"/>
            <a:ext cx="6145771" cy="3679424"/>
          </a:xfrm>
          <a:prstGeom prst="rect">
            <a:avLst/>
          </a:prstGeom>
          <a:blipFill>
            <a:blip r:embed="rId2" cstate="print"/>
            <a:stretch>
              <a:fillRect/>
            </a:stretch>
          </a:blipFill>
        </p:spPr>
        <p:txBody>
          <a:bodyPr wrap="square" lIns="0" tIns="0" rIns="0" bIns="0" rtlCol="0">
            <a:noAutofit/>
          </a:bodyPr>
          <a:lstStyle/>
          <a:p>
            <a:endParaRPr sz="8572"/>
          </a:p>
        </p:txBody>
      </p:sp>
      <p:sp>
        <p:nvSpPr>
          <p:cNvPr id="62" name="object 62"/>
          <p:cNvSpPr/>
          <p:nvPr/>
        </p:nvSpPr>
        <p:spPr>
          <a:xfrm>
            <a:off x="32972875" y="24873183"/>
            <a:ext cx="7859125" cy="45719"/>
          </a:xfrm>
          <a:custGeom>
            <a:avLst/>
            <a:gdLst/>
            <a:ahLst/>
            <a:cxnLst/>
            <a:rect l="l" t="t" r="r" b="b"/>
            <a:pathLst>
              <a:path w="2894630">
                <a:moveTo>
                  <a:pt x="0" y="0"/>
                </a:moveTo>
                <a:lnTo>
                  <a:pt x="2894630" y="0"/>
                </a:lnTo>
              </a:path>
            </a:pathLst>
          </a:custGeom>
          <a:ln w="17451">
            <a:solidFill>
              <a:schemeClr val="bg1"/>
            </a:solidFill>
          </a:ln>
        </p:spPr>
        <p:txBody>
          <a:bodyPr wrap="square" lIns="0" tIns="0" rIns="0" bIns="0" rtlCol="0">
            <a:noAutofit/>
          </a:bodyPr>
          <a:lstStyle/>
          <a:p>
            <a:endParaRPr sz="8572"/>
          </a:p>
        </p:txBody>
      </p:sp>
      <p:sp>
        <p:nvSpPr>
          <p:cNvPr id="104" name="object 5"/>
          <p:cNvSpPr/>
          <p:nvPr/>
        </p:nvSpPr>
        <p:spPr>
          <a:xfrm>
            <a:off x="1415367" y="5439922"/>
            <a:ext cx="13082554" cy="418743"/>
          </a:xfrm>
          <a:custGeom>
            <a:avLst/>
            <a:gdLst/>
            <a:ahLst/>
            <a:cxnLst/>
            <a:rect l="l" t="t" r="r" b="b"/>
            <a:pathLst>
              <a:path w="6358082" h="159246">
                <a:moveTo>
                  <a:pt x="0" y="0"/>
                </a:moveTo>
                <a:lnTo>
                  <a:pt x="6358082" y="0"/>
                </a:lnTo>
                <a:lnTo>
                  <a:pt x="6358082" y="159246"/>
                </a:lnTo>
                <a:lnTo>
                  <a:pt x="0" y="159246"/>
                </a:lnTo>
                <a:lnTo>
                  <a:pt x="0" y="0"/>
                </a:lnTo>
                <a:close/>
              </a:path>
            </a:pathLst>
          </a:custGeom>
          <a:solidFill>
            <a:srgbClr val="063762"/>
          </a:solidFill>
        </p:spPr>
        <p:txBody>
          <a:bodyPr wrap="square" lIns="0" tIns="0" rIns="0" bIns="0" rtlCol="0">
            <a:noAutofit/>
          </a:bodyPr>
          <a:lstStyle/>
          <a:p>
            <a:endParaRPr sz="8572" dirty="0"/>
          </a:p>
        </p:txBody>
      </p:sp>
      <p:sp>
        <p:nvSpPr>
          <p:cNvPr id="105" name="object 5"/>
          <p:cNvSpPr/>
          <p:nvPr/>
        </p:nvSpPr>
        <p:spPr>
          <a:xfrm>
            <a:off x="15644846" y="5425779"/>
            <a:ext cx="13082554" cy="434694"/>
          </a:xfrm>
          <a:custGeom>
            <a:avLst/>
            <a:gdLst/>
            <a:ahLst/>
            <a:cxnLst/>
            <a:rect l="l" t="t" r="r" b="b"/>
            <a:pathLst>
              <a:path w="6358082" h="159246">
                <a:moveTo>
                  <a:pt x="0" y="0"/>
                </a:moveTo>
                <a:lnTo>
                  <a:pt x="6358082" y="0"/>
                </a:lnTo>
                <a:lnTo>
                  <a:pt x="6358082" y="159246"/>
                </a:lnTo>
                <a:lnTo>
                  <a:pt x="0" y="159246"/>
                </a:lnTo>
                <a:lnTo>
                  <a:pt x="0" y="0"/>
                </a:lnTo>
                <a:close/>
              </a:path>
            </a:pathLst>
          </a:custGeom>
          <a:solidFill>
            <a:srgbClr val="063762"/>
          </a:solidFill>
        </p:spPr>
        <p:txBody>
          <a:bodyPr wrap="square" lIns="0" tIns="0" rIns="0" bIns="0" rtlCol="0">
            <a:noAutofit/>
          </a:bodyPr>
          <a:lstStyle/>
          <a:p>
            <a:endParaRPr sz="8572"/>
          </a:p>
        </p:txBody>
      </p:sp>
      <p:sp>
        <p:nvSpPr>
          <p:cNvPr id="106" name="object 5"/>
          <p:cNvSpPr/>
          <p:nvPr/>
        </p:nvSpPr>
        <p:spPr>
          <a:xfrm>
            <a:off x="29565600" y="5410200"/>
            <a:ext cx="13325871" cy="448465"/>
          </a:xfrm>
          <a:custGeom>
            <a:avLst/>
            <a:gdLst/>
            <a:ahLst/>
            <a:cxnLst/>
            <a:rect l="l" t="t" r="r" b="b"/>
            <a:pathLst>
              <a:path w="6358082" h="159246">
                <a:moveTo>
                  <a:pt x="0" y="0"/>
                </a:moveTo>
                <a:lnTo>
                  <a:pt x="6358082" y="0"/>
                </a:lnTo>
                <a:lnTo>
                  <a:pt x="6358082" y="159246"/>
                </a:lnTo>
                <a:lnTo>
                  <a:pt x="0" y="159246"/>
                </a:lnTo>
                <a:lnTo>
                  <a:pt x="0" y="0"/>
                </a:lnTo>
                <a:close/>
              </a:path>
            </a:pathLst>
          </a:custGeom>
          <a:solidFill>
            <a:srgbClr val="063762"/>
          </a:solidFill>
        </p:spPr>
        <p:txBody>
          <a:bodyPr wrap="square" lIns="0" tIns="0" rIns="0" bIns="0" rtlCol="0">
            <a:noAutofit/>
          </a:bodyPr>
          <a:lstStyle/>
          <a:p>
            <a:endParaRPr sz="8572"/>
          </a:p>
        </p:txBody>
      </p:sp>
      <p:sp>
        <p:nvSpPr>
          <p:cNvPr id="107" name="object 5"/>
          <p:cNvSpPr/>
          <p:nvPr/>
        </p:nvSpPr>
        <p:spPr>
          <a:xfrm>
            <a:off x="1339661" y="789555"/>
            <a:ext cx="41551810" cy="378988"/>
          </a:xfrm>
          <a:custGeom>
            <a:avLst/>
            <a:gdLst/>
            <a:ahLst/>
            <a:cxnLst/>
            <a:rect l="l" t="t" r="r" b="b"/>
            <a:pathLst>
              <a:path w="6358082" h="159246">
                <a:moveTo>
                  <a:pt x="0" y="0"/>
                </a:moveTo>
                <a:lnTo>
                  <a:pt x="6358082" y="0"/>
                </a:lnTo>
                <a:lnTo>
                  <a:pt x="6358082" y="159246"/>
                </a:lnTo>
                <a:lnTo>
                  <a:pt x="0" y="159246"/>
                </a:lnTo>
                <a:lnTo>
                  <a:pt x="0" y="0"/>
                </a:lnTo>
                <a:close/>
              </a:path>
            </a:pathLst>
          </a:custGeom>
          <a:solidFill>
            <a:srgbClr val="063762"/>
          </a:solidFill>
        </p:spPr>
        <p:txBody>
          <a:bodyPr wrap="square" lIns="0" tIns="0" rIns="0" bIns="0" rtlCol="0">
            <a:noAutofit/>
          </a:bodyPr>
          <a:lstStyle/>
          <a:p>
            <a:endParaRPr sz="8572" dirty="0"/>
          </a:p>
        </p:txBody>
      </p:sp>
      <p:pic>
        <p:nvPicPr>
          <p:cNvPr id="6" name="Picture 5">
            <a:extLst>
              <a:ext uri="{FF2B5EF4-FFF2-40B4-BE49-F238E27FC236}">
                <a16:creationId xmlns:a16="http://schemas.microsoft.com/office/drawing/2014/main" id="{FE8BE42C-C48C-223C-58A6-4B0DF76752E8}"/>
              </a:ext>
            </a:extLst>
          </p:cNvPr>
          <p:cNvPicPr>
            <a:picLocks noChangeAspect="1"/>
          </p:cNvPicPr>
          <p:nvPr/>
        </p:nvPicPr>
        <p:blipFill>
          <a:blip r:embed="rId3"/>
          <a:stretch>
            <a:fillRect/>
          </a:stretch>
        </p:blipFill>
        <p:spPr>
          <a:xfrm>
            <a:off x="15445355" y="13030970"/>
            <a:ext cx="6629838" cy="4215764"/>
          </a:xfrm>
          <a:prstGeom prst="rect">
            <a:avLst/>
          </a:prstGeom>
        </p:spPr>
      </p:pic>
      <p:pic>
        <p:nvPicPr>
          <p:cNvPr id="8" name="Picture 7">
            <a:extLst>
              <a:ext uri="{FF2B5EF4-FFF2-40B4-BE49-F238E27FC236}">
                <a16:creationId xmlns:a16="http://schemas.microsoft.com/office/drawing/2014/main" id="{031B1984-B91C-F047-F7B1-E81A6FDE985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18472" y="13087634"/>
            <a:ext cx="5929030" cy="4217262"/>
          </a:xfrm>
          <a:prstGeom prst="rect">
            <a:avLst/>
          </a:prstGeom>
          <a:noFill/>
          <a:ln>
            <a:noFill/>
          </a:ln>
        </p:spPr>
      </p:pic>
      <p:sp>
        <p:nvSpPr>
          <p:cNvPr id="9" name="object 37">
            <a:extLst>
              <a:ext uri="{FF2B5EF4-FFF2-40B4-BE49-F238E27FC236}">
                <a16:creationId xmlns:a16="http://schemas.microsoft.com/office/drawing/2014/main" id="{7AA1E635-B8EF-9AB9-23A4-2EF2F36868C2}"/>
              </a:ext>
            </a:extLst>
          </p:cNvPr>
          <p:cNvSpPr txBox="1"/>
          <p:nvPr/>
        </p:nvSpPr>
        <p:spPr>
          <a:xfrm>
            <a:off x="12901638" y="17859007"/>
            <a:ext cx="10242665" cy="601287"/>
          </a:xfrm>
          <a:prstGeom prst="rect">
            <a:avLst/>
          </a:prstGeom>
        </p:spPr>
        <p:txBody>
          <a:bodyPr vert="horz" wrap="square" lIns="0" tIns="0" rIns="0" bIns="0" rtlCol="0">
            <a:noAutofit/>
          </a:bodyPr>
          <a:lstStyle/>
          <a:p>
            <a:pPr marL="1820472" marR="1712408" algn="ctr">
              <a:lnSpc>
                <a:spcPct val="101000"/>
              </a:lnSpc>
            </a:pPr>
            <a:r>
              <a:rPr lang="en-IN" sz="3200" b="1" spc="33" dirty="0">
                <a:solidFill>
                  <a:srgbClr val="434343"/>
                </a:solidFill>
                <a:latin typeface="Arial"/>
                <a:cs typeface="Arial"/>
              </a:rPr>
              <a:t>Fig.</a:t>
            </a:r>
            <a:r>
              <a:rPr lang="en-IN" sz="3200" b="1" spc="-33" dirty="0">
                <a:solidFill>
                  <a:srgbClr val="434343"/>
                </a:solidFill>
                <a:latin typeface="Arial"/>
                <a:cs typeface="Arial"/>
              </a:rPr>
              <a:t> </a:t>
            </a:r>
            <a:r>
              <a:rPr lang="en-IN" sz="3200" b="1" spc="-11" dirty="0">
                <a:solidFill>
                  <a:srgbClr val="434343"/>
                </a:solidFill>
                <a:latin typeface="Arial"/>
                <a:cs typeface="Arial"/>
              </a:rPr>
              <a:t>1: </a:t>
            </a:r>
            <a:r>
              <a:rPr lang="en-IN" sz="3200" b="1" spc="-55" dirty="0">
                <a:solidFill>
                  <a:srgbClr val="434343"/>
                </a:solidFill>
                <a:latin typeface="Arial"/>
                <a:cs typeface="Arial"/>
              </a:rPr>
              <a:t> </a:t>
            </a:r>
            <a:r>
              <a:rPr lang="en-IN" sz="2400" i="1" dirty="0">
                <a:effectLst/>
                <a:latin typeface="Times New Roman" panose="02020603050405020304" pitchFamily="18" charset="0"/>
                <a:ea typeface="Calibri" panose="020F0502020204030204" pitchFamily="34" charset="0"/>
              </a:rPr>
              <a:t>The raw footage</a:t>
            </a:r>
            <a:endParaRPr lang="en-IN" sz="3200" dirty="0">
              <a:latin typeface="Arial"/>
              <a:cs typeface="Arial"/>
            </a:endParaRPr>
          </a:p>
          <a:p>
            <a:pPr>
              <a:lnSpc>
                <a:spcPts val="2182"/>
              </a:lnSpc>
            </a:pPr>
            <a:endParaRPr lang="en-IN" sz="3600" dirty="0"/>
          </a:p>
          <a:p>
            <a:pPr>
              <a:lnSpc>
                <a:spcPts val="2400"/>
              </a:lnSpc>
              <a:spcBef>
                <a:spcPts val="164"/>
              </a:spcBef>
            </a:pPr>
            <a:endParaRPr lang="en-IN" sz="4000" dirty="0"/>
          </a:p>
        </p:txBody>
      </p:sp>
      <p:sp>
        <p:nvSpPr>
          <p:cNvPr id="13" name="object 37">
            <a:extLst>
              <a:ext uri="{FF2B5EF4-FFF2-40B4-BE49-F238E27FC236}">
                <a16:creationId xmlns:a16="http://schemas.microsoft.com/office/drawing/2014/main" id="{2D27D15A-0CCB-9326-A536-A0A3C34553B0}"/>
              </a:ext>
            </a:extLst>
          </p:cNvPr>
          <p:cNvSpPr txBox="1"/>
          <p:nvPr/>
        </p:nvSpPr>
        <p:spPr>
          <a:xfrm>
            <a:off x="21181448" y="17974958"/>
            <a:ext cx="8803077" cy="1398736"/>
          </a:xfrm>
          <a:prstGeom prst="rect">
            <a:avLst/>
          </a:prstGeom>
        </p:spPr>
        <p:txBody>
          <a:bodyPr vert="horz" wrap="square" lIns="0" tIns="0" rIns="0" bIns="0" rtlCol="0">
            <a:noAutofit/>
          </a:bodyPr>
          <a:lstStyle/>
          <a:p>
            <a:pPr marL="1820472" marR="1712408" algn="ctr">
              <a:lnSpc>
                <a:spcPct val="101000"/>
              </a:lnSpc>
            </a:pPr>
            <a:r>
              <a:rPr lang="en-IN" sz="3200" b="1" spc="33" dirty="0">
                <a:solidFill>
                  <a:srgbClr val="434343"/>
                </a:solidFill>
                <a:latin typeface="Arial"/>
                <a:cs typeface="Arial"/>
              </a:rPr>
              <a:t>Fig.</a:t>
            </a:r>
            <a:r>
              <a:rPr lang="en-IN" sz="3200" b="1" spc="-33" dirty="0">
                <a:solidFill>
                  <a:srgbClr val="434343"/>
                </a:solidFill>
                <a:latin typeface="Arial"/>
                <a:cs typeface="Arial"/>
              </a:rPr>
              <a:t> </a:t>
            </a:r>
            <a:r>
              <a:rPr lang="en-IN" sz="3200" b="1" spc="-11" dirty="0">
                <a:solidFill>
                  <a:srgbClr val="434343"/>
                </a:solidFill>
                <a:latin typeface="Arial"/>
                <a:cs typeface="Arial"/>
              </a:rPr>
              <a:t>2: </a:t>
            </a:r>
            <a:r>
              <a:rPr lang="en-IN" sz="3200" b="1" spc="-55" dirty="0">
                <a:solidFill>
                  <a:srgbClr val="434343"/>
                </a:solidFill>
                <a:latin typeface="Arial"/>
                <a:cs typeface="Arial"/>
              </a:rPr>
              <a:t> </a:t>
            </a:r>
            <a:r>
              <a:rPr lang="en-IN" sz="2400" i="1" dirty="0">
                <a:effectLst/>
                <a:latin typeface="Times New Roman" panose="02020603050405020304" pitchFamily="18" charset="0"/>
                <a:ea typeface="Calibri" panose="020F0502020204030204" pitchFamily="34" charset="0"/>
              </a:rPr>
              <a:t>: After detection, classification and speed measurement</a:t>
            </a:r>
            <a:endParaRPr lang="en-IN" sz="3200" dirty="0">
              <a:latin typeface="Arial"/>
              <a:cs typeface="Arial"/>
            </a:endParaRPr>
          </a:p>
          <a:p>
            <a:pPr>
              <a:lnSpc>
                <a:spcPts val="2182"/>
              </a:lnSpc>
            </a:pPr>
            <a:endParaRPr lang="en-IN" sz="3600" dirty="0"/>
          </a:p>
          <a:p>
            <a:pPr>
              <a:lnSpc>
                <a:spcPts val="2400"/>
              </a:lnSpc>
              <a:spcBef>
                <a:spcPts val="164"/>
              </a:spcBef>
            </a:pPr>
            <a:endParaRPr lang="en-IN" sz="4000" dirty="0"/>
          </a:p>
        </p:txBody>
      </p:sp>
      <p:pic>
        <p:nvPicPr>
          <p:cNvPr id="1026" name="Picture 2">
            <a:extLst>
              <a:ext uri="{FF2B5EF4-FFF2-40B4-BE49-F238E27FC236}">
                <a16:creationId xmlns:a16="http://schemas.microsoft.com/office/drawing/2014/main" id="{6B4F497A-3583-FA3D-9065-4AA80DD7EB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676"/>
          <a:stretch/>
        </p:blipFill>
        <p:spPr bwMode="auto">
          <a:xfrm>
            <a:off x="14916150" y="19642439"/>
            <a:ext cx="13811250" cy="3827162"/>
          </a:xfrm>
          <a:prstGeom prst="rect">
            <a:avLst/>
          </a:prstGeom>
          <a:noFill/>
          <a:extLst>
            <a:ext uri="{909E8E84-426E-40DD-AFC4-6F175D3DCCD1}">
              <a14:hiddenFill xmlns:a14="http://schemas.microsoft.com/office/drawing/2010/main">
                <a:solidFill>
                  <a:srgbClr val="FFFFFF"/>
                </a:solidFill>
              </a14:hiddenFill>
            </a:ext>
          </a:extLst>
        </p:spPr>
      </p:pic>
      <p:sp>
        <p:nvSpPr>
          <p:cNvPr id="16" name="object 37">
            <a:extLst>
              <a:ext uri="{FF2B5EF4-FFF2-40B4-BE49-F238E27FC236}">
                <a16:creationId xmlns:a16="http://schemas.microsoft.com/office/drawing/2014/main" id="{C483B54F-CBFA-0979-BA2F-9F56156D7E36}"/>
              </a:ext>
            </a:extLst>
          </p:cNvPr>
          <p:cNvSpPr txBox="1"/>
          <p:nvPr/>
        </p:nvSpPr>
        <p:spPr>
          <a:xfrm>
            <a:off x="16402296" y="24201132"/>
            <a:ext cx="10242665" cy="601287"/>
          </a:xfrm>
          <a:prstGeom prst="rect">
            <a:avLst/>
          </a:prstGeom>
        </p:spPr>
        <p:txBody>
          <a:bodyPr vert="horz" wrap="square" lIns="0" tIns="0" rIns="0" bIns="0" rtlCol="0">
            <a:noAutofit/>
          </a:bodyPr>
          <a:lstStyle/>
          <a:p>
            <a:pPr marL="1820472" marR="1712408" algn="ctr">
              <a:lnSpc>
                <a:spcPct val="101000"/>
              </a:lnSpc>
            </a:pPr>
            <a:r>
              <a:rPr lang="en-IN" sz="3200" b="1" spc="33" dirty="0">
                <a:solidFill>
                  <a:srgbClr val="434343"/>
                </a:solidFill>
                <a:latin typeface="Arial"/>
                <a:cs typeface="Arial"/>
              </a:rPr>
              <a:t>Table</a:t>
            </a:r>
            <a:r>
              <a:rPr lang="en-IN" sz="3200" b="1" spc="-33" dirty="0">
                <a:solidFill>
                  <a:srgbClr val="434343"/>
                </a:solidFill>
                <a:latin typeface="Arial"/>
                <a:cs typeface="Arial"/>
              </a:rPr>
              <a:t> </a:t>
            </a:r>
            <a:r>
              <a:rPr lang="en-IN" sz="3200" b="1" spc="-11" dirty="0">
                <a:solidFill>
                  <a:srgbClr val="434343"/>
                </a:solidFill>
                <a:latin typeface="Arial"/>
                <a:cs typeface="Arial"/>
              </a:rPr>
              <a:t>1: </a:t>
            </a:r>
            <a:r>
              <a:rPr lang="en-IN" sz="3200" b="1" spc="-55" dirty="0">
                <a:solidFill>
                  <a:srgbClr val="434343"/>
                </a:solidFill>
                <a:latin typeface="Arial"/>
                <a:cs typeface="Arial"/>
              </a:rPr>
              <a:t> </a:t>
            </a:r>
            <a:r>
              <a:rPr lang="en-IN" sz="2400" i="1" dirty="0">
                <a:effectLst/>
                <a:latin typeface="Times New Roman" panose="02020603050405020304" pitchFamily="18" charset="0"/>
                <a:ea typeface="Calibri" panose="020F0502020204030204" pitchFamily="34" charset="0"/>
              </a:rPr>
              <a:t>Table showing average precision of different models </a:t>
            </a:r>
            <a:endParaRPr lang="en-IN" sz="3200" dirty="0">
              <a:latin typeface="Arial"/>
              <a:cs typeface="Arial"/>
            </a:endParaRPr>
          </a:p>
          <a:p>
            <a:pPr>
              <a:lnSpc>
                <a:spcPts val="2182"/>
              </a:lnSpc>
            </a:pPr>
            <a:endParaRPr lang="en-IN" sz="3600" dirty="0"/>
          </a:p>
          <a:p>
            <a:pPr>
              <a:lnSpc>
                <a:spcPts val="2400"/>
              </a:lnSpc>
              <a:spcBef>
                <a:spcPts val="164"/>
              </a:spcBef>
            </a:pPr>
            <a:endParaRPr lang="en-IN" sz="4000" dirty="0"/>
          </a:p>
        </p:txBody>
      </p:sp>
      <p:pic>
        <p:nvPicPr>
          <p:cNvPr id="21" name="Picture 2">
            <a:extLst>
              <a:ext uri="{FF2B5EF4-FFF2-40B4-BE49-F238E27FC236}">
                <a16:creationId xmlns:a16="http://schemas.microsoft.com/office/drawing/2014/main" id="{DA4BDB9F-DF55-6E6A-D5D4-6EC1CC0E9D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96" t="91449" r="-1196" b="965"/>
          <a:stretch/>
        </p:blipFill>
        <p:spPr bwMode="auto">
          <a:xfrm>
            <a:off x="15073655" y="23464794"/>
            <a:ext cx="13811250" cy="3706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562</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Arkadeepto Majumder</dc:creator>
  <cp:lastModifiedBy>Arkadeepto Majumder</cp:lastModifiedBy>
  <cp:revision>49</cp:revision>
  <dcterms:created xsi:type="dcterms:W3CDTF">2019-05-10T16:06:18Z</dcterms:created>
  <dcterms:modified xsi:type="dcterms:W3CDTF">2023-11-27T05:41:32Z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2019-05-10T00:00:00Z</vt:filetime>
  </property>
  <property fmtid="{D5CDD505-2E9C-101B-9397-08002B2CF9AE}" pid="3" name="LastSaved">
    <vt:filetime>2019-05-10T00:00:00Z</vt:filetime>
  </property>
</Properties>
</file>