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67" r:id="rId3"/>
    <p:sldId id="257" r:id="rId4"/>
    <p:sldId id="268" r:id="rId5"/>
    <p:sldId id="259" r:id="rId6"/>
    <p:sldId id="262" r:id="rId7"/>
    <p:sldId id="261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Burri" userId="c025af841db8deb2" providerId="LiveId" clId="{06311494-742F-40FB-81EC-0051E6623022}"/>
    <pc:docChg chg="delSld">
      <pc:chgData name="Chaitanya Burri" userId="c025af841db8deb2" providerId="LiveId" clId="{06311494-742F-40FB-81EC-0051E6623022}" dt="2024-05-18T03:04:05.070" v="0" actId="47"/>
      <pc:docMkLst>
        <pc:docMk/>
      </pc:docMkLst>
      <pc:sldChg chg="del">
        <pc:chgData name="Chaitanya Burri" userId="c025af841db8deb2" providerId="LiveId" clId="{06311494-742F-40FB-81EC-0051E6623022}" dt="2024-05-18T03:04:05.070" v="0" actId="47"/>
        <pc:sldMkLst>
          <pc:docMk/>
          <pc:sldMk cId="3062503833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AD4E-1FC9-47A6-B09A-5410F67902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A09C6-7F58-44B9-A444-BC4D37E967BD}">
      <dgm:prSet/>
      <dgm:spPr/>
      <dgm:t>
        <a:bodyPr/>
        <a:lstStyle/>
        <a:p>
          <a:r>
            <a:rPr lang="en-US" b="1" u="sng"/>
            <a:t>Query 1:  </a:t>
          </a:r>
          <a:r>
            <a:rPr lang="en-US" b="0" i="0"/>
            <a:t>Find the Main_Business with highest total profit</a:t>
          </a:r>
          <a:endParaRPr lang="en-US"/>
        </a:p>
      </dgm:t>
    </dgm:pt>
    <dgm:pt modelId="{1B41B339-81ED-46A4-9EEE-13ADC7DE0F79}" type="parTrans" cxnId="{21DC3FA8-FB8E-4BC3-B6C6-102B539BE859}">
      <dgm:prSet/>
      <dgm:spPr/>
      <dgm:t>
        <a:bodyPr/>
        <a:lstStyle/>
        <a:p>
          <a:endParaRPr lang="en-US"/>
        </a:p>
      </dgm:t>
    </dgm:pt>
    <dgm:pt modelId="{76C06A01-D1E9-4345-BADB-ED488791FFCD}" type="sibTrans" cxnId="{21DC3FA8-FB8E-4BC3-B6C6-102B539BE859}">
      <dgm:prSet/>
      <dgm:spPr/>
      <dgm:t>
        <a:bodyPr/>
        <a:lstStyle/>
        <a:p>
          <a:endParaRPr lang="en-US"/>
        </a:p>
      </dgm:t>
    </dgm:pt>
    <dgm:pt modelId="{7139527A-82A2-4800-B961-70EAFC3F6AB6}">
      <dgm:prSet/>
      <dgm:spPr/>
      <dgm:t>
        <a:bodyPr/>
        <a:lstStyle/>
        <a:p>
          <a:r>
            <a:rPr lang="en-US" b="1" u="sng"/>
            <a:t>Query 2: </a:t>
          </a:r>
          <a:r>
            <a:rPr lang="en-US" u="sng"/>
            <a:t>T</a:t>
          </a:r>
          <a:r>
            <a:rPr lang="en-US" b="0" i="0"/>
            <a:t>op 3 sales executives with highest sales.</a:t>
          </a:r>
          <a:endParaRPr lang="en-US"/>
        </a:p>
      </dgm:t>
    </dgm:pt>
    <dgm:pt modelId="{3CC2CC31-1B10-40C7-98E5-2E4A42E0FC68}" type="parTrans" cxnId="{E35D605C-4C35-424D-9270-6443F3E94DC1}">
      <dgm:prSet/>
      <dgm:spPr/>
      <dgm:t>
        <a:bodyPr/>
        <a:lstStyle/>
        <a:p>
          <a:endParaRPr lang="en-US"/>
        </a:p>
      </dgm:t>
    </dgm:pt>
    <dgm:pt modelId="{51E5E332-A1D5-4E39-8112-5D97BF949D7D}" type="sibTrans" cxnId="{E35D605C-4C35-424D-9270-6443F3E94DC1}">
      <dgm:prSet/>
      <dgm:spPr/>
      <dgm:t>
        <a:bodyPr/>
        <a:lstStyle/>
        <a:p>
          <a:endParaRPr lang="en-US"/>
        </a:p>
      </dgm:t>
    </dgm:pt>
    <dgm:pt modelId="{95EFD5E7-98CA-4158-BC95-CFABB8FEE984}">
      <dgm:prSet/>
      <dgm:spPr/>
      <dgm:t>
        <a:bodyPr/>
        <a:lstStyle/>
        <a:p>
          <a:r>
            <a:rPr lang="en-US" b="1" u="sng"/>
            <a:t>Query 3: </a:t>
          </a:r>
          <a:r>
            <a:rPr lang="en-US" b="0" i="0"/>
            <a:t>Which product has the highest margin?</a:t>
          </a:r>
          <a:endParaRPr lang="en-US"/>
        </a:p>
      </dgm:t>
    </dgm:pt>
    <dgm:pt modelId="{EB3D538D-67CE-4F21-9D4B-37F6F0ABA849}" type="parTrans" cxnId="{261BB5FE-193F-4BD3-A3EA-E4BD0D2435F4}">
      <dgm:prSet/>
      <dgm:spPr/>
      <dgm:t>
        <a:bodyPr/>
        <a:lstStyle/>
        <a:p>
          <a:endParaRPr lang="en-US"/>
        </a:p>
      </dgm:t>
    </dgm:pt>
    <dgm:pt modelId="{2380B749-6438-41ED-898B-622DC20E8D1B}" type="sibTrans" cxnId="{261BB5FE-193F-4BD3-A3EA-E4BD0D2435F4}">
      <dgm:prSet/>
      <dgm:spPr/>
      <dgm:t>
        <a:bodyPr/>
        <a:lstStyle/>
        <a:p>
          <a:endParaRPr lang="en-US"/>
        </a:p>
      </dgm:t>
    </dgm:pt>
    <dgm:pt modelId="{A56A5CA5-EFCE-48A3-BCC3-53AF2B6AB1EB}">
      <dgm:prSet/>
      <dgm:spPr/>
      <dgm:t>
        <a:bodyPr/>
        <a:lstStyle/>
        <a:p>
          <a:r>
            <a:rPr lang="en-US" b="1" u="sng" dirty="0"/>
            <a:t>Query 4: </a:t>
          </a:r>
          <a:r>
            <a:rPr lang="en-US" b="0" i="0" dirty="0"/>
            <a:t>Which store has the least sales?</a:t>
          </a:r>
          <a:endParaRPr lang="en-US" dirty="0"/>
        </a:p>
      </dgm:t>
    </dgm:pt>
    <dgm:pt modelId="{94CA3093-77E5-4B46-A76A-E03EFFDEE832}" type="parTrans" cxnId="{0A046957-EBEA-4AFB-9B14-99C99E1EDA3A}">
      <dgm:prSet/>
      <dgm:spPr/>
      <dgm:t>
        <a:bodyPr/>
        <a:lstStyle/>
        <a:p>
          <a:endParaRPr lang="en-US"/>
        </a:p>
      </dgm:t>
    </dgm:pt>
    <dgm:pt modelId="{D43A4672-096C-47BB-9ED0-243E7C29FD72}" type="sibTrans" cxnId="{0A046957-EBEA-4AFB-9B14-99C99E1EDA3A}">
      <dgm:prSet/>
      <dgm:spPr/>
      <dgm:t>
        <a:bodyPr/>
        <a:lstStyle/>
        <a:p>
          <a:endParaRPr lang="en-US"/>
        </a:p>
      </dgm:t>
    </dgm:pt>
    <dgm:pt modelId="{243D04CD-3695-411E-A5CB-7B5964B8F9BB}">
      <dgm:prSet/>
      <dgm:spPr/>
      <dgm:t>
        <a:bodyPr/>
        <a:lstStyle/>
        <a:p>
          <a:r>
            <a:rPr lang="en-US" b="1" u="sng"/>
            <a:t>Query 5: </a:t>
          </a:r>
          <a:r>
            <a:rPr lang="en-US" b="0" i="0"/>
            <a:t>List the top 10 bestselling products</a:t>
          </a:r>
          <a:endParaRPr lang="en-US"/>
        </a:p>
      </dgm:t>
    </dgm:pt>
    <dgm:pt modelId="{0696CF85-720C-42F6-BE70-C454ED6118A2}" type="parTrans" cxnId="{80F08AD0-7323-4165-B184-DA443D107393}">
      <dgm:prSet/>
      <dgm:spPr/>
      <dgm:t>
        <a:bodyPr/>
        <a:lstStyle/>
        <a:p>
          <a:endParaRPr lang="en-US"/>
        </a:p>
      </dgm:t>
    </dgm:pt>
    <dgm:pt modelId="{24CE614E-89CC-4D69-B085-DED06DA7A9D6}" type="sibTrans" cxnId="{80F08AD0-7323-4165-B184-DA443D107393}">
      <dgm:prSet/>
      <dgm:spPr/>
      <dgm:t>
        <a:bodyPr/>
        <a:lstStyle/>
        <a:p>
          <a:endParaRPr lang="en-US"/>
        </a:p>
      </dgm:t>
    </dgm:pt>
    <dgm:pt modelId="{E497B8F0-294E-4E88-907E-C4E00FE7B0FA}">
      <dgm:prSet/>
      <dgm:spPr/>
      <dgm:t>
        <a:bodyPr/>
        <a:lstStyle/>
        <a:p>
          <a:r>
            <a:rPr lang="en-US" b="1" u="sng" dirty="0"/>
            <a:t>Query 6: </a:t>
          </a:r>
          <a:r>
            <a:rPr lang="en-US" b="0" i="0" dirty="0"/>
            <a:t>Which is the Most profitable </a:t>
          </a:r>
          <a:r>
            <a:rPr lang="en-US" b="0" i="0" dirty="0" err="1"/>
            <a:t>PinCode</a:t>
          </a:r>
          <a:r>
            <a:rPr lang="en-US" b="0" i="0" dirty="0"/>
            <a:t> </a:t>
          </a:r>
          <a:endParaRPr lang="en-US" dirty="0"/>
        </a:p>
      </dgm:t>
    </dgm:pt>
    <dgm:pt modelId="{E213918B-2D18-4764-869E-5C274396A450}" type="parTrans" cxnId="{EB8275C6-A3EB-4C6C-A81C-D2176963D8FE}">
      <dgm:prSet/>
      <dgm:spPr/>
      <dgm:t>
        <a:bodyPr/>
        <a:lstStyle/>
        <a:p>
          <a:endParaRPr lang="en-US"/>
        </a:p>
      </dgm:t>
    </dgm:pt>
    <dgm:pt modelId="{91226F0D-503A-4147-AA1B-DD7312E79EE0}" type="sibTrans" cxnId="{EB8275C6-A3EB-4C6C-A81C-D2176963D8FE}">
      <dgm:prSet/>
      <dgm:spPr/>
      <dgm:t>
        <a:bodyPr/>
        <a:lstStyle/>
        <a:p>
          <a:endParaRPr lang="en-US"/>
        </a:p>
      </dgm:t>
    </dgm:pt>
    <dgm:pt modelId="{02295D6E-BD66-4252-BEC2-16E5E13F38E2}">
      <dgm:prSet/>
      <dgm:spPr/>
      <dgm:t>
        <a:bodyPr/>
        <a:lstStyle/>
        <a:p>
          <a:r>
            <a:rPr lang="en-US" b="1" u="sng"/>
            <a:t>Query 7: </a:t>
          </a:r>
          <a:r>
            <a:rPr lang="en-US" b="0" i="0"/>
            <a:t>Determine top 3 selling Product Types</a:t>
          </a:r>
          <a:endParaRPr lang="en-US"/>
        </a:p>
      </dgm:t>
    </dgm:pt>
    <dgm:pt modelId="{010C761E-446D-41D1-9088-33E0090974F7}" type="parTrans" cxnId="{EAC04202-703A-4253-ABB8-D56D6DDDF5B9}">
      <dgm:prSet/>
      <dgm:spPr/>
      <dgm:t>
        <a:bodyPr/>
        <a:lstStyle/>
        <a:p>
          <a:endParaRPr lang="en-US"/>
        </a:p>
      </dgm:t>
    </dgm:pt>
    <dgm:pt modelId="{4D858047-D790-48FE-82AC-687240158580}" type="sibTrans" cxnId="{EAC04202-703A-4253-ABB8-D56D6DDDF5B9}">
      <dgm:prSet/>
      <dgm:spPr/>
      <dgm:t>
        <a:bodyPr/>
        <a:lstStyle/>
        <a:p>
          <a:endParaRPr lang="en-US"/>
        </a:p>
      </dgm:t>
    </dgm:pt>
    <dgm:pt modelId="{868210FD-0C43-4B03-A443-8514FABDB53C}">
      <dgm:prSet/>
      <dgm:spPr/>
      <dgm:t>
        <a:bodyPr/>
        <a:lstStyle/>
        <a:p>
          <a:r>
            <a:rPr lang="en-US" b="1" u="sng" dirty="0"/>
            <a:t>Query 8: </a:t>
          </a:r>
          <a:r>
            <a:rPr lang="en-US" b="0" i="0" dirty="0"/>
            <a:t>Which Product has the Lowest Margin</a:t>
          </a:r>
          <a:endParaRPr lang="en-US" dirty="0"/>
        </a:p>
      </dgm:t>
    </dgm:pt>
    <dgm:pt modelId="{759478E2-DAC7-49FF-A909-CD0A8D189D9E}" type="parTrans" cxnId="{DB464C90-8E35-48EC-83D9-8D0770538D19}">
      <dgm:prSet/>
      <dgm:spPr/>
      <dgm:t>
        <a:bodyPr/>
        <a:lstStyle/>
        <a:p>
          <a:endParaRPr lang="en-US"/>
        </a:p>
      </dgm:t>
    </dgm:pt>
    <dgm:pt modelId="{25779D8A-85DD-4045-BAF4-B6C0D1E0E22C}" type="sibTrans" cxnId="{DB464C90-8E35-48EC-83D9-8D0770538D19}">
      <dgm:prSet/>
      <dgm:spPr/>
      <dgm:t>
        <a:bodyPr/>
        <a:lstStyle/>
        <a:p>
          <a:endParaRPr lang="en-US"/>
        </a:p>
      </dgm:t>
    </dgm:pt>
    <dgm:pt modelId="{4E7F891E-30E2-41A8-B6B3-1C39D39AC596}">
      <dgm:prSet/>
      <dgm:spPr/>
      <dgm:t>
        <a:bodyPr/>
        <a:lstStyle/>
        <a:p>
          <a:r>
            <a:rPr lang="en-US" b="1" u="sng" dirty="0"/>
            <a:t>Query 9: </a:t>
          </a:r>
          <a:r>
            <a:rPr lang="en-US" b="0" i="0" dirty="0"/>
            <a:t>In how many stores are the top 10 products being sold</a:t>
          </a:r>
          <a:endParaRPr lang="en-US" dirty="0"/>
        </a:p>
      </dgm:t>
    </dgm:pt>
    <dgm:pt modelId="{1D0E833B-524E-4596-9F18-929A092DB7FA}" type="parTrans" cxnId="{09C6CE83-A6F1-4FDD-AEE2-75B0197A6E05}">
      <dgm:prSet/>
      <dgm:spPr/>
      <dgm:t>
        <a:bodyPr/>
        <a:lstStyle/>
        <a:p>
          <a:endParaRPr lang="en-US"/>
        </a:p>
      </dgm:t>
    </dgm:pt>
    <dgm:pt modelId="{634F6570-559D-4076-AC96-8647D40D27E6}" type="sibTrans" cxnId="{09C6CE83-A6F1-4FDD-AEE2-75B0197A6E05}">
      <dgm:prSet/>
      <dgm:spPr/>
      <dgm:t>
        <a:bodyPr/>
        <a:lstStyle/>
        <a:p>
          <a:endParaRPr lang="en-US"/>
        </a:p>
      </dgm:t>
    </dgm:pt>
    <dgm:pt modelId="{0DA1EA51-5F6E-4D80-AD8D-233AD1166053}">
      <dgm:prSet/>
      <dgm:spPr/>
      <dgm:t>
        <a:bodyPr/>
        <a:lstStyle/>
        <a:p>
          <a:r>
            <a:rPr lang="en-US" b="1" u="sng" dirty="0"/>
            <a:t>Query 10:</a:t>
          </a:r>
          <a:r>
            <a:rPr lang="en-US" dirty="0"/>
            <a:t>Which product has maximum number of sales </a:t>
          </a:r>
        </a:p>
      </dgm:t>
    </dgm:pt>
    <dgm:pt modelId="{6AB98279-539E-4BAD-A4A0-6C7FF7048AF8}" type="parTrans" cxnId="{879ECB2C-3F4D-4C33-BA57-5FE7046861B0}">
      <dgm:prSet/>
      <dgm:spPr/>
      <dgm:t>
        <a:bodyPr/>
        <a:lstStyle/>
        <a:p>
          <a:endParaRPr lang="en-US"/>
        </a:p>
      </dgm:t>
    </dgm:pt>
    <dgm:pt modelId="{400DFAB0-7F28-484A-92E2-6A647B3F6DFA}" type="sibTrans" cxnId="{879ECB2C-3F4D-4C33-BA57-5FE7046861B0}">
      <dgm:prSet/>
      <dgm:spPr/>
      <dgm:t>
        <a:bodyPr/>
        <a:lstStyle/>
        <a:p>
          <a:endParaRPr lang="en-US"/>
        </a:p>
      </dgm:t>
    </dgm:pt>
    <dgm:pt modelId="{B04E3AD2-7260-4700-BF70-4EBA2AD460A8}" type="pres">
      <dgm:prSet presAssocID="{C08EAD4E-1FC9-47A6-B09A-5410F6790255}" presName="diagram" presStyleCnt="0">
        <dgm:presLayoutVars>
          <dgm:dir/>
          <dgm:resizeHandles val="exact"/>
        </dgm:presLayoutVars>
      </dgm:prSet>
      <dgm:spPr/>
    </dgm:pt>
    <dgm:pt modelId="{C0BC0810-9EA4-40FF-B611-04B1F165038A}" type="pres">
      <dgm:prSet presAssocID="{83BA09C6-7F58-44B9-A444-BC4D37E967BD}" presName="node" presStyleLbl="node1" presStyleIdx="0" presStyleCnt="10">
        <dgm:presLayoutVars>
          <dgm:bulletEnabled val="1"/>
        </dgm:presLayoutVars>
      </dgm:prSet>
      <dgm:spPr/>
    </dgm:pt>
    <dgm:pt modelId="{72D6661C-7CBF-4B76-A8E7-2A737534AFC8}" type="pres">
      <dgm:prSet presAssocID="{76C06A01-D1E9-4345-BADB-ED488791FFCD}" presName="sibTrans" presStyleCnt="0"/>
      <dgm:spPr/>
    </dgm:pt>
    <dgm:pt modelId="{B36CA712-D935-4B67-99E3-47BB009F91C1}" type="pres">
      <dgm:prSet presAssocID="{7139527A-82A2-4800-B961-70EAFC3F6AB6}" presName="node" presStyleLbl="node1" presStyleIdx="1" presStyleCnt="10">
        <dgm:presLayoutVars>
          <dgm:bulletEnabled val="1"/>
        </dgm:presLayoutVars>
      </dgm:prSet>
      <dgm:spPr/>
    </dgm:pt>
    <dgm:pt modelId="{56C4AA95-F54D-4A2D-9948-3C832DFA6967}" type="pres">
      <dgm:prSet presAssocID="{51E5E332-A1D5-4E39-8112-5D97BF949D7D}" presName="sibTrans" presStyleCnt="0"/>
      <dgm:spPr/>
    </dgm:pt>
    <dgm:pt modelId="{44E76B41-6C4E-457A-BFF1-B90434C44C58}" type="pres">
      <dgm:prSet presAssocID="{95EFD5E7-98CA-4158-BC95-CFABB8FEE984}" presName="node" presStyleLbl="node1" presStyleIdx="2" presStyleCnt="10">
        <dgm:presLayoutVars>
          <dgm:bulletEnabled val="1"/>
        </dgm:presLayoutVars>
      </dgm:prSet>
      <dgm:spPr/>
    </dgm:pt>
    <dgm:pt modelId="{FD2570A5-C52F-466E-AA06-83167B9E4CCA}" type="pres">
      <dgm:prSet presAssocID="{2380B749-6438-41ED-898B-622DC20E8D1B}" presName="sibTrans" presStyleCnt="0"/>
      <dgm:spPr/>
    </dgm:pt>
    <dgm:pt modelId="{1C5F6C7E-1068-4CF4-8080-FDD49E22CFAA}" type="pres">
      <dgm:prSet presAssocID="{A56A5CA5-EFCE-48A3-BCC3-53AF2B6AB1EB}" presName="node" presStyleLbl="node1" presStyleIdx="3" presStyleCnt="10">
        <dgm:presLayoutVars>
          <dgm:bulletEnabled val="1"/>
        </dgm:presLayoutVars>
      </dgm:prSet>
      <dgm:spPr/>
    </dgm:pt>
    <dgm:pt modelId="{4B277435-06FE-4C17-8EF1-E0E3342C0A27}" type="pres">
      <dgm:prSet presAssocID="{D43A4672-096C-47BB-9ED0-243E7C29FD72}" presName="sibTrans" presStyleCnt="0"/>
      <dgm:spPr/>
    </dgm:pt>
    <dgm:pt modelId="{83CE9226-9531-4C39-9634-AAB0E235398A}" type="pres">
      <dgm:prSet presAssocID="{243D04CD-3695-411E-A5CB-7B5964B8F9BB}" presName="node" presStyleLbl="node1" presStyleIdx="4" presStyleCnt="10">
        <dgm:presLayoutVars>
          <dgm:bulletEnabled val="1"/>
        </dgm:presLayoutVars>
      </dgm:prSet>
      <dgm:spPr/>
    </dgm:pt>
    <dgm:pt modelId="{CD6E2576-9BBF-4618-B267-FA730ED3F684}" type="pres">
      <dgm:prSet presAssocID="{24CE614E-89CC-4D69-B085-DED06DA7A9D6}" presName="sibTrans" presStyleCnt="0"/>
      <dgm:spPr/>
    </dgm:pt>
    <dgm:pt modelId="{B506F343-F2B9-4706-9587-C13776103443}" type="pres">
      <dgm:prSet presAssocID="{E497B8F0-294E-4E88-907E-C4E00FE7B0FA}" presName="node" presStyleLbl="node1" presStyleIdx="5" presStyleCnt="10">
        <dgm:presLayoutVars>
          <dgm:bulletEnabled val="1"/>
        </dgm:presLayoutVars>
      </dgm:prSet>
      <dgm:spPr/>
    </dgm:pt>
    <dgm:pt modelId="{DF03AA5E-AA09-4744-8DB5-ED88A07C3C1D}" type="pres">
      <dgm:prSet presAssocID="{91226F0D-503A-4147-AA1B-DD7312E79EE0}" presName="sibTrans" presStyleCnt="0"/>
      <dgm:spPr/>
    </dgm:pt>
    <dgm:pt modelId="{847870A8-977C-4EC7-8A81-EDE42B91E2A4}" type="pres">
      <dgm:prSet presAssocID="{02295D6E-BD66-4252-BEC2-16E5E13F38E2}" presName="node" presStyleLbl="node1" presStyleIdx="6" presStyleCnt="10">
        <dgm:presLayoutVars>
          <dgm:bulletEnabled val="1"/>
        </dgm:presLayoutVars>
      </dgm:prSet>
      <dgm:spPr/>
    </dgm:pt>
    <dgm:pt modelId="{34FCCE4B-506A-4391-928A-FFE6BC03D4F0}" type="pres">
      <dgm:prSet presAssocID="{4D858047-D790-48FE-82AC-687240158580}" presName="sibTrans" presStyleCnt="0"/>
      <dgm:spPr/>
    </dgm:pt>
    <dgm:pt modelId="{FD806145-253B-4009-8D5B-4E5BEEFE1C04}" type="pres">
      <dgm:prSet presAssocID="{868210FD-0C43-4B03-A443-8514FABDB53C}" presName="node" presStyleLbl="node1" presStyleIdx="7" presStyleCnt="10">
        <dgm:presLayoutVars>
          <dgm:bulletEnabled val="1"/>
        </dgm:presLayoutVars>
      </dgm:prSet>
      <dgm:spPr/>
    </dgm:pt>
    <dgm:pt modelId="{FC0A435A-31A6-4AD5-881E-94F3FA32DB79}" type="pres">
      <dgm:prSet presAssocID="{25779D8A-85DD-4045-BAF4-B6C0D1E0E22C}" presName="sibTrans" presStyleCnt="0"/>
      <dgm:spPr/>
    </dgm:pt>
    <dgm:pt modelId="{CB399BBC-E802-4C04-8EC7-96607ECDD683}" type="pres">
      <dgm:prSet presAssocID="{4E7F891E-30E2-41A8-B6B3-1C39D39AC596}" presName="node" presStyleLbl="node1" presStyleIdx="8" presStyleCnt="10">
        <dgm:presLayoutVars>
          <dgm:bulletEnabled val="1"/>
        </dgm:presLayoutVars>
      </dgm:prSet>
      <dgm:spPr/>
    </dgm:pt>
    <dgm:pt modelId="{55DB3AC9-920B-405B-85DB-F3BF37FC3E11}" type="pres">
      <dgm:prSet presAssocID="{634F6570-559D-4076-AC96-8647D40D27E6}" presName="sibTrans" presStyleCnt="0"/>
      <dgm:spPr/>
    </dgm:pt>
    <dgm:pt modelId="{4832BC03-EC6B-4820-AADE-00F79EAF4861}" type="pres">
      <dgm:prSet presAssocID="{0DA1EA51-5F6E-4D80-AD8D-233AD11660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C04202-703A-4253-ABB8-D56D6DDDF5B9}" srcId="{C08EAD4E-1FC9-47A6-B09A-5410F6790255}" destId="{02295D6E-BD66-4252-BEC2-16E5E13F38E2}" srcOrd="6" destOrd="0" parTransId="{010C761E-446D-41D1-9088-33E0090974F7}" sibTransId="{4D858047-D790-48FE-82AC-687240158580}"/>
    <dgm:cxn modelId="{D415FC1E-B0DE-491D-8353-A6E8DA37B0A5}" type="presOf" srcId="{A56A5CA5-EFCE-48A3-BCC3-53AF2B6AB1EB}" destId="{1C5F6C7E-1068-4CF4-8080-FDD49E22CFAA}" srcOrd="0" destOrd="0" presId="urn:microsoft.com/office/officeart/2005/8/layout/default"/>
    <dgm:cxn modelId="{05C99820-9C83-4002-ACAE-F9A2925B6B62}" type="presOf" srcId="{7139527A-82A2-4800-B961-70EAFC3F6AB6}" destId="{B36CA712-D935-4B67-99E3-47BB009F91C1}" srcOrd="0" destOrd="0" presId="urn:microsoft.com/office/officeart/2005/8/layout/default"/>
    <dgm:cxn modelId="{879ECB2C-3F4D-4C33-BA57-5FE7046861B0}" srcId="{C08EAD4E-1FC9-47A6-B09A-5410F6790255}" destId="{0DA1EA51-5F6E-4D80-AD8D-233AD1166053}" srcOrd="9" destOrd="0" parTransId="{6AB98279-539E-4BAD-A4A0-6C7FF7048AF8}" sibTransId="{400DFAB0-7F28-484A-92E2-6A647B3F6DFA}"/>
    <dgm:cxn modelId="{E35D605C-4C35-424D-9270-6443F3E94DC1}" srcId="{C08EAD4E-1FC9-47A6-B09A-5410F6790255}" destId="{7139527A-82A2-4800-B961-70EAFC3F6AB6}" srcOrd="1" destOrd="0" parTransId="{3CC2CC31-1B10-40C7-98E5-2E4A42E0FC68}" sibTransId="{51E5E332-A1D5-4E39-8112-5D97BF949D7D}"/>
    <dgm:cxn modelId="{A8C6705D-A5A0-42E9-84C2-3D6A4B853027}" type="presOf" srcId="{83BA09C6-7F58-44B9-A444-BC4D37E967BD}" destId="{C0BC0810-9EA4-40FF-B611-04B1F165038A}" srcOrd="0" destOrd="0" presId="urn:microsoft.com/office/officeart/2005/8/layout/default"/>
    <dgm:cxn modelId="{194B3A67-97AF-44D3-8D7D-131E81F6BFBD}" type="presOf" srcId="{E497B8F0-294E-4E88-907E-C4E00FE7B0FA}" destId="{B506F343-F2B9-4706-9587-C13776103443}" srcOrd="0" destOrd="0" presId="urn:microsoft.com/office/officeart/2005/8/layout/default"/>
    <dgm:cxn modelId="{E02EDB6D-AB25-442F-95CB-536680EA0295}" type="presOf" srcId="{0DA1EA51-5F6E-4D80-AD8D-233AD1166053}" destId="{4832BC03-EC6B-4820-AADE-00F79EAF4861}" srcOrd="0" destOrd="0" presId="urn:microsoft.com/office/officeart/2005/8/layout/default"/>
    <dgm:cxn modelId="{0A046957-EBEA-4AFB-9B14-99C99E1EDA3A}" srcId="{C08EAD4E-1FC9-47A6-B09A-5410F6790255}" destId="{A56A5CA5-EFCE-48A3-BCC3-53AF2B6AB1EB}" srcOrd="3" destOrd="0" parTransId="{94CA3093-77E5-4B46-A76A-E03EFFDEE832}" sibTransId="{D43A4672-096C-47BB-9ED0-243E7C29FD72}"/>
    <dgm:cxn modelId="{4828EB7C-6BE8-43AD-9291-8F0DF94E257D}" type="presOf" srcId="{02295D6E-BD66-4252-BEC2-16E5E13F38E2}" destId="{847870A8-977C-4EC7-8A81-EDE42B91E2A4}" srcOrd="0" destOrd="0" presId="urn:microsoft.com/office/officeart/2005/8/layout/default"/>
    <dgm:cxn modelId="{09C6CE83-A6F1-4FDD-AEE2-75B0197A6E05}" srcId="{C08EAD4E-1FC9-47A6-B09A-5410F6790255}" destId="{4E7F891E-30E2-41A8-B6B3-1C39D39AC596}" srcOrd="8" destOrd="0" parTransId="{1D0E833B-524E-4596-9F18-929A092DB7FA}" sibTransId="{634F6570-559D-4076-AC96-8647D40D27E6}"/>
    <dgm:cxn modelId="{DB464C90-8E35-48EC-83D9-8D0770538D19}" srcId="{C08EAD4E-1FC9-47A6-B09A-5410F6790255}" destId="{868210FD-0C43-4B03-A443-8514FABDB53C}" srcOrd="7" destOrd="0" parTransId="{759478E2-DAC7-49FF-A909-CD0A8D189D9E}" sibTransId="{25779D8A-85DD-4045-BAF4-B6C0D1E0E22C}"/>
    <dgm:cxn modelId="{3C0FEC97-1C0C-427E-9E7C-F9458933DC3A}" type="presOf" srcId="{95EFD5E7-98CA-4158-BC95-CFABB8FEE984}" destId="{44E76B41-6C4E-457A-BFF1-B90434C44C58}" srcOrd="0" destOrd="0" presId="urn:microsoft.com/office/officeart/2005/8/layout/default"/>
    <dgm:cxn modelId="{6537F39F-EA8E-4E27-A86B-C3D01C297D75}" type="presOf" srcId="{243D04CD-3695-411E-A5CB-7B5964B8F9BB}" destId="{83CE9226-9531-4C39-9634-AAB0E235398A}" srcOrd="0" destOrd="0" presId="urn:microsoft.com/office/officeart/2005/8/layout/default"/>
    <dgm:cxn modelId="{21DC3FA8-FB8E-4BC3-B6C6-102B539BE859}" srcId="{C08EAD4E-1FC9-47A6-B09A-5410F6790255}" destId="{83BA09C6-7F58-44B9-A444-BC4D37E967BD}" srcOrd="0" destOrd="0" parTransId="{1B41B339-81ED-46A4-9EEE-13ADC7DE0F79}" sibTransId="{76C06A01-D1E9-4345-BADB-ED488791FFCD}"/>
    <dgm:cxn modelId="{67872BBA-C3A9-43CA-8B6D-63AFF81333F7}" type="presOf" srcId="{C08EAD4E-1FC9-47A6-B09A-5410F6790255}" destId="{B04E3AD2-7260-4700-BF70-4EBA2AD460A8}" srcOrd="0" destOrd="0" presId="urn:microsoft.com/office/officeart/2005/8/layout/default"/>
    <dgm:cxn modelId="{EB8275C6-A3EB-4C6C-A81C-D2176963D8FE}" srcId="{C08EAD4E-1FC9-47A6-B09A-5410F6790255}" destId="{E497B8F0-294E-4E88-907E-C4E00FE7B0FA}" srcOrd="5" destOrd="0" parTransId="{E213918B-2D18-4764-869E-5C274396A450}" sibTransId="{91226F0D-503A-4147-AA1B-DD7312E79EE0}"/>
    <dgm:cxn modelId="{558188CB-58F1-4DEE-990D-57DE4CDDE579}" type="presOf" srcId="{4E7F891E-30E2-41A8-B6B3-1C39D39AC596}" destId="{CB399BBC-E802-4C04-8EC7-96607ECDD683}" srcOrd="0" destOrd="0" presId="urn:microsoft.com/office/officeart/2005/8/layout/default"/>
    <dgm:cxn modelId="{80F08AD0-7323-4165-B184-DA443D107393}" srcId="{C08EAD4E-1FC9-47A6-B09A-5410F6790255}" destId="{243D04CD-3695-411E-A5CB-7B5964B8F9BB}" srcOrd="4" destOrd="0" parTransId="{0696CF85-720C-42F6-BE70-C454ED6118A2}" sibTransId="{24CE614E-89CC-4D69-B085-DED06DA7A9D6}"/>
    <dgm:cxn modelId="{66F556D3-754E-4A35-A6B0-35AD42994E53}" type="presOf" srcId="{868210FD-0C43-4B03-A443-8514FABDB53C}" destId="{FD806145-253B-4009-8D5B-4E5BEEFE1C04}" srcOrd="0" destOrd="0" presId="urn:microsoft.com/office/officeart/2005/8/layout/default"/>
    <dgm:cxn modelId="{261BB5FE-193F-4BD3-A3EA-E4BD0D2435F4}" srcId="{C08EAD4E-1FC9-47A6-B09A-5410F6790255}" destId="{95EFD5E7-98CA-4158-BC95-CFABB8FEE984}" srcOrd="2" destOrd="0" parTransId="{EB3D538D-67CE-4F21-9D4B-37F6F0ABA849}" sibTransId="{2380B749-6438-41ED-898B-622DC20E8D1B}"/>
    <dgm:cxn modelId="{41733814-5F62-442F-A4D1-14D0EE91B2AA}" type="presParOf" srcId="{B04E3AD2-7260-4700-BF70-4EBA2AD460A8}" destId="{C0BC0810-9EA4-40FF-B611-04B1F165038A}" srcOrd="0" destOrd="0" presId="urn:microsoft.com/office/officeart/2005/8/layout/default"/>
    <dgm:cxn modelId="{0D5406BB-B91C-42FC-A0CD-6F37EE413A78}" type="presParOf" srcId="{B04E3AD2-7260-4700-BF70-4EBA2AD460A8}" destId="{72D6661C-7CBF-4B76-A8E7-2A737534AFC8}" srcOrd="1" destOrd="0" presId="urn:microsoft.com/office/officeart/2005/8/layout/default"/>
    <dgm:cxn modelId="{0B387615-63A7-4901-9930-566D1E1F9DC2}" type="presParOf" srcId="{B04E3AD2-7260-4700-BF70-4EBA2AD460A8}" destId="{B36CA712-D935-4B67-99E3-47BB009F91C1}" srcOrd="2" destOrd="0" presId="urn:microsoft.com/office/officeart/2005/8/layout/default"/>
    <dgm:cxn modelId="{3F2F8B97-8033-4DB9-A691-ECD949E195DE}" type="presParOf" srcId="{B04E3AD2-7260-4700-BF70-4EBA2AD460A8}" destId="{56C4AA95-F54D-4A2D-9948-3C832DFA6967}" srcOrd="3" destOrd="0" presId="urn:microsoft.com/office/officeart/2005/8/layout/default"/>
    <dgm:cxn modelId="{27E6BB68-70B6-4084-A53A-5266B03BE75A}" type="presParOf" srcId="{B04E3AD2-7260-4700-BF70-4EBA2AD460A8}" destId="{44E76B41-6C4E-457A-BFF1-B90434C44C58}" srcOrd="4" destOrd="0" presId="urn:microsoft.com/office/officeart/2005/8/layout/default"/>
    <dgm:cxn modelId="{66C198F1-66B3-464E-9C91-C0E1F0B48C83}" type="presParOf" srcId="{B04E3AD2-7260-4700-BF70-4EBA2AD460A8}" destId="{FD2570A5-C52F-466E-AA06-83167B9E4CCA}" srcOrd="5" destOrd="0" presId="urn:microsoft.com/office/officeart/2005/8/layout/default"/>
    <dgm:cxn modelId="{9D23E2E9-0118-4D5E-BD27-953F60AA4B34}" type="presParOf" srcId="{B04E3AD2-7260-4700-BF70-4EBA2AD460A8}" destId="{1C5F6C7E-1068-4CF4-8080-FDD49E22CFAA}" srcOrd="6" destOrd="0" presId="urn:microsoft.com/office/officeart/2005/8/layout/default"/>
    <dgm:cxn modelId="{A0F9DC0B-3A75-4308-A65A-F0BA433DA039}" type="presParOf" srcId="{B04E3AD2-7260-4700-BF70-4EBA2AD460A8}" destId="{4B277435-06FE-4C17-8EF1-E0E3342C0A27}" srcOrd="7" destOrd="0" presId="urn:microsoft.com/office/officeart/2005/8/layout/default"/>
    <dgm:cxn modelId="{501004AA-1808-431F-97C5-A6E34E367FE2}" type="presParOf" srcId="{B04E3AD2-7260-4700-BF70-4EBA2AD460A8}" destId="{83CE9226-9531-4C39-9634-AAB0E235398A}" srcOrd="8" destOrd="0" presId="urn:microsoft.com/office/officeart/2005/8/layout/default"/>
    <dgm:cxn modelId="{5E3262EC-BA3E-49F7-830C-FB2C2E08C4F5}" type="presParOf" srcId="{B04E3AD2-7260-4700-BF70-4EBA2AD460A8}" destId="{CD6E2576-9BBF-4618-B267-FA730ED3F684}" srcOrd="9" destOrd="0" presId="urn:microsoft.com/office/officeart/2005/8/layout/default"/>
    <dgm:cxn modelId="{DFE85B10-6815-4A3D-A098-31421C7EE6A5}" type="presParOf" srcId="{B04E3AD2-7260-4700-BF70-4EBA2AD460A8}" destId="{B506F343-F2B9-4706-9587-C13776103443}" srcOrd="10" destOrd="0" presId="urn:microsoft.com/office/officeart/2005/8/layout/default"/>
    <dgm:cxn modelId="{A1184951-894A-4A8A-AE9E-6A2809635283}" type="presParOf" srcId="{B04E3AD2-7260-4700-BF70-4EBA2AD460A8}" destId="{DF03AA5E-AA09-4744-8DB5-ED88A07C3C1D}" srcOrd="11" destOrd="0" presId="urn:microsoft.com/office/officeart/2005/8/layout/default"/>
    <dgm:cxn modelId="{20F800E6-FC4E-44E0-BE78-29C4873FFE0A}" type="presParOf" srcId="{B04E3AD2-7260-4700-BF70-4EBA2AD460A8}" destId="{847870A8-977C-4EC7-8A81-EDE42B91E2A4}" srcOrd="12" destOrd="0" presId="urn:microsoft.com/office/officeart/2005/8/layout/default"/>
    <dgm:cxn modelId="{A21E076E-2B8B-4DA2-B555-FFCB2D47A27C}" type="presParOf" srcId="{B04E3AD2-7260-4700-BF70-4EBA2AD460A8}" destId="{34FCCE4B-506A-4391-928A-FFE6BC03D4F0}" srcOrd="13" destOrd="0" presId="urn:microsoft.com/office/officeart/2005/8/layout/default"/>
    <dgm:cxn modelId="{B53514B1-8937-4202-9291-F9B7E70701FF}" type="presParOf" srcId="{B04E3AD2-7260-4700-BF70-4EBA2AD460A8}" destId="{FD806145-253B-4009-8D5B-4E5BEEFE1C04}" srcOrd="14" destOrd="0" presId="urn:microsoft.com/office/officeart/2005/8/layout/default"/>
    <dgm:cxn modelId="{D90F1D6A-BB32-4D4A-9AA7-BB6A2DA2CC04}" type="presParOf" srcId="{B04E3AD2-7260-4700-BF70-4EBA2AD460A8}" destId="{FC0A435A-31A6-4AD5-881E-94F3FA32DB79}" srcOrd="15" destOrd="0" presId="urn:microsoft.com/office/officeart/2005/8/layout/default"/>
    <dgm:cxn modelId="{D0E50224-9394-4DD0-AA67-533956257CFD}" type="presParOf" srcId="{B04E3AD2-7260-4700-BF70-4EBA2AD460A8}" destId="{CB399BBC-E802-4C04-8EC7-96607ECDD683}" srcOrd="16" destOrd="0" presId="urn:microsoft.com/office/officeart/2005/8/layout/default"/>
    <dgm:cxn modelId="{A83267D9-1AEC-4F60-BF47-33570B64D3BE}" type="presParOf" srcId="{B04E3AD2-7260-4700-BF70-4EBA2AD460A8}" destId="{55DB3AC9-920B-405B-85DB-F3BF37FC3E11}" srcOrd="17" destOrd="0" presId="urn:microsoft.com/office/officeart/2005/8/layout/default"/>
    <dgm:cxn modelId="{D0B0BF4D-6271-409B-8A28-0332B158447E}" type="presParOf" srcId="{B04E3AD2-7260-4700-BF70-4EBA2AD460A8}" destId="{4832BC03-EC6B-4820-AADE-00F79EAF486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C0810-9EA4-40FF-B611-04B1F165038A}">
      <dsp:nvSpPr>
        <dsp:cNvPr id="0" name=""/>
        <dsp:cNvSpPr/>
      </dsp:nvSpPr>
      <dsp:spPr>
        <a:xfrm>
          <a:off x="2779" y="298988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Query 1:  </a:t>
          </a:r>
          <a:r>
            <a:rPr lang="en-US" sz="2000" b="0" i="0" kern="1200"/>
            <a:t>Find the Main_Business with highest total profit</a:t>
          </a:r>
          <a:endParaRPr lang="en-US" sz="2000" kern="1200"/>
        </a:p>
      </dsp:txBody>
      <dsp:txXfrm>
        <a:off x="2779" y="298988"/>
        <a:ext cx="2205451" cy="1323270"/>
      </dsp:txXfrm>
    </dsp:sp>
    <dsp:sp modelId="{B36CA712-D935-4B67-99E3-47BB009F91C1}">
      <dsp:nvSpPr>
        <dsp:cNvPr id="0" name=""/>
        <dsp:cNvSpPr/>
      </dsp:nvSpPr>
      <dsp:spPr>
        <a:xfrm>
          <a:off x="2428776" y="298988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Query 2: </a:t>
          </a:r>
          <a:r>
            <a:rPr lang="en-US" sz="2000" u="sng" kern="1200"/>
            <a:t>T</a:t>
          </a:r>
          <a:r>
            <a:rPr lang="en-US" sz="2000" b="0" i="0" kern="1200"/>
            <a:t>op 3 sales executives with highest sales.</a:t>
          </a:r>
          <a:endParaRPr lang="en-US" sz="2000" kern="1200"/>
        </a:p>
      </dsp:txBody>
      <dsp:txXfrm>
        <a:off x="2428776" y="298988"/>
        <a:ext cx="2205451" cy="1323270"/>
      </dsp:txXfrm>
    </dsp:sp>
    <dsp:sp modelId="{44E76B41-6C4E-457A-BFF1-B90434C44C58}">
      <dsp:nvSpPr>
        <dsp:cNvPr id="0" name=""/>
        <dsp:cNvSpPr/>
      </dsp:nvSpPr>
      <dsp:spPr>
        <a:xfrm>
          <a:off x="4854772" y="298988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Query 3: </a:t>
          </a:r>
          <a:r>
            <a:rPr lang="en-US" sz="2000" b="0" i="0" kern="1200"/>
            <a:t>Which product has the highest margin?</a:t>
          </a:r>
          <a:endParaRPr lang="en-US" sz="2000" kern="1200"/>
        </a:p>
      </dsp:txBody>
      <dsp:txXfrm>
        <a:off x="4854772" y="298988"/>
        <a:ext cx="2205451" cy="1323270"/>
      </dsp:txXfrm>
    </dsp:sp>
    <dsp:sp modelId="{1C5F6C7E-1068-4CF4-8080-FDD49E22CFAA}">
      <dsp:nvSpPr>
        <dsp:cNvPr id="0" name=""/>
        <dsp:cNvSpPr/>
      </dsp:nvSpPr>
      <dsp:spPr>
        <a:xfrm>
          <a:off x="7280768" y="298988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Query 4: </a:t>
          </a:r>
          <a:r>
            <a:rPr lang="en-US" sz="2000" b="0" i="0" kern="1200" dirty="0"/>
            <a:t>Which store has the least sales?</a:t>
          </a:r>
          <a:endParaRPr lang="en-US" sz="2000" kern="1200" dirty="0"/>
        </a:p>
      </dsp:txBody>
      <dsp:txXfrm>
        <a:off x="7280768" y="298988"/>
        <a:ext cx="2205451" cy="1323270"/>
      </dsp:txXfrm>
    </dsp:sp>
    <dsp:sp modelId="{83CE9226-9531-4C39-9634-AAB0E235398A}">
      <dsp:nvSpPr>
        <dsp:cNvPr id="0" name=""/>
        <dsp:cNvSpPr/>
      </dsp:nvSpPr>
      <dsp:spPr>
        <a:xfrm>
          <a:off x="2779" y="1842804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Query 5: </a:t>
          </a:r>
          <a:r>
            <a:rPr lang="en-US" sz="2000" b="0" i="0" kern="1200"/>
            <a:t>List the top 10 bestselling products</a:t>
          </a:r>
          <a:endParaRPr lang="en-US" sz="2000" kern="1200"/>
        </a:p>
      </dsp:txBody>
      <dsp:txXfrm>
        <a:off x="2779" y="1842804"/>
        <a:ext cx="2205451" cy="1323270"/>
      </dsp:txXfrm>
    </dsp:sp>
    <dsp:sp modelId="{B506F343-F2B9-4706-9587-C13776103443}">
      <dsp:nvSpPr>
        <dsp:cNvPr id="0" name=""/>
        <dsp:cNvSpPr/>
      </dsp:nvSpPr>
      <dsp:spPr>
        <a:xfrm>
          <a:off x="2428776" y="1842804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Query 6: </a:t>
          </a:r>
          <a:r>
            <a:rPr lang="en-US" sz="2000" b="0" i="0" kern="1200" dirty="0"/>
            <a:t>Which is the Most profitable </a:t>
          </a:r>
          <a:r>
            <a:rPr lang="en-US" sz="2000" b="0" i="0" kern="1200" dirty="0" err="1"/>
            <a:t>PinCode</a:t>
          </a:r>
          <a:r>
            <a:rPr lang="en-US" sz="2000" b="0" i="0" kern="1200" dirty="0"/>
            <a:t> </a:t>
          </a:r>
          <a:endParaRPr lang="en-US" sz="2000" kern="1200" dirty="0"/>
        </a:p>
      </dsp:txBody>
      <dsp:txXfrm>
        <a:off x="2428776" y="1842804"/>
        <a:ext cx="2205451" cy="1323270"/>
      </dsp:txXfrm>
    </dsp:sp>
    <dsp:sp modelId="{847870A8-977C-4EC7-8A81-EDE42B91E2A4}">
      <dsp:nvSpPr>
        <dsp:cNvPr id="0" name=""/>
        <dsp:cNvSpPr/>
      </dsp:nvSpPr>
      <dsp:spPr>
        <a:xfrm>
          <a:off x="4854772" y="1842804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Query 7: </a:t>
          </a:r>
          <a:r>
            <a:rPr lang="en-US" sz="2000" b="0" i="0" kern="1200"/>
            <a:t>Determine top 3 selling Product Types</a:t>
          </a:r>
          <a:endParaRPr lang="en-US" sz="2000" kern="1200"/>
        </a:p>
      </dsp:txBody>
      <dsp:txXfrm>
        <a:off x="4854772" y="1842804"/>
        <a:ext cx="2205451" cy="1323270"/>
      </dsp:txXfrm>
    </dsp:sp>
    <dsp:sp modelId="{FD806145-253B-4009-8D5B-4E5BEEFE1C04}">
      <dsp:nvSpPr>
        <dsp:cNvPr id="0" name=""/>
        <dsp:cNvSpPr/>
      </dsp:nvSpPr>
      <dsp:spPr>
        <a:xfrm>
          <a:off x="7280768" y="1842804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Query 8: </a:t>
          </a:r>
          <a:r>
            <a:rPr lang="en-US" sz="2000" b="0" i="0" kern="1200" dirty="0"/>
            <a:t>Which Product has the Lowest Margin</a:t>
          </a:r>
          <a:endParaRPr lang="en-US" sz="2000" kern="1200" dirty="0"/>
        </a:p>
      </dsp:txBody>
      <dsp:txXfrm>
        <a:off x="7280768" y="1842804"/>
        <a:ext cx="2205451" cy="1323270"/>
      </dsp:txXfrm>
    </dsp:sp>
    <dsp:sp modelId="{CB399BBC-E802-4C04-8EC7-96607ECDD683}">
      <dsp:nvSpPr>
        <dsp:cNvPr id="0" name=""/>
        <dsp:cNvSpPr/>
      </dsp:nvSpPr>
      <dsp:spPr>
        <a:xfrm>
          <a:off x="2428776" y="3386620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Query 9: </a:t>
          </a:r>
          <a:r>
            <a:rPr lang="en-US" sz="2000" b="0" i="0" kern="1200" dirty="0"/>
            <a:t>In how many stores are the top 10 products being sold</a:t>
          </a:r>
          <a:endParaRPr lang="en-US" sz="2000" kern="1200" dirty="0"/>
        </a:p>
      </dsp:txBody>
      <dsp:txXfrm>
        <a:off x="2428776" y="3386620"/>
        <a:ext cx="2205451" cy="1323270"/>
      </dsp:txXfrm>
    </dsp:sp>
    <dsp:sp modelId="{4832BC03-EC6B-4820-AADE-00F79EAF4861}">
      <dsp:nvSpPr>
        <dsp:cNvPr id="0" name=""/>
        <dsp:cNvSpPr/>
      </dsp:nvSpPr>
      <dsp:spPr>
        <a:xfrm>
          <a:off x="4854772" y="3386620"/>
          <a:ext cx="2205451" cy="1323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Query 10:</a:t>
          </a:r>
          <a:r>
            <a:rPr lang="en-US" sz="2000" kern="1200" dirty="0"/>
            <a:t>Which product has maximum number of sales </a:t>
          </a:r>
        </a:p>
      </dsp:txBody>
      <dsp:txXfrm>
        <a:off x="4854772" y="3386620"/>
        <a:ext cx="2205451" cy="132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3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3D87-C7FB-4EA5-9FAF-204FCB54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224B-D6C3-9250-ED78-AB28F3263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46B4-67F5-5838-879B-4E05071E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C7D9-B036-94FF-C0B4-05DD0326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4171-2405-1ADF-676F-49E9CC94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4CED-BC55-200D-D719-05F18562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B13A-28A3-F2CD-E4CD-5ED6EF5B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3B10-99E5-7EE4-C74C-1A47677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4602-C8C2-7FCA-8559-60841D88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2F46-98A5-093F-0535-1554A75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3E9-429D-B56F-BD0A-997F1E8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1ECD-ABD0-127F-DF54-6158DA05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221E-2777-6E5A-F164-07A30119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7B81-2DB4-0EC5-82FB-C114E58B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FD08-A5DE-4D23-6EBB-07561BCC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9EFD-F80B-5AD4-6882-7FBA129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7A26-0F43-B5DD-3109-337FE997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883F-53C8-D29A-2844-3795473D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655F4-31BF-4847-FD96-198F85A1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507B-E7B6-B3F0-0AF1-BBAA12D1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FC3BC-DEFD-CBBE-5DD9-B5B8F88A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30D4-157B-DF78-6895-EF27741D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A75A-71F2-4E29-6AEF-D14F1B60B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17F6F-5AE0-ED5D-39A9-50065CE4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0024F-3E69-BA4C-90B7-7991725E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94550-EF78-7A98-9786-43BE99C8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14F17-8051-A245-847F-57635B54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FC30D-99A7-7F6C-313D-6E7E1E8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BCE92-A240-D5A2-6E32-CD55CA3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9CC-3A34-086D-BD43-53702375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06372-60FE-AE31-6DB2-2BA0636B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10852-F591-CB21-35A0-7A16518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DBEF6-1B80-9AEE-BF25-805CF1BA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6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3416-75BA-9E6E-D257-E2E19A22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54445-F382-A83B-8B1B-EE084732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ECEF-B42B-25F1-75DE-2C24BAD1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40B6-04AC-6B04-65A1-0C83CB11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7D5C-726F-ECC5-03FE-02C24977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6CFD-937C-E030-F296-03905625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E626E-FF3D-08EF-68C4-FE9AAD9D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D6ED-CE56-1822-6D7F-F012609D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20B5D-3DE4-B29A-E5BA-5C95AD6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7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9B6-1392-CF36-89EA-FA38D2EE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1B850-B975-3CB6-2B5B-9BA64B776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E2C31-61A2-D105-CA1B-1E223B90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2BDE-E5F1-FFD7-8221-3FA88FFB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398E-7F9A-FE60-ADC1-A08B1532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5856-4270-62FC-EC78-696AD1B0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7FF4-F3CF-65EF-4AC8-AE2866D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A16C-899B-75BC-9E34-EF28114B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2BFF-0248-2C22-9179-C4755395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25A6-2288-EACF-EC13-C927DFE8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E82A-6C89-59A7-A899-CE4A62FE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9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F15F-3A2F-34A6-DD52-650BC1E1B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7E59-8D77-F89E-BD5D-EE3D0703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7628-A5E0-70AD-4D48-0C1C1FB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5143-4CC6-D6A8-B0E8-2A4053FA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C9BC-028F-9251-B441-0F6C4EE1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FD24C-0B69-97BB-4F23-1952E3FC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9483-1FA6-6FFC-E665-A6FFD3D5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714A-F4AC-2E6E-8A1B-022F4633A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0B9A-0B16-47D0-B6D8-AE535EEEE0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EBD1-47FD-3C00-25E9-934CF122E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1C18-EE31-0E8A-2E34-27B51D27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7683-CC4C-46F8-B80A-EE765B64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on display at a market">
            <a:extLst>
              <a:ext uri="{FF2B5EF4-FFF2-40B4-BE49-F238E27FC236}">
                <a16:creationId xmlns:a16="http://schemas.microsoft.com/office/drawing/2014/main" id="{B75A7A99-CE21-0766-2F65-026A22B36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137" r="6" b="115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8129BC-0C51-4867-94F7-5D578EEE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18984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4B96DB-3DBE-4D91-9C01-32C3771F8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1" y="3191435"/>
            <a:ext cx="12191999" cy="366656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427B7-BB02-1DD9-4AEF-724F3E76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81048"/>
            <a:ext cx="9456049" cy="20867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ERUVAKA </a:t>
            </a:r>
            <a:br>
              <a:rPr lang="en-GB"/>
            </a:br>
            <a:r>
              <a:rPr lang="en-GB"/>
              <a:t>NATURALS</a:t>
            </a:r>
            <a:br>
              <a:rPr lang="en-GB"/>
            </a:br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381B8-3E60-4161-90B0-AA93236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145" y="1898469"/>
            <a:ext cx="10381553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1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D4DAF3BD-2BA5-6C23-696C-6A5DC6E9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687199"/>
            <a:ext cx="8389494" cy="46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511E-3CE7-6257-08C0-C18F601F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635937"/>
          </a:xfrm>
        </p:spPr>
        <p:txBody>
          <a:bodyPr>
            <a:normAutofit fontScale="90000"/>
          </a:bodyPr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50AF-8A82-1434-7584-70BC243C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83360"/>
            <a:ext cx="9489000" cy="4360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Business problem</a:t>
            </a:r>
          </a:p>
          <a:p>
            <a:r>
              <a:rPr lang="en-US"/>
              <a:t>Purpose and Objectives</a:t>
            </a:r>
          </a:p>
          <a:p>
            <a:r>
              <a:rPr lang="en-US"/>
              <a:t>Entity-Relationship Diagram</a:t>
            </a:r>
          </a:p>
          <a:p>
            <a:r>
              <a:rPr lang="en-US"/>
              <a:t>Relational Schema</a:t>
            </a:r>
          </a:p>
          <a:p>
            <a:r>
              <a:rPr lang="en-US"/>
              <a:t>SQL Queries</a:t>
            </a:r>
          </a:p>
          <a:p>
            <a:r>
              <a:rPr lang="en-US"/>
              <a:t>Recommendations 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556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Many question marks on black background">
            <a:extLst>
              <a:ext uri="{FF2B5EF4-FFF2-40B4-BE49-F238E27FC236}">
                <a16:creationId xmlns:a16="http://schemas.microsoft.com/office/drawing/2014/main" id="{CEF60A11-F79D-F297-A3F9-52F5712E3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595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7EC7751-495D-487E-B212-AB1DD0DB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312661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00DF8D-2CBA-449E-B29E-B111149DF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2" y="4142197"/>
            <a:ext cx="12191999" cy="2715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26838-4CF4-100C-C4D5-8EF3FE29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6071154" cy="13055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</a:rPr>
              <a:t>Business Problem</a:t>
            </a:r>
          </a:p>
        </p:txBody>
      </p:sp>
      <p:cxnSp>
        <p:nvCxnSpPr>
          <p:cNvPr id="64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CEF281-1ED9-09BA-4401-D2A69D67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90088"/>
            <a:ext cx="6170613" cy="3953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 Historically, </a:t>
            </a:r>
            <a:r>
              <a:rPr lang="en-US" err="1">
                <a:latin typeface="Calibri"/>
                <a:ea typeface="Calibri"/>
                <a:cs typeface="Calibri"/>
              </a:rPr>
              <a:t>Eruvaka's</a:t>
            </a:r>
            <a:r>
              <a:rPr lang="en-US">
                <a:latin typeface="Calibri"/>
                <a:ea typeface="Calibri"/>
                <a:cs typeface="Calibri"/>
              </a:rPr>
              <a:t> data management approach has leaned heavily on multiple spreadsheets.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Is this the optimal way of managing the </a:t>
            </a:r>
            <a:r>
              <a:rPr lang="en-US" err="1">
                <a:latin typeface="Calibri"/>
                <a:ea typeface="Calibri"/>
                <a:cs typeface="Calibri"/>
              </a:rPr>
              <a:t>Eruvaka</a:t>
            </a:r>
            <a:r>
              <a:rPr lang="en-US">
                <a:latin typeface="Calibri"/>
                <a:ea typeface="Calibri"/>
                <a:cs typeface="Calibri"/>
              </a:rPr>
              <a:t> Natural's data?</a:t>
            </a:r>
          </a:p>
        </p:txBody>
      </p:sp>
    </p:spTree>
    <p:extLst>
      <p:ext uri="{BB962C8B-B14F-4D97-AF65-F5344CB8AC3E}">
        <p14:creationId xmlns:p14="http://schemas.microsoft.com/office/powerpoint/2010/main" val="246718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9F4-3D15-9BE1-7076-86FCBF78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991538"/>
          </a:xfrm>
        </p:spPr>
        <p:txBody>
          <a:bodyPr/>
          <a:lstStyle/>
          <a:p>
            <a:r>
              <a:rPr lang="en-US"/>
              <a:t>Purpose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58C3-CBEF-D934-AA69-1DF8EE1A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44321"/>
            <a:ext cx="9489000" cy="4299262"/>
          </a:xfrm>
        </p:spPr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primary objective of this project is to bolster </a:t>
            </a:r>
            <a:r>
              <a:rPr lang="en-US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Eruvaka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Naturals' operational efficiency and profit margin. This can be achieved by: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ransitioning from the existing spreadsheet-based data management to a centralized database system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erive data-driven insights to refine decision-making processes and optimize resource utilization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The purpose of these enhancements is to 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 the challenges in data management, improve supply chain dynamics, and thus, provide </a:t>
            </a:r>
            <a:r>
              <a:rPr lang="en-US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Eruvaka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Naturals with a streamlined and sustainable business model.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066AB-7DB8-A1B0-EF5E-7719C990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Entity-Relationship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2514F4A7-C40B-7506-CA12-48880C3D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0" y="126124"/>
            <a:ext cx="7926138" cy="66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11A2-E403-84A7-23B0-0E8A589D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Relational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3ECE1-D866-B5C2-B813-A681C1EE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36" y="1759349"/>
            <a:ext cx="8090019" cy="4411602"/>
          </a:xfrm>
          <a:prstGeom prst="rect">
            <a:avLst/>
          </a:prstGeom>
        </p:spPr>
      </p:pic>
      <p:sp>
        <p:nvSpPr>
          <p:cNvPr id="8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43B8-7832-F419-0C73-81D2998F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7041"/>
            <a:ext cx="9489000" cy="558799"/>
          </a:xfrm>
        </p:spPr>
        <p:txBody>
          <a:bodyPr>
            <a:normAutofit fontScale="90000"/>
          </a:bodyPr>
          <a:lstStyle/>
          <a:p>
            <a:r>
              <a:rPr lang="en-US"/>
              <a:t>SQL Queries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DF516-101C-834C-F04C-15D3989F4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70047"/>
              </p:ext>
            </p:extLst>
          </p:nvPr>
        </p:nvGraphicFramePr>
        <p:xfrm>
          <a:off x="841248" y="1005840"/>
          <a:ext cx="9489000" cy="500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55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C8E-7166-8095-6D25-21FAEA00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859458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C08E-BF7F-5426-B7AC-C98C3930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46490"/>
            <a:ext cx="9489000" cy="44970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With a clear picture of the most profitable businesses, it's advisable to prioritize stores catering to these segments.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Recognize the efforts of high-achieving sales personnel and strategize training or store reallocation for those underperforming.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Consider discontinuing products with minimal margins and ensure a consistent supply of high-margin products.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Reframe strategies for low-performing stores, possibly by relocating sales executives to more lucrative areas.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Advise against maintaining inventory for products with sluggish sales.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Allocate more sales representatives to regions demonstrating high profitability.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Streamline logistics based on the distribution of products across stores and outlets.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73D1-7630-9168-F9E6-E0760B44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920418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4178-F636-DC31-FC37-83059A99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9393"/>
            <a:ext cx="9489000" cy="4374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essence, this project has equipped the management with data-driven insights and actionable recommendations. If acted upon, these can lead to enhanced profitability, improved operational efficiency, and optimal resource allocation. Moving forward, the company is well-poised to capitalize on its strengths, address its challenges, and steer itself towards sustained growth and success.</a:t>
            </a:r>
          </a:p>
          <a:p>
            <a:pPr marL="0" indent="0">
              <a:buNone/>
            </a:pPr>
            <a:r>
              <a:rPr lang="en-US" sz="1900">
                <a:latin typeface="Calibri"/>
                <a:ea typeface="Calibri"/>
                <a:cs typeface="Calibri"/>
              </a:rPr>
              <a:t>The following primary insights have been gathered to enrich the business of </a:t>
            </a:r>
            <a:r>
              <a:rPr lang="en-US" sz="1900" err="1">
                <a:latin typeface="Calibri"/>
                <a:ea typeface="Calibri"/>
                <a:cs typeface="Calibri"/>
              </a:rPr>
              <a:t>Eruvaka</a:t>
            </a:r>
            <a:r>
              <a:rPr lang="en-US" sz="1900">
                <a:latin typeface="Calibri"/>
                <a:ea typeface="Calibri"/>
                <a:cs typeface="Calibri"/>
              </a:rPr>
              <a:t> Naturals:</a:t>
            </a:r>
          </a:p>
          <a:p>
            <a:r>
              <a:rPr lang="en-US" sz="1900" err="1">
                <a:latin typeface="Calibri"/>
                <a:ea typeface="Calibri"/>
                <a:cs typeface="Calibri"/>
              </a:rPr>
              <a:t>Eruvaka</a:t>
            </a:r>
            <a:r>
              <a:rPr lang="en-US" sz="1900">
                <a:latin typeface="Calibri"/>
                <a:ea typeface="Calibri"/>
                <a:cs typeface="Calibri"/>
              </a:rPr>
              <a:t> Naturals' prime revenue-generating regions were identified as </a:t>
            </a:r>
            <a:r>
              <a:rPr lang="en-US" sz="1900" err="1">
                <a:latin typeface="Calibri"/>
                <a:ea typeface="Calibri"/>
                <a:cs typeface="Calibri"/>
              </a:rPr>
              <a:t>Mamidipalli</a:t>
            </a:r>
            <a:r>
              <a:rPr lang="en-US" sz="1900">
                <a:latin typeface="Calibri"/>
                <a:ea typeface="Calibri"/>
                <a:cs typeface="Calibri"/>
              </a:rPr>
              <a:t>, </a:t>
            </a:r>
            <a:r>
              <a:rPr lang="en-US" sz="1900" err="1">
                <a:latin typeface="Calibri"/>
                <a:ea typeface="Calibri"/>
                <a:cs typeface="Calibri"/>
              </a:rPr>
              <a:t>Amberpet</a:t>
            </a:r>
            <a:r>
              <a:rPr lang="en-US" sz="1900">
                <a:latin typeface="Calibri"/>
                <a:ea typeface="Calibri"/>
                <a:cs typeface="Calibri"/>
              </a:rPr>
              <a:t>, and </a:t>
            </a:r>
            <a:r>
              <a:rPr lang="en-US" sz="1900" err="1">
                <a:latin typeface="Calibri"/>
                <a:ea typeface="Calibri"/>
                <a:cs typeface="Calibri"/>
              </a:rPr>
              <a:t>MuradNagar</a:t>
            </a:r>
            <a:r>
              <a:rPr lang="en-US" sz="1100">
                <a:latin typeface="Georgia"/>
                <a:ea typeface="Calibri"/>
                <a:cs typeface="Calibri"/>
              </a:rPr>
              <a:t>.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Identified the top 10 best-sellers, facilitating targeted marketing strategies.</a:t>
            </a:r>
          </a:p>
          <a:p>
            <a:pPr marL="0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1485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Elephant</vt:lpstr>
      <vt:lpstr>Georgia</vt:lpstr>
      <vt:lpstr>Univers Condensed</vt:lpstr>
      <vt:lpstr>MimeoVTI</vt:lpstr>
      <vt:lpstr>Office Theme</vt:lpstr>
      <vt:lpstr>ERUVAKA  NATURALS </vt:lpstr>
      <vt:lpstr>CONTENT</vt:lpstr>
      <vt:lpstr>Business Problem</vt:lpstr>
      <vt:lpstr>Purpose and Objectives</vt:lpstr>
      <vt:lpstr>Entity-Relationship Diagram</vt:lpstr>
      <vt:lpstr>Relational Schema</vt:lpstr>
      <vt:lpstr>SQL Queries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ERUVAKA NATURALS</dc:title>
  <dc:creator>Thanmayee Ansetty</dc:creator>
  <cp:lastModifiedBy>Chaitanya Burri</cp:lastModifiedBy>
  <cp:revision>2</cp:revision>
  <dcterms:created xsi:type="dcterms:W3CDTF">2023-10-02T21:20:01Z</dcterms:created>
  <dcterms:modified xsi:type="dcterms:W3CDTF">2024-05-18T03:04:08Z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2023-10-02T22:41:19Z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6008d0e4-6c31-4ddc-8c38-306e4b56709a</vt:lpwstr>
  </property>
  <property fmtid="{D5CDD505-2E9C-101B-9397-08002B2CF9AE}" pid="8" name="MSIP_Label_4044bd30-2ed7-4c9d-9d12-46200872a97b_ContentBits">
    <vt:lpwstr>0</vt:lpwstr>
  </property>
</Properties>
</file>