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78" r:id="rId2"/>
    <p:sldId id="258" r:id="rId3"/>
    <p:sldId id="280" r:id="rId4"/>
    <p:sldId id="281" r:id="rId5"/>
    <p:sldId id="315" r:id="rId6"/>
    <p:sldId id="316" r:id="rId7"/>
    <p:sldId id="317" r:id="rId8"/>
    <p:sldId id="318" r:id="rId9"/>
    <p:sldId id="311" r:id="rId10"/>
    <p:sldId id="310" r:id="rId11"/>
    <p:sldId id="309" r:id="rId12"/>
    <p:sldId id="312" r:id="rId13"/>
    <p:sldId id="314" r:id="rId14"/>
    <p:sldId id="320" r:id="rId15"/>
    <p:sldId id="295" r:id="rId16"/>
    <p:sldId id="296" r:id="rId17"/>
    <p:sldId id="297" r:id="rId18"/>
    <p:sldId id="307" r:id="rId19"/>
    <p:sldId id="283" r:id="rId20"/>
    <p:sldId id="305" r:id="rId21"/>
    <p:sldId id="284" r:id="rId22"/>
    <p:sldId id="285" r:id="rId23"/>
    <p:sldId id="300" r:id="rId24"/>
    <p:sldId id="270" r:id="rId25"/>
    <p:sldId id="271" r:id="rId26"/>
    <p:sldId id="272" r:id="rId27"/>
    <p:sldId id="274" r:id="rId28"/>
    <p:sldId id="306" r:id="rId29"/>
    <p:sldId id="275" r:id="rId30"/>
    <p:sldId id="308" r:id="rId31"/>
    <p:sldId id="321" r:id="rId32"/>
    <p:sldId id="277" r:id="rId3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17" autoAdjust="0"/>
  </p:normalViewPr>
  <p:slideViewPr>
    <p:cSldViewPr>
      <p:cViewPr varScale="1">
        <p:scale>
          <a:sx n="64" d="100"/>
          <a:sy n="64" d="100"/>
        </p:scale>
        <p:origin x="-153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6674F41-3003-40A5-BA10-9FB630328E16}" type="datetimeFigureOut">
              <a:rPr lang="en-US" smtClean="0"/>
              <a:pPr/>
              <a:t>6/26/2022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2D168B8-C0C0-4EB3-B3AA-782E2F4702D6}" type="slidenum">
              <a:rPr lang="en-US" smtClean="0"/>
              <a:pPr/>
              <a:t>‹#›</a:t>
            </a:fld>
            <a:endParaRPr lang="en-US"/>
          </a:p>
        </p:txBody>
      </p:sp>
    </p:spTree>
    <p:extLst>
      <p:ext uri="{BB962C8B-B14F-4D97-AF65-F5344CB8AC3E}">
        <p14:creationId xmlns:p14="http://schemas.microsoft.com/office/powerpoint/2010/main" val="312771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2D168B8-C0C0-4EB3-B3AA-782E2F4702D6}" type="slidenum">
              <a:rPr lang="en-US" smtClean="0"/>
              <a:pPr/>
              <a:t>1</a:t>
            </a:fld>
            <a:endParaRPr lang="en-US"/>
          </a:p>
        </p:txBody>
      </p:sp>
    </p:spTree>
    <p:extLst>
      <p:ext uri="{BB962C8B-B14F-4D97-AF65-F5344CB8AC3E}">
        <p14:creationId xmlns:p14="http://schemas.microsoft.com/office/powerpoint/2010/main" val="2596354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D168B8-C0C0-4EB3-B3AA-782E2F4702D6}" type="slidenum">
              <a:rPr lang="en-US" smtClean="0"/>
              <a:pPr/>
              <a:t>25</a:t>
            </a:fld>
            <a:endParaRPr lang="en-US"/>
          </a:p>
        </p:txBody>
      </p:sp>
    </p:spTree>
    <p:extLst>
      <p:ext uri="{BB962C8B-B14F-4D97-AF65-F5344CB8AC3E}">
        <p14:creationId xmlns:p14="http://schemas.microsoft.com/office/powerpoint/2010/main" val="248297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D168B8-C0C0-4EB3-B3AA-782E2F4702D6}" type="slidenum">
              <a:rPr lang="en-US" smtClean="0"/>
              <a:pPr/>
              <a:t>26</a:t>
            </a:fld>
            <a:endParaRPr lang="en-US"/>
          </a:p>
        </p:txBody>
      </p:sp>
    </p:spTree>
    <p:extLst>
      <p:ext uri="{BB962C8B-B14F-4D97-AF65-F5344CB8AC3E}">
        <p14:creationId xmlns:p14="http://schemas.microsoft.com/office/powerpoint/2010/main" val="234096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D168B8-C0C0-4EB3-B3AA-782E2F4702D6}" type="slidenum">
              <a:rPr lang="en-US" smtClean="0"/>
              <a:pPr/>
              <a:t>29</a:t>
            </a:fld>
            <a:endParaRPr lang="en-US"/>
          </a:p>
        </p:txBody>
      </p:sp>
    </p:spTree>
    <p:extLst>
      <p:ext uri="{BB962C8B-B14F-4D97-AF65-F5344CB8AC3E}">
        <p14:creationId xmlns:p14="http://schemas.microsoft.com/office/powerpoint/2010/main" val="3175655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D168B8-C0C0-4EB3-B3AA-782E2F4702D6}" type="slidenum">
              <a:rPr lang="en-US" smtClean="0"/>
              <a:pPr/>
              <a:t>4</a:t>
            </a:fld>
            <a:endParaRPr lang="en-US"/>
          </a:p>
        </p:txBody>
      </p:sp>
    </p:spTree>
    <p:extLst>
      <p:ext uri="{BB962C8B-B14F-4D97-AF65-F5344CB8AC3E}">
        <p14:creationId xmlns:p14="http://schemas.microsoft.com/office/powerpoint/2010/main" val="3335809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D168B8-C0C0-4EB3-B3AA-782E2F4702D6}" type="slidenum">
              <a:rPr lang="en-US" smtClean="0"/>
              <a:pPr/>
              <a:t>12</a:t>
            </a:fld>
            <a:endParaRPr lang="en-US"/>
          </a:p>
        </p:txBody>
      </p:sp>
    </p:spTree>
    <p:extLst>
      <p:ext uri="{BB962C8B-B14F-4D97-AF65-F5344CB8AC3E}">
        <p14:creationId xmlns:p14="http://schemas.microsoft.com/office/powerpoint/2010/main" val="1996692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D168B8-C0C0-4EB3-B3AA-782E2F4702D6}" type="slidenum">
              <a:rPr lang="en-US" smtClean="0"/>
              <a:pPr/>
              <a:t>13</a:t>
            </a:fld>
            <a:endParaRPr lang="en-US"/>
          </a:p>
        </p:txBody>
      </p:sp>
    </p:spTree>
    <p:extLst>
      <p:ext uri="{BB962C8B-B14F-4D97-AF65-F5344CB8AC3E}">
        <p14:creationId xmlns:p14="http://schemas.microsoft.com/office/powerpoint/2010/main" val="272001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D168B8-C0C0-4EB3-B3AA-782E2F4702D6}" type="slidenum">
              <a:rPr lang="en-US" smtClean="0"/>
              <a:pPr/>
              <a:t>15</a:t>
            </a:fld>
            <a:endParaRPr lang="en-US"/>
          </a:p>
        </p:txBody>
      </p:sp>
    </p:spTree>
    <p:extLst>
      <p:ext uri="{BB962C8B-B14F-4D97-AF65-F5344CB8AC3E}">
        <p14:creationId xmlns:p14="http://schemas.microsoft.com/office/powerpoint/2010/main" val="446776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Call Money Market</a:t>
            </a:r>
          </a:p>
          <a:p>
            <a:r>
              <a:rPr lang="en-US" sz="1200" b="0" i="0" kern="1200" dirty="0">
                <a:solidFill>
                  <a:schemeClr val="tx1"/>
                </a:solidFill>
                <a:effectLst/>
                <a:latin typeface="+mn-lt"/>
                <a:ea typeface="+mn-ea"/>
                <a:cs typeface="+mn-cs"/>
              </a:rPr>
              <a:t>CMM is the market for very short-term loans most probably – one-day loans traded by banks. Borrowers and lenders in the CMM are mainly banks themselves. Banks can access CMM to meet their reserve requirements or to cover a sudden shortfall in cash on any particular day. Besides this, banks also borrow to meet the CRR and SLR requirements. Since the CMM is dominated by banks, it is otherwise called as interbank call money market. Interest rate are reached through auction and it is called call rate.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Participants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Main feature of the call money market is that the banks themselves are the borrowers and lenders. Participants in the call money market are banks and related entities specified by the RBI. Hence, the call money market is known as interbank call money market. Surplus banks will give loans to other banks. Deficit banks that need funds will purchase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Scheduled commercial banks (excluding RRBs), co-operative banks (other than Land Development Banks) and Primary Dealers (PDs), are permitted to participate in call/notice money market both as borrowers and lenders.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Significance of CMM: the liquidity position of the banks can be known from the Call Money rate. If banks don’t have much liquidity, most of them will be borrowers and call rate shoot up. The RBI comes to know about this and can take follow up action. The call rate is thus the operating target of RBI’s monetary policy.</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52D168B8-C0C0-4EB3-B3AA-782E2F4702D6}" type="slidenum">
              <a:rPr lang="en-US" smtClean="0"/>
              <a:pPr/>
              <a:t>16</a:t>
            </a:fld>
            <a:endParaRPr lang="en-US"/>
          </a:p>
        </p:txBody>
      </p:sp>
    </p:spTree>
    <p:extLst>
      <p:ext uri="{BB962C8B-B14F-4D97-AF65-F5344CB8AC3E}">
        <p14:creationId xmlns:p14="http://schemas.microsoft.com/office/powerpoint/2010/main" val="2598308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D168B8-C0C0-4EB3-B3AA-782E2F4702D6}" type="slidenum">
              <a:rPr lang="en-US" smtClean="0"/>
              <a:pPr/>
              <a:t>20</a:t>
            </a:fld>
            <a:endParaRPr lang="en-US"/>
          </a:p>
        </p:txBody>
      </p:sp>
    </p:spTree>
    <p:extLst>
      <p:ext uri="{BB962C8B-B14F-4D97-AF65-F5344CB8AC3E}">
        <p14:creationId xmlns:p14="http://schemas.microsoft.com/office/powerpoint/2010/main" val="2374982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D168B8-C0C0-4EB3-B3AA-782E2F4702D6}" type="slidenum">
              <a:rPr lang="en-US" smtClean="0"/>
              <a:pPr/>
              <a:t>22</a:t>
            </a:fld>
            <a:endParaRPr lang="en-US"/>
          </a:p>
        </p:txBody>
      </p:sp>
    </p:spTree>
    <p:extLst>
      <p:ext uri="{BB962C8B-B14F-4D97-AF65-F5344CB8AC3E}">
        <p14:creationId xmlns:p14="http://schemas.microsoft.com/office/powerpoint/2010/main" val="686385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D168B8-C0C0-4EB3-B3AA-782E2F4702D6}" type="slidenum">
              <a:rPr lang="en-US" smtClean="0"/>
              <a:pPr/>
              <a:t>23</a:t>
            </a:fld>
            <a:endParaRPr lang="en-US"/>
          </a:p>
        </p:txBody>
      </p:sp>
    </p:spTree>
    <p:extLst>
      <p:ext uri="{BB962C8B-B14F-4D97-AF65-F5344CB8AC3E}">
        <p14:creationId xmlns:p14="http://schemas.microsoft.com/office/powerpoint/2010/main" val="14988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1" i="0">
                <a:solidFill>
                  <a:srgbClr val="073D8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8600" y="228599"/>
            <a:ext cx="8695944" cy="246887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047232" y="1824228"/>
            <a:ext cx="2877820" cy="715010"/>
          </a:xfrm>
          <a:custGeom>
            <a:avLst/>
            <a:gdLst/>
            <a:ahLst/>
            <a:cxnLst/>
            <a:rect l="l" t="t" r="r" b="b"/>
            <a:pathLst>
              <a:path w="2877820" h="715010">
                <a:moveTo>
                  <a:pt x="2877312" y="0"/>
                </a:moveTo>
                <a:lnTo>
                  <a:pt x="2870962" y="0"/>
                </a:lnTo>
                <a:lnTo>
                  <a:pt x="2749676" y="20066"/>
                </a:lnTo>
                <a:lnTo>
                  <a:pt x="2626360" y="42418"/>
                </a:lnTo>
                <a:lnTo>
                  <a:pt x="2371216" y="91567"/>
                </a:lnTo>
                <a:lnTo>
                  <a:pt x="2103246" y="149606"/>
                </a:lnTo>
                <a:lnTo>
                  <a:pt x="1822449" y="216662"/>
                </a:lnTo>
                <a:lnTo>
                  <a:pt x="1565147" y="281432"/>
                </a:lnTo>
                <a:lnTo>
                  <a:pt x="842137" y="444500"/>
                </a:lnTo>
                <a:lnTo>
                  <a:pt x="621029" y="489204"/>
                </a:lnTo>
                <a:lnTo>
                  <a:pt x="199897" y="567309"/>
                </a:lnTo>
                <a:lnTo>
                  <a:pt x="0" y="600837"/>
                </a:lnTo>
                <a:lnTo>
                  <a:pt x="270128" y="638810"/>
                </a:lnTo>
                <a:lnTo>
                  <a:pt x="397637" y="654431"/>
                </a:lnTo>
                <a:lnTo>
                  <a:pt x="644397" y="681227"/>
                </a:lnTo>
                <a:lnTo>
                  <a:pt x="874013" y="699135"/>
                </a:lnTo>
                <a:lnTo>
                  <a:pt x="984631" y="705866"/>
                </a:lnTo>
                <a:lnTo>
                  <a:pt x="1093089" y="710311"/>
                </a:lnTo>
                <a:lnTo>
                  <a:pt x="1297177" y="714756"/>
                </a:lnTo>
                <a:lnTo>
                  <a:pt x="1395094" y="714756"/>
                </a:lnTo>
                <a:lnTo>
                  <a:pt x="1584324" y="710311"/>
                </a:lnTo>
                <a:lnTo>
                  <a:pt x="1673606" y="705866"/>
                </a:lnTo>
                <a:lnTo>
                  <a:pt x="1843786" y="692404"/>
                </a:lnTo>
                <a:lnTo>
                  <a:pt x="1926716" y="683513"/>
                </a:lnTo>
                <a:lnTo>
                  <a:pt x="2084069" y="661162"/>
                </a:lnTo>
                <a:lnTo>
                  <a:pt x="2232914" y="634364"/>
                </a:lnTo>
                <a:lnTo>
                  <a:pt x="2373248" y="603123"/>
                </a:lnTo>
                <a:lnTo>
                  <a:pt x="2507234" y="567309"/>
                </a:lnTo>
                <a:lnTo>
                  <a:pt x="2634868" y="527176"/>
                </a:lnTo>
                <a:lnTo>
                  <a:pt x="2756153" y="482473"/>
                </a:lnTo>
                <a:lnTo>
                  <a:pt x="2873120" y="435610"/>
                </a:lnTo>
                <a:lnTo>
                  <a:pt x="2877312" y="433324"/>
                </a:lnTo>
                <a:lnTo>
                  <a:pt x="2877312" y="0"/>
                </a:lnTo>
                <a:close/>
              </a:path>
            </a:pathLst>
          </a:custGeom>
          <a:solidFill>
            <a:srgbClr val="C5E7FB">
              <a:alpha val="29019"/>
            </a:srgbClr>
          </a:solidFill>
        </p:spPr>
        <p:txBody>
          <a:bodyPr wrap="square" lIns="0" tIns="0" rIns="0" bIns="0" rtlCol="0"/>
          <a:lstStyle/>
          <a:p>
            <a:endParaRPr/>
          </a:p>
        </p:txBody>
      </p:sp>
      <p:sp>
        <p:nvSpPr>
          <p:cNvPr id="18" name="bg object 18"/>
          <p:cNvSpPr/>
          <p:nvPr/>
        </p:nvSpPr>
        <p:spPr>
          <a:xfrm>
            <a:off x="2619755" y="1696212"/>
            <a:ext cx="5544820" cy="850900"/>
          </a:xfrm>
          <a:custGeom>
            <a:avLst/>
            <a:gdLst/>
            <a:ahLst/>
            <a:cxnLst/>
            <a:rect l="l" t="t" r="r" b="b"/>
            <a:pathLst>
              <a:path w="5544820" h="850900">
                <a:moveTo>
                  <a:pt x="852423" y="0"/>
                </a:moveTo>
                <a:lnTo>
                  <a:pt x="684530" y="0"/>
                </a:lnTo>
                <a:lnTo>
                  <a:pt x="527176" y="4445"/>
                </a:lnTo>
                <a:lnTo>
                  <a:pt x="380492" y="11175"/>
                </a:lnTo>
                <a:lnTo>
                  <a:pt x="244475" y="22351"/>
                </a:lnTo>
                <a:lnTo>
                  <a:pt x="116967" y="35687"/>
                </a:lnTo>
                <a:lnTo>
                  <a:pt x="0" y="53593"/>
                </a:lnTo>
                <a:lnTo>
                  <a:pt x="333756" y="96012"/>
                </a:lnTo>
                <a:lnTo>
                  <a:pt x="693039" y="156210"/>
                </a:lnTo>
                <a:lnTo>
                  <a:pt x="1077848" y="234314"/>
                </a:lnTo>
                <a:lnTo>
                  <a:pt x="1281938" y="279018"/>
                </a:lnTo>
                <a:lnTo>
                  <a:pt x="1866519" y="421893"/>
                </a:lnTo>
                <a:lnTo>
                  <a:pt x="2559558" y="575817"/>
                </a:lnTo>
                <a:lnTo>
                  <a:pt x="2723260" y="607060"/>
                </a:lnTo>
                <a:lnTo>
                  <a:pt x="2878455" y="638301"/>
                </a:lnTo>
                <a:lnTo>
                  <a:pt x="3031490" y="667385"/>
                </a:lnTo>
                <a:lnTo>
                  <a:pt x="3324859" y="716534"/>
                </a:lnTo>
                <a:lnTo>
                  <a:pt x="3465195" y="738759"/>
                </a:lnTo>
                <a:lnTo>
                  <a:pt x="3733038" y="774446"/>
                </a:lnTo>
                <a:lnTo>
                  <a:pt x="3986022" y="805688"/>
                </a:lnTo>
                <a:lnTo>
                  <a:pt x="4107179" y="816863"/>
                </a:lnTo>
                <a:lnTo>
                  <a:pt x="4336796" y="834771"/>
                </a:lnTo>
                <a:lnTo>
                  <a:pt x="4447413" y="841501"/>
                </a:lnTo>
                <a:lnTo>
                  <a:pt x="4659884" y="850391"/>
                </a:lnTo>
                <a:lnTo>
                  <a:pt x="4857623" y="850391"/>
                </a:lnTo>
                <a:lnTo>
                  <a:pt x="5044694" y="845947"/>
                </a:lnTo>
                <a:lnTo>
                  <a:pt x="5133975" y="841501"/>
                </a:lnTo>
                <a:lnTo>
                  <a:pt x="5221224" y="834771"/>
                </a:lnTo>
                <a:lnTo>
                  <a:pt x="5467731" y="807974"/>
                </a:lnTo>
                <a:lnTo>
                  <a:pt x="5544312" y="796798"/>
                </a:lnTo>
                <a:lnTo>
                  <a:pt x="5297678" y="765555"/>
                </a:lnTo>
                <a:lnTo>
                  <a:pt x="5036185" y="727583"/>
                </a:lnTo>
                <a:lnTo>
                  <a:pt x="4468622" y="629412"/>
                </a:lnTo>
                <a:lnTo>
                  <a:pt x="4160393" y="566927"/>
                </a:lnTo>
                <a:lnTo>
                  <a:pt x="3835146" y="497713"/>
                </a:lnTo>
                <a:lnTo>
                  <a:pt x="2850769" y="263398"/>
                </a:lnTo>
                <a:lnTo>
                  <a:pt x="2582926" y="205359"/>
                </a:lnTo>
                <a:lnTo>
                  <a:pt x="2327783" y="156210"/>
                </a:lnTo>
                <a:lnTo>
                  <a:pt x="2204593" y="133858"/>
                </a:lnTo>
                <a:lnTo>
                  <a:pt x="2083308" y="113791"/>
                </a:lnTo>
                <a:lnTo>
                  <a:pt x="1966468" y="96012"/>
                </a:lnTo>
                <a:lnTo>
                  <a:pt x="1628394" y="51308"/>
                </a:lnTo>
                <a:lnTo>
                  <a:pt x="1417955" y="31241"/>
                </a:lnTo>
                <a:lnTo>
                  <a:pt x="1220216" y="15621"/>
                </a:lnTo>
                <a:lnTo>
                  <a:pt x="1031113" y="4445"/>
                </a:lnTo>
                <a:lnTo>
                  <a:pt x="852423" y="0"/>
                </a:lnTo>
                <a:close/>
              </a:path>
            </a:pathLst>
          </a:custGeom>
          <a:solidFill>
            <a:srgbClr val="C5E7FB">
              <a:alpha val="39999"/>
            </a:srgbClr>
          </a:solidFill>
        </p:spPr>
        <p:txBody>
          <a:bodyPr wrap="square" lIns="0" tIns="0" rIns="0" bIns="0" rtlCol="0"/>
          <a:lstStyle/>
          <a:p>
            <a:endParaRPr/>
          </a:p>
        </p:txBody>
      </p:sp>
      <p:sp>
        <p:nvSpPr>
          <p:cNvPr id="19" name="bg object 19"/>
          <p:cNvSpPr/>
          <p:nvPr/>
        </p:nvSpPr>
        <p:spPr>
          <a:xfrm>
            <a:off x="2829305" y="1695450"/>
            <a:ext cx="6088380" cy="788035"/>
          </a:xfrm>
          <a:custGeom>
            <a:avLst/>
            <a:gdLst/>
            <a:ahLst/>
            <a:cxnLst/>
            <a:rect l="l" t="t" r="r" b="b"/>
            <a:pathLst>
              <a:path w="6088380" h="788035">
                <a:moveTo>
                  <a:pt x="0" y="91821"/>
                </a:moveTo>
                <a:lnTo>
                  <a:pt x="19176" y="87375"/>
                </a:lnTo>
                <a:lnTo>
                  <a:pt x="76581" y="76200"/>
                </a:lnTo>
                <a:lnTo>
                  <a:pt x="174370" y="60578"/>
                </a:lnTo>
                <a:lnTo>
                  <a:pt x="238125" y="51688"/>
                </a:lnTo>
                <a:lnTo>
                  <a:pt x="312546" y="42672"/>
                </a:lnTo>
                <a:lnTo>
                  <a:pt x="395477" y="36067"/>
                </a:lnTo>
                <a:lnTo>
                  <a:pt x="491108" y="29337"/>
                </a:lnTo>
                <a:lnTo>
                  <a:pt x="595248" y="22605"/>
                </a:lnTo>
                <a:lnTo>
                  <a:pt x="712216" y="18161"/>
                </a:lnTo>
                <a:lnTo>
                  <a:pt x="839723" y="16001"/>
                </a:lnTo>
                <a:lnTo>
                  <a:pt x="978027" y="13715"/>
                </a:lnTo>
                <a:lnTo>
                  <a:pt x="1126744" y="16001"/>
                </a:lnTo>
                <a:lnTo>
                  <a:pt x="1286256" y="20447"/>
                </a:lnTo>
                <a:lnTo>
                  <a:pt x="1458468" y="29337"/>
                </a:lnTo>
                <a:lnTo>
                  <a:pt x="1641220" y="40512"/>
                </a:lnTo>
                <a:lnTo>
                  <a:pt x="1834769" y="58292"/>
                </a:lnTo>
                <a:lnTo>
                  <a:pt x="2041017" y="78359"/>
                </a:lnTo>
                <a:lnTo>
                  <a:pt x="2259965" y="102997"/>
                </a:lnTo>
                <a:lnTo>
                  <a:pt x="2489581" y="131952"/>
                </a:lnTo>
                <a:lnTo>
                  <a:pt x="2731897" y="167639"/>
                </a:lnTo>
                <a:lnTo>
                  <a:pt x="2984881" y="207772"/>
                </a:lnTo>
                <a:lnTo>
                  <a:pt x="3250692" y="254635"/>
                </a:lnTo>
                <a:lnTo>
                  <a:pt x="3529203" y="310514"/>
                </a:lnTo>
                <a:lnTo>
                  <a:pt x="3820414" y="370713"/>
                </a:lnTo>
                <a:lnTo>
                  <a:pt x="4124452" y="437641"/>
                </a:lnTo>
                <a:lnTo>
                  <a:pt x="4441190" y="513461"/>
                </a:lnTo>
                <a:lnTo>
                  <a:pt x="4770755" y="596011"/>
                </a:lnTo>
                <a:lnTo>
                  <a:pt x="5113020" y="687451"/>
                </a:lnTo>
                <a:lnTo>
                  <a:pt x="5468112" y="787908"/>
                </a:lnTo>
              </a:path>
              <a:path w="6088380" h="788035">
                <a:moveTo>
                  <a:pt x="2781299" y="652272"/>
                </a:moveTo>
                <a:lnTo>
                  <a:pt x="2876931" y="625475"/>
                </a:lnTo>
                <a:lnTo>
                  <a:pt x="3138423" y="556260"/>
                </a:lnTo>
                <a:lnTo>
                  <a:pt x="3319018" y="509270"/>
                </a:lnTo>
                <a:lnTo>
                  <a:pt x="3527298" y="457962"/>
                </a:lnTo>
                <a:lnTo>
                  <a:pt x="3758946" y="402082"/>
                </a:lnTo>
                <a:lnTo>
                  <a:pt x="4007612" y="341757"/>
                </a:lnTo>
                <a:lnTo>
                  <a:pt x="4271137" y="283717"/>
                </a:lnTo>
                <a:lnTo>
                  <a:pt x="4541139" y="225551"/>
                </a:lnTo>
                <a:lnTo>
                  <a:pt x="4817364" y="171958"/>
                </a:lnTo>
                <a:lnTo>
                  <a:pt x="5091557" y="120650"/>
                </a:lnTo>
                <a:lnTo>
                  <a:pt x="5227574" y="98298"/>
                </a:lnTo>
                <a:lnTo>
                  <a:pt x="5359400" y="75946"/>
                </a:lnTo>
                <a:lnTo>
                  <a:pt x="5491099" y="58038"/>
                </a:lnTo>
                <a:lnTo>
                  <a:pt x="5618734" y="40259"/>
                </a:lnTo>
                <a:lnTo>
                  <a:pt x="5744083" y="26797"/>
                </a:lnTo>
                <a:lnTo>
                  <a:pt x="5863082" y="15621"/>
                </a:lnTo>
                <a:lnTo>
                  <a:pt x="5977890" y="6730"/>
                </a:lnTo>
                <a:lnTo>
                  <a:pt x="6088380" y="0"/>
                </a:lnTo>
              </a:path>
            </a:pathLst>
          </a:custGeom>
          <a:ln w="3175">
            <a:solidFill>
              <a:srgbClr val="FFFFFF"/>
            </a:solidFill>
          </a:ln>
        </p:spPr>
        <p:txBody>
          <a:bodyPr wrap="square" lIns="0" tIns="0" rIns="0" bIns="0" rtlCol="0"/>
          <a:lstStyle/>
          <a:p>
            <a:endParaRPr/>
          </a:p>
        </p:txBody>
      </p:sp>
      <p:sp>
        <p:nvSpPr>
          <p:cNvPr id="20" name="bg object 20"/>
          <p:cNvSpPr/>
          <p:nvPr/>
        </p:nvSpPr>
        <p:spPr>
          <a:xfrm>
            <a:off x="211836" y="1679447"/>
            <a:ext cx="8723630" cy="1330960"/>
          </a:xfrm>
          <a:custGeom>
            <a:avLst/>
            <a:gdLst/>
            <a:ahLst/>
            <a:cxnLst/>
            <a:rect l="l" t="t" r="r" b="b"/>
            <a:pathLst>
              <a:path w="8723630" h="1330960">
                <a:moveTo>
                  <a:pt x="1556131" y="0"/>
                </a:moveTo>
                <a:lnTo>
                  <a:pt x="1402842" y="0"/>
                </a:lnTo>
                <a:lnTo>
                  <a:pt x="1258062" y="4444"/>
                </a:lnTo>
                <a:lnTo>
                  <a:pt x="1121791" y="11175"/>
                </a:lnTo>
                <a:lnTo>
                  <a:pt x="874890" y="33527"/>
                </a:lnTo>
                <a:lnTo>
                  <a:pt x="762076" y="49149"/>
                </a:lnTo>
                <a:lnTo>
                  <a:pt x="659892" y="64769"/>
                </a:lnTo>
                <a:lnTo>
                  <a:pt x="564108" y="82550"/>
                </a:lnTo>
                <a:lnTo>
                  <a:pt x="478955" y="102742"/>
                </a:lnTo>
                <a:lnTo>
                  <a:pt x="398068" y="120523"/>
                </a:lnTo>
                <a:lnTo>
                  <a:pt x="327812" y="140588"/>
                </a:lnTo>
                <a:lnTo>
                  <a:pt x="206489" y="178562"/>
                </a:lnTo>
                <a:lnTo>
                  <a:pt x="157518" y="196468"/>
                </a:lnTo>
                <a:lnTo>
                  <a:pt x="51092" y="241046"/>
                </a:lnTo>
                <a:lnTo>
                  <a:pt x="12776" y="261238"/>
                </a:lnTo>
                <a:lnTo>
                  <a:pt x="0" y="267842"/>
                </a:lnTo>
                <a:lnTo>
                  <a:pt x="0" y="1330452"/>
                </a:lnTo>
                <a:lnTo>
                  <a:pt x="8719058" y="1330452"/>
                </a:lnTo>
                <a:lnTo>
                  <a:pt x="8723376" y="1323721"/>
                </a:lnTo>
                <a:lnTo>
                  <a:pt x="8723376" y="850518"/>
                </a:lnTo>
                <a:lnTo>
                  <a:pt x="7182231" y="850518"/>
                </a:lnTo>
                <a:lnTo>
                  <a:pt x="7043801" y="848232"/>
                </a:lnTo>
                <a:lnTo>
                  <a:pt x="6899148" y="843788"/>
                </a:lnTo>
                <a:lnTo>
                  <a:pt x="6750050" y="837056"/>
                </a:lnTo>
                <a:lnTo>
                  <a:pt x="6594729" y="826007"/>
                </a:lnTo>
                <a:lnTo>
                  <a:pt x="6260465" y="792479"/>
                </a:lnTo>
                <a:lnTo>
                  <a:pt x="5900674" y="745616"/>
                </a:lnTo>
                <a:lnTo>
                  <a:pt x="5709158" y="716534"/>
                </a:lnTo>
                <a:lnTo>
                  <a:pt x="5509006" y="683132"/>
                </a:lnTo>
                <a:lnTo>
                  <a:pt x="5302631" y="645160"/>
                </a:lnTo>
                <a:lnTo>
                  <a:pt x="4861941" y="558038"/>
                </a:lnTo>
                <a:lnTo>
                  <a:pt x="4387215" y="453136"/>
                </a:lnTo>
                <a:lnTo>
                  <a:pt x="4136009" y="395097"/>
                </a:lnTo>
                <a:lnTo>
                  <a:pt x="3614547" y="267842"/>
                </a:lnTo>
                <a:lnTo>
                  <a:pt x="3122803" y="165226"/>
                </a:lnTo>
                <a:lnTo>
                  <a:pt x="2892933" y="124967"/>
                </a:lnTo>
                <a:lnTo>
                  <a:pt x="2673604" y="91566"/>
                </a:lnTo>
                <a:lnTo>
                  <a:pt x="2462911" y="62484"/>
                </a:lnTo>
                <a:lnTo>
                  <a:pt x="2262759" y="40131"/>
                </a:lnTo>
                <a:lnTo>
                  <a:pt x="2073402" y="22351"/>
                </a:lnTo>
                <a:lnTo>
                  <a:pt x="1719961" y="2286"/>
                </a:lnTo>
                <a:lnTo>
                  <a:pt x="1556131" y="0"/>
                </a:lnTo>
                <a:close/>
              </a:path>
              <a:path w="8723630" h="1330960">
                <a:moveTo>
                  <a:pt x="8723376" y="569213"/>
                </a:moveTo>
                <a:lnTo>
                  <a:pt x="8638286" y="604901"/>
                </a:lnTo>
                <a:lnTo>
                  <a:pt x="8557387" y="636142"/>
                </a:lnTo>
                <a:lnTo>
                  <a:pt x="8472170" y="665226"/>
                </a:lnTo>
                <a:lnTo>
                  <a:pt x="8295513" y="718819"/>
                </a:lnTo>
                <a:lnTo>
                  <a:pt x="8201787" y="743330"/>
                </a:lnTo>
                <a:lnTo>
                  <a:pt x="8005953" y="783589"/>
                </a:lnTo>
                <a:lnTo>
                  <a:pt x="7901686" y="801369"/>
                </a:lnTo>
                <a:lnTo>
                  <a:pt x="7680325" y="828166"/>
                </a:lnTo>
                <a:lnTo>
                  <a:pt x="7441946" y="846074"/>
                </a:lnTo>
                <a:lnTo>
                  <a:pt x="7314184" y="850518"/>
                </a:lnTo>
                <a:lnTo>
                  <a:pt x="8723376" y="850518"/>
                </a:lnTo>
                <a:lnTo>
                  <a:pt x="8723376" y="569213"/>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3475609" y="603250"/>
            <a:ext cx="2192781" cy="696594"/>
          </a:xfrm>
          <a:prstGeom prst="rect">
            <a:avLst/>
          </a:prstGeom>
        </p:spPr>
        <p:txBody>
          <a:bodyPr wrap="square" lIns="0" tIns="0" rIns="0" bIns="0">
            <a:spAutoFit/>
          </a:bodyPr>
          <a:lstStyle>
            <a:lvl1pPr>
              <a:defRPr sz="4400" b="0" i="0">
                <a:solidFill>
                  <a:schemeClr val="bg1"/>
                </a:solidFill>
                <a:latin typeface="Arial"/>
                <a:cs typeface="Arial"/>
              </a:defRPr>
            </a:lvl1pPr>
          </a:lstStyle>
          <a:p>
            <a:endParaRPr/>
          </a:p>
        </p:txBody>
      </p:sp>
      <p:sp>
        <p:nvSpPr>
          <p:cNvPr id="3" name="Holder 3"/>
          <p:cNvSpPr>
            <a:spLocks noGrp="1"/>
          </p:cNvSpPr>
          <p:nvPr>
            <p:ph type="body" idx="1"/>
          </p:nvPr>
        </p:nvSpPr>
        <p:spPr>
          <a:xfrm>
            <a:off x="951077" y="3055111"/>
            <a:ext cx="7251065" cy="2732404"/>
          </a:xfrm>
          <a:prstGeom prst="rect">
            <a:avLst/>
          </a:prstGeom>
        </p:spPr>
        <p:txBody>
          <a:bodyPr wrap="square" lIns="0" tIns="0" rIns="0" bIns="0">
            <a:spAutoFit/>
          </a:bodyPr>
          <a:lstStyle>
            <a:lvl1pPr>
              <a:defRPr sz="2400" b="1" i="0">
                <a:solidFill>
                  <a:srgbClr val="073D86"/>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6/26/2022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8" Type="http://schemas.openxmlformats.org/officeDocument/2006/relationships/image" Target="../media/image12.png" /><Relationship Id="rId13" Type="http://schemas.openxmlformats.org/officeDocument/2006/relationships/image" Target="../media/image17.png" /><Relationship Id="rId3" Type="http://schemas.openxmlformats.org/officeDocument/2006/relationships/image" Target="../media/image7.png" /><Relationship Id="rId7" Type="http://schemas.openxmlformats.org/officeDocument/2006/relationships/image" Target="../media/image11.png" /><Relationship Id="rId12" Type="http://schemas.openxmlformats.org/officeDocument/2006/relationships/image" Target="../media/image16.png" /><Relationship Id="rId2" Type="http://schemas.openxmlformats.org/officeDocument/2006/relationships/image" Target="../media/image6.png" /><Relationship Id="rId1" Type="http://schemas.openxmlformats.org/officeDocument/2006/relationships/slideLayout" Target="../slideLayouts/slideLayout5.xml" /><Relationship Id="rId6" Type="http://schemas.openxmlformats.org/officeDocument/2006/relationships/image" Target="../media/image10.png" /><Relationship Id="rId11" Type="http://schemas.openxmlformats.org/officeDocument/2006/relationships/image" Target="../media/image15.png" /><Relationship Id="rId5" Type="http://schemas.openxmlformats.org/officeDocument/2006/relationships/image" Target="../media/image9.png" /><Relationship Id="rId15" Type="http://schemas.openxmlformats.org/officeDocument/2006/relationships/image" Target="../media/image19.png" /><Relationship Id="rId10" Type="http://schemas.openxmlformats.org/officeDocument/2006/relationships/image" Target="../media/image14.png" /><Relationship Id="rId4" Type="http://schemas.openxmlformats.org/officeDocument/2006/relationships/image" Target="../media/image8.png" /><Relationship Id="rId9" Type="http://schemas.openxmlformats.org/officeDocument/2006/relationships/image" Target="../media/image13.png" /><Relationship Id="rId14" Type="http://schemas.openxmlformats.org/officeDocument/2006/relationships/image" Target="../media/image18.png"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3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667000"/>
            <a:ext cx="4677791" cy="1354217"/>
          </a:xfrm>
        </p:spPr>
        <p:txBody>
          <a:bodyPr/>
          <a:lstStyle/>
          <a:p>
            <a:pPr algn="ctr"/>
            <a:r>
              <a:rPr lang="en-US" dirty="0">
                <a:solidFill>
                  <a:schemeClr val="tx1"/>
                </a:solidFill>
              </a:rPr>
              <a:t>FINANCIAL MARKET </a:t>
            </a:r>
          </a:p>
        </p:txBody>
      </p:sp>
    </p:spTree>
    <p:extLst>
      <p:ext uri="{BB962C8B-B14F-4D97-AF65-F5344CB8AC3E}">
        <p14:creationId xmlns:p14="http://schemas.microsoft.com/office/powerpoint/2010/main" val="1245061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209800"/>
            <a:ext cx="8458200" cy="3139321"/>
          </a:xfrm>
          <a:prstGeom prst="rect">
            <a:avLst/>
          </a:prstGeom>
        </p:spPr>
        <p:txBody>
          <a:bodyPr wrap="square">
            <a:spAutoFit/>
          </a:bodyPr>
          <a:lstStyle/>
          <a:p>
            <a:pPr algn="just"/>
            <a:r>
              <a:rPr lang="en-US" b="1" cap="all" dirty="0">
                <a:solidFill>
                  <a:srgbClr val="1C4353"/>
                </a:solidFill>
                <a:latin typeface="Open Sans"/>
              </a:rPr>
              <a:t>STRUCTURE OF FINANCIAL  MARKET </a:t>
            </a:r>
          </a:p>
          <a:p>
            <a:pPr algn="just"/>
            <a:r>
              <a:rPr lang="en-US" dirty="0">
                <a:solidFill>
                  <a:srgbClr val="000000"/>
                </a:solidFill>
                <a:latin typeface="Open Sans"/>
              </a:rPr>
              <a:t>There are mainly two ways through which companies can raise funds : Banks and financial markets.</a:t>
            </a:r>
          </a:p>
          <a:p>
            <a:pPr algn="just"/>
            <a:endParaRPr lang="en-US" b="1" dirty="0">
              <a:solidFill>
                <a:srgbClr val="000000"/>
              </a:solidFill>
              <a:latin typeface="Open Sans"/>
            </a:endParaRPr>
          </a:p>
          <a:p>
            <a:pPr algn="just">
              <a:buFont typeface="+mj-lt"/>
              <a:buAutoNum type="arabicPeriod"/>
            </a:pPr>
            <a:r>
              <a:rPr lang="en-US" b="1" dirty="0">
                <a:solidFill>
                  <a:srgbClr val="000000"/>
                </a:solidFill>
                <a:latin typeface="Open Sans"/>
              </a:rPr>
              <a:t>Banks</a:t>
            </a:r>
            <a:r>
              <a:rPr lang="en-US" dirty="0">
                <a:solidFill>
                  <a:srgbClr val="000000"/>
                </a:solidFill>
                <a:latin typeface="Open Sans"/>
              </a:rPr>
              <a:t> act as intermediaries by using the money saved by a group of people to give loans to another group who need it ( or they may buy securities from the capital market). </a:t>
            </a:r>
          </a:p>
          <a:p>
            <a:pPr algn="just">
              <a:buFont typeface="+mj-lt"/>
              <a:buAutoNum type="arabicPeriod"/>
            </a:pPr>
            <a:endParaRPr lang="en-US" dirty="0">
              <a:solidFill>
                <a:srgbClr val="000000"/>
              </a:solidFill>
              <a:latin typeface="Open Sans"/>
            </a:endParaRPr>
          </a:p>
          <a:p>
            <a:pPr algn="just">
              <a:buFont typeface="+mj-lt"/>
              <a:buAutoNum type="arabicPeriod"/>
            </a:pPr>
            <a:r>
              <a:rPr lang="en-US" b="1" dirty="0">
                <a:solidFill>
                  <a:srgbClr val="000000"/>
                </a:solidFill>
                <a:latin typeface="Open Sans"/>
              </a:rPr>
              <a:t>Financial market</a:t>
            </a:r>
            <a:r>
              <a:rPr lang="en-US" dirty="0">
                <a:solidFill>
                  <a:srgbClr val="000000"/>
                </a:solidFill>
                <a:latin typeface="Open Sans"/>
              </a:rPr>
              <a:t> is the place where assets (securities) such as stocks, bonds, derivatives, foreign exchange, and commodities are being traded.</a:t>
            </a:r>
            <a:endParaRPr lang="en-US" b="0" i="0" dirty="0">
              <a:solidFill>
                <a:srgbClr val="000000"/>
              </a:solidFill>
              <a:effectLst/>
              <a:latin typeface="Open Sans"/>
            </a:endParaRPr>
          </a:p>
        </p:txBody>
      </p:sp>
    </p:spTree>
    <p:extLst>
      <p:ext uri="{BB962C8B-B14F-4D97-AF65-F5344CB8AC3E}">
        <p14:creationId xmlns:p14="http://schemas.microsoft.com/office/powerpoint/2010/main" val="3269493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ructure of financial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19200"/>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55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7699" y="2133600"/>
            <a:ext cx="7848600" cy="1200329"/>
          </a:xfrm>
          <a:prstGeom prst="rect">
            <a:avLst/>
          </a:prstGeom>
        </p:spPr>
        <p:txBody>
          <a:bodyPr wrap="square">
            <a:spAutoFit/>
          </a:bodyPr>
          <a:lstStyle/>
          <a:p>
            <a:pPr algn="just"/>
            <a:r>
              <a:rPr lang="en-US" dirty="0">
                <a:solidFill>
                  <a:srgbClr val="000000"/>
                </a:solidFill>
                <a:latin typeface="Open Sans"/>
              </a:rPr>
              <a:t>Financial markets are divided into two separate segments for short term financing (money market) and long term financing(capital market).</a:t>
            </a:r>
            <a:endParaRPr lang="en-US" b="1" dirty="0">
              <a:solidFill>
                <a:srgbClr val="000000"/>
              </a:solidFill>
              <a:latin typeface="Open Sans"/>
            </a:endParaRPr>
          </a:p>
          <a:p>
            <a:br>
              <a:rPr lang="en-US" dirty="0">
                <a:solidFill>
                  <a:srgbClr val="000000"/>
                </a:solidFill>
                <a:latin typeface="Open Sans"/>
              </a:rPr>
            </a:br>
            <a:endParaRPr lang="en-US" dirty="0"/>
          </a:p>
        </p:txBody>
      </p:sp>
      <p:pic>
        <p:nvPicPr>
          <p:cNvPr id="2050" name="Picture 2" descr="structure of financial mark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357256"/>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41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685800"/>
            <a:ext cx="7620000" cy="4801314"/>
          </a:xfrm>
          <a:prstGeom prst="rect">
            <a:avLst/>
          </a:prstGeom>
        </p:spPr>
        <p:txBody>
          <a:bodyPr wrap="square">
            <a:spAutoFit/>
          </a:bodyPr>
          <a:lstStyle/>
          <a:p>
            <a:pPr marL="342900" indent="-342900" algn="just">
              <a:buAutoNum type="arabicPeriod"/>
            </a:pPr>
            <a:r>
              <a:rPr lang="en-US" b="1" i="0" dirty="0">
                <a:solidFill>
                  <a:srgbClr val="393939"/>
                </a:solidFill>
                <a:effectLst/>
                <a:latin typeface="Arial Black" panose="020B0A04020102020204" pitchFamily="34" charset="0"/>
              </a:rPr>
              <a:t>Money Market</a:t>
            </a:r>
          </a:p>
          <a:p>
            <a:pPr marL="342900" indent="-342900" algn="just">
              <a:buAutoNum type="arabicPeriod"/>
            </a:pPr>
            <a:endParaRPr lang="en-US" b="1" i="0" dirty="0">
              <a:solidFill>
                <a:srgbClr val="393939"/>
              </a:solidFill>
              <a:effectLst/>
              <a:latin typeface="Arial Black" panose="020B0A04020102020204" pitchFamily="34" charset="0"/>
            </a:endParaRPr>
          </a:p>
          <a:p>
            <a:pPr algn="just"/>
            <a:r>
              <a:rPr lang="en-US" b="0" i="0" dirty="0">
                <a:solidFill>
                  <a:srgbClr val="393939"/>
                </a:solidFill>
                <a:effectLst/>
                <a:latin typeface="Arial" panose="020B0604020202020204" pitchFamily="34" charset="0"/>
              </a:rPr>
              <a:t>Money market is a type of market which trade in such securities which has a short maturity periods (less than one year). Such securities are often risk free. As their maturity periods are smaller (more liquid), and the risk of loss (volatility) is also smaller, hence their yield is also less. Common men generally invest in money market through </a:t>
            </a:r>
            <a:r>
              <a:rPr lang="en-US" b="0" i="1" dirty="0">
                <a:solidFill>
                  <a:srgbClr val="393939"/>
                </a:solidFill>
                <a:effectLst/>
                <a:latin typeface="Arial" panose="020B0604020202020204" pitchFamily="34" charset="0"/>
              </a:rPr>
              <a:t>money market mutual funds</a:t>
            </a:r>
            <a:r>
              <a:rPr lang="en-US" b="0" i="0" dirty="0">
                <a:solidFill>
                  <a:srgbClr val="393939"/>
                </a:solidFill>
                <a:effectLst/>
                <a:latin typeface="Arial" panose="020B0604020202020204" pitchFamily="34" charset="0"/>
              </a:rPr>
              <a:t>.</a:t>
            </a:r>
          </a:p>
          <a:p>
            <a:pPr algn="just"/>
            <a:endParaRPr lang="en-US" dirty="0">
              <a:solidFill>
                <a:srgbClr val="393939"/>
              </a:solidFill>
              <a:latin typeface="Arial" panose="020B0604020202020204" pitchFamily="34" charset="0"/>
            </a:endParaRPr>
          </a:p>
          <a:p>
            <a:pPr algn="just"/>
            <a:r>
              <a:rPr lang="en-US" dirty="0">
                <a:latin typeface="Open Sans"/>
              </a:rPr>
              <a:t>The money market contributes to the economic stability and development of a country by providing short-term liquidity to governments, commercial banks, and other large organizations. Investors with excess money that they do not need can invest it in the money market and earn interest.</a:t>
            </a:r>
            <a:endParaRPr lang="en-US" dirty="0"/>
          </a:p>
          <a:p>
            <a:pPr algn="just"/>
            <a:endParaRPr lang="en-US" b="0" i="0" dirty="0">
              <a:solidFill>
                <a:srgbClr val="393939"/>
              </a:solidFill>
              <a:effectLst/>
              <a:latin typeface="Arial" panose="020B0604020202020204" pitchFamily="34" charset="0"/>
            </a:endParaRPr>
          </a:p>
          <a:p>
            <a:pPr algn="just"/>
            <a:endParaRPr lang="en-US" dirty="0">
              <a:solidFill>
                <a:srgbClr val="393939"/>
              </a:solidFill>
              <a:latin typeface="Arial" panose="020B0604020202020204" pitchFamily="34" charset="0"/>
            </a:endParaRPr>
          </a:p>
          <a:p>
            <a:pPr algn="just"/>
            <a:r>
              <a:rPr lang="en-US" dirty="0"/>
              <a:t>The important money market instruments are repos /reverse repos, call money, commercial bills, treasury bills, etc.</a:t>
            </a:r>
            <a:endParaRPr lang="en-US" b="0" i="0" dirty="0">
              <a:solidFill>
                <a:srgbClr val="393939"/>
              </a:solidFill>
              <a:effectLst/>
              <a:latin typeface="Arial" panose="020B0604020202020204" pitchFamily="34" charset="0"/>
            </a:endParaRPr>
          </a:p>
        </p:txBody>
      </p:sp>
    </p:spTree>
    <p:extLst>
      <p:ext uri="{BB962C8B-B14F-4D97-AF65-F5344CB8AC3E}">
        <p14:creationId xmlns:p14="http://schemas.microsoft.com/office/powerpoint/2010/main" val="1158813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685800"/>
            <a:ext cx="7696200" cy="5078313"/>
          </a:xfrm>
          <a:prstGeom prst="rect">
            <a:avLst/>
          </a:prstGeom>
        </p:spPr>
        <p:txBody>
          <a:bodyPr wrap="square">
            <a:spAutoFit/>
          </a:bodyPr>
          <a:lstStyle/>
          <a:p>
            <a:r>
              <a:rPr lang="en-US" dirty="0"/>
              <a:t>Below are the main objectives of the money market:</a:t>
            </a:r>
          </a:p>
          <a:p>
            <a:pPr marL="285750" indent="-285750" algn="just">
              <a:buFont typeface="Arial" panose="020B0604020202020204" pitchFamily="34" charset="0"/>
              <a:buChar char="•"/>
            </a:pPr>
            <a:r>
              <a:rPr lang="en-US" dirty="0"/>
              <a:t>Providing borrowers such as individual investors, government, etc. with short-term funds at a reasonable price. Lenders will also have the advantage of liquidity as the securities in the money market are short-term.</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 also enables lenders to turn their idle funds into an effective investment. In this way, both the lender and borrower are at a benefit.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RBI regulates the money market. Therefore, in turn, helps to regulate the level of liquidity in the economy.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Since most organizations are short on their working capital requirements. The money market helps such organizations to have the necessary funds to meet their working capital requirements.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 is an important source of finance for the government sector for both national and international trade. And hence, provides an opportunity for the banks to park their surplus funds.</a:t>
            </a:r>
          </a:p>
        </p:txBody>
      </p:sp>
    </p:spTree>
    <p:extLst>
      <p:ext uri="{BB962C8B-B14F-4D97-AF65-F5344CB8AC3E}">
        <p14:creationId xmlns:p14="http://schemas.microsoft.com/office/powerpoint/2010/main" val="63824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1447800"/>
            <a:ext cx="8610600" cy="5234766"/>
          </a:xfrm>
          <a:prstGeom prst="rect">
            <a:avLst/>
          </a:prstGeom>
        </p:spPr>
        <p:txBody>
          <a:bodyPr vert="horz" wrap="square" lIns="0" tIns="12700" rIns="0" bIns="0" rtlCol="0">
            <a:spAutoFit/>
          </a:bodyPr>
          <a:lstStyle/>
          <a:p>
            <a:pPr marL="286385" marR="139700" indent="-274320" algn="just">
              <a:lnSpc>
                <a:spcPct val="100000"/>
              </a:lnSpc>
              <a:spcBef>
                <a:spcPts val="100"/>
              </a:spcBef>
              <a:buClr>
                <a:srgbClr val="30B6FC"/>
              </a:buClr>
              <a:buFont typeface="Symbol"/>
              <a:buChar char=""/>
              <a:tabLst>
                <a:tab pos="287020" algn="l"/>
                <a:tab pos="5515610" algn="l"/>
              </a:tabLst>
            </a:pPr>
            <a:r>
              <a:rPr lang="en-US" sz="2400" dirty="0"/>
              <a:t>Treasury bills or T-bills, which are money market instruments, are short term debt instruments issued by the Government of India and are presently issued in three tenors, namely, 91 day, 182 day and 364 day. </a:t>
            </a:r>
          </a:p>
          <a:p>
            <a:pPr marL="286385" marR="139700" indent="-274320" algn="just">
              <a:lnSpc>
                <a:spcPct val="100000"/>
              </a:lnSpc>
              <a:spcBef>
                <a:spcPts val="100"/>
              </a:spcBef>
              <a:buClr>
                <a:srgbClr val="30B6FC"/>
              </a:buClr>
              <a:buFont typeface="Symbol"/>
              <a:buChar char=""/>
              <a:tabLst>
                <a:tab pos="287020" algn="l"/>
                <a:tab pos="5515610" algn="l"/>
              </a:tabLst>
            </a:pPr>
            <a:endParaRPr lang="en-US" sz="2400" dirty="0"/>
          </a:p>
          <a:p>
            <a:pPr marL="286385" marR="139700" indent="-274320" algn="just">
              <a:lnSpc>
                <a:spcPct val="100000"/>
              </a:lnSpc>
              <a:spcBef>
                <a:spcPts val="100"/>
              </a:spcBef>
              <a:buClr>
                <a:srgbClr val="30B6FC"/>
              </a:buClr>
              <a:buFont typeface="Symbol"/>
              <a:buChar char=""/>
              <a:tabLst>
                <a:tab pos="287020" algn="l"/>
                <a:tab pos="5515610" algn="l"/>
              </a:tabLst>
            </a:pPr>
            <a:r>
              <a:rPr lang="en-US" sz="2400" dirty="0"/>
              <a:t>Treasury bills pay no interest. These bills are issued in multiple of </a:t>
            </a:r>
            <a:r>
              <a:rPr lang="en-US" sz="2400" dirty="0" err="1"/>
              <a:t>Rs</a:t>
            </a:r>
            <a:r>
              <a:rPr lang="en-US" sz="2400" dirty="0"/>
              <a:t>. 25,000.</a:t>
            </a:r>
          </a:p>
          <a:p>
            <a:pPr marL="286385" marR="139700" indent="-274320" algn="just">
              <a:lnSpc>
                <a:spcPct val="100000"/>
              </a:lnSpc>
              <a:spcBef>
                <a:spcPts val="100"/>
              </a:spcBef>
              <a:buClr>
                <a:srgbClr val="30B6FC"/>
              </a:buClr>
              <a:buFont typeface="Symbol"/>
              <a:buChar char=""/>
              <a:tabLst>
                <a:tab pos="287020" algn="l"/>
                <a:tab pos="5515610" algn="l"/>
              </a:tabLst>
            </a:pPr>
            <a:endParaRPr lang="en-US" sz="2400" dirty="0"/>
          </a:p>
          <a:p>
            <a:pPr marL="286385" marR="139700" indent="-274320" algn="just">
              <a:lnSpc>
                <a:spcPct val="100000"/>
              </a:lnSpc>
              <a:spcBef>
                <a:spcPts val="100"/>
              </a:spcBef>
              <a:buClr>
                <a:srgbClr val="30B6FC"/>
              </a:buClr>
              <a:buFont typeface="Symbol"/>
              <a:buChar char=""/>
              <a:tabLst>
                <a:tab pos="287020" algn="l"/>
                <a:tab pos="5515610" algn="l"/>
              </a:tabLst>
            </a:pPr>
            <a:r>
              <a:rPr lang="en-US" sz="2400" dirty="0"/>
              <a:t>They are issued at a discount and redeemed at the face value at  maturity. For example, a 91 day Treasury bill of Rs.100/- (face value) may be issued at say </a:t>
            </a:r>
            <a:r>
              <a:rPr lang="en-US" sz="2400" dirty="0" err="1"/>
              <a:t>Rs</a:t>
            </a:r>
            <a:r>
              <a:rPr lang="en-US" sz="2400" dirty="0"/>
              <a:t>. 98.20, that is, at a discount of say, Rs.1.80 and would be redeemed  at the face value of Rs.100/-. The return to the investors is the difference between the maturity value or the face value (that is Rs.100) and the issue price.</a:t>
            </a:r>
            <a:endParaRPr sz="2400" dirty="0">
              <a:latin typeface="Arial"/>
              <a:cs typeface="Arial"/>
            </a:endParaRPr>
          </a:p>
        </p:txBody>
      </p:sp>
      <p:sp>
        <p:nvSpPr>
          <p:cNvPr id="3" name="object 3"/>
          <p:cNvSpPr txBox="1">
            <a:spLocks noGrp="1"/>
          </p:cNvSpPr>
          <p:nvPr>
            <p:ph type="title"/>
          </p:nvPr>
        </p:nvSpPr>
        <p:spPr>
          <a:xfrm>
            <a:off x="3509009" y="636778"/>
            <a:ext cx="2127885" cy="635000"/>
          </a:xfrm>
          <a:prstGeom prst="rect">
            <a:avLst/>
          </a:prstGeom>
        </p:spPr>
        <p:txBody>
          <a:bodyPr vert="horz" wrap="square" lIns="0" tIns="12065" rIns="0" bIns="0" rtlCol="0">
            <a:spAutoFit/>
          </a:bodyPr>
          <a:lstStyle/>
          <a:p>
            <a:pPr marL="12700">
              <a:lnSpc>
                <a:spcPct val="100000"/>
              </a:lnSpc>
              <a:spcBef>
                <a:spcPts val="95"/>
              </a:spcBef>
            </a:pPr>
            <a:r>
              <a:rPr sz="4000" spc="-625" dirty="0"/>
              <a:t>Treasury</a:t>
            </a:r>
            <a:r>
              <a:rPr sz="4000" spc="-495" dirty="0"/>
              <a:t> </a:t>
            </a:r>
            <a:r>
              <a:rPr sz="4000" spc="-370" dirty="0"/>
              <a:t>bills</a:t>
            </a:r>
            <a:endParaRPr sz="4000"/>
          </a:p>
        </p:txBody>
      </p:sp>
    </p:spTree>
    <p:extLst>
      <p:ext uri="{BB962C8B-B14F-4D97-AF65-F5344CB8AC3E}">
        <p14:creationId xmlns:p14="http://schemas.microsoft.com/office/powerpoint/2010/main" val="891339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8906" y="2286000"/>
            <a:ext cx="7848600" cy="2767424"/>
          </a:xfrm>
          <a:prstGeom prst="rect">
            <a:avLst/>
          </a:prstGeom>
        </p:spPr>
        <p:txBody>
          <a:bodyPr vert="horz" wrap="square" lIns="0" tIns="12700" rIns="0" bIns="0" rtlCol="0">
            <a:spAutoFit/>
          </a:bodyPr>
          <a:lstStyle/>
          <a:p>
            <a:pPr marL="286385" marR="5080" indent="-274320" algn="just">
              <a:lnSpc>
                <a:spcPct val="100000"/>
              </a:lnSpc>
              <a:spcBef>
                <a:spcPts val="100"/>
              </a:spcBef>
              <a:buClr>
                <a:srgbClr val="30B6FC"/>
              </a:buClr>
              <a:buFont typeface="Symbol"/>
              <a:buChar char=""/>
              <a:tabLst>
                <a:tab pos="287020" algn="l"/>
                <a:tab pos="3386454" algn="l"/>
              </a:tabLst>
            </a:pPr>
            <a:r>
              <a:rPr sz="2400" b="1" spc="-155" dirty="0">
                <a:solidFill>
                  <a:srgbClr val="073D86"/>
                </a:solidFill>
                <a:latin typeface="Arial"/>
                <a:cs typeface="Arial"/>
              </a:rPr>
              <a:t>The </a:t>
            </a:r>
            <a:r>
              <a:rPr sz="2400" b="1" spc="-135" dirty="0">
                <a:solidFill>
                  <a:srgbClr val="073D86"/>
                </a:solidFill>
                <a:latin typeface="Arial"/>
                <a:cs typeface="Arial"/>
              </a:rPr>
              <a:t>call</a:t>
            </a:r>
            <a:r>
              <a:rPr sz="2400" b="1" spc="-114" dirty="0">
                <a:solidFill>
                  <a:srgbClr val="073D86"/>
                </a:solidFill>
                <a:latin typeface="Arial"/>
                <a:cs typeface="Arial"/>
              </a:rPr>
              <a:t> </a:t>
            </a:r>
            <a:r>
              <a:rPr sz="2400" b="1" spc="-140" dirty="0">
                <a:solidFill>
                  <a:srgbClr val="073D86"/>
                </a:solidFill>
                <a:latin typeface="Arial"/>
                <a:cs typeface="Arial"/>
              </a:rPr>
              <a:t>money</a:t>
            </a:r>
            <a:r>
              <a:rPr sz="2400" b="1" spc="-135" dirty="0">
                <a:solidFill>
                  <a:srgbClr val="073D86"/>
                </a:solidFill>
                <a:latin typeface="Arial"/>
                <a:cs typeface="Arial"/>
              </a:rPr>
              <a:t> </a:t>
            </a:r>
            <a:r>
              <a:rPr sz="2400" b="1" spc="-80" dirty="0">
                <a:solidFill>
                  <a:srgbClr val="073D86"/>
                </a:solidFill>
                <a:latin typeface="Arial"/>
                <a:cs typeface="Arial"/>
              </a:rPr>
              <a:t>market	</a:t>
            </a:r>
            <a:r>
              <a:rPr sz="2400" b="1" spc="-204" dirty="0">
                <a:solidFill>
                  <a:srgbClr val="073D86"/>
                </a:solidFill>
                <a:latin typeface="Arial"/>
                <a:cs typeface="Arial"/>
              </a:rPr>
              <a:t>is </a:t>
            </a:r>
            <a:r>
              <a:rPr sz="2400" b="1" spc="-160" dirty="0">
                <a:solidFill>
                  <a:srgbClr val="073D86"/>
                </a:solidFill>
                <a:latin typeface="Arial"/>
                <a:cs typeface="Arial"/>
              </a:rPr>
              <a:t>a </a:t>
            </a:r>
            <a:r>
              <a:rPr sz="2400" b="1" spc="-80" dirty="0">
                <a:solidFill>
                  <a:srgbClr val="073D86"/>
                </a:solidFill>
                <a:latin typeface="Arial"/>
                <a:cs typeface="Arial"/>
              </a:rPr>
              <a:t>market </a:t>
            </a:r>
            <a:r>
              <a:rPr sz="2400" b="1" spc="-25" dirty="0">
                <a:solidFill>
                  <a:srgbClr val="073D86"/>
                </a:solidFill>
                <a:latin typeface="Arial"/>
                <a:cs typeface="Arial"/>
              </a:rPr>
              <a:t>for </a:t>
            </a:r>
            <a:r>
              <a:rPr sz="2400" b="1" spc="-114" dirty="0">
                <a:solidFill>
                  <a:srgbClr val="073D86"/>
                </a:solidFill>
                <a:latin typeface="Arial"/>
                <a:cs typeface="Arial"/>
              </a:rPr>
              <a:t>very short </a:t>
            </a:r>
            <a:r>
              <a:rPr sz="2400" b="1" spc="-135" dirty="0">
                <a:solidFill>
                  <a:srgbClr val="073D86"/>
                </a:solidFill>
                <a:latin typeface="Arial"/>
                <a:cs typeface="Arial"/>
              </a:rPr>
              <a:t>–  </a:t>
            </a:r>
            <a:r>
              <a:rPr sz="2400" b="1" spc="-50" dirty="0">
                <a:solidFill>
                  <a:srgbClr val="073D86"/>
                </a:solidFill>
                <a:latin typeface="Arial"/>
                <a:cs typeface="Arial"/>
              </a:rPr>
              <a:t>term </a:t>
            </a:r>
            <a:r>
              <a:rPr sz="2400" b="1" spc="-100" dirty="0">
                <a:solidFill>
                  <a:srgbClr val="073D86"/>
                </a:solidFill>
                <a:latin typeface="Arial"/>
                <a:cs typeface="Arial"/>
              </a:rPr>
              <a:t>fund </a:t>
            </a:r>
            <a:r>
              <a:rPr sz="2400" b="1" spc="-120" dirty="0">
                <a:solidFill>
                  <a:srgbClr val="073D86"/>
                </a:solidFill>
                <a:latin typeface="Arial"/>
                <a:cs typeface="Arial"/>
              </a:rPr>
              <a:t>repayable </a:t>
            </a:r>
            <a:r>
              <a:rPr sz="2400" b="1" spc="-135" dirty="0">
                <a:solidFill>
                  <a:srgbClr val="073D86"/>
                </a:solidFill>
                <a:latin typeface="Arial"/>
                <a:cs typeface="Arial"/>
              </a:rPr>
              <a:t>on </a:t>
            </a:r>
            <a:r>
              <a:rPr sz="2400" b="1" spc="-145" dirty="0">
                <a:solidFill>
                  <a:srgbClr val="073D86"/>
                </a:solidFill>
                <a:latin typeface="Arial"/>
                <a:cs typeface="Arial"/>
              </a:rPr>
              <a:t>demand </a:t>
            </a:r>
            <a:r>
              <a:rPr sz="2400" b="1" spc="-155" dirty="0">
                <a:solidFill>
                  <a:srgbClr val="073D86"/>
                </a:solidFill>
                <a:latin typeface="Arial"/>
                <a:cs typeface="Arial"/>
              </a:rPr>
              <a:t>and </a:t>
            </a:r>
            <a:r>
              <a:rPr sz="2400" b="1" spc="-30" dirty="0">
                <a:solidFill>
                  <a:srgbClr val="073D86"/>
                </a:solidFill>
                <a:latin typeface="Arial"/>
                <a:cs typeface="Arial"/>
              </a:rPr>
              <a:t>with </a:t>
            </a:r>
            <a:r>
              <a:rPr sz="2400" b="1" spc="-160" dirty="0">
                <a:solidFill>
                  <a:srgbClr val="073D86"/>
                </a:solidFill>
                <a:latin typeface="Arial"/>
                <a:cs typeface="Arial"/>
              </a:rPr>
              <a:t>a</a:t>
            </a:r>
            <a:r>
              <a:rPr lang="en-US" sz="2400" b="1" spc="-160" dirty="0">
                <a:solidFill>
                  <a:srgbClr val="073D86"/>
                </a:solidFill>
                <a:latin typeface="Arial"/>
                <a:cs typeface="Arial"/>
              </a:rPr>
              <a:t> </a:t>
            </a:r>
            <a:r>
              <a:rPr sz="2400" b="1" spc="-420" dirty="0">
                <a:solidFill>
                  <a:srgbClr val="073D86"/>
                </a:solidFill>
                <a:latin typeface="Arial"/>
                <a:cs typeface="Arial"/>
              </a:rPr>
              <a:t> </a:t>
            </a:r>
            <a:r>
              <a:rPr sz="2400" b="1" spc="-75" dirty="0">
                <a:solidFill>
                  <a:srgbClr val="073D86"/>
                </a:solidFill>
                <a:latin typeface="Arial"/>
                <a:cs typeface="Arial"/>
              </a:rPr>
              <a:t>maturity  </a:t>
            </a:r>
            <a:r>
              <a:rPr sz="2400" b="1" spc="-100" dirty="0">
                <a:solidFill>
                  <a:srgbClr val="073D86"/>
                </a:solidFill>
                <a:latin typeface="Arial"/>
                <a:cs typeface="Arial"/>
              </a:rPr>
              <a:t>period </a:t>
            </a:r>
            <a:r>
              <a:rPr sz="2400" b="1" spc="-130" dirty="0">
                <a:solidFill>
                  <a:srgbClr val="073D86"/>
                </a:solidFill>
                <a:latin typeface="Arial"/>
                <a:cs typeface="Arial"/>
              </a:rPr>
              <a:t>varying </a:t>
            </a:r>
            <a:r>
              <a:rPr sz="2400" b="1" spc="-75" dirty="0">
                <a:solidFill>
                  <a:srgbClr val="073D86"/>
                </a:solidFill>
                <a:latin typeface="Arial"/>
                <a:cs typeface="Arial"/>
              </a:rPr>
              <a:t>between </a:t>
            </a:r>
            <a:r>
              <a:rPr sz="2400" b="1" spc="-130" dirty="0">
                <a:solidFill>
                  <a:srgbClr val="073D86"/>
                </a:solidFill>
                <a:latin typeface="Arial"/>
                <a:cs typeface="Arial"/>
              </a:rPr>
              <a:t>one </a:t>
            </a:r>
            <a:r>
              <a:rPr sz="2400" b="1" spc="-160" dirty="0">
                <a:solidFill>
                  <a:srgbClr val="073D86"/>
                </a:solidFill>
                <a:latin typeface="Arial"/>
                <a:cs typeface="Arial"/>
              </a:rPr>
              <a:t>day </a:t>
            </a:r>
            <a:r>
              <a:rPr sz="2400" b="1" spc="-30" dirty="0">
                <a:solidFill>
                  <a:srgbClr val="073D86"/>
                </a:solidFill>
                <a:latin typeface="Arial"/>
                <a:cs typeface="Arial"/>
              </a:rPr>
              <a:t>to </a:t>
            </a:r>
            <a:r>
              <a:rPr sz="2400" b="1" spc="-160" dirty="0">
                <a:solidFill>
                  <a:srgbClr val="073D86"/>
                </a:solidFill>
                <a:latin typeface="Arial"/>
                <a:cs typeface="Arial"/>
              </a:rPr>
              <a:t>a</a:t>
            </a:r>
            <a:r>
              <a:rPr sz="2400" b="1" spc="-370" dirty="0">
                <a:solidFill>
                  <a:srgbClr val="073D86"/>
                </a:solidFill>
                <a:latin typeface="Arial"/>
                <a:cs typeface="Arial"/>
              </a:rPr>
              <a:t> </a:t>
            </a:r>
            <a:r>
              <a:rPr sz="2400" b="1" spc="-50" dirty="0">
                <a:solidFill>
                  <a:srgbClr val="073D86"/>
                </a:solidFill>
                <a:latin typeface="Arial"/>
                <a:cs typeface="Arial"/>
              </a:rPr>
              <a:t>fortnight.</a:t>
            </a:r>
            <a:endParaRPr sz="2400" dirty="0">
              <a:latin typeface="Arial"/>
              <a:cs typeface="Arial"/>
            </a:endParaRPr>
          </a:p>
          <a:p>
            <a:pPr algn="just">
              <a:lnSpc>
                <a:spcPct val="100000"/>
              </a:lnSpc>
              <a:spcBef>
                <a:spcPts val="5"/>
              </a:spcBef>
              <a:buClr>
                <a:srgbClr val="30B6FC"/>
              </a:buClr>
              <a:buFont typeface="Symbol"/>
              <a:buChar char=""/>
            </a:pPr>
            <a:endParaRPr sz="3500" dirty="0">
              <a:latin typeface="Arial"/>
              <a:cs typeface="Arial"/>
            </a:endParaRPr>
          </a:p>
          <a:p>
            <a:pPr marL="286385" marR="239395" indent="-274320" algn="just">
              <a:lnSpc>
                <a:spcPct val="100000"/>
              </a:lnSpc>
              <a:spcBef>
                <a:spcPts val="5"/>
              </a:spcBef>
              <a:buClr>
                <a:srgbClr val="30B6FC"/>
              </a:buClr>
              <a:buFont typeface="Symbol"/>
              <a:buChar char=""/>
              <a:tabLst>
                <a:tab pos="287020" algn="l"/>
              </a:tabLst>
            </a:pPr>
            <a:r>
              <a:rPr sz="2400" b="1" spc="-155" dirty="0">
                <a:solidFill>
                  <a:srgbClr val="073D86"/>
                </a:solidFill>
                <a:latin typeface="Arial"/>
                <a:cs typeface="Arial"/>
              </a:rPr>
              <a:t>The </a:t>
            </a:r>
            <a:r>
              <a:rPr sz="2400" b="1" spc="-140" dirty="0">
                <a:solidFill>
                  <a:srgbClr val="073D86"/>
                </a:solidFill>
                <a:latin typeface="Arial"/>
                <a:cs typeface="Arial"/>
              </a:rPr>
              <a:t>money </a:t>
            </a:r>
            <a:r>
              <a:rPr sz="2400" b="1" spc="-40" dirty="0">
                <a:solidFill>
                  <a:srgbClr val="073D86"/>
                </a:solidFill>
                <a:latin typeface="Arial"/>
                <a:cs typeface="Arial"/>
              </a:rPr>
              <a:t>that </a:t>
            </a:r>
            <a:r>
              <a:rPr sz="2400" b="1" spc="-204" dirty="0">
                <a:solidFill>
                  <a:srgbClr val="073D86"/>
                </a:solidFill>
                <a:latin typeface="Arial"/>
                <a:cs typeface="Arial"/>
              </a:rPr>
              <a:t>is </a:t>
            </a:r>
            <a:r>
              <a:rPr sz="2400" b="1" spc="-60" dirty="0">
                <a:solidFill>
                  <a:srgbClr val="073D86"/>
                </a:solidFill>
                <a:latin typeface="Arial"/>
                <a:cs typeface="Arial"/>
              </a:rPr>
              <a:t>lent </a:t>
            </a:r>
            <a:r>
              <a:rPr sz="2400" b="1" spc="-25" dirty="0">
                <a:solidFill>
                  <a:srgbClr val="073D86"/>
                </a:solidFill>
                <a:latin typeface="Arial"/>
                <a:cs typeface="Arial"/>
              </a:rPr>
              <a:t>for </a:t>
            </a:r>
            <a:r>
              <a:rPr sz="2400" b="1" spc="-130" dirty="0">
                <a:solidFill>
                  <a:srgbClr val="073D86"/>
                </a:solidFill>
                <a:latin typeface="Arial"/>
                <a:cs typeface="Arial"/>
              </a:rPr>
              <a:t>one </a:t>
            </a:r>
            <a:r>
              <a:rPr sz="2400" b="1" spc="-160" dirty="0">
                <a:solidFill>
                  <a:srgbClr val="073D86"/>
                </a:solidFill>
                <a:latin typeface="Arial"/>
                <a:cs typeface="Arial"/>
              </a:rPr>
              <a:t>day </a:t>
            </a:r>
            <a:r>
              <a:rPr sz="2400" b="1" spc="-114" dirty="0">
                <a:solidFill>
                  <a:srgbClr val="073D86"/>
                </a:solidFill>
                <a:latin typeface="Arial"/>
                <a:cs typeface="Arial"/>
              </a:rPr>
              <a:t>in </a:t>
            </a:r>
            <a:r>
              <a:rPr sz="2400" b="1" spc="-120" dirty="0">
                <a:solidFill>
                  <a:srgbClr val="073D86"/>
                </a:solidFill>
                <a:latin typeface="Arial"/>
                <a:cs typeface="Arial"/>
              </a:rPr>
              <a:t>this </a:t>
            </a:r>
            <a:r>
              <a:rPr sz="2400" b="1" spc="-80" dirty="0">
                <a:solidFill>
                  <a:srgbClr val="073D86"/>
                </a:solidFill>
                <a:latin typeface="Arial"/>
                <a:cs typeface="Arial"/>
              </a:rPr>
              <a:t>market</a:t>
            </a:r>
            <a:r>
              <a:rPr sz="2400" b="1" spc="-415" dirty="0">
                <a:solidFill>
                  <a:srgbClr val="073D86"/>
                </a:solidFill>
                <a:latin typeface="Arial"/>
                <a:cs typeface="Arial"/>
              </a:rPr>
              <a:t> </a:t>
            </a:r>
            <a:r>
              <a:rPr sz="2400" b="1" spc="-200" dirty="0">
                <a:solidFill>
                  <a:srgbClr val="073D86"/>
                </a:solidFill>
                <a:latin typeface="Arial"/>
                <a:cs typeface="Arial"/>
              </a:rPr>
              <a:t>is  </a:t>
            </a:r>
            <a:r>
              <a:rPr sz="2400" b="1" spc="-105" dirty="0">
                <a:solidFill>
                  <a:srgbClr val="073D86"/>
                </a:solidFill>
                <a:latin typeface="Arial"/>
                <a:cs typeface="Arial"/>
              </a:rPr>
              <a:t>known </a:t>
            </a:r>
            <a:r>
              <a:rPr sz="2400" b="1" spc="-245" dirty="0">
                <a:solidFill>
                  <a:srgbClr val="073D86"/>
                </a:solidFill>
                <a:latin typeface="Arial"/>
                <a:cs typeface="Arial"/>
              </a:rPr>
              <a:t>as </a:t>
            </a:r>
            <a:r>
              <a:rPr sz="2400" b="1" spc="-135" dirty="0">
                <a:solidFill>
                  <a:srgbClr val="073D86"/>
                </a:solidFill>
                <a:latin typeface="Arial"/>
                <a:cs typeface="Arial"/>
              </a:rPr>
              <a:t>call </a:t>
            </a:r>
            <a:r>
              <a:rPr sz="2400" b="1" spc="-140" dirty="0">
                <a:solidFill>
                  <a:srgbClr val="073D86"/>
                </a:solidFill>
                <a:latin typeface="Arial"/>
                <a:cs typeface="Arial"/>
              </a:rPr>
              <a:t>money </a:t>
            </a:r>
            <a:r>
              <a:rPr sz="2400" b="1" spc="-155" dirty="0">
                <a:solidFill>
                  <a:srgbClr val="073D86"/>
                </a:solidFill>
                <a:latin typeface="Arial"/>
                <a:cs typeface="Arial"/>
              </a:rPr>
              <a:t>and </a:t>
            </a:r>
            <a:r>
              <a:rPr sz="2400" b="1" spc="-5" dirty="0">
                <a:solidFill>
                  <a:srgbClr val="073D86"/>
                </a:solidFill>
                <a:latin typeface="Arial"/>
                <a:cs typeface="Arial"/>
              </a:rPr>
              <a:t>if it </a:t>
            </a:r>
            <a:r>
              <a:rPr sz="2400" b="1" spc="-170" dirty="0">
                <a:solidFill>
                  <a:srgbClr val="073D86"/>
                </a:solidFill>
                <a:latin typeface="Arial"/>
                <a:cs typeface="Arial"/>
              </a:rPr>
              <a:t>exceeds </a:t>
            </a:r>
            <a:r>
              <a:rPr sz="2400" b="1" spc="-130" dirty="0">
                <a:solidFill>
                  <a:srgbClr val="073D86"/>
                </a:solidFill>
                <a:latin typeface="Arial"/>
                <a:cs typeface="Arial"/>
              </a:rPr>
              <a:t>one </a:t>
            </a:r>
            <a:r>
              <a:rPr sz="2400" b="1" spc="-160" dirty="0">
                <a:solidFill>
                  <a:srgbClr val="073D86"/>
                </a:solidFill>
                <a:latin typeface="Arial"/>
                <a:cs typeface="Arial"/>
              </a:rPr>
              <a:t>day </a:t>
            </a:r>
            <a:r>
              <a:rPr sz="2400" b="1" spc="-80" dirty="0">
                <a:solidFill>
                  <a:srgbClr val="073D86"/>
                </a:solidFill>
                <a:latin typeface="Arial"/>
                <a:cs typeface="Arial"/>
              </a:rPr>
              <a:t>but  </a:t>
            </a:r>
            <a:r>
              <a:rPr sz="2400" b="1" spc="-204" dirty="0">
                <a:solidFill>
                  <a:srgbClr val="073D86"/>
                </a:solidFill>
                <a:latin typeface="Arial"/>
                <a:cs typeface="Arial"/>
              </a:rPr>
              <a:t>less </a:t>
            </a:r>
            <a:r>
              <a:rPr sz="2400" b="1" spc="-95" dirty="0">
                <a:solidFill>
                  <a:srgbClr val="073D86"/>
                </a:solidFill>
                <a:latin typeface="Arial"/>
                <a:cs typeface="Arial"/>
              </a:rPr>
              <a:t>than </a:t>
            </a:r>
            <a:r>
              <a:rPr sz="2400" b="1" spc="-370" dirty="0">
                <a:solidFill>
                  <a:srgbClr val="073D86"/>
                </a:solidFill>
                <a:latin typeface="Arial"/>
                <a:cs typeface="Arial"/>
              </a:rPr>
              <a:t>15 </a:t>
            </a:r>
            <a:r>
              <a:rPr sz="2400" b="1" spc="-204" dirty="0">
                <a:solidFill>
                  <a:srgbClr val="073D86"/>
                </a:solidFill>
                <a:latin typeface="Arial"/>
                <a:cs typeface="Arial"/>
              </a:rPr>
              <a:t>days </a:t>
            </a:r>
            <a:r>
              <a:rPr sz="2400" b="1" spc="-5" dirty="0">
                <a:solidFill>
                  <a:srgbClr val="073D86"/>
                </a:solidFill>
                <a:latin typeface="Arial"/>
                <a:cs typeface="Arial"/>
              </a:rPr>
              <a:t>it </a:t>
            </a:r>
            <a:r>
              <a:rPr sz="2400" b="1" spc="-204" dirty="0">
                <a:solidFill>
                  <a:srgbClr val="073D86"/>
                </a:solidFill>
                <a:latin typeface="Arial"/>
                <a:cs typeface="Arial"/>
              </a:rPr>
              <a:t>is </a:t>
            </a:r>
            <a:r>
              <a:rPr sz="2400" b="1" spc="-60" dirty="0">
                <a:solidFill>
                  <a:srgbClr val="073D86"/>
                </a:solidFill>
                <a:latin typeface="Arial"/>
                <a:cs typeface="Arial"/>
              </a:rPr>
              <a:t>referred </a:t>
            </a:r>
            <a:r>
              <a:rPr sz="2400" b="1" spc="-30" dirty="0">
                <a:solidFill>
                  <a:srgbClr val="073D86"/>
                </a:solidFill>
                <a:latin typeface="Arial"/>
                <a:cs typeface="Arial"/>
              </a:rPr>
              <a:t>to </a:t>
            </a:r>
            <a:r>
              <a:rPr sz="2400" b="1" spc="-245" dirty="0">
                <a:solidFill>
                  <a:srgbClr val="073D86"/>
                </a:solidFill>
                <a:latin typeface="Arial"/>
                <a:cs typeface="Arial"/>
              </a:rPr>
              <a:t>as </a:t>
            </a:r>
            <a:r>
              <a:rPr sz="2400" b="1" spc="-110" dirty="0">
                <a:solidFill>
                  <a:srgbClr val="073D86"/>
                </a:solidFill>
                <a:latin typeface="Arial"/>
                <a:cs typeface="Arial"/>
              </a:rPr>
              <a:t>notice</a:t>
            </a:r>
            <a:r>
              <a:rPr sz="2400" b="1" spc="-290" dirty="0">
                <a:solidFill>
                  <a:srgbClr val="073D86"/>
                </a:solidFill>
                <a:latin typeface="Arial"/>
                <a:cs typeface="Arial"/>
              </a:rPr>
              <a:t> </a:t>
            </a:r>
            <a:r>
              <a:rPr sz="2400" b="1" spc="-80" dirty="0">
                <a:solidFill>
                  <a:srgbClr val="073D86"/>
                </a:solidFill>
                <a:latin typeface="Arial"/>
                <a:cs typeface="Arial"/>
              </a:rPr>
              <a:t>market.</a:t>
            </a:r>
            <a:endParaRPr sz="2400" dirty="0">
              <a:latin typeface="Arial"/>
              <a:cs typeface="Arial"/>
            </a:endParaRPr>
          </a:p>
        </p:txBody>
      </p:sp>
      <p:sp>
        <p:nvSpPr>
          <p:cNvPr id="3" name="object 3"/>
          <p:cNvSpPr txBox="1">
            <a:spLocks noGrp="1"/>
          </p:cNvSpPr>
          <p:nvPr>
            <p:ph type="title"/>
          </p:nvPr>
        </p:nvSpPr>
        <p:spPr>
          <a:xfrm>
            <a:off x="2931414" y="603250"/>
            <a:ext cx="3283585" cy="696595"/>
          </a:xfrm>
          <a:prstGeom prst="rect">
            <a:avLst/>
          </a:prstGeom>
        </p:spPr>
        <p:txBody>
          <a:bodyPr vert="horz" wrap="square" lIns="0" tIns="13335" rIns="0" bIns="0" rtlCol="0">
            <a:spAutoFit/>
          </a:bodyPr>
          <a:lstStyle/>
          <a:p>
            <a:pPr marL="12700">
              <a:lnSpc>
                <a:spcPct val="100000"/>
              </a:lnSpc>
              <a:spcBef>
                <a:spcPts val="105"/>
              </a:spcBef>
            </a:pPr>
            <a:r>
              <a:rPr spc="-550" dirty="0"/>
              <a:t>Call </a:t>
            </a:r>
            <a:r>
              <a:rPr spc="-844" dirty="0"/>
              <a:t>money</a:t>
            </a:r>
            <a:r>
              <a:rPr spc="-830" dirty="0"/>
              <a:t> </a:t>
            </a:r>
            <a:r>
              <a:rPr spc="-620" dirty="0"/>
              <a:t>market</a:t>
            </a:r>
          </a:p>
        </p:txBody>
      </p:sp>
    </p:spTree>
    <p:extLst>
      <p:ext uri="{BB962C8B-B14F-4D97-AF65-F5344CB8AC3E}">
        <p14:creationId xmlns:p14="http://schemas.microsoft.com/office/powerpoint/2010/main" val="416984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1077" y="2692399"/>
            <a:ext cx="7111365" cy="2351285"/>
          </a:xfrm>
          <a:prstGeom prst="rect">
            <a:avLst/>
          </a:prstGeom>
        </p:spPr>
        <p:txBody>
          <a:bodyPr vert="horz" wrap="square" lIns="0" tIns="12065" rIns="0" bIns="0" rtlCol="0">
            <a:spAutoFit/>
          </a:bodyPr>
          <a:lstStyle/>
          <a:p>
            <a:pPr marL="286385" marR="5080" indent="-274320" algn="just">
              <a:lnSpc>
                <a:spcPct val="100000"/>
              </a:lnSpc>
              <a:spcBef>
                <a:spcPts val="95"/>
              </a:spcBef>
              <a:buClr>
                <a:srgbClr val="30B6FC"/>
              </a:buClr>
              <a:buFont typeface="Symbol"/>
              <a:buChar char=""/>
              <a:tabLst>
                <a:tab pos="286385" algn="l"/>
                <a:tab pos="287020" algn="l"/>
              </a:tabLst>
            </a:pPr>
            <a:r>
              <a:rPr sz="2200" b="1" spc="-160" dirty="0">
                <a:solidFill>
                  <a:srgbClr val="073D86"/>
                </a:solidFill>
                <a:latin typeface="Arial"/>
                <a:cs typeface="Arial"/>
              </a:rPr>
              <a:t>Deals </a:t>
            </a:r>
            <a:r>
              <a:rPr sz="2200" b="1" spc="-105" dirty="0">
                <a:solidFill>
                  <a:srgbClr val="073D86"/>
                </a:solidFill>
                <a:latin typeface="Arial"/>
                <a:cs typeface="Arial"/>
              </a:rPr>
              <a:t>in </a:t>
            </a:r>
            <a:r>
              <a:rPr sz="2200" b="1" spc="-145" dirty="0">
                <a:solidFill>
                  <a:srgbClr val="073D86"/>
                </a:solidFill>
                <a:latin typeface="Arial"/>
                <a:cs typeface="Arial"/>
              </a:rPr>
              <a:t>a </a:t>
            </a:r>
            <a:r>
              <a:rPr sz="2200" b="1" spc="-70" dirty="0">
                <a:solidFill>
                  <a:srgbClr val="073D86"/>
                </a:solidFill>
                <a:latin typeface="Arial"/>
                <a:cs typeface="Arial"/>
              </a:rPr>
              <a:t>bill </a:t>
            </a:r>
            <a:r>
              <a:rPr sz="2200" b="1" spc="-30" dirty="0">
                <a:solidFill>
                  <a:srgbClr val="073D86"/>
                </a:solidFill>
                <a:latin typeface="Arial"/>
                <a:cs typeface="Arial"/>
              </a:rPr>
              <a:t>of </a:t>
            </a:r>
            <a:r>
              <a:rPr sz="2200" b="1" spc="-130" dirty="0">
                <a:solidFill>
                  <a:srgbClr val="073D86"/>
                </a:solidFill>
                <a:latin typeface="Arial"/>
                <a:cs typeface="Arial"/>
              </a:rPr>
              <a:t>exchange, </a:t>
            </a:r>
            <a:r>
              <a:rPr sz="2200" b="1" spc="-145" dirty="0">
                <a:solidFill>
                  <a:srgbClr val="073D86"/>
                </a:solidFill>
                <a:latin typeface="Arial"/>
                <a:cs typeface="Arial"/>
              </a:rPr>
              <a:t>a </a:t>
            </a:r>
            <a:r>
              <a:rPr sz="2200" b="1" spc="-105" dirty="0">
                <a:solidFill>
                  <a:srgbClr val="073D86"/>
                </a:solidFill>
                <a:latin typeface="Arial"/>
                <a:cs typeface="Arial"/>
              </a:rPr>
              <a:t>seller </a:t>
            </a:r>
            <a:r>
              <a:rPr sz="2200" b="1" spc="-120" dirty="0">
                <a:solidFill>
                  <a:srgbClr val="073D86"/>
                </a:solidFill>
                <a:latin typeface="Arial"/>
                <a:cs typeface="Arial"/>
              </a:rPr>
              <a:t>draws </a:t>
            </a:r>
            <a:r>
              <a:rPr sz="2200" b="1" spc="-145" dirty="0">
                <a:solidFill>
                  <a:srgbClr val="073D86"/>
                </a:solidFill>
                <a:latin typeface="Arial"/>
                <a:cs typeface="Arial"/>
              </a:rPr>
              <a:t>a </a:t>
            </a:r>
            <a:r>
              <a:rPr sz="2200" b="1" spc="-75" dirty="0">
                <a:solidFill>
                  <a:srgbClr val="073D86"/>
                </a:solidFill>
                <a:latin typeface="Arial"/>
                <a:cs typeface="Arial"/>
              </a:rPr>
              <a:t>bill </a:t>
            </a:r>
            <a:r>
              <a:rPr sz="2200" b="1" spc="-30" dirty="0">
                <a:solidFill>
                  <a:srgbClr val="073D86"/>
                </a:solidFill>
                <a:latin typeface="Arial"/>
                <a:cs typeface="Arial"/>
              </a:rPr>
              <a:t>of  </a:t>
            </a:r>
            <a:r>
              <a:rPr sz="2200" b="1" spc="-140" dirty="0">
                <a:solidFill>
                  <a:srgbClr val="073D86"/>
                </a:solidFill>
                <a:latin typeface="Arial"/>
                <a:cs typeface="Arial"/>
              </a:rPr>
              <a:t>exchange </a:t>
            </a:r>
            <a:r>
              <a:rPr sz="2200" b="1" spc="-130" dirty="0">
                <a:solidFill>
                  <a:srgbClr val="073D86"/>
                </a:solidFill>
                <a:latin typeface="Arial"/>
                <a:cs typeface="Arial"/>
              </a:rPr>
              <a:t>on </a:t>
            </a:r>
            <a:r>
              <a:rPr sz="2200" b="1" spc="-60" dirty="0">
                <a:solidFill>
                  <a:srgbClr val="073D86"/>
                </a:solidFill>
                <a:latin typeface="Arial"/>
                <a:cs typeface="Arial"/>
              </a:rPr>
              <a:t>the </a:t>
            </a:r>
            <a:r>
              <a:rPr sz="2200" b="1" spc="-110" dirty="0">
                <a:solidFill>
                  <a:srgbClr val="073D86"/>
                </a:solidFill>
                <a:latin typeface="Arial"/>
                <a:cs typeface="Arial"/>
              </a:rPr>
              <a:t>buyer </a:t>
            </a:r>
            <a:r>
              <a:rPr sz="2200" b="1" spc="-30" dirty="0">
                <a:solidFill>
                  <a:srgbClr val="073D86"/>
                </a:solidFill>
                <a:latin typeface="Arial"/>
                <a:cs typeface="Arial"/>
              </a:rPr>
              <a:t>to </a:t>
            </a:r>
            <a:r>
              <a:rPr sz="2200" b="1" spc="-125" dirty="0">
                <a:solidFill>
                  <a:srgbClr val="073D86"/>
                </a:solidFill>
                <a:latin typeface="Arial"/>
                <a:cs typeface="Arial"/>
              </a:rPr>
              <a:t>make </a:t>
            </a:r>
            <a:r>
              <a:rPr sz="2200" b="1" spc="-105" dirty="0">
                <a:solidFill>
                  <a:srgbClr val="073D86"/>
                </a:solidFill>
                <a:latin typeface="Arial"/>
                <a:cs typeface="Arial"/>
              </a:rPr>
              <a:t>payment </a:t>
            </a:r>
            <a:r>
              <a:rPr sz="2200" b="1" spc="-55" dirty="0">
                <a:solidFill>
                  <a:srgbClr val="073D86"/>
                </a:solidFill>
                <a:latin typeface="Arial"/>
                <a:cs typeface="Arial"/>
              </a:rPr>
              <a:t>within </a:t>
            </a:r>
            <a:r>
              <a:rPr sz="2200" b="1" spc="-145" dirty="0">
                <a:solidFill>
                  <a:srgbClr val="073D86"/>
                </a:solidFill>
                <a:latin typeface="Arial"/>
                <a:cs typeface="Arial"/>
              </a:rPr>
              <a:t>a</a:t>
            </a:r>
            <a:r>
              <a:rPr sz="2200" b="1" spc="-434" dirty="0">
                <a:solidFill>
                  <a:srgbClr val="073D86"/>
                </a:solidFill>
                <a:latin typeface="Arial"/>
                <a:cs typeface="Arial"/>
              </a:rPr>
              <a:t> </a:t>
            </a:r>
            <a:r>
              <a:rPr sz="2200" b="1" spc="-95" dirty="0">
                <a:solidFill>
                  <a:srgbClr val="073D86"/>
                </a:solidFill>
                <a:latin typeface="Arial"/>
                <a:cs typeface="Arial"/>
              </a:rPr>
              <a:t>certain  </a:t>
            </a:r>
            <a:r>
              <a:rPr sz="2200" b="1" spc="-90" dirty="0">
                <a:solidFill>
                  <a:srgbClr val="073D86"/>
                </a:solidFill>
                <a:latin typeface="Arial"/>
                <a:cs typeface="Arial"/>
              </a:rPr>
              <a:t>period </a:t>
            </a:r>
            <a:r>
              <a:rPr sz="2200" b="1" spc="-30" dirty="0">
                <a:solidFill>
                  <a:srgbClr val="073D86"/>
                </a:solidFill>
                <a:latin typeface="Arial"/>
                <a:cs typeface="Arial"/>
              </a:rPr>
              <a:t>of </a:t>
            </a:r>
            <a:r>
              <a:rPr sz="2200" b="1" spc="-60" dirty="0">
                <a:solidFill>
                  <a:srgbClr val="073D86"/>
                </a:solidFill>
                <a:latin typeface="Arial"/>
                <a:cs typeface="Arial"/>
              </a:rPr>
              <a:t>time</a:t>
            </a:r>
            <a:r>
              <a:rPr sz="2200" b="1" spc="-305" dirty="0">
                <a:solidFill>
                  <a:srgbClr val="073D86"/>
                </a:solidFill>
                <a:latin typeface="Arial"/>
                <a:cs typeface="Arial"/>
              </a:rPr>
              <a:t> </a:t>
            </a:r>
            <a:r>
              <a:rPr sz="2200" b="1" spc="-60" dirty="0">
                <a:solidFill>
                  <a:srgbClr val="073D86"/>
                </a:solidFill>
                <a:latin typeface="Arial"/>
                <a:cs typeface="Arial"/>
              </a:rPr>
              <a:t>.</a:t>
            </a:r>
            <a:endParaRPr sz="2200" dirty="0">
              <a:latin typeface="Arial"/>
              <a:cs typeface="Arial"/>
            </a:endParaRPr>
          </a:p>
          <a:p>
            <a:pPr algn="just">
              <a:lnSpc>
                <a:spcPct val="100000"/>
              </a:lnSpc>
              <a:spcBef>
                <a:spcPts val="15"/>
              </a:spcBef>
              <a:buClr>
                <a:srgbClr val="30B6FC"/>
              </a:buClr>
              <a:buFont typeface="Symbol"/>
              <a:buChar char=""/>
            </a:pPr>
            <a:endParaRPr sz="3200" dirty="0">
              <a:latin typeface="Arial"/>
              <a:cs typeface="Arial"/>
            </a:endParaRPr>
          </a:p>
          <a:p>
            <a:pPr marL="287020" indent="-274320" algn="just">
              <a:lnSpc>
                <a:spcPct val="100000"/>
              </a:lnSpc>
              <a:spcBef>
                <a:spcPts val="5"/>
              </a:spcBef>
              <a:buClr>
                <a:srgbClr val="30B6FC"/>
              </a:buClr>
              <a:buFont typeface="Symbol"/>
              <a:buChar char=""/>
              <a:tabLst>
                <a:tab pos="286385" algn="l"/>
                <a:tab pos="287020" algn="l"/>
              </a:tabLst>
            </a:pPr>
            <a:r>
              <a:rPr sz="2200" b="1" spc="-145" dirty="0">
                <a:solidFill>
                  <a:srgbClr val="073D86"/>
                </a:solidFill>
                <a:latin typeface="Arial"/>
                <a:cs typeface="Arial"/>
              </a:rPr>
              <a:t>The </a:t>
            </a:r>
            <a:r>
              <a:rPr sz="2200" b="1" spc="-70" dirty="0">
                <a:solidFill>
                  <a:srgbClr val="073D86"/>
                </a:solidFill>
                <a:latin typeface="Arial"/>
                <a:cs typeface="Arial"/>
              </a:rPr>
              <a:t>bill </a:t>
            </a:r>
            <a:r>
              <a:rPr sz="2200" b="1" spc="-180" dirty="0">
                <a:solidFill>
                  <a:srgbClr val="073D86"/>
                </a:solidFill>
                <a:latin typeface="Arial"/>
                <a:cs typeface="Arial"/>
              </a:rPr>
              <a:t>can </a:t>
            </a:r>
            <a:r>
              <a:rPr sz="2200" b="1" spc="-114" dirty="0">
                <a:solidFill>
                  <a:srgbClr val="073D86"/>
                </a:solidFill>
                <a:latin typeface="Arial"/>
                <a:cs typeface="Arial"/>
              </a:rPr>
              <a:t>be </a:t>
            </a:r>
            <a:r>
              <a:rPr sz="2200" b="1" spc="-135" dirty="0">
                <a:solidFill>
                  <a:srgbClr val="073D86"/>
                </a:solidFill>
                <a:latin typeface="Arial"/>
                <a:cs typeface="Arial"/>
              </a:rPr>
              <a:t>domestic </a:t>
            </a:r>
            <a:r>
              <a:rPr sz="2200" b="1" spc="-75" dirty="0">
                <a:solidFill>
                  <a:srgbClr val="073D86"/>
                </a:solidFill>
                <a:latin typeface="Arial"/>
                <a:cs typeface="Arial"/>
              </a:rPr>
              <a:t>bill </a:t>
            </a:r>
            <a:r>
              <a:rPr sz="2200" b="1" spc="-65" dirty="0">
                <a:solidFill>
                  <a:srgbClr val="073D86"/>
                </a:solidFill>
                <a:latin typeface="Arial"/>
                <a:cs typeface="Arial"/>
              </a:rPr>
              <a:t>or </a:t>
            </a:r>
            <a:r>
              <a:rPr sz="2200" b="1" spc="-75" dirty="0">
                <a:solidFill>
                  <a:srgbClr val="073D86"/>
                </a:solidFill>
                <a:latin typeface="Arial"/>
                <a:cs typeface="Arial"/>
              </a:rPr>
              <a:t>foreign bill </a:t>
            </a:r>
            <a:r>
              <a:rPr sz="2200" b="1" spc="-30" dirty="0">
                <a:solidFill>
                  <a:srgbClr val="073D86"/>
                </a:solidFill>
                <a:latin typeface="Arial"/>
                <a:cs typeface="Arial"/>
              </a:rPr>
              <a:t>of</a:t>
            </a:r>
            <a:r>
              <a:rPr sz="2200" b="1" spc="-409" dirty="0">
                <a:solidFill>
                  <a:srgbClr val="073D86"/>
                </a:solidFill>
                <a:latin typeface="Arial"/>
                <a:cs typeface="Arial"/>
              </a:rPr>
              <a:t> </a:t>
            </a:r>
            <a:r>
              <a:rPr sz="2200" b="1" spc="-130" dirty="0">
                <a:solidFill>
                  <a:srgbClr val="073D86"/>
                </a:solidFill>
                <a:latin typeface="Arial"/>
                <a:cs typeface="Arial"/>
              </a:rPr>
              <a:t>exchange.</a:t>
            </a:r>
            <a:endParaRPr sz="2200" dirty="0">
              <a:latin typeface="Arial"/>
              <a:cs typeface="Arial"/>
            </a:endParaRPr>
          </a:p>
          <a:p>
            <a:pPr algn="just">
              <a:lnSpc>
                <a:spcPct val="100000"/>
              </a:lnSpc>
              <a:spcBef>
                <a:spcPts val="15"/>
              </a:spcBef>
              <a:buClr>
                <a:srgbClr val="30B6FC"/>
              </a:buClr>
              <a:buFont typeface="Symbol"/>
              <a:buChar char=""/>
            </a:pPr>
            <a:endParaRPr sz="3200" dirty="0">
              <a:latin typeface="Arial"/>
              <a:cs typeface="Arial"/>
            </a:endParaRPr>
          </a:p>
        </p:txBody>
      </p:sp>
      <p:sp>
        <p:nvSpPr>
          <p:cNvPr id="3" name="object 3"/>
          <p:cNvSpPr txBox="1">
            <a:spLocks noGrp="1"/>
          </p:cNvSpPr>
          <p:nvPr>
            <p:ph type="title"/>
          </p:nvPr>
        </p:nvSpPr>
        <p:spPr>
          <a:xfrm>
            <a:off x="3320034" y="636778"/>
            <a:ext cx="2502535" cy="635000"/>
          </a:xfrm>
          <a:prstGeom prst="rect">
            <a:avLst/>
          </a:prstGeom>
        </p:spPr>
        <p:txBody>
          <a:bodyPr vert="horz" wrap="square" lIns="0" tIns="12065" rIns="0" bIns="0" rtlCol="0">
            <a:spAutoFit/>
          </a:bodyPr>
          <a:lstStyle/>
          <a:p>
            <a:pPr marL="12700">
              <a:lnSpc>
                <a:spcPct val="100000"/>
              </a:lnSpc>
              <a:spcBef>
                <a:spcPts val="95"/>
              </a:spcBef>
            </a:pPr>
            <a:r>
              <a:rPr sz="4000" spc="-650" dirty="0"/>
              <a:t>Commercial</a:t>
            </a:r>
            <a:r>
              <a:rPr sz="4000" spc="-475" dirty="0"/>
              <a:t> </a:t>
            </a:r>
            <a:r>
              <a:rPr sz="4000" spc="-250" dirty="0"/>
              <a:t>bill</a:t>
            </a:r>
            <a:endParaRPr sz="4000"/>
          </a:p>
        </p:txBody>
      </p:sp>
    </p:spTree>
    <p:extLst>
      <p:ext uri="{BB962C8B-B14F-4D97-AF65-F5344CB8AC3E}">
        <p14:creationId xmlns:p14="http://schemas.microsoft.com/office/powerpoint/2010/main" val="116921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838200"/>
            <a:ext cx="8534401" cy="4801314"/>
          </a:xfrm>
        </p:spPr>
        <p:txBody>
          <a:bodyPr/>
          <a:lstStyle/>
          <a:p>
            <a:pPr algn="just"/>
            <a:r>
              <a:rPr lang="en-US" dirty="0"/>
              <a:t>Commercial Bill: </a:t>
            </a:r>
          </a:p>
          <a:p>
            <a:pPr algn="just"/>
            <a:endParaRPr lang="en-US" dirty="0"/>
          </a:p>
          <a:p>
            <a:pPr algn="just"/>
            <a:r>
              <a:rPr lang="en-US" dirty="0"/>
              <a:t>When goods are sold on credit, the buyer becomes liable to make payment on a specified date in future. For this, seller draws the bill and buyer accepts it. </a:t>
            </a:r>
          </a:p>
          <a:p>
            <a:pPr algn="just"/>
            <a:r>
              <a:rPr lang="en-US" dirty="0"/>
              <a:t>After buyer’s acceptance the bill becomes a marketable Instrument and is called a trade bill or bill of exchange. If, the seller needs funds before the date of maturity, these bills can be discounted with a bank. When a trade bill is discounted by a commercial bank, it is known as commercial bill. Therefore, a bill of exchange issued by a commercial organization to raise money for short term need is known as commercial bill.</a:t>
            </a:r>
          </a:p>
        </p:txBody>
      </p:sp>
    </p:spTree>
    <p:extLst>
      <p:ext uri="{BB962C8B-B14F-4D97-AF65-F5344CB8AC3E}">
        <p14:creationId xmlns:p14="http://schemas.microsoft.com/office/powerpoint/2010/main" val="2111341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143000"/>
            <a:ext cx="8077200" cy="3693319"/>
          </a:xfrm>
          <a:prstGeom prst="rect">
            <a:avLst/>
          </a:prstGeom>
        </p:spPr>
        <p:txBody>
          <a:bodyPr wrap="square">
            <a:spAutoFit/>
          </a:bodyPr>
          <a:lstStyle/>
          <a:p>
            <a:r>
              <a:rPr lang="en-US" b="1" i="0" dirty="0">
                <a:solidFill>
                  <a:srgbClr val="393939"/>
                </a:solidFill>
                <a:effectLst/>
                <a:latin typeface="Arial Black" panose="020B0A04020102020204" pitchFamily="34" charset="0"/>
              </a:rPr>
              <a:t>2. Capital Market</a:t>
            </a:r>
          </a:p>
          <a:p>
            <a:endParaRPr lang="en-US" b="1" i="0" dirty="0">
              <a:solidFill>
                <a:srgbClr val="393939"/>
              </a:solidFill>
              <a:effectLst/>
              <a:latin typeface="Arial Black" panose="020B0A04020102020204" pitchFamily="34" charset="0"/>
            </a:endParaRPr>
          </a:p>
          <a:p>
            <a:r>
              <a:rPr lang="en-US" b="0" i="0" dirty="0">
                <a:solidFill>
                  <a:srgbClr val="393939"/>
                </a:solidFill>
                <a:effectLst/>
                <a:latin typeface="Arial" panose="020B0604020202020204" pitchFamily="34" charset="0"/>
              </a:rPr>
              <a:t>On one hand Indian household has smal</a:t>
            </a:r>
            <a:r>
              <a:rPr lang="en-US" dirty="0">
                <a:solidFill>
                  <a:srgbClr val="393939"/>
                </a:solidFill>
                <a:latin typeface="Arial" panose="020B0604020202020204" pitchFamily="34" charset="0"/>
              </a:rPr>
              <a:t>l savings</a:t>
            </a:r>
            <a:r>
              <a:rPr lang="en-US" b="0" i="0" dirty="0">
                <a:solidFill>
                  <a:srgbClr val="393939"/>
                </a:solidFill>
                <a:effectLst/>
                <a:latin typeface="Arial" panose="020B0604020202020204" pitchFamily="34" charset="0"/>
              </a:rPr>
              <a:t>. On other hand corporates need funds to meet their capital requirements. If an Indian household wants to invest in a business, it can be done through the security market. How? By buying stocks, bonds from the capital market (stock market). Capital market has further two branches. </a:t>
            </a:r>
          </a:p>
          <a:p>
            <a:endParaRPr lang="en-US" dirty="0">
              <a:solidFill>
                <a:srgbClr val="393939"/>
              </a:solidFill>
              <a:latin typeface="Arial" panose="020B0604020202020204" pitchFamily="34" charset="0"/>
            </a:endParaRPr>
          </a:p>
          <a:p>
            <a:endParaRPr lang="en-US" b="0" i="0" dirty="0">
              <a:solidFill>
                <a:srgbClr val="393939"/>
              </a:solidFill>
              <a:effectLst/>
              <a:latin typeface="Arial" panose="020B0604020202020204" pitchFamily="34" charset="0"/>
            </a:endParaRPr>
          </a:p>
          <a:p>
            <a:pPr marL="342900" indent="-342900">
              <a:buAutoNum type="arabicPeriod"/>
            </a:pPr>
            <a:r>
              <a:rPr lang="en-US" dirty="0"/>
              <a:t>The capital market aids raising of capital on a long-term basis, generally over 1 year. </a:t>
            </a:r>
          </a:p>
          <a:p>
            <a:pPr marL="342900" indent="-342900">
              <a:buAutoNum type="arabicPeriod"/>
            </a:pPr>
            <a:r>
              <a:rPr lang="en-US" dirty="0"/>
              <a:t>It consists of a primary and a secondary market and can be divided into two main subgroups – Bond market and Stock market.</a:t>
            </a:r>
            <a:endParaRPr lang="en-US" b="0" i="0" dirty="0">
              <a:solidFill>
                <a:srgbClr val="393939"/>
              </a:solidFill>
              <a:effectLst/>
              <a:latin typeface="Arial" panose="020B0604020202020204" pitchFamily="34" charset="0"/>
            </a:endParaRPr>
          </a:p>
        </p:txBody>
      </p:sp>
    </p:spTree>
    <p:extLst>
      <p:ext uri="{BB962C8B-B14F-4D97-AF65-F5344CB8AC3E}">
        <p14:creationId xmlns:p14="http://schemas.microsoft.com/office/powerpoint/2010/main" val="378939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1077" y="2689352"/>
            <a:ext cx="4318635" cy="391160"/>
          </a:xfrm>
          <a:prstGeom prst="rect">
            <a:avLst/>
          </a:prstGeom>
        </p:spPr>
        <p:txBody>
          <a:bodyPr vert="horz" wrap="square" lIns="0" tIns="12700" rIns="0" bIns="0" rtlCol="0">
            <a:spAutoFit/>
          </a:bodyPr>
          <a:lstStyle/>
          <a:p>
            <a:pPr marL="352425" indent="-340360">
              <a:lnSpc>
                <a:spcPct val="100000"/>
              </a:lnSpc>
              <a:spcBef>
                <a:spcPts val="100"/>
              </a:spcBef>
              <a:buClr>
                <a:srgbClr val="30B6FC"/>
              </a:buClr>
              <a:buFont typeface="Wingdings"/>
              <a:buChar char=""/>
              <a:tabLst>
                <a:tab pos="353060" algn="l"/>
                <a:tab pos="1185545" algn="l"/>
                <a:tab pos="2452370" algn="l"/>
                <a:tab pos="3467735" algn="l"/>
              </a:tabLst>
            </a:pPr>
            <a:r>
              <a:rPr sz="2400" b="1" spc="-180" dirty="0">
                <a:solidFill>
                  <a:srgbClr val="073D86"/>
                </a:solidFill>
                <a:latin typeface="Arial"/>
                <a:cs typeface="Arial"/>
              </a:rPr>
              <a:t>Any	</a:t>
            </a:r>
            <a:r>
              <a:rPr sz="2400" b="1" spc="-190" dirty="0">
                <a:solidFill>
                  <a:srgbClr val="073D86"/>
                </a:solidFill>
                <a:latin typeface="Arial"/>
                <a:cs typeface="Arial"/>
              </a:rPr>
              <a:t>m</a:t>
            </a:r>
            <a:r>
              <a:rPr sz="2400" b="1" spc="-125" dirty="0">
                <a:solidFill>
                  <a:srgbClr val="073D86"/>
                </a:solidFill>
                <a:latin typeface="Arial"/>
                <a:cs typeface="Arial"/>
              </a:rPr>
              <a:t>a</a:t>
            </a:r>
            <a:r>
              <a:rPr sz="2400" b="1" spc="-5" dirty="0">
                <a:solidFill>
                  <a:srgbClr val="073D86"/>
                </a:solidFill>
                <a:latin typeface="Arial"/>
                <a:cs typeface="Arial"/>
              </a:rPr>
              <a:t>r</a:t>
            </a:r>
            <a:r>
              <a:rPr sz="2400" b="1" spc="-65" dirty="0">
                <a:solidFill>
                  <a:srgbClr val="073D86"/>
                </a:solidFill>
                <a:latin typeface="Arial"/>
                <a:cs typeface="Arial"/>
              </a:rPr>
              <a:t>ke</a:t>
            </a:r>
            <a:r>
              <a:rPr sz="2400" b="1" spc="-35" dirty="0">
                <a:solidFill>
                  <a:srgbClr val="073D86"/>
                </a:solidFill>
                <a:latin typeface="Arial"/>
                <a:cs typeface="Arial"/>
              </a:rPr>
              <a:t>t</a:t>
            </a:r>
            <a:r>
              <a:rPr sz="2400" b="1" dirty="0">
                <a:solidFill>
                  <a:srgbClr val="073D86"/>
                </a:solidFill>
                <a:latin typeface="Arial"/>
                <a:cs typeface="Arial"/>
              </a:rPr>
              <a:t>	</a:t>
            </a:r>
            <a:r>
              <a:rPr sz="2400" b="1" spc="-140" dirty="0">
                <a:solidFill>
                  <a:srgbClr val="073D86"/>
                </a:solidFill>
                <a:latin typeface="Arial"/>
                <a:cs typeface="Arial"/>
              </a:rPr>
              <a:t>place</a:t>
            </a:r>
            <a:r>
              <a:rPr sz="2400" b="1" dirty="0">
                <a:solidFill>
                  <a:srgbClr val="073D86"/>
                </a:solidFill>
                <a:latin typeface="Arial"/>
                <a:cs typeface="Arial"/>
              </a:rPr>
              <a:t>	</a:t>
            </a:r>
            <a:r>
              <a:rPr sz="2400" b="1" spc="-70" dirty="0">
                <a:solidFill>
                  <a:srgbClr val="073D86"/>
                </a:solidFill>
                <a:latin typeface="Arial"/>
                <a:cs typeface="Arial"/>
              </a:rPr>
              <a:t>where</a:t>
            </a:r>
            <a:endParaRPr sz="2400">
              <a:latin typeface="Arial"/>
              <a:cs typeface="Arial"/>
            </a:endParaRPr>
          </a:p>
        </p:txBody>
      </p:sp>
      <p:sp>
        <p:nvSpPr>
          <p:cNvPr id="3" name="object 3"/>
          <p:cNvSpPr txBox="1"/>
          <p:nvPr/>
        </p:nvSpPr>
        <p:spPr>
          <a:xfrm>
            <a:off x="5567934" y="2689352"/>
            <a:ext cx="2631440" cy="391160"/>
          </a:xfrm>
          <a:prstGeom prst="rect">
            <a:avLst/>
          </a:prstGeom>
        </p:spPr>
        <p:txBody>
          <a:bodyPr vert="horz" wrap="square" lIns="0" tIns="12700" rIns="0" bIns="0" rtlCol="0">
            <a:spAutoFit/>
          </a:bodyPr>
          <a:lstStyle/>
          <a:p>
            <a:pPr marL="12700">
              <a:lnSpc>
                <a:spcPct val="100000"/>
              </a:lnSpc>
              <a:spcBef>
                <a:spcPts val="100"/>
              </a:spcBef>
              <a:tabLst>
                <a:tab pos="1092835" algn="l"/>
                <a:tab pos="1902460" algn="l"/>
              </a:tabLst>
            </a:pPr>
            <a:r>
              <a:rPr sz="2400" b="1" spc="-120" dirty="0">
                <a:solidFill>
                  <a:srgbClr val="073D86"/>
                </a:solidFill>
                <a:latin typeface="Arial"/>
                <a:cs typeface="Arial"/>
              </a:rPr>
              <a:t>buyer	</a:t>
            </a:r>
            <a:r>
              <a:rPr sz="2400" b="1" spc="-150" dirty="0">
                <a:solidFill>
                  <a:srgbClr val="073D86"/>
                </a:solidFill>
                <a:latin typeface="Arial"/>
                <a:cs typeface="Arial"/>
              </a:rPr>
              <a:t>a</a:t>
            </a:r>
            <a:r>
              <a:rPr sz="2400" b="1" spc="-155" dirty="0">
                <a:solidFill>
                  <a:srgbClr val="073D86"/>
                </a:solidFill>
                <a:latin typeface="Arial"/>
                <a:cs typeface="Arial"/>
              </a:rPr>
              <a:t>n</a:t>
            </a:r>
            <a:r>
              <a:rPr sz="2400" b="1" spc="-150" dirty="0">
                <a:solidFill>
                  <a:srgbClr val="073D86"/>
                </a:solidFill>
                <a:latin typeface="Arial"/>
                <a:cs typeface="Arial"/>
              </a:rPr>
              <a:t>d</a:t>
            </a:r>
            <a:r>
              <a:rPr sz="2400" b="1" dirty="0">
                <a:solidFill>
                  <a:srgbClr val="073D86"/>
                </a:solidFill>
                <a:latin typeface="Arial"/>
                <a:cs typeface="Arial"/>
              </a:rPr>
              <a:t>	</a:t>
            </a:r>
            <a:r>
              <a:rPr sz="2400" b="1" spc="-320" dirty="0">
                <a:solidFill>
                  <a:srgbClr val="073D86"/>
                </a:solidFill>
                <a:latin typeface="Arial"/>
                <a:cs typeface="Arial"/>
              </a:rPr>
              <a:t>s</a:t>
            </a:r>
            <a:r>
              <a:rPr sz="2400" b="1" spc="-70" dirty="0">
                <a:solidFill>
                  <a:srgbClr val="073D86"/>
                </a:solidFill>
                <a:latin typeface="Arial"/>
                <a:cs typeface="Arial"/>
              </a:rPr>
              <a:t>eller</a:t>
            </a:r>
            <a:endParaRPr sz="2400">
              <a:latin typeface="Arial"/>
              <a:cs typeface="Arial"/>
            </a:endParaRPr>
          </a:p>
        </p:txBody>
      </p:sp>
      <p:sp>
        <p:nvSpPr>
          <p:cNvPr id="4" name="object 4"/>
          <p:cNvSpPr txBox="1">
            <a:spLocks noGrp="1"/>
          </p:cNvSpPr>
          <p:nvPr>
            <p:ph type="body" idx="1"/>
          </p:nvPr>
        </p:nvSpPr>
        <p:spPr>
          <a:xfrm>
            <a:off x="951077" y="3055111"/>
            <a:ext cx="7251065" cy="2028761"/>
          </a:xfrm>
          <a:prstGeom prst="rect">
            <a:avLst/>
          </a:prstGeom>
        </p:spPr>
        <p:txBody>
          <a:bodyPr vert="horz" wrap="square" lIns="0" tIns="12700" rIns="0" bIns="0" rtlCol="0">
            <a:spAutoFit/>
          </a:bodyPr>
          <a:lstStyle/>
          <a:p>
            <a:pPr marL="286385" marR="5080" algn="just">
              <a:lnSpc>
                <a:spcPct val="100000"/>
              </a:lnSpc>
              <a:spcBef>
                <a:spcPts val="100"/>
              </a:spcBef>
            </a:pPr>
            <a:r>
              <a:rPr spc="-85" dirty="0"/>
              <a:t>participate </a:t>
            </a:r>
            <a:r>
              <a:rPr spc="-110" dirty="0"/>
              <a:t>in </a:t>
            </a:r>
            <a:r>
              <a:rPr spc="-60" dirty="0"/>
              <a:t>the </a:t>
            </a:r>
            <a:r>
              <a:rPr spc="-70" dirty="0"/>
              <a:t>trade </a:t>
            </a:r>
            <a:r>
              <a:rPr spc="-30" dirty="0"/>
              <a:t>of </a:t>
            </a:r>
            <a:r>
              <a:rPr spc="-110" dirty="0"/>
              <a:t>financial </a:t>
            </a:r>
            <a:r>
              <a:rPr spc="-140" dirty="0"/>
              <a:t>securities</a:t>
            </a:r>
            <a:r>
              <a:rPr spc="-65" dirty="0"/>
              <a:t>,  </a:t>
            </a:r>
            <a:r>
              <a:rPr spc="-135" dirty="0"/>
              <a:t>commodities </a:t>
            </a:r>
            <a:r>
              <a:rPr spc="-150" dirty="0"/>
              <a:t>and </a:t>
            </a:r>
            <a:r>
              <a:rPr spc="-65" dirty="0"/>
              <a:t>other </a:t>
            </a:r>
            <a:r>
              <a:rPr spc="-120" dirty="0"/>
              <a:t>items </a:t>
            </a:r>
            <a:r>
              <a:rPr spc="-30" dirty="0"/>
              <a:t>of </a:t>
            </a:r>
            <a:r>
              <a:rPr spc="-135" dirty="0"/>
              <a:t>value </a:t>
            </a:r>
            <a:r>
              <a:rPr spc="-50" dirty="0"/>
              <a:t>at  low </a:t>
            </a:r>
            <a:r>
              <a:rPr spc="-114" dirty="0"/>
              <a:t>transaction </a:t>
            </a:r>
            <a:r>
              <a:rPr spc="-165" dirty="0"/>
              <a:t>cost </a:t>
            </a:r>
            <a:r>
              <a:rPr spc="-145" dirty="0"/>
              <a:t>and </a:t>
            </a:r>
            <a:r>
              <a:rPr spc="-45" dirty="0"/>
              <a:t>at </a:t>
            </a:r>
            <a:r>
              <a:rPr spc="-150" dirty="0"/>
              <a:t>prices </a:t>
            </a:r>
            <a:r>
              <a:rPr spc="-40" dirty="0"/>
              <a:t>that </a:t>
            </a:r>
            <a:r>
              <a:rPr spc="-60" dirty="0"/>
              <a:t>reflect </a:t>
            </a:r>
            <a:r>
              <a:rPr spc="-165" dirty="0"/>
              <a:t>supply  </a:t>
            </a:r>
            <a:r>
              <a:rPr spc="-155" dirty="0"/>
              <a:t>and</a:t>
            </a:r>
            <a:r>
              <a:rPr spc="-150" dirty="0"/>
              <a:t> </a:t>
            </a:r>
            <a:r>
              <a:rPr spc="-135" dirty="0"/>
              <a:t>demand.</a:t>
            </a:r>
          </a:p>
          <a:p>
            <a:pPr>
              <a:lnSpc>
                <a:spcPct val="100000"/>
              </a:lnSpc>
              <a:spcBef>
                <a:spcPts val="5"/>
              </a:spcBef>
            </a:pPr>
            <a:endParaRPr sz="3500" dirty="0"/>
          </a:p>
        </p:txBody>
      </p:sp>
      <p:sp>
        <p:nvSpPr>
          <p:cNvPr id="7" name="Title 1"/>
          <p:cNvSpPr txBox="1">
            <a:spLocks/>
          </p:cNvSpPr>
          <p:nvPr/>
        </p:nvSpPr>
        <p:spPr>
          <a:xfrm>
            <a:off x="1524000" y="838200"/>
            <a:ext cx="6553200" cy="677108"/>
          </a:xfrm>
          <a:prstGeom prst="rect">
            <a:avLst/>
          </a:prstGeom>
        </p:spPr>
        <p:txBody>
          <a:bodyPr wrap="square" lIns="0" tIns="0" rIns="0" bIns="0">
            <a:spAutoFit/>
          </a:bodyPr>
          <a:lstStyle>
            <a:lvl1pPr>
              <a:defRPr sz="4400" b="0" i="0">
                <a:solidFill>
                  <a:schemeClr val="bg1"/>
                </a:solidFill>
                <a:latin typeface="Arial"/>
                <a:ea typeface="+mj-ea"/>
                <a:cs typeface="Arial"/>
              </a:defRPr>
            </a:lvl1pPr>
          </a:lstStyle>
          <a:p>
            <a:pPr algn="ctr"/>
            <a:r>
              <a:rPr lang="en-US" kern="0" dirty="0">
                <a:solidFill>
                  <a:schemeClr val="tx1"/>
                </a:solidFill>
              </a:rPr>
              <a:t>FINANCIAL MARKET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838200"/>
            <a:ext cx="8305800" cy="4801314"/>
          </a:xfrm>
          <a:prstGeom prst="rect">
            <a:avLst/>
          </a:prstGeom>
        </p:spPr>
        <p:txBody>
          <a:bodyPr wrap="square">
            <a:spAutoFit/>
          </a:bodyPr>
          <a:lstStyle/>
          <a:p>
            <a:r>
              <a:rPr lang="en-US" dirty="0"/>
              <a:t>Based on market levels </a:t>
            </a:r>
          </a:p>
          <a:p>
            <a:r>
              <a:rPr lang="en-US" dirty="0"/>
              <a:t>● Primary market:</a:t>
            </a:r>
          </a:p>
          <a:p>
            <a:r>
              <a:rPr lang="en-US" dirty="0"/>
              <a:t> a. Primary market is a market for new issues or new financial claims. Hence it’s also called new issue market.</a:t>
            </a:r>
          </a:p>
          <a:p>
            <a:r>
              <a:rPr lang="en-US" dirty="0"/>
              <a:t> b. The primary market deals with those securities which are issued to the public for the first time.</a:t>
            </a:r>
          </a:p>
          <a:p>
            <a:r>
              <a:rPr lang="en-US" dirty="0"/>
              <a:t> c. Therefore, primary market is the market where the newly started company issued shares to the public for the first time through IPO (initial public offering). </a:t>
            </a:r>
          </a:p>
          <a:p>
            <a:endParaRPr lang="en-US" dirty="0"/>
          </a:p>
          <a:p>
            <a:r>
              <a:rPr lang="en-US" dirty="0"/>
              <a:t>● Secondary market: </a:t>
            </a:r>
          </a:p>
          <a:p>
            <a:pPr marL="342900" indent="-342900">
              <a:buAutoNum type="alphaLcParenR"/>
            </a:pPr>
            <a:r>
              <a:rPr lang="en-US" dirty="0"/>
              <a:t>It’s a market for secondary sale of securities.</a:t>
            </a:r>
          </a:p>
          <a:p>
            <a:pPr marL="342900" indent="-342900">
              <a:buAutoNum type="alphaLcParenR"/>
            </a:pPr>
            <a:r>
              <a:rPr lang="en-US" dirty="0"/>
              <a:t>In other words, securities which have already passed through the new issue market are traded in this market. </a:t>
            </a:r>
          </a:p>
          <a:p>
            <a:pPr marL="342900" indent="-342900">
              <a:buAutoNum type="alphaLcParenR"/>
            </a:pPr>
            <a:r>
              <a:rPr lang="en-US" dirty="0"/>
              <a:t>Generally, such securities are quoted in the stock exchange and it provides a continuous and regular market for buying and selling of securities. </a:t>
            </a:r>
          </a:p>
          <a:p>
            <a:pPr marL="342900" indent="-342900">
              <a:buAutoNum type="alphaLcParenR"/>
            </a:pPr>
            <a:r>
              <a:rPr lang="en-US" dirty="0"/>
              <a:t>Simply put, Secondary market is the market where the second hand securities are sold.</a:t>
            </a:r>
          </a:p>
        </p:txBody>
      </p:sp>
    </p:spTree>
    <p:extLst>
      <p:ext uri="{BB962C8B-B14F-4D97-AF65-F5344CB8AC3E}">
        <p14:creationId xmlns:p14="http://schemas.microsoft.com/office/powerpoint/2010/main" val="1754587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nancial Market - Capital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5962650"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567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1828800"/>
            <a:ext cx="7772400" cy="3416320"/>
          </a:xfrm>
          <a:prstGeom prst="rect">
            <a:avLst/>
          </a:prstGeom>
        </p:spPr>
        <p:txBody>
          <a:bodyPr wrap="square">
            <a:spAutoFit/>
          </a:bodyPr>
          <a:lstStyle/>
          <a:p>
            <a:pPr algn="just">
              <a:buFont typeface="Arial" panose="020B0604020202020204" pitchFamily="34" charset="0"/>
              <a:buChar char="•"/>
            </a:pPr>
            <a:r>
              <a:rPr lang="en-US" b="1" i="0" dirty="0">
                <a:solidFill>
                  <a:srgbClr val="393939"/>
                </a:solidFill>
                <a:effectLst/>
                <a:latin typeface="Arial" panose="020B0604020202020204" pitchFamily="34" charset="0"/>
              </a:rPr>
              <a:t>(a) Primary Market</a:t>
            </a:r>
            <a:r>
              <a:rPr lang="en-US" b="0" i="0" dirty="0">
                <a:solidFill>
                  <a:srgbClr val="393939"/>
                </a:solidFill>
                <a:effectLst/>
                <a:latin typeface="Arial" panose="020B0604020202020204" pitchFamily="34" charset="0"/>
              </a:rPr>
              <a:t>: This market is also called the new issue market. Company raise capital here to fund its business activity. In the primary market, companies issue their securities for the first time to public (in form of shares or bonds). It is here where the IPO’s are issued by companies. </a:t>
            </a:r>
          </a:p>
          <a:p>
            <a:pPr algn="just">
              <a:buFont typeface="Arial" panose="020B0604020202020204" pitchFamily="34" charset="0"/>
              <a:buChar char="•"/>
            </a:pPr>
            <a:endParaRPr lang="en-US" b="0" i="0" dirty="0">
              <a:solidFill>
                <a:srgbClr val="393939"/>
              </a:solidFill>
              <a:effectLst/>
              <a:latin typeface="Arial" panose="020B0604020202020204" pitchFamily="34" charset="0"/>
            </a:endParaRPr>
          </a:p>
          <a:p>
            <a:pPr algn="just">
              <a:buFont typeface="Arial" panose="020B0604020202020204" pitchFamily="34" charset="0"/>
              <a:buChar char="•"/>
            </a:pPr>
            <a:endParaRPr lang="en-US" b="0" i="0" dirty="0">
              <a:solidFill>
                <a:srgbClr val="393939"/>
              </a:solidFill>
              <a:effectLst/>
              <a:latin typeface="Arial" panose="020B0604020202020204" pitchFamily="34" charset="0"/>
            </a:endParaRPr>
          </a:p>
          <a:p>
            <a:pPr algn="just">
              <a:buFont typeface="Arial" panose="020B0604020202020204" pitchFamily="34" charset="0"/>
              <a:buChar char="•"/>
            </a:pPr>
            <a:r>
              <a:rPr lang="en-US" b="1" i="0" dirty="0">
                <a:solidFill>
                  <a:srgbClr val="393939"/>
                </a:solidFill>
                <a:effectLst/>
                <a:latin typeface="Arial" panose="020B0604020202020204" pitchFamily="34" charset="0"/>
              </a:rPr>
              <a:t>(b) Secondary Market</a:t>
            </a:r>
            <a:r>
              <a:rPr lang="en-US" b="0" i="0" dirty="0">
                <a:solidFill>
                  <a:srgbClr val="393939"/>
                </a:solidFill>
                <a:effectLst/>
                <a:latin typeface="Arial" panose="020B0604020202020204" pitchFamily="34" charset="0"/>
              </a:rPr>
              <a:t>: Households who’ve bought the security in primary market can sell (exit) it in secondary market. When we say ‘stock exchange’ we are actually referring to the secondary market. Here the already issued securities are traded between buyers and sellers independent of the issuers intervention. If the issuer (company) wants to buyback its shares, they have to do it in secondary market.</a:t>
            </a:r>
          </a:p>
        </p:txBody>
      </p:sp>
    </p:spTree>
    <p:extLst>
      <p:ext uri="{BB962C8B-B14F-4D97-AF65-F5344CB8AC3E}">
        <p14:creationId xmlns:p14="http://schemas.microsoft.com/office/powerpoint/2010/main" val="4257459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914400"/>
            <a:ext cx="8001000" cy="3693319"/>
          </a:xfrm>
          <a:prstGeom prst="rect">
            <a:avLst/>
          </a:prstGeom>
        </p:spPr>
        <p:txBody>
          <a:bodyPr wrap="square">
            <a:spAutoFit/>
          </a:bodyPr>
          <a:lstStyle/>
          <a:p>
            <a:pPr algn="just"/>
            <a:r>
              <a:rPr lang="en-US" dirty="0">
                <a:solidFill>
                  <a:srgbClr val="333333"/>
                </a:solidFill>
                <a:latin typeface="Roboto"/>
              </a:rPr>
              <a:t>Share market works in the following order:</a:t>
            </a:r>
          </a:p>
          <a:p>
            <a:pPr algn="just"/>
            <a:endParaRPr lang="en-US" dirty="0">
              <a:solidFill>
                <a:srgbClr val="333333"/>
              </a:solidFill>
              <a:latin typeface="Roboto"/>
            </a:endParaRPr>
          </a:p>
          <a:p>
            <a:pPr algn="just"/>
            <a:r>
              <a:rPr lang="en-US" dirty="0">
                <a:solidFill>
                  <a:srgbClr val="333333"/>
                </a:solidFill>
                <a:latin typeface="Roboto"/>
              </a:rPr>
              <a:t>1. A company gets listed in the primary market through an IPO.</a:t>
            </a:r>
          </a:p>
          <a:p>
            <a:pPr algn="just"/>
            <a:r>
              <a:rPr lang="en-US" dirty="0">
                <a:solidFill>
                  <a:srgbClr val="333333"/>
                </a:solidFill>
                <a:latin typeface="Roboto"/>
              </a:rPr>
              <a:t>2. Shares get distributed in the Secondary Market</a:t>
            </a:r>
          </a:p>
          <a:p>
            <a:pPr algn="just"/>
            <a:r>
              <a:rPr lang="en-US" dirty="0">
                <a:solidFill>
                  <a:srgbClr val="333333"/>
                </a:solidFill>
                <a:latin typeface="Roboto"/>
              </a:rPr>
              <a:t>3. The stocks issued can be traded by the investors in the secondary market.</a:t>
            </a:r>
          </a:p>
          <a:p>
            <a:pPr algn="just"/>
            <a:r>
              <a:rPr lang="en-US" dirty="0">
                <a:solidFill>
                  <a:srgbClr val="333333"/>
                </a:solidFill>
                <a:latin typeface="Roboto"/>
              </a:rPr>
              <a:t>4. Stock brokers and brokerage firms are entities registered with the stock exchange which offers you to buy particular share at said price</a:t>
            </a:r>
          </a:p>
          <a:p>
            <a:pPr algn="just"/>
            <a:r>
              <a:rPr lang="en-US" dirty="0">
                <a:solidFill>
                  <a:srgbClr val="333333"/>
                </a:solidFill>
                <a:latin typeface="Roboto"/>
              </a:rPr>
              <a:t>5. Your broker passes on your buy order to the exchange, which searches for a sell order for the same share.</a:t>
            </a:r>
          </a:p>
          <a:p>
            <a:pPr algn="just"/>
            <a:r>
              <a:rPr lang="en-US" dirty="0">
                <a:solidFill>
                  <a:srgbClr val="333333"/>
                </a:solidFill>
                <a:latin typeface="Roboto"/>
              </a:rPr>
              <a:t>6. The process takes T+2 days i.e. you will get your shares deposited in your </a:t>
            </a:r>
            <a:r>
              <a:rPr lang="en-US" dirty="0" err="1">
                <a:solidFill>
                  <a:srgbClr val="333333"/>
                </a:solidFill>
                <a:latin typeface="Roboto"/>
              </a:rPr>
              <a:t>demat</a:t>
            </a:r>
            <a:r>
              <a:rPr lang="en-US" dirty="0">
                <a:solidFill>
                  <a:srgbClr val="333333"/>
                </a:solidFill>
                <a:latin typeface="Roboto"/>
              </a:rPr>
              <a:t> account in two working days.</a:t>
            </a:r>
          </a:p>
          <a:p>
            <a:pPr algn="just"/>
            <a:endParaRPr lang="en-US" dirty="0">
              <a:solidFill>
                <a:srgbClr val="333333"/>
              </a:solidFill>
              <a:latin typeface="Roboto"/>
            </a:endParaRPr>
          </a:p>
          <a:p>
            <a:pPr algn="just"/>
            <a:endParaRPr lang="en-US" dirty="0">
              <a:solidFill>
                <a:srgbClr val="333333"/>
              </a:solidFill>
              <a:latin typeface="Roboto"/>
            </a:endParaRPr>
          </a:p>
        </p:txBody>
      </p:sp>
    </p:spTree>
    <p:extLst>
      <p:ext uri="{BB962C8B-B14F-4D97-AF65-F5344CB8AC3E}">
        <p14:creationId xmlns:p14="http://schemas.microsoft.com/office/powerpoint/2010/main" val="3982820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47595" y="1742291"/>
            <a:ext cx="3795395" cy="3639820"/>
            <a:chOff x="1547595" y="1742291"/>
            <a:chExt cx="3795395" cy="3639820"/>
          </a:xfrm>
        </p:grpSpPr>
        <p:sp>
          <p:nvSpPr>
            <p:cNvPr id="3" name="object 3"/>
            <p:cNvSpPr/>
            <p:nvPr/>
          </p:nvSpPr>
          <p:spPr>
            <a:xfrm>
              <a:off x="1547595" y="1742291"/>
              <a:ext cx="3795180" cy="363975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23972" y="3140963"/>
              <a:ext cx="1202436" cy="4175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56523" y="3144520"/>
              <a:ext cx="1156676" cy="37312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817875" y="3587495"/>
              <a:ext cx="1237488" cy="350519"/>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850641" y="3591814"/>
              <a:ext cx="1191459" cy="304800"/>
            </a:xfrm>
            <a:prstGeom prst="rect">
              <a:avLst/>
            </a:prstGeom>
            <a:blipFill>
              <a:blip r:embed="rId6" cstate="print"/>
              <a:stretch>
                <a:fillRect/>
              </a:stretch>
            </a:blipFill>
          </p:spPr>
          <p:txBody>
            <a:bodyPr wrap="square" lIns="0" tIns="0" rIns="0" bIns="0" rtlCol="0"/>
            <a:lstStyle/>
            <a:p>
              <a:endParaRPr/>
            </a:p>
          </p:txBody>
        </p:sp>
      </p:grpSp>
      <p:grpSp>
        <p:nvGrpSpPr>
          <p:cNvPr id="8" name="object 8"/>
          <p:cNvGrpSpPr/>
          <p:nvPr/>
        </p:nvGrpSpPr>
        <p:grpSpPr>
          <a:xfrm>
            <a:off x="5548107" y="539846"/>
            <a:ext cx="2446655" cy="2668270"/>
            <a:chOff x="5548107" y="539846"/>
            <a:chExt cx="2446655" cy="2668270"/>
          </a:xfrm>
        </p:grpSpPr>
        <p:sp>
          <p:nvSpPr>
            <p:cNvPr id="9" name="object 9"/>
            <p:cNvSpPr/>
            <p:nvPr/>
          </p:nvSpPr>
          <p:spPr>
            <a:xfrm>
              <a:off x="5548107" y="539846"/>
              <a:ext cx="2446049" cy="2667823"/>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6236208" y="1458467"/>
              <a:ext cx="1083564" cy="394715"/>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6438265" y="1464309"/>
              <a:ext cx="869950" cy="360299"/>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6268593" y="1486153"/>
              <a:ext cx="152400" cy="257175"/>
            </a:xfrm>
            <a:custGeom>
              <a:avLst/>
              <a:gdLst/>
              <a:ahLst/>
              <a:cxnLst/>
              <a:rect l="l" t="t" r="r" b="b"/>
              <a:pathLst>
                <a:path w="152400" h="257175">
                  <a:moveTo>
                    <a:pt x="15494" y="0"/>
                  </a:moveTo>
                  <a:lnTo>
                    <a:pt x="143764" y="0"/>
                  </a:lnTo>
                  <a:lnTo>
                    <a:pt x="145034" y="0"/>
                  </a:lnTo>
                  <a:lnTo>
                    <a:pt x="146050" y="381"/>
                  </a:lnTo>
                  <a:lnTo>
                    <a:pt x="146939" y="1016"/>
                  </a:lnTo>
                  <a:lnTo>
                    <a:pt x="147955" y="1650"/>
                  </a:lnTo>
                  <a:lnTo>
                    <a:pt x="148717" y="2794"/>
                  </a:lnTo>
                  <a:lnTo>
                    <a:pt x="149352" y="4445"/>
                  </a:lnTo>
                  <a:lnTo>
                    <a:pt x="149987" y="6223"/>
                  </a:lnTo>
                  <a:lnTo>
                    <a:pt x="150495" y="8255"/>
                  </a:lnTo>
                  <a:lnTo>
                    <a:pt x="150876" y="10922"/>
                  </a:lnTo>
                  <a:lnTo>
                    <a:pt x="151257" y="13462"/>
                  </a:lnTo>
                  <a:lnTo>
                    <a:pt x="151384" y="16763"/>
                  </a:lnTo>
                  <a:lnTo>
                    <a:pt x="151384" y="20700"/>
                  </a:lnTo>
                  <a:lnTo>
                    <a:pt x="151384" y="24384"/>
                  </a:lnTo>
                  <a:lnTo>
                    <a:pt x="151257" y="27559"/>
                  </a:lnTo>
                  <a:lnTo>
                    <a:pt x="150876" y="30099"/>
                  </a:lnTo>
                  <a:lnTo>
                    <a:pt x="150495" y="32766"/>
                  </a:lnTo>
                  <a:lnTo>
                    <a:pt x="146939" y="39878"/>
                  </a:lnTo>
                  <a:lnTo>
                    <a:pt x="146050" y="40640"/>
                  </a:lnTo>
                  <a:lnTo>
                    <a:pt x="145034" y="41021"/>
                  </a:lnTo>
                  <a:lnTo>
                    <a:pt x="143764" y="41021"/>
                  </a:lnTo>
                  <a:lnTo>
                    <a:pt x="52070" y="41021"/>
                  </a:lnTo>
                  <a:lnTo>
                    <a:pt x="52070" y="103759"/>
                  </a:lnTo>
                  <a:lnTo>
                    <a:pt x="129667" y="103759"/>
                  </a:lnTo>
                  <a:lnTo>
                    <a:pt x="130937" y="103759"/>
                  </a:lnTo>
                  <a:lnTo>
                    <a:pt x="131953" y="104140"/>
                  </a:lnTo>
                  <a:lnTo>
                    <a:pt x="132969" y="104901"/>
                  </a:lnTo>
                  <a:lnTo>
                    <a:pt x="133985" y="105537"/>
                  </a:lnTo>
                  <a:lnTo>
                    <a:pt x="136906" y="114426"/>
                  </a:lnTo>
                  <a:lnTo>
                    <a:pt x="137287" y="116967"/>
                  </a:lnTo>
                  <a:lnTo>
                    <a:pt x="137414" y="120142"/>
                  </a:lnTo>
                  <a:lnTo>
                    <a:pt x="137414" y="123825"/>
                  </a:lnTo>
                  <a:lnTo>
                    <a:pt x="137414" y="127635"/>
                  </a:lnTo>
                  <a:lnTo>
                    <a:pt x="137287" y="130810"/>
                  </a:lnTo>
                  <a:lnTo>
                    <a:pt x="136906" y="133350"/>
                  </a:lnTo>
                  <a:lnTo>
                    <a:pt x="136652" y="135890"/>
                  </a:lnTo>
                  <a:lnTo>
                    <a:pt x="130937" y="143637"/>
                  </a:lnTo>
                  <a:lnTo>
                    <a:pt x="129667" y="143637"/>
                  </a:lnTo>
                  <a:lnTo>
                    <a:pt x="52070" y="143637"/>
                  </a:lnTo>
                  <a:lnTo>
                    <a:pt x="52070" y="216154"/>
                  </a:lnTo>
                  <a:lnTo>
                    <a:pt x="144653" y="216154"/>
                  </a:lnTo>
                  <a:lnTo>
                    <a:pt x="145796" y="216154"/>
                  </a:lnTo>
                  <a:lnTo>
                    <a:pt x="146939" y="216535"/>
                  </a:lnTo>
                  <a:lnTo>
                    <a:pt x="147828" y="217297"/>
                  </a:lnTo>
                  <a:lnTo>
                    <a:pt x="148844" y="218059"/>
                  </a:lnTo>
                  <a:lnTo>
                    <a:pt x="152400" y="232791"/>
                  </a:lnTo>
                  <a:lnTo>
                    <a:pt x="152400" y="236728"/>
                  </a:lnTo>
                  <a:lnTo>
                    <a:pt x="152400" y="240537"/>
                  </a:lnTo>
                  <a:lnTo>
                    <a:pt x="147828" y="256032"/>
                  </a:lnTo>
                  <a:lnTo>
                    <a:pt x="146939" y="256794"/>
                  </a:lnTo>
                  <a:lnTo>
                    <a:pt x="145796" y="257175"/>
                  </a:lnTo>
                  <a:lnTo>
                    <a:pt x="144653" y="257175"/>
                  </a:lnTo>
                  <a:lnTo>
                    <a:pt x="15494" y="257175"/>
                  </a:lnTo>
                  <a:lnTo>
                    <a:pt x="11049" y="257175"/>
                  </a:lnTo>
                  <a:lnTo>
                    <a:pt x="7366" y="255905"/>
                  </a:lnTo>
                  <a:lnTo>
                    <a:pt x="4445" y="253237"/>
                  </a:lnTo>
                  <a:lnTo>
                    <a:pt x="1397" y="250698"/>
                  </a:lnTo>
                  <a:lnTo>
                    <a:pt x="0" y="246507"/>
                  </a:lnTo>
                  <a:lnTo>
                    <a:pt x="0" y="240665"/>
                  </a:lnTo>
                  <a:lnTo>
                    <a:pt x="0" y="16510"/>
                  </a:lnTo>
                  <a:lnTo>
                    <a:pt x="0" y="10668"/>
                  </a:lnTo>
                  <a:lnTo>
                    <a:pt x="1397" y="6476"/>
                  </a:lnTo>
                  <a:lnTo>
                    <a:pt x="4445" y="3937"/>
                  </a:lnTo>
                  <a:lnTo>
                    <a:pt x="7366" y="1270"/>
                  </a:lnTo>
                  <a:lnTo>
                    <a:pt x="11049" y="0"/>
                  </a:lnTo>
                  <a:lnTo>
                    <a:pt x="15494" y="0"/>
                  </a:lnTo>
                  <a:close/>
                </a:path>
              </a:pathLst>
            </a:custGeom>
            <a:ln w="18288">
              <a:solidFill>
                <a:srgbClr val="D63936"/>
              </a:solidFill>
            </a:ln>
          </p:spPr>
          <p:txBody>
            <a:bodyPr wrap="square" lIns="0" tIns="0" rIns="0" bIns="0" rtlCol="0"/>
            <a:lstStyle/>
            <a:p>
              <a:endParaRPr/>
            </a:p>
          </p:txBody>
        </p:sp>
        <p:sp>
          <p:nvSpPr>
            <p:cNvPr id="13" name="object 13"/>
            <p:cNvSpPr/>
            <p:nvPr/>
          </p:nvSpPr>
          <p:spPr>
            <a:xfrm>
              <a:off x="6161532" y="1898903"/>
              <a:ext cx="1219200" cy="332232"/>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6184773" y="1904111"/>
              <a:ext cx="1185418" cy="299466"/>
            </a:xfrm>
            <a:prstGeom prst="rect">
              <a:avLst/>
            </a:prstGeom>
            <a:blipFill>
              <a:blip r:embed="rId11" cstate="print"/>
              <a:stretch>
                <a:fillRect/>
              </a:stretch>
            </a:blipFill>
          </p:spPr>
          <p:txBody>
            <a:bodyPr wrap="square" lIns="0" tIns="0" rIns="0" bIns="0" rtlCol="0"/>
            <a:lstStyle/>
            <a:p>
              <a:endParaRPr/>
            </a:p>
          </p:txBody>
        </p:sp>
      </p:grpSp>
      <p:sp>
        <p:nvSpPr>
          <p:cNvPr id="15" name="object 15"/>
          <p:cNvSpPr/>
          <p:nvPr/>
        </p:nvSpPr>
        <p:spPr>
          <a:xfrm>
            <a:off x="5539576" y="3722832"/>
            <a:ext cx="2740851" cy="2726941"/>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982014" y="846933"/>
            <a:ext cx="329101" cy="475341"/>
          </a:xfrm>
          <a:prstGeom prst="rect">
            <a:avLst/>
          </a:prstGeom>
          <a:blipFill>
            <a:blip r:embed="rId13" cstate="print"/>
            <a:stretch>
              <a:fillRect/>
            </a:stretch>
          </a:blipFill>
        </p:spPr>
        <p:txBody>
          <a:bodyPr wrap="square" lIns="0" tIns="0" rIns="0" bIns="0" rtlCol="0"/>
          <a:lstStyle/>
          <a:p>
            <a:endParaRPr/>
          </a:p>
        </p:txBody>
      </p:sp>
      <p:grpSp>
        <p:nvGrpSpPr>
          <p:cNvPr id="17" name="object 17"/>
          <p:cNvGrpSpPr/>
          <p:nvPr/>
        </p:nvGrpSpPr>
        <p:grpSpPr>
          <a:xfrm>
            <a:off x="2383388" y="634796"/>
            <a:ext cx="480059" cy="529590"/>
            <a:chOff x="2383388" y="634796"/>
            <a:chExt cx="480059" cy="529590"/>
          </a:xfrm>
        </p:grpSpPr>
        <p:sp>
          <p:nvSpPr>
            <p:cNvPr id="18" name="object 18"/>
            <p:cNvSpPr/>
            <p:nvPr/>
          </p:nvSpPr>
          <p:spPr>
            <a:xfrm>
              <a:off x="2383388" y="915240"/>
              <a:ext cx="265470" cy="248674"/>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2565788" y="634796"/>
              <a:ext cx="297359" cy="257860"/>
            </a:xfrm>
            <a:prstGeom prst="rect">
              <a:avLst/>
            </a:prstGeom>
            <a:blipFill>
              <a:blip r:embed="rId15" cstate="print"/>
              <a:stretch>
                <a:fillRect/>
              </a:stretch>
            </a:blipFill>
          </p:spPr>
          <p:txBody>
            <a:bodyPr wrap="square" lIns="0" tIns="0" rIns="0" bIns="0" rtlCol="0"/>
            <a:lstStyle/>
            <a:p>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2590800"/>
            <a:ext cx="7924800" cy="1885131"/>
          </a:xfrm>
          <a:prstGeom prst="rect">
            <a:avLst/>
          </a:prstGeom>
        </p:spPr>
        <p:txBody>
          <a:bodyPr vert="horz" wrap="square" lIns="0" tIns="12700" rIns="0" bIns="0" rtlCol="0">
            <a:spAutoFit/>
          </a:bodyPr>
          <a:lstStyle/>
          <a:p>
            <a:pPr marL="12700" marR="5080" algn="just">
              <a:lnSpc>
                <a:spcPct val="100000"/>
              </a:lnSpc>
              <a:spcBef>
                <a:spcPts val="100"/>
              </a:spcBef>
              <a:tabLst>
                <a:tab pos="829310" algn="l"/>
                <a:tab pos="3735704" algn="l"/>
              </a:tabLst>
            </a:pPr>
            <a:r>
              <a:rPr sz="2400" b="1" spc="35" dirty="0">
                <a:solidFill>
                  <a:srgbClr val="073D86"/>
                </a:solidFill>
                <a:latin typeface="Arial"/>
                <a:cs typeface="Arial"/>
              </a:rPr>
              <a:t>It</a:t>
            </a:r>
            <a:r>
              <a:rPr sz="2400" b="1" spc="-135" dirty="0">
                <a:solidFill>
                  <a:srgbClr val="073D86"/>
                </a:solidFill>
                <a:latin typeface="Arial"/>
                <a:cs typeface="Arial"/>
              </a:rPr>
              <a:t> </a:t>
            </a:r>
            <a:r>
              <a:rPr sz="2400" b="1" spc="-204" dirty="0">
                <a:solidFill>
                  <a:srgbClr val="073D86"/>
                </a:solidFill>
                <a:latin typeface="Arial"/>
                <a:cs typeface="Arial"/>
              </a:rPr>
              <a:t>is</a:t>
            </a:r>
            <a:r>
              <a:rPr sz="2400" b="1" spc="-135" dirty="0">
                <a:solidFill>
                  <a:srgbClr val="073D86"/>
                </a:solidFill>
                <a:latin typeface="Arial"/>
                <a:cs typeface="Arial"/>
              </a:rPr>
              <a:t> </a:t>
            </a:r>
            <a:r>
              <a:rPr sz="2400" b="1" spc="-160" dirty="0">
                <a:solidFill>
                  <a:srgbClr val="073D86"/>
                </a:solidFill>
                <a:latin typeface="Arial"/>
                <a:cs typeface="Arial"/>
              </a:rPr>
              <a:t>a	</a:t>
            </a:r>
            <a:r>
              <a:rPr sz="2400" b="1" spc="-110" dirty="0">
                <a:solidFill>
                  <a:srgbClr val="073D86"/>
                </a:solidFill>
                <a:latin typeface="Arial"/>
                <a:cs typeface="Arial"/>
              </a:rPr>
              <a:t>marketplace </a:t>
            </a:r>
            <a:r>
              <a:rPr sz="2400" b="1" spc="-114" dirty="0">
                <a:solidFill>
                  <a:srgbClr val="073D86"/>
                </a:solidFill>
                <a:latin typeface="Arial"/>
                <a:cs typeface="Arial"/>
              </a:rPr>
              <a:t>in </a:t>
            </a:r>
            <a:r>
              <a:rPr sz="2400" b="1" spc="-125" dirty="0">
                <a:solidFill>
                  <a:srgbClr val="073D86"/>
                </a:solidFill>
                <a:latin typeface="Arial"/>
                <a:cs typeface="Arial"/>
              </a:rPr>
              <a:t>which </a:t>
            </a:r>
            <a:r>
              <a:rPr sz="2400" b="1" spc="-185" dirty="0">
                <a:solidFill>
                  <a:srgbClr val="073D86"/>
                </a:solidFill>
                <a:latin typeface="Arial"/>
                <a:cs typeface="Arial"/>
              </a:rPr>
              <a:t>shares </a:t>
            </a:r>
            <a:r>
              <a:rPr sz="2400" b="1" spc="-95" dirty="0">
                <a:solidFill>
                  <a:srgbClr val="073D86"/>
                </a:solidFill>
                <a:latin typeface="Arial"/>
                <a:cs typeface="Arial"/>
              </a:rPr>
              <a:t>are </a:t>
            </a:r>
            <a:r>
              <a:rPr sz="2400" b="1" spc="-195" dirty="0">
                <a:solidFill>
                  <a:srgbClr val="073D86"/>
                </a:solidFill>
                <a:latin typeface="Arial"/>
                <a:cs typeface="Arial"/>
              </a:rPr>
              <a:t>issued </a:t>
            </a:r>
            <a:r>
              <a:rPr sz="2400" b="1" spc="-155" dirty="0">
                <a:solidFill>
                  <a:srgbClr val="073D86"/>
                </a:solidFill>
                <a:latin typeface="Arial"/>
                <a:cs typeface="Arial"/>
              </a:rPr>
              <a:t>and  </a:t>
            </a:r>
            <a:r>
              <a:rPr sz="2400" b="1" spc="-80" dirty="0">
                <a:solidFill>
                  <a:srgbClr val="073D86"/>
                </a:solidFill>
                <a:latin typeface="Arial"/>
                <a:cs typeface="Arial"/>
              </a:rPr>
              <a:t>traded, </a:t>
            </a:r>
            <a:r>
              <a:rPr sz="2400" b="1" spc="-65" dirty="0">
                <a:solidFill>
                  <a:srgbClr val="073D86"/>
                </a:solidFill>
                <a:latin typeface="Arial"/>
                <a:cs typeface="Arial"/>
              </a:rPr>
              <a:t>either </a:t>
            </a:r>
            <a:r>
              <a:rPr sz="2400" b="1" spc="-95" dirty="0">
                <a:solidFill>
                  <a:srgbClr val="073D86"/>
                </a:solidFill>
                <a:latin typeface="Arial"/>
                <a:cs typeface="Arial"/>
              </a:rPr>
              <a:t>through </a:t>
            </a:r>
            <a:r>
              <a:rPr sz="2400" b="1" spc="-175" dirty="0">
                <a:solidFill>
                  <a:srgbClr val="073D86"/>
                </a:solidFill>
                <a:latin typeface="Arial"/>
                <a:cs typeface="Arial"/>
              </a:rPr>
              <a:t>exchanges</a:t>
            </a:r>
            <a:r>
              <a:rPr sz="2400" b="1" spc="-110" dirty="0">
                <a:solidFill>
                  <a:srgbClr val="073D86"/>
                </a:solidFill>
                <a:latin typeface="Arial"/>
                <a:cs typeface="Arial"/>
              </a:rPr>
              <a:t>. </a:t>
            </a:r>
            <a:endParaRPr lang="en-US" sz="2400" b="1" spc="-110" dirty="0">
              <a:solidFill>
                <a:srgbClr val="073D86"/>
              </a:solidFill>
              <a:latin typeface="Arial"/>
              <a:cs typeface="Arial"/>
            </a:endParaRPr>
          </a:p>
          <a:p>
            <a:pPr marL="12700" marR="5080" algn="just">
              <a:lnSpc>
                <a:spcPct val="100000"/>
              </a:lnSpc>
              <a:spcBef>
                <a:spcPts val="100"/>
              </a:spcBef>
              <a:tabLst>
                <a:tab pos="829310" algn="l"/>
                <a:tab pos="3735704" algn="l"/>
              </a:tabLst>
            </a:pPr>
            <a:endParaRPr lang="en-US" sz="2400" b="1" spc="-110" dirty="0">
              <a:solidFill>
                <a:srgbClr val="073D86"/>
              </a:solidFill>
              <a:latin typeface="Arial"/>
              <a:cs typeface="Arial"/>
            </a:endParaRPr>
          </a:p>
          <a:p>
            <a:pPr marL="12700" marR="5080" algn="just">
              <a:lnSpc>
                <a:spcPct val="100000"/>
              </a:lnSpc>
              <a:spcBef>
                <a:spcPts val="100"/>
              </a:spcBef>
              <a:tabLst>
                <a:tab pos="829310" algn="l"/>
                <a:tab pos="3735704" algn="l"/>
              </a:tabLst>
            </a:pPr>
            <a:r>
              <a:rPr sz="2400" b="1" spc="35" dirty="0">
                <a:solidFill>
                  <a:srgbClr val="073D86"/>
                </a:solidFill>
                <a:latin typeface="Arial"/>
                <a:cs typeface="Arial"/>
              </a:rPr>
              <a:t>It </a:t>
            </a:r>
            <a:r>
              <a:rPr sz="2400" b="1" spc="-204" dirty="0">
                <a:solidFill>
                  <a:srgbClr val="073D86"/>
                </a:solidFill>
                <a:latin typeface="Arial"/>
                <a:cs typeface="Arial"/>
              </a:rPr>
              <a:t>is </a:t>
            </a:r>
            <a:r>
              <a:rPr sz="2400" b="1" spc="-170" dirty="0">
                <a:solidFill>
                  <a:srgbClr val="073D86"/>
                </a:solidFill>
                <a:latin typeface="Arial"/>
                <a:cs typeface="Arial"/>
              </a:rPr>
              <a:t>also</a:t>
            </a:r>
            <a:r>
              <a:rPr sz="2400" b="1" spc="-240" dirty="0">
                <a:solidFill>
                  <a:srgbClr val="073D86"/>
                </a:solidFill>
                <a:latin typeface="Arial"/>
                <a:cs typeface="Arial"/>
              </a:rPr>
              <a:t> </a:t>
            </a:r>
            <a:r>
              <a:rPr sz="2400" b="1" spc="-105" dirty="0">
                <a:solidFill>
                  <a:srgbClr val="073D86"/>
                </a:solidFill>
                <a:latin typeface="Arial"/>
                <a:cs typeface="Arial"/>
              </a:rPr>
              <a:t>known</a:t>
            </a:r>
            <a:r>
              <a:rPr sz="2400" b="1" spc="-145" dirty="0">
                <a:solidFill>
                  <a:srgbClr val="073D86"/>
                </a:solidFill>
                <a:latin typeface="Arial"/>
                <a:cs typeface="Arial"/>
              </a:rPr>
              <a:t> </a:t>
            </a:r>
            <a:r>
              <a:rPr sz="2400" b="1" spc="-245" dirty="0">
                <a:solidFill>
                  <a:srgbClr val="073D86"/>
                </a:solidFill>
                <a:latin typeface="Arial"/>
                <a:cs typeface="Arial"/>
              </a:rPr>
              <a:t>as</a:t>
            </a:r>
            <a:r>
              <a:rPr lang="en-US" sz="2400" b="1" spc="-245" dirty="0">
                <a:solidFill>
                  <a:srgbClr val="073D86"/>
                </a:solidFill>
                <a:latin typeface="Arial"/>
                <a:cs typeface="Arial"/>
              </a:rPr>
              <a:t> </a:t>
            </a:r>
            <a:r>
              <a:rPr sz="2400" b="1" spc="-155" dirty="0">
                <a:solidFill>
                  <a:srgbClr val="073D86"/>
                </a:solidFill>
                <a:latin typeface="Arial"/>
                <a:cs typeface="Arial"/>
              </a:rPr>
              <a:t>stock </a:t>
            </a:r>
            <a:r>
              <a:rPr sz="2400" b="1" spc="-80" dirty="0">
                <a:solidFill>
                  <a:srgbClr val="073D86"/>
                </a:solidFill>
                <a:latin typeface="Arial"/>
                <a:cs typeface="Arial"/>
              </a:rPr>
              <a:t>market, </a:t>
            </a:r>
            <a:r>
              <a:rPr sz="2400" b="1" spc="-5" dirty="0">
                <a:solidFill>
                  <a:srgbClr val="073D86"/>
                </a:solidFill>
                <a:latin typeface="Arial"/>
                <a:cs typeface="Arial"/>
              </a:rPr>
              <a:t>it </a:t>
            </a:r>
            <a:r>
              <a:rPr sz="2400" b="1" spc="-200" dirty="0">
                <a:solidFill>
                  <a:srgbClr val="073D86"/>
                </a:solidFill>
                <a:latin typeface="Arial"/>
                <a:cs typeface="Arial"/>
              </a:rPr>
              <a:t>is </a:t>
            </a:r>
            <a:r>
              <a:rPr sz="2400" b="1" spc="-130" dirty="0">
                <a:solidFill>
                  <a:srgbClr val="073D86"/>
                </a:solidFill>
                <a:latin typeface="Arial"/>
                <a:cs typeface="Arial"/>
              </a:rPr>
              <a:t>one </a:t>
            </a:r>
            <a:r>
              <a:rPr sz="2400" b="1" spc="-30" dirty="0">
                <a:solidFill>
                  <a:srgbClr val="073D86"/>
                </a:solidFill>
                <a:latin typeface="Arial"/>
                <a:cs typeface="Arial"/>
              </a:rPr>
              <a:t>of  </a:t>
            </a:r>
            <a:r>
              <a:rPr sz="2400" b="1" spc="-60" dirty="0">
                <a:solidFill>
                  <a:srgbClr val="073D86"/>
                </a:solidFill>
                <a:latin typeface="Arial"/>
                <a:cs typeface="Arial"/>
              </a:rPr>
              <a:t>the </a:t>
            </a:r>
            <a:r>
              <a:rPr sz="2400" b="1" spc="-135" dirty="0">
                <a:solidFill>
                  <a:srgbClr val="073D86"/>
                </a:solidFill>
                <a:latin typeface="Arial"/>
                <a:cs typeface="Arial"/>
              </a:rPr>
              <a:t>most </a:t>
            </a:r>
            <a:r>
              <a:rPr sz="2400" b="1" spc="-80" dirty="0">
                <a:solidFill>
                  <a:srgbClr val="073D86"/>
                </a:solidFill>
                <a:latin typeface="Arial"/>
                <a:cs typeface="Arial"/>
              </a:rPr>
              <a:t>vital </a:t>
            </a:r>
            <a:r>
              <a:rPr sz="2400" b="1" spc="-155" dirty="0">
                <a:solidFill>
                  <a:srgbClr val="073D86"/>
                </a:solidFill>
                <a:latin typeface="Arial"/>
                <a:cs typeface="Arial"/>
              </a:rPr>
              <a:t>areas </a:t>
            </a:r>
            <a:r>
              <a:rPr sz="2400" b="1" spc="-30" dirty="0">
                <a:solidFill>
                  <a:srgbClr val="073D86"/>
                </a:solidFill>
                <a:latin typeface="Arial"/>
                <a:cs typeface="Arial"/>
              </a:rPr>
              <a:t>of </a:t>
            </a:r>
            <a:r>
              <a:rPr sz="2400" b="1" spc="-155" dirty="0">
                <a:solidFill>
                  <a:srgbClr val="073D86"/>
                </a:solidFill>
                <a:latin typeface="Arial"/>
                <a:cs typeface="Arial"/>
              </a:rPr>
              <a:t>a </a:t>
            </a:r>
            <a:r>
              <a:rPr sz="2400" b="1" spc="-80" dirty="0">
                <a:solidFill>
                  <a:srgbClr val="073D86"/>
                </a:solidFill>
                <a:latin typeface="Arial"/>
                <a:cs typeface="Arial"/>
              </a:rPr>
              <a:t>market</a:t>
            </a:r>
            <a:r>
              <a:rPr sz="2400" b="1" spc="-400" dirty="0">
                <a:solidFill>
                  <a:srgbClr val="073D86"/>
                </a:solidFill>
                <a:latin typeface="Arial"/>
                <a:cs typeface="Arial"/>
              </a:rPr>
              <a:t> </a:t>
            </a:r>
            <a:r>
              <a:rPr sz="2400" b="1" spc="-165" dirty="0">
                <a:solidFill>
                  <a:srgbClr val="073D86"/>
                </a:solidFill>
                <a:latin typeface="Arial"/>
                <a:cs typeface="Arial"/>
              </a:rPr>
              <a:t>economy.</a:t>
            </a:r>
            <a:endParaRPr sz="2400" dirty="0">
              <a:latin typeface="Arial"/>
              <a:cs typeface="Arial"/>
            </a:endParaRPr>
          </a:p>
        </p:txBody>
      </p:sp>
      <p:sp>
        <p:nvSpPr>
          <p:cNvPr id="3" name="object 3"/>
          <p:cNvSpPr txBox="1">
            <a:spLocks noGrp="1"/>
          </p:cNvSpPr>
          <p:nvPr>
            <p:ph type="title"/>
          </p:nvPr>
        </p:nvSpPr>
        <p:spPr>
          <a:xfrm>
            <a:off x="3336797" y="603250"/>
            <a:ext cx="2472055" cy="696595"/>
          </a:xfrm>
          <a:prstGeom prst="rect">
            <a:avLst/>
          </a:prstGeom>
        </p:spPr>
        <p:txBody>
          <a:bodyPr vert="horz" wrap="square" lIns="0" tIns="13335" rIns="0" bIns="0" rtlCol="0">
            <a:spAutoFit/>
          </a:bodyPr>
          <a:lstStyle/>
          <a:p>
            <a:pPr marL="12700">
              <a:lnSpc>
                <a:spcPct val="100000"/>
              </a:lnSpc>
              <a:spcBef>
                <a:spcPts val="105"/>
              </a:spcBef>
            </a:pPr>
            <a:r>
              <a:rPr spc="-580" dirty="0"/>
              <a:t>Equity</a:t>
            </a:r>
            <a:r>
              <a:rPr spc="-550" dirty="0"/>
              <a:t> </a:t>
            </a:r>
            <a:r>
              <a:rPr spc="-620" dirty="0"/>
              <a:t>market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666037" y="3048000"/>
            <a:ext cx="7811923" cy="1194686"/>
          </a:xfrm>
          <a:prstGeom prst="rect">
            <a:avLst/>
          </a:prstGeom>
        </p:spPr>
        <p:txBody>
          <a:bodyPr vert="horz" wrap="square" lIns="0" tIns="85852" rIns="0" bIns="0" rtlCol="0">
            <a:spAutoFit/>
          </a:bodyPr>
          <a:lstStyle/>
          <a:p>
            <a:pPr marL="12700" marR="5080" algn="just">
              <a:lnSpc>
                <a:spcPct val="100000"/>
              </a:lnSpc>
              <a:spcBef>
                <a:spcPts val="100"/>
              </a:spcBef>
            </a:pPr>
            <a:r>
              <a:rPr spc="-95" dirty="0"/>
              <a:t>Debt </a:t>
            </a:r>
            <a:r>
              <a:rPr spc="-80" dirty="0"/>
              <a:t>market, </a:t>
            </a:r>
            <a:r>
              <a:rPr spc="-170" dirty="0"/>
              <a:t>also </a:t>
            </a:r>
            <a:r>
              <a:rPr spc="-105" dirty="0"/>
              <a:t>known </a:t>
            </a:r>
            <a:r>
              <a:rPr spc="-245" dirty="0"/>
              <a:t>as </a:t>
            </a:r>
            <a:r>
              <a:rPr spc="-140" dirty="0"/>
              <a:t>bond </a:t>
            </a:r>
            <a:r>
              <a:rPr spc="-80" dirty="0"/>
              <a:t>market. </a:t>
            </a:r>
            <a:r>
              <a:rPr spc="-75" dirty="0"/>
              <a:t>In </a:t>
            </a:r>
            <a:r>
              <a:rPr spc="-120" dirty="0"/>
              <a:t>this  </a:t>
            </a:r>
            <a:r>
              <a:rPr spc="-80" dirty="0"/>
              <a:t>market, </a:t>
            </a:r>
            <a:r>
              <a:rPr spc="-180" dirty="0"/>
              <a:t>bonds </a:t>
            </a:r>
            <a:r>
              <a:rPr spc="-95" dirty="0"/>
              <a:t>are </a:t>
            </a:r>
            <a:r>
              <a:rPr spc="-195" dirty="0"/>
              <a:t>issued </a:t>
            </a:r>
            <a:r>
              <a:rPr spc="-155" dirty="0"/>
              <a:t>and </a:t>
            </a:r>
            <a:r>
              <a:rPr spc="-85" dirty="0"/>
              <a:t>traded. </a:t>
            </a:r>
            <a:r>
              <a:rPr spc="-210" dirty="0"/>
              <a:t>Bonds </a:t>
            </a:r>
            <a:r>
              <a:rPr spc="-100" dirty="0"/>
              <a:t>are  </a:t>
            </a:r>
            <a:r>
              <a:rPr spc="-145" dirty="0"/>
              <a:t>securities </a:t>
            </a:r>
            <a:r>
              <a:rPr spc="-40" dirty="0"/>
              <a:t>that </a:t>
            </a:r>
            <a:r>
              <a:rPr spc="-105" dirty="0"/>
              <a:t>represent </a:t>
            </a:r>
            <a:r>
              <a:rPr spc="-85" dirty="0"/>
              <a:t>debt </a:t>
            </a:r>
            <a:r>
              <a:rPr spc="-100" dirty="0"/>
              <a:t>owned </a:t>
            </a:r>
            <a:r>
              <a:rPr spc="-150" dirty="0"/>
              <a:t>by </a:t>
            </a:r>
            <a:r>
              <a:rPr spc="-60" dirty="0"/>
              <a:t>the </a:t>
            </a:r>
            <a:r>
              <a:rPr spc="-170" dirty="0"/>
              <a:t>issuer</a:t>
            </a:r>
            <a:r>
              <a:rPr spc="-409" dirty="0"/>
              <a:t> </a:t>
            </a:r>
            <a:r>
              <a:rPr lang="en-US" spc="-409" dirty="0"/>
              <a:t> </a:t>
            </a:r>
            <a:r>
              <a:rPr spc="-30" dirty="0"/>
              <a:t>to  </a:t>
            </a:r>
            <a:r>
              <a:rPr spc="-65" dirty="0"/>
              <a:t>the</a:t>
            </a:r>
            <a:r>
              <a:rPr spc="-150" dirty="0"/>
              <a:t> </a:t>
            </a:r>
            <a:r>
              <a:rPr spc="-125" dirty="0"/>
              <a:t>investor.</a:t>
            </a: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spc="-685" dirty="0"/>
              <a:t>Debt</a:t>
            </a:r>
            <a:r>
              <a:rPr spc="-555" dirty="0"/>
              <a:t> </a:t>
            </a:r>
            <a:r>
              <a:rPr spc="-620" dirty="0"/>
              <a:t>market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2"/>
            <a:ext cx="9144000" cy="3459479"/>
            <a:chOff x="0" y="12"/>
            <a:chExt cx="9144000" cy="3459479"/>
          </a:xfrm>
        </p:grpSpPr>
        <p:sp>
          <p:nvSpPr>
            <p:cNvPr id="3" name="object 3"/>
            <p:cNvSpPr/>
            <p:nvPr/>
          </p:nvSpPr>
          <p:spPr>
            <a:xfrm>
              <a:off x="0" y="12"/>
              <a:ext cx="9144000" cy="470534"/>
            </a:xfrm>
            <a:custGeom>
              <a:avLst/>
              <a:gdLst/>
              <a:ahLst/>
              <a:cxnLst/>
              <a:rect l="l" t="t" r="r" b="b"/>
              <a:pathLst>
                <a:path w="9144000" h="470534">
                  <a:moveTo>
                    <a:pt x="9144000" y="0"/>
                  </a:moveTo>
                  <a:lnTo>
                    <a:pt x="4572000" y="0"/>
                  </a:lnTo>
                  <a:lnTo>
                    <a:pt x="0" y="0"/>
                  </a:lnTo>
                  <a:lnTo>
                    <a:pt x="0" y="470522"/>
                  </a:lnTo>
                  <a:lnTo>
                    <a:pt x="4572000" y="470522"/>
                  </a:lnTo>
                  <a:lnTo>
                    <a:pt x="9144000" y="470522"/>
                  </a:lnTo>
                  <a:lnTo>
                    <a:pt x="9144000" y="0"/>
                  </a:lnTo>
                  <a:close/>
                </a:path>
              </a:pathLst>
            </a:custGeom>
            <a:solidFill>
              <a:srgbClr val="A4D028"/>
            </a:solidFill>
          </p:spPr>
          <p:txBody>
            <a:bodyPr wrap="square" lIns="0" tIns="0" rIns="0" bIns="0" rtlCol="0"/>
            <a:lstStyle/>
            <a:p>
              <a:endParaRPr/>
            </a:p>
          </p:txBody>
        </p:sp>
        <p:sp>
          <p:nvSpPr>
            <p:cNvPr id="4" name="object 4"/>
            <p:cNvSpPr/>
            <p:nvPr/>
          </p:nvSpPr>
          <p:spPr>
            <a:xfrm>
              <a:off x="0" y="470496"/>
              <a:ext cx="9144000" cy="1160780"/>
            </a:xfrm>
            <a:custGeom>
              <a:avLst/>
              <a:gdLst/>
              <a:ahLst/>
              <a:cxnLst/>
              <a:rect l="l" t="t" r="r" b="b"/>
              <a:pathLst>
                <a:path w="9144000" h="1160780">
                  <a:moveTo>
                    <a:pt x="9144000" y="0"/>
                  </a:moveTo>
                  <a:lnTo>
                    <a:pt x="4572000" y="0"/>
                  </a:lnTo>
                  <a:lnTo>
                    <a:pt x="0" y="0"/>
                  </a:lnTo>
                  <a:lnTo>
                    <a:pt x="0" y="1160183"/>
                  </a:lnTo>
                  <a:lnTo>
                    <a:pt x="4572000" y="1160183"/>
                  </a:lnTo>
                  <a:lnTo>
                    <a:pt x="9144000" y="1160183"/>
                  </a:lnTo>
                  <a:lnTo>
                    <a:pt x="9144000" y="0"/>
                  </a:lnTo>
                  <a:close/>
                </a:path>
              </a:pathLst>
            </a:custGeom>
            <a:solidFill>
              <a:srgbClr val="EFF7E8"/>
            </a:solidFill>
          </p:spPr>
          <p:txBody>
            <a:bodyPr wrap="square" lIns="0" tIns="0" rIns="0" bIns="0" rtlCol="0"/>
            <a:lstStyle/>
            <a:p>
              <a:endParaRPr/>
            </a:p>
          </p:txBody>
        </p:sp>
        <p:sp>
          <p:nvSpPr>
            <p:cNvPr id="5" name="object 5"/>
            <p:cNvSpPr/>
            <p:nvPr/>
          </p:nvSpPr>
          <p:spPr>
            <a:xfrm>
              <a:off x="0" y="1630679"/>
              <a:ext cx="9144000" cy="914400"/>
            </a:xfrm>
            <a:custGeom>
              <a:avLst/>
              <a:gdLst/>
              <a:ahLst/>
              <a:cxnLst/>
              <a:rect l="l" t="t" r="r" b="b"/>
              <a:pathLst>
                <a:path w="9144000" h="914400">
                  <a:moveTo>
                    <a:pt x="9144000" y="0"/>
                  </a:moveTo>
                  <a:lnTo>
                    <a:pt x="4572000" y="0"/>
                  </a:lnTo>
                  <a:lnTo>
                    <a:pt x="0" y="0"/>
                  </a:lnTo>
                  <a:lnTo>
                    <a:pt x="0" y="914400"/>
                  </a:lnTo>
                  <a:lnTo>
                    <a:pt x="4572000" y="914400"/>
                  </a:lnTo>
                  <a:lnTo>
                    <a:pt x="9144000" y="914400"/>
                  </a:lnTo>
                  <a:lnTo>
                    <a:pt x="9144000" y="0"/>
                  </a:lnTo>
                  <a:close/>
                </a:path>
              </a:pathLst>
            </a:custGeom>
            <a:solidFill>
              <a:srgbClr val="FFFFFF"/>
            </a:solidFill>
          </p:spPr>
          <p:txBody>
            <a:bodyPr wrap="square" lIns="0" tIns="0" rIns="0" bIns="0" rtlCol="0"/>
            <a:lstStyle/>
            <a:p>
              <a:endParaRPr/>
            </a:p>
          </p:txBody>
        </p:sp>
        <p:sp>
          <p:nvSpPr>
            <p:cNvPr id="6" name="object 6"/>
            <p:cNvSpPr/>
            <p:nvPr/>
          </p:nvSpPr>
          <p:spPr>
            <a:xfrm>
              <a:off x="0" y="2545079"/>
              <a:ext cx="9144000" cy="914400"/>
            </a:xfrm>
            <a:custGeom>
              <a:avLst/>
              <a:gdLst/>
              <a:ahLst/>
              <a:cxnLst/>
              <a:rect l="l" t="t" r="r" b="b"/>
              <a:pathLst>
                <a:path w="9144000" h="914400">
                  <a:moveTo>
                    <a:pt x="9144000" y="0"/>
                  </a:moveTo>
                  <a:lnTo>
                    <a:pt x="4572000" y="0"/>
                  </a:lnTo>
                  <a:lnTo>
                    <a:pt x="0" y="0"/>
                  </a:lnTo>
                  <a:lnTo>
                    <a:pt x="0" y="914400"/>
                  </a:lnTo>
                  <a:lnTo>
                    <a:pt x="4572000" y="914400"/>
                  </a:lnTo>
                  <a:lnTo>
                    <a:pt x="9144000" y="914400"/>
                  </a:lnTo>
                  <a:lnTo>
                    <a:pt x="9144000" y="0"/>
                  </a:lnTo>
                  <a:close/>
                </a:path>
              </a:pathLst>
            </a:custGeom>
            <a:solidFill>
              <a:srgbClr val="EFF7E8"/>
            </a:solidFill>
          </p:spPr>
          <p:txBody>
            <a:bodyPr wrap="square" lIns="0" tIns="0" rIns="0" bIns="0" rtlCol="0"/>
            <a:lstStyle/>
            <a:p>
              <a:endParaRPr/>
            </a:p>
          </p:txBody>
        </p:sp>
      </p:grpSp>
      <p:sp>
        <p:nvSpPr>
          <p:cNvPr id="7" name="object 7"/>
          <p:cNvSpPr/>
          <p:nvPr/>
        </p:nvSpPr>
        <p:spPr>
          <a:xfrm>
            <a:off x="0" y="4648237"/>
            <a:ext cx="9144000" cy="1160780"/>
          </a:xfrm>
          <a:custGeom>
            <a:avLst/>
            <a:gdLst/>
            <a:ahLst/>
            <a:cxnLst/>
            <a:rect l="l" t="t" r="r" b="b"/>
            <a:pathLst>
              <a:path w="9144000" h="1160779">
                <a:moveTo>
                  <a:pt x="9144000" y="0"/>
                </a:moveTo>
                <a:lnTo>
                  <a:pt x="4572000" y="0"/>
                </a:lnTo>
                <a:lnTo>
                  <a:pt x="0" y="0"/>
                </a:lnTo>
                <a:lnTo>
                  <a:pt x="0" y="1160183"/>
                </a:lnTo>
                <a:lnTo>
                  <a:pt x="4572000" y="1160183"/>
                </a:lnTo>
                <a:lnTo>
                  <a:pt x="9144000" y="1160183"/>
                </a:lnTo>
                <a:lnTo>
                  <a:pt x="9144000" y="0"/>
                </a:lnTo>
                <a:close/>
              </a:path>
            </a:pathLst>
          </a:custGeom>
          <a:solidFill>
            <a:srgbClr val="EFF7E8"/>
          </a:solidFill>
        </p:spPr>
        <p:txBody>
          <a:bodyPr wrap="square" lIns="0" tIns="0" rIns="0" bIns="0" rtlCol="0"/>
          <a:lstStyle/>
          <a:p>
            <a:endParaRPr/>
          </a:p>
        </p:txBody>
      </p:sp>
      <p:sp>
        <p:nvSpPr>
          <p:cNvPr id="8" name="object 8"/>
          <p:cNvSpPr/>
          <p:nvPr/>
        </p:nvSpPr>
        <p:spPr>
          <a:xfrm>
            <a:off x="0" y="464184"/>
            <a:ext cx="9144000" cy="12700"/>
          </a:xfrm>
          <a:custGeom>
            <a:avLst/>
            <a:gdLst/>
            <a:ahLst/>
            <a:cxnLst/>
            <a:rect l="l" t="t" r="r" b="b"/>
            <a:pathLst>
              <a:path w="9144000" h="12700">
                <a:moveTo>
                  <a:pt x="0" y="0"/>
                </a:moveTo>
                <a:lnTo>
                  <a:pt x="0" y="12700"/>
                </a:lnTo>
                <a:lnTo>
                  <a:pt x="9144000" y="12700"/>
                </a:lnTo>
                <a:lnTo>
                  <a:pt x="9144000" y="0"/>
                </a:lnTo>
                <a:lnTo>
                  <a:pt x="0" y="0"/>
                </a:lnTo>
                <a:close/>
              </a:path>
            </a:pathLst>
          </a:custGeom>
          <a:solidFill>
            <a:srgbClr val="A4D028"/>
          </a:solidFill>
        </p:spPr>
        <p:txBody>
          <a:bodyPr wrap="square" lIns="0" tIns="0" rIns="0" bIns="0" rtlCol="0"/>
          <a:lstStyle/>
          <a:p>
            <a:endParaRPr/>
          </a:p>
        </p:txBody>
      </p:sp>
      <p:sp>
        <p:nvSpPr>
          <p:cNvPr id="9" name="object 9"/>
          <p:cNvSpPr/>
          <p:nvPr/>
        </p:nvSpPr>
        <p:spPr>
          <a:xfrm>
            <a:off x="0" y="1624330"/>
            <a:ext cx="9144000" cy="12700"/>
          </a:xfrm>
          <a:custGeom>
            <a:avLst/>
            <a:gdLst/>
            <a:ahLst/>
            <a:cxnLst/>
            <a:rect l="l" t="t" r="r" b="b"/>
            <a:pathLst>
              <a:path w="9144000" h="12700">
                <a:moveTo>
                  <a:pt x="0" y="0"/>
                </a:moveTo>
                <a:lnTo>
                  <a:pt x="0" y="12700"/>
                </a:lnTo>
                <a:lnTo>
                  <a:pt x="9144000" y="12700"/>
                </a:lnTo>
                <a:lnTo>
                  <a:pt x="9144000" y="0"/>
                </a:lnTo>
                <a:lnTo>
                  <a:pt x="0" y="0"/>
                </a:lnTo>
                <a:close/>
              </a:path>
            </a:pathLst>
          </a:custGeom>
          <a:solidFill>
            <a:srgbClr val="A4D028"/>
          </a:solidFill>
        </p:spPr>
        <p:txBody>
          <a:bodyPr wrap="square" lIns="0" tIns="0" rIns="0" bIns="0" rtlCol="0"/>
          <a:lstStyle/>
          <a:p>
            <a:endParaRPr/>
          </a:p>
        </p:txBody>
      </p:sp>
      <p:sp>
        <p:nvSpPr>
          <p:cNvPr id="10" name="object 10"/>
          <p:cNvSpPr/>
          <p:nvPr/>
        </p:nvSpPr>
        <p:spPr>
          <a:xfrm>
            <a:off x="0" y="2538729"/>
            <a:ext cx="9144000" cy="12700"/>
          </a:xfrm>
          <a:custGeom>
            <a:avLst/>
            <a:gdLst/>
            <a:ahLst/>
            <a:cxnLst/>
            <a:rect l="l" t="t" r="r" b="b"/>
            <a:pathLst>
              <a:path w="9144000" h="12700">
                <a:moveTo>
                  <a:pt x="0" y="0"/>
                </a:moveTo>
                <a:lnTo>
                  <a:pt x="0" y="12700"/>
                </a:lnTo>
                <a:lnTo>
                  <a:pt x="9144000" y="12700"/>
                </a:lnTo>
                <a:lnTo>
                  <a:pt x="9144000" y="0"/>
                </a:lnTo>
                <a:lnTo>
                  <a:pt x="0" y="0"/>
                </a:lnTo>
                <a:close/>
              </a:path>
            </a:pathLst>
          </a:custGeom>
          <a:solidFill>
            <a:srgbClr val="A4D028"/>
          </a:solidFill>
        </p:spPr>
        <p:txBody>
          <a:bodyPr wrap="square" lIns="0" tIns="0" rIns="0" bIns="0" rtlCol="0"/>
          <a:lstStyle/>
          <a:p>
            <a:endParaRPr/>
          </a:p>
        </p:txBody>
      </p:sp>
      <p:sp>
        <p:nvSpPr>
          <p:cNvPr id="11" name="object 11"/>
          <p:cNvSpPr/>
          <p:nvPr/>
        </p:nvSpPr>
        <p:spPr>
          <a:xfrm>
            <a:off x="0" y="3453129"/>
            <a:ext cx="9144000" cy="12700"/>
          </a:xfrm>
          <a:custGeom>
            <a:avLst/>
            <a:gdLst/>
            <a:ahLst/>
            <a:cxnLst/>
            <a:rect l="l" t="t" r="r" b="b"/>
            <a:pathLst>
              <a:path w="9144000" h="12700">
                <a:moveTo>
                  <a:pt x="0" y="0"/>
                </a:moveTo>
                <a:lnTo>
                  <a:pt x="0" y="12700"/>
                </a:lnTo>
                <a:lnTo>
                  <a:pt x="9144000" y="12700"/>
                </a:lnTo>
                <a:lnTo>
                  <a:pt x="9144000" y="0"/>
                </a:lnTo>
                <a:lnTo>
                  <a:pt x="0" y="0"/>
                </a:lnTo>
                <a:close/>
              </a:path>
            </a:pathLst>
          </a:custGeom>
          <a:solidFill>
            <a:srgbClr val="A4D028"/>
          </a:solidFill>
        </p:spPr>
        <p:txBody>
          <a:bodyPr wrap="square" lIns="0" tIns="0" rIns="0" bIns="0" rtlCol="0"/>
          <a:lstStyle/>
          <a:p>
            <a:endParaRPr/>
          </a:p>
        </p:txBody>
      </p:sp>
      <p:sp>
        <p:nvSpPr>
          <p:cNvPr id="12" name="object 12"/>
          <p:cNvSpPr/>
          <p:nvPr/>
        </p:nvSpPr>
        <p:spPr>
          <a:xfrm>
            <a:off x="0" y="4641850"/>
            <a:ext cx="9144000" cy="12700"/>
          </a:xfrm>
          <a:custGeom>
            <a:avLst/>
            <a:gdLst/>
            <a:ahLst/>
            <a:cxnLst/>
            <a:rect l="l" t="t" r="r" b="b"/>
            <a:pathLst>
              <a:path w="9144000" h="12700">
                <a:moveTo>
                  <a:pt x="0" y="0"/>
                </a:moveTo>
                <a:lnTo>
                  <a:pt x="0" y="12700"/>
                </a:lnTo>
                <a:lnTo>
                  <a:pt x="9144000" y="12700"/>
                </a:lnTo>
                <a:lnTo>
                  <a:pt x="9144000" y="0"/>
                </a:lnTo>
                <a:lnTo>
                  <a:pt x="0" y="0"/>
                </a:lnTo>
                <a:close/>
              </a:path>
            </a:pathLst>
          </a:custGeom>
          <a:solidFill>
            <a:srgbClr val="A4D028"/>
          </a:solidFill>
        </p:spPr>
        <p:txBody>
          <a:bodyPr wrap="square" lIns="0" tIns="0" rIns="0" bIns="0" rtlCol="0"/>
          <a:lstStyle/>
          <a:p>
            <a:endParaRPr/>
          </a:p>
        </p:txBody>
      </p:sp>
      <p:sp>
        <p:nvSpPr>
          <p:cNvPr id="13" name="object 13"/>
          <p:cNvSpPr/>
          <p:nvPr/>
        </p:nvSpPr>
        <p:spPr>
          <a:xfrm>
            <a:off x="0" y="0"/>
            <a:ext cx="9144000" cy="6627495"/>
          </a:xfrm>
          <a:custGeom>
            <a:avLst/>
            <a:gdLst/>
            <a:ahLst/>
            <a:cxnLst/>
            <a:rect l="l" t="t" r="r" b="b"/>
            <a:pathLst>
              <a:path w="9144000" h="6627495">
                <a:moveTo>
                  <a:pt x="9144000" y="0"/>
                </a:moveTo>
                <a:lnTo>
                  <a:pt x="9137650" y="0"/>
                </a:lnTo>
                <a:lnTo>
                  <a:pt x="9137650" y="6350"/>
                </a:lnTo>
                <a:lnTo>
                  <a:pt x="9137650" y="5802071"/>
                </a:lnTo>
                <a:lnTo>
                  <a:pt x="9137650" y="5814771"/>
                </a:lnTo>
                <a:lnTo>
                  <a:pt x="9137650" y="6614198"/>
                </a:lnTo>
                <a:lnTo>
                  <a:pt x="6350" y="6614198"/>
                </a:lnTo>
                <a:lnTo>
                  <a:pt x="6350" y="5814771"/>
                </a:lnTo>
                <a:lnTo>
                  <a:pt x="9137650" y="5814771"/>
                </a:lnTo>
                <a:lnTo>
                  <a:pt x="9137650" y="5802071"/>
                </a:lnTo>
                <a:lnTo>
                  <a:pt x="6350" y="5802071"/>
                </a:lnTo>
                <a:lnTo>
                  <a:pt x="6350" y="6350"/>
                </a:lnTo>
                <a:lnTo>
                  <a:pt x="9137650" y="6350"/>
                </a:lnTo>
                <a:lnTo>
                  <a:pt x="9137650" y="0"/>
                </a:lnTo>
                <a:lnTo>
                  <a:pt x="6350" y="0"/>
                </a:lnTo>
                <a:lnTo>
                  <a:pt x="0" y="0"/>
                </a:lnTo>
                <a:lnTo>
                  <a:pt x="0" y="6350"/>
                </a:lnTo>
                <a:lnTo>
                  <a:pt x="0" y="5802071"/>
                </a:lnTo>
                <a:lnTo>
                  <a:pt x="0" y="5814771"/>
                </a:lnTo>
                <a:lnTo>
                  <a:pt x="0" y="6614198"/>
                </a:lnTo>
                <a:lnTo>
                  <a:pt x="0" y="6626898"/>
                </a:lnTo>
                <a:lnTo>
                  <a:pt x="6350" y="6626898"/>
                </a:lnTo>
                <a:lnTo>
                  <a:pt x="9137650" y="6626898"/>
                </a:lnTo>
                <a:lnTo>
                  <a:pt x="9144000" y="6626898"/>
                </a:lnTo>
                <a:lnTo>
                  <a:pt x="9144000" y="6614198"/>
                </a:lnTo>
                <a:lnTo>
                  <a:pt x="9144000" y="5814771"/>
                </a:lnTo>
                <a:lnTo>
                  <a:pt x="9144000" y="5802071"/>
                </a:lnTo>
                <a:lnTo>
                  <a:pt x="9144000" y="6350"/>
                </a:lnTo>
                <a:lnTo>
                  <a:pt x="9144000" y="0"/>
                </a:lnTo>
                <a:close/>
              </a:path>
            </a:pathLst>
          </a:custGeom>
          <a:solidFill>
            <a:srgbClr val="A4D028"/>
          </a:solidFill>
        </p:spPr>
        <p:txBody>
          <a:bodyPr wrap="square" lIns="0" tIns="0" rIns="0" bIns="0" rtlCol="0"/>
          <a:lstStyle/>
          <a:p>
            <a:endParaRPr/>
          </a:p>
        </p:txBody>
      </p:sp>
      <p:sp>
        <p:nvSpPr>
          <p:cNvPr id="14" name="object 14"/>
          <p:cNvSpPr txBox="1"/>
          <p:nvPr/>
        </p:nvSpPr>
        <p:spPr>
          <a:xfrm>
            <a:off x="78739" y="17780"/>
            <a:ext cx="1557655" cy="299720"/>
          </a:xfrm>
          <a:prstGeom prst="rect">
            <a:avLst/>
          </a:prstGeom>
        </p:spPr>
        <p:txBody>
          <a:bodyPr vert="horz" wrap="square" lIns="0" tIns="12700" rIns="0" bIns="0" rtlCol="0">
            <a:spAutoFit/>
          </a:bodyPr>
          <a:lstStyle/>
          <a:p>
            <a:pPr marL="12700">
              <a:lnSpc>
                <a:spcPct val="100000"/>
              </a:lnSpc>
              <a:spcBef>
                <a:spcPts val="100"/>
              </a:spcBef>
            </a:pPr>
            <a:r>
              <a:rPr sz="1800" b="1" spc="-90" dirty="0">
                <a:solidFill>
                  <a:srgbClr val="FFFFFF"/>
                </a:solidFill>
                <a:latin typeface="Arial"/>
                <a:cs typeface="Arial"/>
              </a:rPr>
              <a:t>Primary</a:t>
            </a:r>
            <a:r>
              <a:rPr sz="1800" b="1" spc="-175" dirty="0">
                <a:solidFill>
                  <a:srgbClr val="FFFFFF"/>
                </a:solidFill>
                <a:latin typeface="Arial"/>
                <a:cs typeface="Arial"/>
              </a:rPr>
              <a:t> </a:t>
            </a:r>
            <a:r>
              <a:rPr sz="1800" b="1" spc="-60" dirty="0">
                <a:solidFill>
                  <a:srgbClr val="FFFFFF"/>
                </a:solidFill>
                <a:latin typeface="Arial"/>
                <a:cs typeface="Arial"/>
              </a:rPr>
              <a:t>market</a:t>
            </a:r>
            <a:endParaRPr sz="1800">
              <a:latin typeface="Arial"/>
              <a:cs typeface="Arial"/>
            </a:endParaRPr>
          </a:p>
        </p:txBody>
      </p:sp>
      <p:sp>
        <p:nvSpPr>
          <p:cNvPr id="15" name="object 15"/>
          <p:cNvSpPr txBox="1">
            <a:spLocks noGrp="1"/>
          </p:cNvSpPr>
          <p:nvPr>
            <p:ph type="title"/>
          </p:nvPr>
        </p:nvSpPr>
        <p:spPr>
          <a:xfrm>
            <a:off x="4651375" y="17780"/>
            <a:ext cx="1809750" cy="29972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Arial"/>
                <a:cs typeface="Arial"/>
              </a:rPr>
              <a:t>Secondary</a:t>
            </a:r>
            <a:r>
              <a:rPr sz="1800" b="1" spc="-200" dirty="0">
                <a:latin typeface="Arial"/>
                <a:cs typeface="Arial"/>
              </a:rPr>
              <a:t> </a:t>
            </a:r>
            <a:r>
              <a:rPr sz="1800" b="1" spc="-60" dirty="0">
                <a:latin typeface="Arial"/>
                <a:cs typeface="Arial"/>
              </a:rPr>
              <a:t>market</a:t>
            </a:r>
            <a:endParaRPr sz="1800">
              <a:latin typeface="Arial"/>
              <a:cs typeface="Arial"/>
            </a:endParaRPr>
          </a:p>
        </p:txBody>
      </p:sp>
      <p:sp>
        <p:nvSpPr>
          <p:cNvPr id="16" name="object 16"/>
          <p:cNvSpPr txBox="1"/>
          <p:nvPr/>
        </p:nvSpPr>
        <p:spPr>
          <a:xfrm>
            <a:off x="4651375" y="762457"/>
            <a:ext cx="4107179" cy="1461135"/>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Arial"/>
                <a:cs typeface="Arial"/>
              </a:rPr>
              <a:t>The </a:t>
            </a:r>
            <a:r>
              <a:rPr sz="1800" spc="-55" dirty="0">
                <a:latin typeface="Arial"/>
                <a:cs typeface="Arial"/>
              </a:rPr>
              <a:t>place </a:t>
            </a:r>
            <a:r>
              <a:rPr sz="1800" spc="-20" dirty="0">
                <a:latin typeface="Arial"/>
                <a:cs typeface="Arial"/>
              </a:rPr>
              <a:t>where </a:t>
            </a:r>
            <a:r>
              <a:rPr sz="1800" dirty="0">
                <a:latin typeface="Arial"/>
                <a:cs typeface="Arial"/>
              </a:rPr>
              <a:t>formerly</a:t>
            </a:r>
            <a:r>
              <a:rPr sz="1800" spc="-335" dirty="0">
                <a:latin typeface="Arial"/>
                <a:cs typeface="Arial"/>
              </a:rPr>
              <a:t> </a:t>
            </a:r>
            <a:r>
              <a:rPr sz="1800" spc="-70" dirty="0">
                <a:latin typeface="Arial"/>
                <a:cs typeface="Arial"/>
              </a:rPr>
              <a:t>issued </a:t>
            </a:r>
            <a:r>
              <a:rPr sz="1800" spc="-45" dirty="0">
                <a:latin typeface="Arial"/>
                <a:cs typeface="Arial"/>
              </a:rPr>
              <a:t>securities</a:t>
            </a:r>
            <a:endParaRPr sz="1800">
              <a:latin typeface="Arial"/>
              <a:cs typeface="Arial"/>
            </a:endParaRPr>
          </a:p>
          <a:p>
            <a:pPr marL="12700">
              <a:lnSpc>
                <a:spcPct val="100000"/>
              </a:lnSpc>
              <a:spcBef>
                <a:spcPts val="5"/>
              </a:spcBef>
            </a:pPr>
            <a:r>
              <a:rPr sz="1800" spc="-55" dirty="0">
                <a:latin typeface="Arial"/>
                <a:cs typeface="Arial"/>
              </a:rPr>
              <a:t>are</a:t>
            </a:r>
            <a:r>
              <a:rPr sz="1800" spc="-114" dirty="0">
                <a:latin typeface="Arial"/>
                <a:cs typeface="Arial"/>
              </a:rPr>
              <a:t> </a:t>
            </a:r>
            <a:r>
              <a:rPr sz="1800" spc="-10" dirty="0">
                <a:latin typeface="Arial"/>
                <a:cs typeface="Arial"/>
              </a:rPr>
              <a:t>traded</a:t>
            </a:r>
            <a:r>
              <a:rPr sz="1800" spc="-114" dirty="0">
                <a:latin typeface="Arial"/>
                <a:cs typeface="Arial"/>
              </a:rPr>
              <a:t> </a:t>
            </a:r>
            <a:r>
              <a:rPr sz="1800" spc="-80" dirty="0">
                <a:latin typeface="Arial"/>
                <a:cs typeface="Arial"/>
              </a:rPr>
              <a:t>is</a:t>
            </a:r>
            <a:r>
              <a:rPr sz="1800" spc="-130" dirty="0">
                <a:latin typeface="Arial"/>
                <a:cs typeface="Arial"/>
              </a:rPr>
              <a:t> </a:t>
            </a:r>
            <a:r>
              <a:rPr sz="1800" spc="-5" dirty="0">
                <a:latin typeface="Arial"/>
                <a:cs typeface="Arial"/>
              </a:rPr>
              <a:t>known</a:t>
            </a:r>
            <a:r>
              <a:rPr sz="1800" spc="-130" dirty="0">
                <a:latin typeface="Arial"/>
                <a:cs typeface="Arial"/>
              </a:rPr>
              <a:t> </a:t>
            </a:r>
            <a:r>
              <a:rPr sz="1800" spc="-135" dirty="0">
                <a:latin typeface="Arial"/>
                <a:cs typeface="Arial"/>
              </a:rPr>
              <a:t>as</a:t>
            </a:r>
            <a:r>
              <a:rPr sz="1800" spc="-114" dirty="0">
                <a:latin typeface="Arial"/>
                <a:cs typeface="Arial"/>
              </a:rPr>
              <a:t> </a:t>
            </a:r>
            <a:r>
              <a:rPr sz="1800" spc="-55" dirty="0">
                <a:latin typeface="Arial"/>
                <a:cs typeface="Arial"/>
              </a:rPr>
              <a:t>secondary</a:t>
            </a:r>
            <a:r>
              <a:rPr sz="1800" spc="-145" dirty="0">
                <a:latin typeface="Arial"/>
                <a:cs typeface="Arial"/>
              </a:rPr>
              <a:t> </a:t>
            </a:r>
            <a:r>
              <a:rPr sz="1800" spc="-10" dirty="0">
                <a:latin typeface="Arial"/>
                <a:cs typeface="Arial"/>
              </a:rPr>
              <a:t>market</a:t>
            </a:r>
            <a:endParaRPr sz="1800">
              <a:latin typeface="Arial"/>
              <a:cs typeface="Arial"/>
            </a:endParaRPr>
          </a:p>
          <a:p>
            <a:pPr>
              <a:lnSpc>
                <a:spcPct val="100000"/>
              </a:lnSpc>
            </a:pPr>
            <a:endParaRPr sz="1800">
              <a:latin typeface="Arial"/>
              <a:cs typeface="Arial"/>
            </a:endParaRPr>
          </a:p>
          <a:p>
            <a:pPr>
              <a:lnSpc>
                <a:spcPct val="100000"/>
              </a:lnSpc>
              <a:spcBef>
                <a:spcPts val="40"/>
              </a:spcBef>
            </a:pPr>
            <a:endParaRPr sz="2350">
              <a:latin typeface="Arial"/>
              <a:cs typeface="Arial"/>
            </a:endParaRPr>
          </a:p>
          <a:p>
            <a:pPr marL="12700">
              <a:lnSpc>
                <a:spcPct val="100000"/>
              </a:lnSpc>
              <a:spcBef>
                <a:spcPts val="5"/>
              </a:spcBef>
            </a:pPr>
            <a:r>
              <a:rPr sz="1800" spc="5" dirty="0">
                <a:latin typeface="Arial"/>
                <a:cs typeface="Arial"/>
              </a:rPr>
              <a:t>Multiple</a:t>
            </a:r>
            <a:r>
              <a:rPr sz="1800" spc="-110" dirty="0">
                <a:latin typeface="Arial"/>
                <a:cs typeface="Arial"/>
              </a:rPr>
              <a:t> </a:t>
            </a:r>
            <a:r>
              <a:rPr sz="1800" spc="-25" dirty="0">
                <a:latin typeface="Arial"/>
                <a:cs typeface="Arial"/>
              </a:rPr>
              <a:t>times</a:t>
            </a:r>
            <a:r>
              <a:rPr sz="1800" spc="-120" dirty="0">
                <a:latin typeface="Arial"/>
                <a:cs typeface="Arial"/>
              </a:rPr>
              <a:t> </a:t>
            </a:r>
            <a:r>
              <a:rPr sz="1800" spc="-45" dirty="0">
                <a:latin typeface="Arial"/>
                <a:cs typeface="Arial"/>
              </a:rPr>
              <a:t>securities</a:t>
            </a:r>
            <a:r>
              <a:rPr sz="1800" spc="-130" dirty="0">
                <a:latin typeface="Arial"/>
                <a:cs typeface="Arial"/>
              </a:rPr>
              <a:t> </a:t>
            </a:r>
            <a:r>
              <a:rPr sz="1800" spc="-80" dirty="0">
                <a:latin typeface="Arial"/>
                <a:cs typeface="Arial"/>
              </a:rPr>
              <a:t>can</a:t>
            </a:r>
            <a:r>
              <a:rPr sz="1800" spc="-120" dirty="0">
                <a:latin typeface="Arial"/>
                <a:cs typeface="Arial"/>
              </a:rPr>
              <a:t> </a:t>
            </a:r>
            <a:r>
              <a:rPr sz="1800" spc="-40" dirty="0">
                <a:latin typeface="Arial"/>
                <a:cs typeface="Arial"/>
              </a:rPr>
              <a:t>be</a:t>
            </a:r>
            <a:r>
              <a:rPr sz="1800" spc="-110" dirty="0">
                <a:latin typeface="Arial"/>
                <a:cs typeface="Arial"/>
              </a:rPr>
              <a:t> </a:t>
            </a:r>
            <a:r>
              <a:rPr sz="1800" spc="-35" dirty="0">
                <a:latin typeface="Arial"/>
                <a:cs typeface="Arial"/>
              </a:rPr>
              <a:t>sold</a:t>
            </a:r>
            <a:endParaRPr sz="1800">
              <a:latin typeface="Arial"/>
              <a:cs typeface="Arial"/>
            </a:endParaRPr>
          </a:p>
        </p:txBody>
      </p:sp>
      <p:sp>
        <p:nvSpPr>
          <p:cNvPr id="17" name="object 17"/>
          <p:cNvSpPr txBox="1"/>
          <p:nvPr/>
        </p:nvSpPr>
        <p:spPr>
          <a:xfrm>
            <a:off x="4651375" y="2837815"/>
            <a:ext cx="76708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Arial"/>
                <a:cs typeface="Arial"/>
              </a:rPr>
              <a:t>b</a:t>
            </a:r>
            <a:r>
              <a:rPr sz="1800" dirty="0">
                <a:latin typeface="Arial"/>
                <a:cs typeface="Arial"/>
              </a:rPr>
              <a:t>r</a:t>
            </a:r>
            <a:r>
              <a:rPr sz="1800" spc="-45" dirty="0">
                <a:latin typeface="Arial"/>
                <a:cs typeface="Arial"/>
              </a:rPr>
              <a:t>okers</a:t>
            </a:r>
            <a:endParaRPr sz="1800">
              <a:latin typeface="Arial"/>
              <a:cs typeface="Arial"/>
            </a:endParaRPr>
          </a:p>
        </p:txBody>
      </p:sp>
      <p:sp>
        <p:nvSpPr>
          <p:cNvPr id="18" name="object 18"/>
          <p:cNvSpPr txBox="1"/>
          <p:nvPr/>
        </p:nvSpPr>
        <p:spPr>
          <a:xfrm>
            <a:off x="78739" y="762457"/>
            <a:ext cx="3991610" cy="3289935"/>
          </a:xfrm>
          <a:prstGeom prst="rect">
            <a:avLst/>
          </a:prstGeom>
        </p:spPr>
        <p:txBody>
          <a:bodyPr vert="horz" wrap="square" lIns="0" tIns="12700" rIns="0" bIns="0" rtlCol="0">
            <a:spAutoFit/>
          </a:bodyPr>
          <a:lstStyle/>
          <a:p>
            <a:pPr marL="198755" indent="-186690">
              <a:lnSpc>
                <a:spcPct val="100000"/>
              </a:lnSpc>
              <a:spcBef>
                <a:spcPts val="100"/>
              </a:spcBef>
              <a:buAutoNum type="arabicPeriod"/>
              <a:tabLst>
                <a:tab pos="199390" algn="l"/>
              </a:tabLst>
            </a:pPr>
            <a:r>
              <a:rPr sz="1800" spc="-100" dirty="0">
                <a:latin typeface="Arial"/>
                <a:cs typeface="Arial"/>
              </a:rPr>
              <a:t>The</a:t>
            </a:r>
            <a:r>
              <a:rPr sz="1800" spc="-125" dirty="0">
                <a:latin typeface="Arial"/>
                <a:cs typeface="Arial"/>
              </a:rPr>
              <a:t> </a:t>
            </a:r>
            <a:r>
              <a:rPr sz="1800" spc="-55" dirty="0">
                <a:latin typeface="Arial"/>
                <a:cs typeface="Arial"/>
              </a:rPr>
              <a:t>place</a:t>
            </a:r>
            <a:r>
              <a:rPr sz="1800" spc="-114" dirty="0">
                <a:latin typeface="Arial"/>
                <a:cs typeface="Arial"/>
              </a:rPr>
              <a:t> </a:t>
            </a:r>
            <a:r>
              <a:rPr sz="1800" spc="-20" dirty="0">
                <a:latin typeface="Arial"/>
                <a:cs typeface="Arial"/>
              </a:rPr>
              <a:t>where</a:t>
            </a:r>
            <a:r>
              <a:rPr sz="1800" spc="-114" dirty="0">
                <a:latin typeface="Arial"/>
                <a:cs typeface="Arial"/>
              </a:rPr>
              <a:t> </a:t>
            </a:r>
            <a:r>
              <a:rPr sz="1800" spc="-20" dirty="0">
                <a:latin typeface="Arial"/>
                <a:cs typeface="Arial"/>
              </a:rPr>
              <a:t>fresh</a:t>
            </a:r>
            <a:r>
              <a:rPr sz="1800" spc="-130" dirty="0">
                <a:latin typeface="Arial"/>
                <a:cs typeface="Arial"/>
              </a:rPr>
              <a:t> </a:t>
            </a:r>
            <a:r>
              <a:rPr sz="1800" spc="-85" dirty="0">
                <a:latin typeface="Arial"/>
                <a:cs typeface="Arial"/>
              </a:rPr>
              <a:t>issue</a:t>
            </a:r>
            <a:r>
              <a:rPr sz="1800" spc="-135" dirty="0">
                <a:latin typeface="Arial"/>
                <a:cs typeface="Arial"/>
              </a:rPr>
              <a:t> </a:t>
            </a:r>
            <a:r>
              <a:rPr sz="1800" spc="55" dirty="0">
                <a:latin typeface="Arial"/>
                <a:cs typeface="Arial"/>
              </a:rPr>
              <a:t>of</a:t>
            </a:r>
            <a:r>
              <a:rPr sz="1800" spc="-120" dirty="0">
                <a:latin typeface="Arial"/>
                <a:cs typeface="Arial"/>
              </a:rPr>
              <a:t> </a:t>
            </a:r>
            <a:r>
              <a:rPr sz="1800" spc="-80" dirty="0">
                <a:latin typeface="Arial"/>
                <a:cs typeface="Arial"/>
              </a:rPr>
              <a:t>shares</a:t>
            </a:r>
            <a:r>
              <a:rPr sz="1800" spc="-135" dirty="0">
                <a:latin typeface="Arial"/>
                <a:cs typeface="Arial"/>
              </a:rPr>
              <a:t> </a:t>
            </a:r>
            <a:r>
              <a:rPr sz="1800" spc="-80" dirty="0">
                <a:latin typeface="Arial"/>
                <a:cs typeface="Arial"/>
              </a:rPr>
              <a:t>is</a:t>
            </a:r>
            <a:endParaRPr sz="1800">
              <a:latin typeface="Arial"/>
              <a:cs typeface="Arial"/>
            </a:endParaRPr>
          </a:p>
          <a:p>
            <a:pPr marL="12700">
              <a:lnSpc>
                <a:spcPct val="100000"/>
              </a:lnSpc>
              <a:spcBef>
                <a:spcPts val="5"/>
              </a:spcBef>
            </a:pPr>
            <a:r>
              <a:rPr sz="1800" spc="-60" dirty="0">
                <a:latin typeface="Arial"/>
                <a:cs typeface="Arial"/>
              </a:rPr>
              <a:t>made </a:t>
            </a:r>
            <a:r>
              <a:rPr sz="1800" spc="-80" dirty="0">
                <a:latin typeface="Arial"/>
                <a:cs typeface="Arial"/>
              </a:rPr>
              <a:t>is </a:t>
            </a:r>
            <a:r>
              <a:rPr sz="1800" spc="-5" dirty="0">
                <a:latin typeface="Arial"/>
                <a:cs typeface="Arial"/>
              </a:rPr>
              <a:t>known </a:t>
            </a:r>
            <a:r>
              <a:rPr sz="1800" spc="-135" dirty="0">
                <a:latin typeface="Arial"/>
                <a:cs typeface="Arial"/>
              </a:rPr>
              <a:t>as </a:t>
            </a:r>
            <a:r>
              <a:rPr sz="1800" spc="-25" dirty="0">
                <a:latin typeface="Arial"/>
                <a:cs typeface="Arial"/>
              </a:rPr>
              <a:t>primary</a:t>
            </a:r>
            <a:r>
              <a:rPr sz="1800" spc="-330" dirty="0">
                <a:latin typeface="Arial"/>
                <a:cs typeface="Arial"/>
              </a:rPr>
              <a:t> </a:t>
            </a:r>
            <a:r>
              <a:rPr sz="1800" spc="-10" dirty="0">
                <a:latin typeface="Arial"/>
                <a:cs typeface="Arial"/>
              </a:rPr>
              <a:t>market</a:t>
            </a:r>
            <a:endParaRPr sz="1800">
              <a:latin typeface="Arial"/>
              <a:cs typeface="Arial"/>
            </a:endParaRPr>
          </a:p>
          <a:p>
            <a:pPr>
              <a:lnSpc>
                <a:spcPct val="100000"/>
              </a:lnSpc>
            </a:pPr>
            <a:endParaRPr sz="1800">
              <a:latin typeface="Arial"/>
              <a:cs typeface="Arial"/>
            </a:endParaRPr>
          </a:p>
          <a:p>
            <a:pPr>
              <a:lnSpc>
                <a:spcPct val="100000"/>
              </a:lnSpc>
              <a:spcBef>
                <a:spcPts val="40"/>
              </a:spcBef>
            </a:pPr>
            <a:endParaRPr sz="2350">
              <a:latin typeface="Arial"/>
              <a:cs typeface="Arial"/>
            </a:endParaRPr>
          </a:p>
          <a:p>
            <a:pPr marL="225425" indent="-213360">
              <a:lnSpc>
                <a:spcPct val="100000"/>
              </a:lnSpc>
              <a:spcBef>
                <a:spcPts val="5"/>
              </a:spcBef>
              <a:buAutoNum type="arabicPeriod" startAt="2"/>
              <a:tabLst>
                <a:tab pos="226060" algn="l"/>
              </a:tabLst>
            </a:pPr>
            <a:r>
              <a:rPr sz="1800" spc="-60" dirty="0">
                <a:latin typeface="Arial"/>
                <a:cs typeface="Arial"/>
              </a:rPr>
              <a:t>Only </a:t>
            </a:r>
            <a:r>
              <a:rPr sz="1800" spc="-65" dirty="0">
                <a:latin typeface="Arial"/>
                <a:cs typeface="Arial"/>
              </a:rPr>
              <a:t>ones </a:t>
            </a:r>
            <a:r>
              <a:rPr sz="1800" spc="-45" dirty="0">
                <a:latin typeface="Arial"/>
                <a:cs typeface="Arial"/>
              </a:rPr>
              <a:t>securities </a:t>
            </a:r>
            <a:r>
              <a:rPr sz="1800" spc="-80" dirty="0">
                <a:latin typeface="Arial"/>
                <a:cs typeface="Arial"/>
              </a:rPr>
              <a:t>can </a:t>
            </a:r>
            <a:r>
              <a:rPr sz="1800" spc="-40" dirty="0">
                <a:latin typeface="Arial"/>
                <a:cs typeface="Arial"/>
              </a:rPr>
              <a:t>be</a:t>
            </a:r>
            <a:r>
              <a:rPr sz="1800" spc="-360" dirty="0">
                <a:latin typeface="Arial"/>
                <a:cs typeface="Arial"/>
              </a:rPr>
              <a:t> </a:t>
            </a:r>
            <a:r>
              <a:rPr sz="1800" spc="-35" dirty="0">
                <a:latin typeface="Arial"/>
                <a:cs typeface="Arial"/>
              </a:rPr>
              <a:t>sold</a:t>
            </a:r>
            <a:endParaRPr sz="1800">
              <a:latin typeface="Arial"/>
              <a:cs typeface="Arial"/>
            </a:endParaRPr>
          </a:p>
          <a:p>
            <a:pPr>
              <a:lnSpc>
                <a:spcPct val="100000"/>
              </a:lnSpc>
              <a:buAutoNum type="arabicPeriod" startAt="2"/>
            </a:pPr>
            <a:endParaRPr sz="1800">
              <a:latin typeface="Arial"/>
              <a:cs typeface="Arial"/>
            </a:endParaRPr>
          </a:p>
          <a:p>
            <a:pPr>
              <a:lnSpc>
                <a:spcPct val="100000"/>
              </a:lnSpc>
              <a:spcBef>
                <a:spcPts val="35"/>
              </a:spcBef>
              <a:buAutoNum type="arabicPeriod" startAt="2"/>
            </a:pPr>
            <a:endParaRPr sz="2550">
              <a:latin typeface="Arial"/>
              <a:cs typeface="Arial"/>
            </a:endParaRPr>
          </a:p>
          <a:p>
            <a:pPr marL="230504" indent="-218440">
              <a:lnSpc>
                <a:spcPct val="100000"/>
              </a:lnSpc>
              <a:buAutoNum type="arabicPeriod" startAt="2"/>
              <a:tabLst>
                <a:tab pos="231140" algn="l"/>
              </a:tabLst>
            </a:pPr>
            <a:r>
              <a:rPr sz="1800" spc="-20" dirty="0">
                <a:latin typeface="Arial"/>
                <a:cs typeface="Arial"/>
              </a:rPr>
              <a:t>Intermediary </a:t>
            </a:r>
            <a:r>
              <a:rPr sz="1800" spc="-80" dirty="0">
                <a:latin typeface="Arial"/>
                <a:cs typeface="Arial"/>
              </a:rPr>
              <a:t>is</a:t>
            </a:r>
            <a:r>
              <a:rPr sz="1800" spc="-220" dirty="0">
                <a:latin typeface="Arial"/>
                <a:cs typeface="Arial"/>
              </a:rPr>
              <a:t> </a:t>
            </a:r>
            <a:r>
              <a:rPr sz="1800" spc="-10" dirty="0">
                <a:latin typeface="Arial"/>
                <a:cs typeface="Arial"/>
              </a:rPr>
              <a:t>underwriters</a:t>
            </a:r>
            <a:endParaRPr sz="1800">
              <a:latin typeface="Arial"/>
              <a:cs typeface="Arial"/>
            </a:endParaRPr>
          </a:p>
          <a:p>
            <a:pPr>
              <a:lnSpc>
                <a:spcPct val="100000"/>
              </a:lnSpc>
              <a:buAutoNum type="arabicPeriod" startAt="2"/>
            </a:pPr>
            <a:endParaRPr sz="1800">
              <a:latin typeface="Arial"/>
              <a:cs typeface="Arial"/>
            </a:endParaRPr>
          </a:p>
          <a:p>
            <a:pPr>
              <a:lnSpc>
                <a:spcPct val="100000"/>
              </a:lnSpc>
              <a:spcBef>
                <a:spcPts val="40"/>
              </a:spcBef>
              <a:buAutoNum type="arabicPeriod" startAt="2"/>
            </a:pPr>
            <a:endParaRPr sz="2550">
              <a:latin typeface="Arial"/>
              <a:cs typeface="Arial"/>
            </a:endParaRPr>
          </a:p>
          <a:p>
            <a:pPr marL="241300" indent="-229235">
              <a:lnSpc>
                <a:spcPct val="100000"/>
              </a:lnSpc>
              <a:buAutoNum type="arabicPeriod" startAt="2"/>
              <a:tabLst>
                <a:tab pos="241935" algn="l"/>
              </a:tabLst>
            </a:pPr>
            <a:r>
              <a:rPr sz="1800" spc="-70" dirty="0">
                <a:latin typeface="Arial"/>
                <a:cs typeface="Arial"/>
              </a:rPr>
              <a:t>Price </a:t>
            </a:r>
            <a:r>
              <a:rPr sz="1800" spc="-80" dirty="0">
                <a:latin typeface="Arial"/>
                <a:cs typeface="Arial"/>
              </a:rPr>
              <a:t>is</a:t>
            </a:r>
            <a:r>
              <a:rPr sz="1800" spc="-180" dirty="0">
                <a:latin typeface="Arial"/>
                <a:cs typeface="Arial"/>
              </a:rPr>
              <a:t> </a:t>
            </a:r>
            <a:r>
              <a:rPr sz="1800" dirty="0">
                <a:latin typeface="Arial"/>
                <a:cs typeface="Arial"/>
              </a:rPr>
              <a:t>fixed</a:t>
            </a:r>
            <a:endParaRPr sz="1800">
              <a:latin typeface="Arial"/>
              <a:cs typeface="Arial"/>
            </a:endParaRPr>
          </a:p>
        </p:txBody>
      </p:sp>
      <p:sp>
        <p:nvSpPr>
          <p:cNvPr id="19" name="object 19"/>
          <p:cNvSpPr txBox="1"/>
          <p:nvPr/>
        </p:nvSpPr>
        <p:spPr>
          <a:xfrm>
            <a:off x="78739" y="4940884"/>
            <a:ext cx="4171442" cy="566822"/>
          </a:xfrm>
          <a:prstGeom prst="rect">
            <a:avLst/>
          </a:prstGeom>
        </p:spPr>
        <p:txBody>
          <a:bodyPr vert="horz" wrap="square" lIns="0" tIns="12700" rIns="0" bIns="0" rtlCol="0">
            <a:spAutoFit/>
          </a:bodyPr>
          <a:lstStyle/>
          <a:p>
            <a:pPr marL="12700">
              <a:lnSpc>
                <a:spcPct val="100000"/>
              </a:lnSpc>
              <a:spcBef>
                <a:spcPts val="100"/>
              </a:spcBef>
            </a:pPr>
            <a:r>
              <a:rPr sz="1800" spc="-60" dirty="0">
                <a:latin typeface="Arial"/>
                <a:cs typeface="Arial"/>
              </a:rPr>
              <a:t>5.Securities </a:t>
            </a:r>
            <a:r>
              <a:rPr lang="en-US" sz="1800" spc="-55" dirty="0">
                <a:latin typeface="Arial"/>
                <a:cs typeface="Arial"/>
              </a:rPr>
              <a:t>-</a:t>
            </a:r>
            <a:r>
              <a:rPr sz="1800" spc="-55" dirty="0">
                <a:latin typeface="Arial"/>
                <a:cs typeface="Arial"/>
              </a:rPr>
              <a:t> </a:t>
            </a:r>
            <a:r>
              <a:rPr sz="1800" spc="-30" dirty="0">
                <a:latin typeface="Arial"/>
                <a:cs typeface="Arial"/>
              </a:rPr>
              <a:t>b</a:t>
            </a:r>
            <a:r>
              <a:rPr lang="en-US" sz="1800" spc="-30" dirty="0">
                <a:latin typeface="Arial"/>
                <a:cs typeface="Arial"/>
              </a:rPr>
              <a:t>ought</a:t>
            </a:r>
            <a:r>
              <a:rPr sz="1800" spc="-30" dirty="0">
                <a:latin typeface="Arial"/>
                <a:cs typeface="Arial"/>
              </a:rPr>
              <a:t> </a:t>
            </a:r>
            <a:r>
              <a:rPr sz="1800" spc="-35" dirty="0">
                <a:latin typeface="Arial"/>
                <a:cs typeface="Arial"/>
              </a:rPr>
              <a:t>&amp;</a:t>
            </a:r>
            <a:r>
              <a:rPr lang="en-US" sz="1800" spc="-35" dirty="0">
                <a:latin typeface="Arial"/>
                <a:cs typeface="Arial"/>
              </a:rPr>
              <a:t> sold </a:t>
            </a:r>
            <a:r>
              <a:rPr sz="1800" spc="-5" dirty="0">
                <a:latin typeface="Arial"/>
                <a:cs typeface="Arial"/>
              </a:rPr>
              <a:t>between</a:t>
            </a:r>
            <a:endParaRPr sz="1800" dirty="0">
              <a:latin typeface="Arial"/>
              <a:cs typeface="Arial"/>
            </a:endParaRPr>
          </a:p>
          <a:p>
            <a:pPr marL="12700">
              <a:lnSpc>
                <a:spcPct val="100000"/>
              </a:lnSpc>
              <a:spcBef>
                <a:spcPts val="5"/>
              </a:spcBef>
            </a:pPr>
            <a:r>
              <a:rPr sz="1800" spc="-50" dirty="0">
                <a:latin typeface="Arial"/>
                <a:cs typeface="Arial"/>
              </a:rPr>
              <a:t>company </a:t>
            </a:r>
            <a:r>
              <a:rPr sz="1800" spc="25" dirty="0">
                <a:latin typeface="Arial"/>
                <a:cs typeface="Arial"/>
              </a:rPr>
              <a:t>&amp;</a:t>
            </a:r>
            <a:r>
              <a:rPr sz="1800" spc="-190" dirty="0">
                <a:latin typeface="Arial"/>
                <a:cs typeface="Arial"/>
              </a:rPr>
              <a:t> </a:t>
            </a:r>
            <a:r>
              <a:rPr sz="1800" spc="-30" dirty="0">
                <a:latin typeface="Arial"/>
                <a:cs typeface="Arial"/>
              </a:rPr>
              <a:t>investors</a:t>
            </a:r>
            <a:endParaRPr sz="1800" dirty="0">
              <a:latin typeface="Arial"/>
              <a:cs typeface="Arial"/>
            </a:endParaRPr>
          </a:p>
        </p:txBody>
      </p:sp>
      <p:sp>
        <p:nvSpPr>
          <p:cNvPr id="20" name="object 20"/>
          <p:cNvSpPr txBox="1"/>
          <p:nvPr/>
        </p:nvSpPr>
        <p:spPr>
          <a:xfrm>
            <a:off x="4651375" y="3752469"/>
            <a:ext cx="4170045" cy="1513235"/>
          </a:xfrm>
          <a:prstGeom prst="rect">
            <a:avLst/>
          </a:prstGeom>
        </p:spPr>
        <p:txBody>
          <a:bodyPr vert="horz" wrap="square" lIns="0" tIns="12700" rIns="0" bIns="0" rtlCol="0">
            <a:spAutoFit/>
          </a:bodyPr>
          <a:lstStyle/>
          <a:p>
            <a:pPr marL="12700" marR="5080">
              <a:lnSpc>
                <a:spcPct val="100000"/>
              </a:lnSpc>
              <a:spcBef>
                <a:spcPts val="100"/>
              </a:spcBef>
            </a:pPr>
            <a:r>
              <a:rPr sz="1800" spc="-70" dirty="0">
                <a:latin typeface="Arial"/>
                <a:cs typeface="Arial"/>
              </a:rPr>
              <a:t>Price</a:t>
            </a:r>
            <a:r>
              <a:rPr sz="1800" spc="-120" dirty="0">
                <a:latin typeface="Arial"/>
                <a:cs typeface="Arial"/>
              </a:rPr>
              <a:t> </a:t>
            </a:r>
            <a:r>
              <a:rPr sz="1800" spc="-15" dirty="0">
                <a:latin typeface="Arial"/>
                <a:cs typeface="Arial"/>
              </a:rPr>
              <a:t>fluctuates,</a:t>
            </a:r>
            <a:r>
              <a:rPr sz="1800" spc="-125" dirty="0">
                <a:latin typeface="Arial"/>
                <a:cs typeface="Arial"/>
              </a:rPr>
              <a:t> </a:t>
            </a:r>
            <a:r>
              <a:rPr sz="1800" spc="-55" dirty="0">
                <a:latin typeface="Arial"/>
                <a:cs typeface="Arial"/>
              </a:rPr>
              <a:t>depends</a:t>
            </a:r>
            <a:r>
              <a:rPr sz="1800" spc="-125" dirty="0">
                <a:latin typeface="Arial"/>
                <a:cs typeface="Arial"/>
              </a:rPr>
              <a:t> </a:t>
            </a:r>
            <a:r>
              <a:rPr sz="1800" spc="-15" dirty="0">
                <a:latin typeface="Arial"/>
                <a:cs typeface="Arial"/>
              </a:rPr>
              <a:t>on</a:t>
            </a:r>
            <a:r>
              <a:rPr sz="1800" spc="-130" dirty="0">
                <a:latin typeface="Arial"/>
                <a:cs typeface="Arial"/>
              </a:rPr>
              <a:t> </a:t>
            </a:r>
            <a:r>
              <a:rPr sz="1800" spc="10" dirty="0">
                <a:latin typeface="Arial"/>
                <a:cs typeface="Arial"/>
              </a:rPr>
              <a:t>the</a:t>
            </a:r>
            <a:r>
              <a:rPr sz="1800" spc="-114" dirty="0">
                <a:latin typeface="Arial"/>
                <a:cs typeface="Arial"/>
              </a:rPr>
              <a:t> </a:t>
            </a:r>
            <a:r>
              <a:rPr sz="1800" spc="-45" dirty="0">
                <a:latin typeface="Arial"/>
                <a:cs typeface="Arial"/>
              </a:rPr>
              <a:t>demand  </a:t>
            </a:r>
            <a:r>
              <a:rPr sz="1800" spc="-55" dirty="0">
                <a:latin typeface="Arial"/>
                <a:cs typeface="Arial"/>
              </a:rPr>
              <a:t>and </a:t>
            </a:r>
            <a:r>
              <a:rPr sz="1800" spc="-45" dirty="0">
                <a:latin typeface="Arial"/>
                <a:cs typeface="Arial"/>
              </a:rPr>
              <a:t>supply</a:t>
            </a:r>
            <a:r>
              <a:rPr sz="1800" spc="-170" dirty="0">
                <a:latin typeface="Arial"/>
                <a:cs typeface="Arial"/>
              </a:rPr>
              <a:t> </a:t>
            </a:r>
            <a:r>
              <a:rPr sz="1800" spc="-5" dirty="0">
                <a:latin typeface="Arial"/>
                <a:cs typeface="Arial"/>
              </a:rPr>
              <a:t>force</a:t>
            </a:r>
            <a:endParaRPr sz="1800" dirty="0">
              <a:latin typeface="Arial"/>
              <a:cs typeface="Arial"/>
            </a:endParaRPr>
          </a:p>
          <a:p>
            <a:pPr>
              <a:lnSpc>
                <a:spcPct val="100000"/>
              </a:lnSpc>
            </a:pPr>
            <a:endParaRPr sz="1800" dirty="0">
              <a:latin typeface="Arial"/>
              <a:cs typeface="Arial"/>
            </a:endParaRPr>
          </a:p>
          <a:p>
            <a:pPr>
              <a:lnSpc>
                <a:spcPct val="100000"/>
              </a:lnSpc>
              <a:spcBef>
                <a:spcPts val="35"/>
              </a:spcBef>
            </a:pPr>
            <a:endParaRPr sz="2550" dirty="0">
              <a:latin typeface="Arial"/>
              <a:cs typeface="Arial"/>
            </a:endParaRPr>
          </a:p>
          <a:p>
            <a:pPr marL="12700">
              <a:lnSpc>
                <a:spcPct val="100000"/>
              </a:lnSpc>
            </a:pPr>
            <a:r>
              <a:rPr sz="1800" spc="-30" dirty="0">
                <a:latin typeface="Arial"/>
                <a:cs typeface="Arial"/>
              </a:rPr>
              <a:t>investors </a:t>
            </a:r>
            <a:r>
              <a:rPr sz="1800" spc="75" dirty="0">
                <a:latin typeface="Arial"/>
                <a:cs typeface="Arial"/>
              </a:rPr>
              <a:t>to</a:t>
            </a:r>
            <a:r>
              <a:rPr sz="1800" spc="-240" dirty="0">
                <a:latin typeface="Arial"/>
                <a:cs typeface="Arial"/>
              </a:rPr>
              <a:t> </a:t>
            </a:r>
            <a:r>
              <a:rPr sz="1800" spc="-20" dirty="0">
                <a:latin typeface="Arial"/>
                <a:cs typeface="Arial"/>
              </a:rPr>
              <a:t>Investor</a:t>
            </a:r>
            <a:endParaRPr sz="1800" dirty="0">
              <a:latin typeface="Arial"/>
              <a:cs typeface="Arial"/>
            </a:endParaRPr>
          </a:p>
        </p:txBody>
      </p:sp>
      <p:sp>
        <p:nvSpPr>
          <p:cNvPr id="21" name="object 21"/>
          <p:cNvSpPr/>
          <p:nvPr/>
        </p:nvSpPr>
        <p:spPr>
          <a:xfrm>
            <a:off x="4572761" y="761"/>
            <a:ext cx="0" cy="6621145"/>
          </a:xfrm>
          <a:custGeom>
            <a:avLst/>
            <a:gdLst/>
            <a:ahLst/>
            <a:cxnLst/>
            <a:rect l="l" t="t" r="r" b="b"/>
            <a:pathLst>
              <a:path h="6621145">
                <a:moveTo>
                  <a:pt x="0" y="0"/>
                </a:moveTo>
                <a:lnTo>
                  <a:pt x="0" y="6620548"/>
                </a:lnTo>
              </a:path>
            </a:pathLst>
          </a:custGeom>
          <a:ln w="38100">
            <a:solidFill>
              <a:srgbClr val="6F2F9F"/>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447800"/>
            <a:ext cx="8305800" cy="4801314"/>
          </a:xfrm>
          <a:prstGeom prst="rect">
            <a:avLst/>
          </a:prstGeom>
        </p:spPr>
        <p:txBody>
          <a:bodyPr wrap="square">
            <a:spAutoFit/>
          </a:bodyPr>
          <a:lstStyle/>
          <a:p>
            <a:pPr algn="just"/>
            <a:r>
              <a:rPr lang="en-US" dirty="0"/>
              <a:t>Distinction Between Primary &amp; Secondary market </a:t>
            </a:r>
          </a:p>
          <a:p>
            <a:pPr algn="just"/>
            <a:r>
              <a:rPr lang="en-US" dirty="0"/>
              <a:t>The main points of distinction between the primary market and secondary market are as follows: </a:t>
            </a:r>
          </a:p>
          <a:p>
            <a:pPr marL="342900" indent="-342900" algn="just">
              <a:buAutoNum type="arabicPeriod"/>
            </a:pPr>
            <a:r>
              <a:rPr lang="en-US" dirty="0"/>
              <a:t>Function: While the main function of primary market is to raise long-term funds through fresh issue of securities, the main function of secondary market is to provide continuous and ready market for the existing long-term securities. </a:t>
            </a:r>
          </a:p>
          <a:p>
            <a:pPr marL="342900" indent="-342900" algn="just">
              <a:buAutoNum type="arabicPeriod"/>
            </a:pPr>
            <a:r>
              <a:rPr lang="en-US" dirty="0"/>
              <a:t>Participants: While the major players in the primary market are financial institutions, mutual funds, underwriters and individual investors, the major players in secondary market are all of these and the stockbrokers who are members of the stock exchange. </a:t>
            </a:r>
          </a:p>
          <a:p>
            <a:pPr marL="342900" indent="-342900" algn="just">
              <a:buAutoNum type="arabicPeriod"/>
            </a:pPr>
            <a:r>
              <a:rPr lang="en-US" dirty="0"/>
              <a:t>Listing Requirement: While only those securities can be dealt within the secondary market, which have been approved for the purpose (listed), there is no such requirement in case of primary market.</a:t>
            </a:r>
          </a:p>
          <a:p>
            <a:pPr marL="342900" indent="-342900" algn="just">
              <a:buAutoNum type="arabicPeriod"/>
            </a:pPr>
            <a:r>
              <a:rPr lang="en-US" dirty="0"/>
              <a:t>Determination of prices: In case of primary market, the prices are determined by the management with due compliance with SEBI requirement for new issue of securities. But in case of secondary market, the price of the securities is determined by forces of demand and supply of the market and keeps on fluctuating.</a:t>
            </a:r>
          </a:p>
        </p:txBody>
      </p:sp>
    </p:spTree>
    <p:extLst>
      <p:ext uri="{BB962C8B-B14F-4D97-AF65-F5344CB8AC3E}">
        <p14:creationId xmlns:p14="http://schemas.microsoft.com/office/powerpoint/2010/main" val="369190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634"/>
            <a:chOff x="0" y="0"/>
            <a:chExt cx="9144000" cy="6858634"/>
          </a:xfrm>
        </p:grpSpPr>
        <p:sp>
          <p:nvSpPr>
            <p:cNvPr id="3" name="object 3"/>
            <p:cNvSpPr/>
            <p:nvPr/>
          </p:nvSpPr>
          <p:spPr>
            <a:xfrm>
              <a:off x="0" y="0"/>
              <a:ext cx="9144000" cy="68579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0"/>
              <a:ext cx="9144000" cy="964565"/>
            </a:xfrm>
            <a:custGeom>
              <a:avLst/>
              <a:gdLst/>
              <a:ahLst/>
              <a:cxnLst/>
              <a:rect l="l" t="t" r="r" b="b"/>
              <a:pathLst>
                <a:path w="9144000" h="964565">
                  <a:moveTo>
                    <a:pt x="9144000" y="0"/>
                  </a:moveTo>
                  <a:lnTo>
                    <a:pt x="4419600" y="0"/>
                  </a:lnTo>
                  <a:lnTo>
                    <a:pt x="0" y="0"/>
                  </a:lnTo>
                  <a:lnTo>
                    <a:pt x="0" y="964501"/>
                  </a:lnTo>
                  <a:lnTo>
                    <a:pt x="4419600" y="964501"/>
                  </a:lnTo>
                  <a:lnTo>
                    <a:pt x="9144000" y="964501"/>
                  </a:lnTo>
                  <a:lnTo>
                    <a:pt x="9144000" y="0"/>
                  </a:lnTo>
                  <a:close/>
                </a:path>
              </a:pathLst>
            </a:custGeom>
            <a:solidFill>
              <a:srgbClr val="A4D028"/>
            </a:solidFill>
          </p:spPr>
          <p:txBody>
            <a:bodyPr wrap="square" lIns="0" tIns="0" rIns="0" bIns="0" rtlCol="0"/>
            <a:lstStyle/>
            <a:p>
              <a:endParaRPr/>
            </a:p>
          </p:txBody>
        </p:sp>
        <p:sp>
          <p:nvSpPr>
            <p:cNvPr id="5" name="object 5"/>
            <p:cNvSpPr/>
            <p:nvPr/>
          </p:nvSpPr>
          <p:spPr>
            <a:xfrm>
              <a:off x="0" y="964437"/>
              <a:ext cx="9144000" cy="2011680"/>
            </a:xfrm>
            <a:custGeom>
              <a:avLst/>
              <a:gdLst/>
              <a:ahLst/>
              <a:cxnLst/>
              <a:rect l="l" t="t" r="r" b="b"/>
              <a:pathLst>
                <a:path w="9144000" h="2011680">
                  <a:moveTo>
                    <a:pt x="9144000" y="0"/>
                  </a:moveTo>
                  <a:lnTo>
                    <a:pt x="4419600" y="0"/>
                  </a:lnTo>
                  <a:lnTo>
                    <a:pt x="0" y="0"/>
                  </a:lnTo>
                  <a:lnTo>
                    <a:pt x="0" y="2011680"/>
                  </a:lnTo>
                  <a:lnTo>
                    <a:pt x="4419600" y="2011680"/>
                  </a:lnTo>
                  <a:lnTo>
                    <a:pt x="9144000" y="2011680"/>
                  </a:lnTo>
                  <a:lnTo>
                    <a:pt x="9144000" y="0"/>
                  </a:lnTo>
                  <a:close/>
                </a:path>
              </a:pathLst>
            </a:custGeom>
            <a:solidFill>
              <a:srgbClr val="EFF7E8"/>
            </a:solidFill>
          </p:spPr>
          <p:txBody>
            <a:bodyPr wrap="square" lIns="0" tIns="0" rIns="0" bIns="0" rtlCol="0"/>
            <a:lstStyle/>
            <a:p>
              <a:endParaRPr/>
            </a:p>
          </p:txBody>
        </p:sp>
        <p:sp>
          <p:nvSpPr>
            <p:cNvPr id="6" name="object 6"/>
            <p:cNvSpPr/>
            <p:nvPr/>
          </p:nvSpPr>
          <p:spPr>
            <a:xfrm>
              <a:off x="0" y="2976117"/>
              <a:ext cx="9144000" cy="1737360"/>
            </a:xfrm>
            <a:custGeom>
              <a:avLst/>
              <a:gdLst/>
              <a:ahLst/>
              <a:cxnLst/>
              <a:rect l="l" t="t" r="r" b="b"/>
              <a:pathLst>
                <a:path w="9144000" h="1737360">
                  <a:moveTo>
                    <a:pt x="9144000" y="0"/>
                  </a:moveTo>
                  <a:lnTo>
                    <a:pt x="4419600" y="0"/>
                  </a:lnTo>
                  <a:lnTo>
                    <a:pt x="0" y="0"/>
                  </a:lnTo>
                  <a:lnTo>
                    <a:pt x="0" y="1737360"/>
                  </a:lnTo>
                  <a:lnTo>
                    <a:pt x="4419600" y="1737360"/>
                  </a:lnTo>
                  <a:lnTo>
                    <a:pt x="9144000" y="1737360"/>
                  </a:lnTo>
                  <a:lnTo>
                    <a:pt x="9144000" y="0"/>
                  </a:lnTo>
                  <a:close/>
                </a:path>
              </a:pathLst>
            </a:custGeom>
            <a:solidFill>
              <a:srgbClr val="FFFFFF"/>
            </a:solidFill>
          </p:spPr>
          <p:txBody>
            <a:bodyPr wrap="square" lIns="0" tIns="0" rIns="0" bIns="0" rtlCol="0"/>
            <a:lstStyle/>
            <a:p>
              <a:endParaRPr/>
            </a:p>
          </p:txBody>
        </p:sp>
        <p:sp>
          <p:nvSpPr>
            <p:cNvPr id="7" name="object 7"/>
            <p:cNvSpPr/>
            <p:nvPr/>
          </p:nvSpPr>
          <p:spPr>
            <a:xfrm>
              <a:off x="0" y="4713541"/>
              <a:ext cx="9144000" cy="914400"/>
            </a:xfrm>
            <a:custGeom>
              <a:avLst/>
              <a:gdLst/>
              <a:ahLst/>
              <a:cxnLst/>
              <a:rect l="l" t="t" r="r" b="b"/>
              <a:pathLst>
                <a:path w="9144000" h="914400">
                  <a:moveTo>
                    <a:pt x="9144000" y="0"/>
                  </a:moveTo>
                  <a:lnTo>
                    <a:pt x="4419600" y="0"/>
                  </a:lnTo>
                  <a:lnTo>
                    <a:pt x="0" y="0"/>
                  </a:lnTo>
                  <a:lnTo>
                    <a:pt x="0" y="914400"/>
                  </a:lnTo>
                  <a:lnTo>
                    <a:pt x="4419600" y="914400"/>
                  </a:lnTo>
                  <a:lnTo>
                    <a:pt x="9144000" y="914400"/>
                  </a:lnTo>
                  <a:lnTo>
                    <a:pt x="9144000" y="0"/>
                  </a:lnTo>
                  <a:close/>
                </a:path>
              </a:pathLst>
            </a:custGeom>
            <a:solidFill>
              <a:srgbClr val="EFF7E8"/>
            </a:solidFill>
          </p:spPr>
          <p:txBody>
            <a:bodyPr wrap="square" lIns="0" tIns="0" rIns="0" bIns="0" rtlCol="0"/>
            <a:lstStyle/>
            <a:p>
              <a:endParaRPr/>
            </a:p>
          </p:txBody>
        </p:sp>
        <p:sp>
          <p:nvSpPr>
            <p:cNvPr id="8" name="object 8"/>
            <p:cNvSpPr/>
            <p:nvPr/>
          </p:nvSpPr>
          <p:spPr>
            <a:xfrm>
              <a:off x="0" y="5627941"/>
              <a:ext cx="9144000" cy="914400"/>
            </a:xfrm>
            <a:custGeom>
              <a:avLst/>
              <a:gdLst/>
              <a:ahLst/>
              <a:cxnLst/>
              <a:rect l="l" t="t" r="r" b="b"/>
              <a:pathLst>
                <a:path w="9144000" h="914400">
                  <a:moveTo>
                    <a:pt x="9144000" y="0"/>
                  </a:moveTo>
                  <a:lnTo>
                    <a:pt x="4419600" y="0"/>
                  </a:lnTo>
                  <a:lnTo>
                    <a:pt x="0" y="0"/>
                  </a:lnTo>
                  <a:lnTo>
                    <a:pt x="0" y="914400"/>
                  </a:lnTo>
                  <a:lnTo>
                    <a:pt x="4419600" y="914400"/>
                  </a:lnTo>
                  <a:lnTo>
                    <a:pt x="9144000" y="914400"/>
                  </a:lnTo>
                  <a:lnTo>
                    <a:pt x="9144000" y="0"/>
                  </a:lnTo>
                  <a:close/>
                </a:path>
              </a:pathLst>
            </a:custGeom>
            <a:solidFill>
              <a:srgbClr val="FFFFFF"/>
            </a:solidFill>
          </p:spPr>
          <p:txBody>
            <a:bodyPr wrap="square" lIns="0" tIns="0" rIns="0" bIns="0" rtlCol="0"/>
            <a:lstStyle/>
            <a:p>
              <a:endParaRPr/>
            </a:p>
          </p:txBody>
        </p:sp>
        <p:sp>
          <p:nvSpPr>
            <p:cNvPr id="9" name="object 9"/>
            <p:cNvSpPr/>
            <p:nvPr/>
          </p:nvSpPr>
          <p:spPr>
            <a:xfrm>
              <a:off x="0" y="6542354"/>
              <a:ext cx="9144000" cy="316230"/>
            </a:xfrm>
            <a:custGeom>
              <a:avLst/>
              <a:gdLst/>
              <a:ahLst/>
              <a:cxnLst/>
              <a:rect l="l" t="t" r="r" b="b"/>
              <a:pathLst>
                <a:path w="9144000" h="316229">
                  <a:moveTo>
                    <a:pt x="9144000" y="0"/>
                  </a:moveTo>
                  <a:lnTo>
                    <a:pt x="4419600" y="0"/>
                  </a:lnTo>
                  <a:lnTo>
                    <a:pt x="0" y="0"/>
                  </a:lnTo>
                  <a:lnTo>
                    <a:pt x="0" y="315645"/>
                  </a:lnTo>
                  <a:lnTo>
                    <a:pt x="4419600" y="315645"/>
                  </a:lnTo>
                  <a:lnTo>
                    <a:pt x="9144000" y="315645"/>
                  </a:lnTo>
                  <a:lnTo>
                    <a:pt x="9144000" y="0"/>
                  </a:lnTo>
                  <a:close/>
                </a:path>
              </a:pathLst>
            </a:custGeom>
            <a:solidFill>
              <a:srgbClr val="EFF7E8"/>
            </a:solidFill>
          </p:spPr>
          <p:txBody>
            <a:bodyPr wrap="square" lIns="0" tIns="0" rIns="0" bIns="0" rtlCol="0"/>
            <a:lstStyle/>
            <a:p>
              <a:endParaRPr/>
            </a:p>
          </p:txBody>
        </p:sp>
        <p:sp>
          <p:nvSpPr>
            <p:cNvPr id="10" name="object 10"/>
            <p:cNvSpPr/>
            <p:nvPr/>
          </p:nvSpPr>
          <p:spPr>
            <a:xfrm>
              <a:off x="4413250" y="0"/>
              <a:ext cx="12700" cy="6858000"/>
            </a:xfrm>
            <a:custGeom>
              <a:avLst/>
              <a:gdLst/>
              <a:ahLst/>
              <a:cxnLst/>
              <a:rect l="l" t="t" r="r" b="b"/>
              <a:pathLst>
                <a:path w="12700" h="6858000">
                  <a:moveTo>
                    <a:pt x="0" y="6857998"/>
                  </a:moveTo>
                  <a:lnTo>
                    <a:pt x="12700" y="6857998"/>
                  </a:lnTo>
                  <a:lnTo>
                    <a:pt x="12700" y="0"/>
                  </a:lnTo>
                  <a:lnTo>
                    <a:pt x="0" y="0"/>
                  </a:lnTo>
                  <a:lnTo>
                    <a:pt x="0" y="6857998"/>
                  </a:lnTo>
                  <a:close/>
                </a:path>
              </a:pathLst>
            </a:custGeom>
            <a:solidFill>
              <a:srgbClr val="000000"/>
            </a:solidFill>
          </p:spPr>
          <p:txBody>
            <a:bodyPr wrap="square" lIns="0" tIns="0" rIns="0" bIns="0" rtlCol="0"/>
            <a:lstStyle/>
            <a:p>
              <a:endParaRPr/>
            </a:p>
          </p:txBody>
        </p:sp>
        <p:sp>
          <p:nvSpPr>
            <p:cNvPr id="11" name="object 11"/>
            <p:cNvSpPr/>
            <p:nvPr/>
          </p:nvSpPr>
          <p:spPr>
            <a:xfrm>
              <a:off x="0" y="0"/>
              <a:ext cx="9144000" cy="6858000"/>
            </a:xfrm>
            <a:custGeom>
              <a:avLst/>
              <a:gdLst/>
              <a:ahLst/>
              <a:cxnLst/>
              <a:rect l="l" t="t" r="r" b="b"/>
              <a:pathLst>
                <a:path w="9144000" h="6858000">
                  <a:moveTo>
                    <a:pt x="9144000" y="0"/>
                  </a:moveTo>
                  <a:lnTo>
                    <a:pt x="9137650" y="0"/>
                  </a:lnTo>
                  <a:lnTo>
                    <a:pt x="9137650" y="6350"/>
                  </a:lnTo>
                  <a:lnTo>
                    <a:pt x="9137650" y="958088"/>
                  </a:lnTo>
                  <a:lnTo>
                    <a:pt x="9137650" y="6535991"/>
                  </a:lnTo>
                  <a:lnTo>
                    <a:pt x="6350" y="6535991"/>
                  </a:lnTo>
                  <a:lnTo>
                    <a:pt x="6350" y="5634291"/>
                  </a:lnTo>
                  <a:lnTo>
                    <a:pt x="9137650" y="5634291"/>
                  </a:lnTo>
                  <a:lnTo>
                    <a:pt x="9137650" y="5621591"/>
                  </a:lnTo>
                  <a:lnTo>
                    <a:pt x="6350" y="5621591"/>
                  </a:lnTo>
                  <a:lnTo>
                    <a:pt x="6350" y="4719828"/>
                  </a:lnTo>
                  <a:lnTo>
                    <a:pt x="9137650" y="4719828"/>
                  </a:lnTo>
                  <a:lnTo>
                    <a:pt x="9137650" y="4707128"/>
                  </a:lnTo>
                  <a:lnTo>
                    <a:pt x="6350" y="4707128"/>
                  </a:lnTo>
                  <a:lnTo>
                    <a:pt x="6350" y="2982468"/>
                  </a:lnTo>
                  <a:lnTo>
                    <a:pt x="9137650" y="2982468"/>
                  </a:lnTo>
                  <a:lnTo>
                    <a:pt x="9137650" y="2969768"/>
                  </a:lnTo>
                  <a:lnTo>
                    <a:pt x="6350" y="2969768"/>
                  </a:lnTo>
                  <a:lnTo>
                    <a:pt x="6350" y="970788"/>
                  </a:lnTo>
                  <a:lnTo>
                    <a:pt x="9137650" y="970788"/>
                  </a:lnTo>
                  <a:lnTo>
                    <a:pt x="9137650" y="958088"/>
                  </a:lnTo>
                  <a:lnTo>
                    <a:pt x="6350" y="958088"/>
                  </a:lnTo>
                  <a:lnTo>
                    <a:pt x="6350" y="6350"/>
                  </a:lnTo>
                  <a:lnTo>
                    <a:pt x="9137650" y="6350"/>
                  </a:lnTo>
                  <a:lnTo>
                    <a:pt x="9137650" y="0"/>
                  </a:lnTo>
                  <a:lnTo>
                    <a:pt x="6350" y="0"/>
                  </a:lnTo>
                  <a:lnTo>
                    <a:pt x="0" y="0"/>
                  </a:lnTo>
                  <a:lnTo>
                    <a:pt x="0" y="6350"/>
                  </a:lnTo>
                  <a:lnTo>
                    <a:pt x="0" y="6858000"/>
                  </a:lnTo>
                  <a:lnTo>
                    <a:pt x="6350" y="6858000"/>
                  </a:lnTo>
                  <a:lnTo>
                    <a:pt x="6350" y="6548691"/>
                  </a:lnTo>
                  <a:lnTo>
                    <a:pt x="9137650" y="6548691"/>
                  </a:lnTo>
                  <a:lnTo>
                    <a:pt x="9137650" y="6858000"/>
                  </a:lnTo>
                  <a:lnTo>
                    <a:pt x="9144000" y="6858000"/>
                  </a:lnTo>
                  <a:lnTo>
                    <a:pt x="9144000" y="6350"/>
                  </a:lnTo>
                  <a:lnTo>
                    <a:pt x="9144000" y="0"/>
                  </a:lnTo>
                  <a:close/>
                </a:path>
              </a:pathLst>
            </a:custGeom>
            <a:solidFill>
              <a:srgbClr val="A4D028"/>
            </a:solidFill>
          </p:spPr>
          <p:txBody>
            <a:bodyPr wrap="square" lIns="0" tIns="0" rIns="0" bIns="0" rtlCol="0"/>
            <a:lstStyle/>
            <a:p>
              <a:endParaRPr/>
            </a:p>
          </p:txBody>
        </p:sp>
      </p:grpSp>
      <p:sp>
        <p:nvSpPr>
          <p:cNvPr id="12" name="object 12"/>
          <p:cNvSpPr txBox="1"/>
          <p:nvPr/>
        </p:nvSpPr>
        <p:spPr>
          <a:xfrm>
            <a:off x="1478661" y="292100"/>
            <a:ext cx="1462405" cy="299720"/>
          </a:xfrm>
          <a:prstGeom prst="rect">
            <a:avLst/>
          </a:prstGeom>
        </p:spPr>
        <p:txBody>
          <a:bodyPr vert="horz" wrap="square" lIns="0" tIns="12700" rIns="0" bIns="0" rtlCol="0">
            <a:spAutoFit/>
          </a:bodyPr>
          <a:lstStyle/>
          <a:p>
            <a:pPr marL="12700">
              <a:lnSpc>
                <a:spcPct val="100000"/>
              </a:lnSpc>
              <a:spcBef>
                <a:spcPts val="100"/>
              </a:spcBef>
            </a:pPr>
            <a:r>
              <a:rPr sz="1800" b="1" spc="-100" dirty="0">
                <a:latin typeface="Arial"/>
                <a:cs typeface="Arial"/>
              </a:rPr>
              <a:t>Capital</a:t>
            </a:r>
            <a:r>
              <a:rPr sz="1800" b="1" spc="-155" dirty="0">
                <a:latin typeface="Arial"/>
                <a:cs typeface="Arial"/>
              </a:rPr>
              <a:t> </a:t>
            </a:r>
            <a:r>
              <a:rPr sz="1800" b="1" spc="-60" dirty="0">
                <a:latin typeface="Arial"/>
                <a:cs typeface="Arial"/>
              </a:rPr>
              <a:t>market</a:t>
            </a:r>
            <a:endParaRPr sz="1800">
              <a:latin typeface="Arial"/>
              <a:cs typeface="Arial"/>
            </a:endParaRPr>
          </a:p>
        </p:txBody>
      </p:sp>
      <p:sp>
        <p:nvSpPr>
          <p:cNvPr id="13" name="object 13"/>
          <p:cNvSpPr txBox="1">
            <a:spLocks noGrp="1"/>
          </p:cNvSpPr>
          <p:nvPr>
            <p:ph type="title"/>
          </p:nvPr>
        </p:nvSpPr>
        <p:spPr>
          <a:xfrm>
            <a:off x="6051296" y="292100"/>
            <a:ext cx="1461135"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000000"/>
                </a:solidFill>
                <a:latin typeface="Arial"/>
                <a:cs typeface="Arial"/>
              </a:rPr>
              <a:t>Money</a:t>
            </a:r>
            <a:r>
              <a:rPr sz="1800" b="1" spc="-180" dirty="0">
                <a:solidFill>
                  <a:srgbClr val="000000"/>
                </a:solidFill>
                <a:latin typeface="Arial"/>
                <a:cs typeface="Arial"/>
              </a:rPr>
              <a:t> </a:t>
            </a:r>
            <a:r>
              <a:rPr sz="1800" b="1" spc="-60" dirty="0">
                <a:solidFill>
                  <a:srgbClr val="000000"/>
                </a:solidFill>
                <a:latin typeface="Arial"/>
                <a:cs typeface="Arial"/>
              </a:rPr>
              <a:t>market</a:t>
            </a:r>
            <a:endParaRPr sz="1800">
              <a:latin typeface="Arial"/>
              <a:cs typeface="Arial"/>
            </a:endParaRPr>
          </a:p>
        </p:txBody>
      </p:sp>
      <p:sp>
        <p:nvSpPr>
          <p:cNvPr id="14" name="object 14"/>
          <p:cNvSpPr txBox="1"/>
          <p:nvPr/>
        </p:nvSpPr>
        <p:spPr>
          <a:xfrm>
            <a:off x="219556" y="1256791"/>
            <a:ext cx="4193693" cy="843821"/>
          </a:xfrm>
          <a:prstGeom prst="rect">
            <a:avLst/>
          </a:prstGeom>
        </p:spPr>
        <p:txBody>
          <a:bodyPr vert="horz" wrap="square" lIns="0" tIns="12700" rIns="0" bIns="0" rtlCol="0">
            <a:spAutoFit/>
          </a:bodyPr>
          <a:lstStyle/>
          <a:p>
            <a:pPr marL="361315" marR="5080" indent="-349250" algn="just">
              <a:lnSpc>
                <a:spcPct val="100000"/>
              </a:lnSpc>
              <a:spcBef>
                <a:spcPts val="100"/>
              </a:spcBef>
              <a:tabLst>
                <a:tab pos="354965" algn="l"/>
              </a:tabLst>
            </a:pPr>
            <a:r>
              <a:rPr sz="1800" b="1" spc="-229" dirty="0">
                <a:latin typeface="Arial"/>
                <a:cs typeface="Arial"/>
              </a:rPr>
              <a:t>1.	</a:t>
            </a:r>
            <a:r>
              <a:rPr sz="1800" b="1" spc="-114" dirty="0">
                <a:latin typeface="Arial"/>
                <a:cs typeface="Arial"/>
              </a:rPr>
              <a:t>The </a:t>
            </a:r>
            <a:r>
              <a:rPr sz="1800" b="1" spc="-75" dirty="0">
                <a:latin typeface="Arial"/>
                <a:cs typeface="Arial"/>
              </a:rPr>
              <a:t>primary </a:t>
            </a:r>
            <a:r>
              <a:rPr sz="1800" b="1" spc="-95" dirty="0">
                <a:latin typeface="Arial"/>
                <a:cs typeface="Arial"/>
              </a:rPr>
              <a:t>instruments </a:t>
            </a:r>
            <a:r>
              <a:rPr sz="1800" b="1" spc="-70" dirty="0">
                <a:latin typeface="Arial"/>
                <a:cs typeface="Arial"/>
              </a:rPr>
              <a:t>utilized </a:t>
            </a:r>
            <a:r>
              <a:rPr sz="1800" b="1" spc="-185" dirty="0">
                <a:latin typeface="Arial"/>
                <a:cs typeface="Arial"/>
              </a:rPr>
              <a:t>as </a:t>
            </a:r>
            <a:r>
              <a:rPr sz="1800" b="1" spc="-120" dirty="0">
                <a:latin typeface="Arial"/>
                <a:cs typeface="Arial"/>
              </a:rPr>
              <a:t>a  </a:t>
            </a:r>
            <a:r>
              <a:rPr sz="1800" b="1" spc="-40" dirty="0">
                <a:latin typeface="Arial"/>
                <a:cs typeface="Arial"/>
              </a:rPr>
              <a:t>part</a:t>
            </a:r>
            <a:r>
              <a:rPr sz="1800" b="1" spc="-130" dirty="0">
                <a:latin typeface="Arial"/>
                <a:cs typeface="Arial"/>
              </a:rPr>
              <a:t> </a:t>
            </a:r>
            <a:r>
              <a:rPr sz="1800" b="1" spc="-25" dirty="0">
                <a:latin typeface="Arial"/>
                <a:cs typeface="Arial"/>
              </a:rPr>
              <a:t>of</a:t>
            </a:r>
            <a:r>
              <a:rPr sz="1800" b="1" spc="-120" dirty="0">
                <a:latin typeface="Arial"/>
                <a:cs typeface="Arial"/>
              </a:rPr>
              <a:t> </a:t>
            </a:r>
            <a:r>
              <a:rPr sz="1800" b="1" spc="-55" dirty="0">
                <a:latin typeface="Arial"/>
                <a:cs typeface="Arial"/>
              </a:rPr>
              <a:t>the</a:t>
            </a:r>
            <a:r>
              <a:rPr sz="1800" b="1" spc="-105" dirty="0">
                <a:latin typeface="Arial"/>
                <a:cs typeface="Arial"/>
              </a:rPr>
              <a:t> </a:t>
            </a:r>
            <a:r>
              <a:rPr sz="1800" b="1" spc="-85" dirty="0">
                <a:latin typeface="Arial"/>
                <a:cs typeface="Arial"/>
              </a:rPr>
              <a:t>capital</a:t>
            </a:r>
            <a:r>
              <a:rPr sz="1800" b="1" spc="-114" dirty="0">
                <a:latin typeface="Arial"/>
                <a:cs typeface="Arial"/>
              </a:rPr>
              <a:t> </a:t>
            </a:r>
            <a:r>
              <a:rPr sz="1800" b="1" spc="-60" dirty="0">
                <a:latin typeface="Arial"/>
                <a:cs typeface="Arial"/>
              </a:rPr>
              <a:t>market</a:t>
            </a:r>
            <a:r>
              <a:rPr sz="1800" b="1" spc="-135" dirty="0">
                <a:latin typeface="Arial"/>
                <a:cs typeface="Arial"/>
              </a:rPr>
              <a:t> </a:t>
            </a:r>
            <a:r>
              <a:rPr sz="1800" b="1" spc="-70" dirty="0">
                <a:latin typeface="Arial"/>
                <a:cs typeface="Arial"/>
              </a:rPr>
              <a:t>are</a:t>
            </a:r>
            <a:endParaRPr sz="1800" dirty="0">
              <a:latin typeface="Arial"/>
              <a:cs typeface="Arial"/>
            </a:endParaRPr>
          </a:p>
          <a:p>
            <a:pPr marL="1693545" marR="319405" indent="-1022985" algn="just">
              <a:lnSpc>
                <a:spcPct val="100000"/>
              </a:lnSpc>
            </a:pPr>
            <a:r>
              <a:rPr sz="1800" b="1" spc="-90" dirty="0">
                <a:latin typeface="Arial"/>
                <a:cs typeface="Arial"/>
              </a:rPr>
              <a:t>debentures, </a:t>
            </a:r>
            <a:r>
              <a:rPr sz="1800" b="1" spc="-130" dirty="0">
                <a:latin typeface="Arial"/>
                <a:cs typeface="Arial"/>
              </a:rPr>
              <a:t>shares, </a:t>
            </a:r>
            <a:r>
              <a:rPr sz="1800" b="1" spc="-135" dirty="0">
                <a:latin typeface="Arial"/>
                <a:cs typeface="Arial"/>
              </a:rPr>
              <a:t>bonds</a:t>
            </a:r>
            <a:r>
              <a:rPr lang="en-US" sz="1800" b="1" spc="-135" dirty="0">
                <a:latin typeface="Arial"/>
                <a:cs typeface="Arial"/>
              </a:rPr>
              <a:t>.</a:t>
            </a:r>
            <a:r>
              <a:rPr sz="1800" b="1" spc="-135" dirty="0">
                <a:latin typeface="Arial"/>
                <a:cs typeface="Arial"/>
              </a:rPr>
              <a:t> </a:t>
            </a:r>
            <a:endParaRPr sz="1800" dirty="0">
              <a:latin typeface="Arial"/>
              <a:cs typeface="Arial"/>
            </a:endParaRPr>
          </a:p>
        </p:txBody>
      </p:sp>
      <p:sp>
        <p:nvSpPr>
          <p:cNvPr id="15" name="object 15"/>
          <p:cNvSpPr txBox="1"/>
          <p:nvPr/>
        </p:nvSpPr>
        <p:spPr>
          <a:xfrm>
            <a:off x="4571238" y="1256791"/>
            <a:ext cx="4419600" cy="574675"/>
          </a:xfrm>
          <a:prstGeom prst="rect">
            <a:avLst/>
          </a:prstGeom>
        </p:spPr>
        <p:txBody>
          <a:bodyPr vert="horz" wrap="square" lIns="0" tIns="12700" rIns="0" bIns="0" rtlCol="0">
            <a:spAutoFit/>
          </a:bodyPr>
          <a:lstStyle/>
          <a:p>
            <a:pPr marL="245745" marR="5080" indent="-233679">
              <a:lnSpc>
                <a:spcPct val="100000"/>
              </a:lnSpc>
              <a:spcBef>
                <a:spcPts val="100"/>
              </a:spcBef>
            </a:pPr>
            <a:r>
              <a:rPr sz="1800" b="1" spc="-114" dirty="0">
                <a:latin typeface="Arial"/>
                <a:cs typeface="Arial"/>
              </a:rPr>
              <a:t>The </a:t>
            </a:r>
            <a:r>
              <a:rPr sz="1800" b="1" spc="-75" dirty="0">
                <a:latin typeface="Arial"/>
                <a:cs typeface="Arial"/>
              </a:rPr>
              <a:t>primary </a:t>
            </a:r>
            <a:r>
              <a:rPr sz="1800" b="1" spc="-70" dirty="0">
                <a:latin typeface="Arial"/>
                <a:cs typeface="Arial"/>
              </a:rPr>
              <a:t>credit </a:t>
            </a:r>
            <a:r>
              <a:rPr sz="1800" b="1" spc="-95" dirty="0">
                <a:latin typeface="Arial"/>
                <a:cs typeface="Arial"/>
              </a:rPr>
              <a:t>instruments </a:t>
            </a:r>
            <a:r>
              <a:rPr sz="1800" b="1" spc="-25" dirty="0">
                <a:latin typeface="Arial"/>
                <a:cs typeface="Arial"/>
              </a:rPr>
              <a:t>of </a:t>
            </a:r>
            <a:r>
              <a:rPr sz="1800" b="1" spc="-55" dirty="0">
                <a:latin typeface="Arial"/>
                <a:cs typeface="Arial"/>
              </a:rPr>
              <a:t>the</a:t>
            </a:r>
            <a:r>
              <a:rPr sz="1800" b="1" spc="-350" dirty="0">
                <a:latin typeface="Arial"/>
                <a:cs typeface="Arial"/>
              </a:rPr>
              <a:t> </a:t>
            </a:r>
            <a:r>
              <a:rPr sz="1800" b="1" spc="-110" dirty="0">
                <a:latin typeface="Arial"/>
                <a:cs typeface="Arial"/>
              </a:rPr>
              <a:t>money  </a:t>
            </a:r>
            <a:r>
              <a:rPr sz="1800" b="1" spc="-60" dirty="0">
                <a:latin typeface="Arial"/>
                <a:cs typeface="Arial"/>
              </a:rPr>
              <a:t>market </a:t>
            </a:r>
            <a:r>
              <a:rPr sz="1800" b="1" spc="-70" dirty="0">
                <a:latin typeface="Arial"/>
                <a:cs typeface="Arial"/>
              </a:rPr>
              <a:t>are </a:t>
            </a:r>
            <a:r>
              <a:rPr sz="1800" b="1" spc="-100" dirty="0">
                <a:latin typeface="Arial"/>
                <a:cs typeface="Arial"/>
              </a:rPr>
              <a:t>bills </a:t>
            </a:r>
            <a:r>
              <a:rPr sz="1800" b="1" spc="-25" dirty="0">
                <a:latin typeface="Arial"/>
                <a:cs typeface="Arial"/>
              </a:rPr>
              <a:t>of </a:t>
            </a:r>
            <a:r>
              <a:rPr sz="1800" b="1" spc="-110" dirty="0">
                <a:latin typeface="Arial"/>
                <a:cs typeface="Arial"/>
              </a:rPr>
              <a:t>exchange, </a:t>
            </a:r>
            <a:r>
              <a:rPr sz="1800" b="1" spc="-100" dirty="0">
                <a:latin typeface="Arial"/>
                <a:cs typeface="Arial"/>
              </a:rPr>
              <a:t>call</a:t>
            </a:r>
            <a:r>
              <a:rPr sz="1800" b="1" spc="-385" dirty="0">
                <a:latin typeface="Arial"/>
                <a:cs typeface="Arial"/>
              </a:rPr>
              <a:t> </a:t>
            </a:r>
            <a:r>
              <a:rPr sz="1800" b="1" spc="-105" dirty="0">
                <a:latin typeface="Arial"/>
                <a:cs typeface="Arial"/>
              </a:rPr>
              <a:t>money</a:t>
            </a:r>
            <a:endParaRPr sz="1800">
              <a:latin typeface="Arial"/>
              <a:cs typeface="Arial"/>
            </a:endParaRPr>
          </a:p>
        </p:txBody>
      </p:sp>
      <p:sp>
        <p:nvSpPr>
          <p:cNvPr id="16" name="object 16"/>
          <p:cNvSpPr txBox="1"/>
          <p:nvPr/>
        </p:nvSpPr>
        <p:spPr>
          <a:xfrm>
            <a:off x="152501" y="3269107"/>
            <a:ext cx="4111625" cy="2952115"/>
          </a:xfrm>
          <a:prstGeom prst="rect">
            <a:avLst/>
          </a:prstGeom>
        </p:spPr>
        <p:txBody>
          <a:bodyPr vert="horz" wrap="square" lIns="0" tIns="12700" rIns="0" bIns="0" rtlCol="0">
            <a:spAutoFit/>
          </a:bodyPr>
          <a:lstStyle/>
          <a:p>
            <a:pPr marL="300355" marR="289560" indent="149225">
              <a:lnSpc>
                <a:spcPct val="100000"/>
              </a:lnSpc>
              <a:spcBef>
                <a:spcPts val="100"/>
              </a:spcBef>
              <a:buAutoNum type="arabicPeriod" startAt="2"/>
              <a:tabLst>
                <a:tab pos="717550" algn="l"/>
              </a:tabLst>
            </a:pPr>
            <a:r>
              <a:rPr sz="1800" b="1" spc="-114" dirty="0">
                <a:latin typeface="Arial"/>
                <a:cs typeface="Arial"/>
              </a:rPr>
              <a:t>The </a:t>
            </a:r>
            <a:r>
              <a:rPr sz="1800" b="1" spc="-85" dirty="0">
                <a:latin typeface="Arial"/>
                <a:cs typeface="Arial"/>
              </a:rPr>
              <a:t>capital </a:t>
            </a:r>
            <a:r>
              <a:rPr sz="1800" b="1" spc="-60" dirty="0">
                <a:latin typeface="Arial"/>
                <a:cs typeface="Arial"/>
              </a:rPr>
              <a:t>market </a:t>
            </a:r>
            <a:r>
              <a:rPr sz="1800" b="1" spc="-110" dirty="0">
                <a:latin typeface="Arial"/>
                <a:cs typeface="Arial"/>
              </a:rPr>
              <a:t>compact </a:t>
            </a:r>
            <a:r>
              <a:rPr sz="1800" b="1" spc="-85" dirty="0">
                <a:latin typeface="Arial"/>
                <a:cs typeface="Arial"/>
              </a:rPr>
              <a:t>in  </a:t>
            </a:r>
            <a:r>
              <a:rPr sz="1800" b="1" spc="-65" dirty="0">
                <a:latin typeface="Arial"/>
                <a:cs typeface="Arial"/>
              </a:rPr>
              <a:t>borrowing </a:t>
            </a:r>
            <a:r>
              <a:rPr sz="1800" b="1" spc="-120" dirty="0">
                <a:latin typeface="Arial"/>
                <a:cs typeface="Arial"/>
              </a:rPr>
              <a:t>and </a:t>
            </a:r>
            <a:r>
              <a:rPr sz="1800" b="1" spc="-90" dirty="0">
                <a:latin typeface="Arial"/>
                <a:cs typeface="Arial"/>
              </a:rPr>
              <a:t>lending </a:t>
            </a:r>
            <a:r>
              <a:rPr sz="1800" b="1" spc="-25" dirty="0">
                <a:latin typeface="Arial"/>
                <a:cs typeface="Arial"/>
              </a:rPr>
              <a:t>of </a:t>
            </a:r>
            <a:r>
              <a:rPr sz="1800" b="1" spc="-90" dirty="0">
                <a:latin typeface="Arial"/>
                <a:cs typeface="Arial"/>
              </a:rPr>
              <a:t>long</a:t>
            </a:r>
            <a:r>
              <a:rPr sz="1800" b="1" spc="-355" dirty="0">
                <a:latin typeface="Arial"/>
                <a:cs typeface="Arial"/>
              </a:rPr>
              <a:t> </a:t>
            </a:r>
            <a:r>
              <a:rPr sz="1800" b="1" spc="-35" dirty="0">
                <a:latin typeface="Arial"/>
                <a:cs typeface="Arial"/>
              </a:rPr>
              <a:t>term</a:t>
            </a:r>
            <a:endParaRPr sz="1800">
              <a:latin typeface="Arial"/>
              <a:cs typeface="Arial"/>
            </a:endParaRPr>
          </a:p>
          <a:p>
            <a:pPr marL="1076325" marR="117475" indent="-949960">
              <a:lnSpc>
                <a:spcPct val="100000"/>
              </a:lnSpc>
            </a:pPr>
            <a:r>
              <a:rPr sz="1800" b="1" spc="-85" dirty="0">
                <a:latin typeface="Arial"/>
                <a:cs typeface="Arial"/>
              </a:rPr>
              <a:t>funding </a:t>
            </a:r>
            <a:r>
              <a:rPr sz="1800" b="1" spc="-95" dirty="0">
                <a:latin typeface="Arial"/>
                <a:cs typeface="Arial"/>
              </a:rPr>
              <a:t>which </a:t>
            </a:r>
            <a:r>
              <a:rPr sz="1800" b="1" spc="-135" dirty="0">
                <a:latin typeface="Arial"/>
                <a:cs typeface="Arial"/>
              </a:rPr>
              <a:t>means </a:t>
            </a:r>
            <a:r>
              <a:rPr sz="1800" b="1" spc="-55" dirty="0">
                <a:latin typeface="Arial"/>
                <a:cs typeface="Arial"/>
              </a:rPr>
              <a:t>the </a:t>
            </a:r>
            <a:r>
              <a:rPr sz="1800" b="1" spc="-50" dirty="0">
                <a:latin typeface="Arial"/>
                <a:cs typeface="Arial"/>
              </a:rPr>
              <a:t>time </a:t>
            </a:r>
            <a:r>
              <a:rPr sz="1800" b="1" spc="-75" dirty="0">
                <a:latin typeface="Arial"/>
                <a:cs typeface="Arial"/>
              </a:rPr>
              <a:t>period</a:t>
            </a:r>
            <a:r>
              <a:rPr sz="1800" b="1" spc="-300" dirty="0">
                <a:latin typeface="Arial"/>
                <a:cs typeface="Arial"/>
              </a:rPr>
              <a:t> </a:t>
            </a:r>
            <a:r>
              <a:rPr sz="1800" b="1" spc="-155" dirty="0">
                <a:latin typeface="Arial"/>
                <a:cs typeface="Arial"/>
              </a:rPr>
              <a:t>is  </a:t>
            </a:r>
            <a:r>
              <a:rPr sz="1800" b="1" spc="-75" dirty="0">
                <a:latin typeface="Arial"/>
                <a:cs typeface="Arial"/>
              </a:rPr>
              <a:t>more </a:t>
            </a:r>
            <a:r>
              <a:rPr sz="1800" b="1" spc="-80" dirty="0">
                <a:latin typeface="Arial"/>
                <a:cs typeface="Arial"/>
              </a:rPr>
              <a:t>than </a:t>
            </a:r>
            <a:r>
              <a:rPr sz="1800" b="1" spc="-95" dirty="0">
                <a:latin typeface="Arial"/>
                <a:cs typeface="Arial"/>
              </a:rPr>
              <a:t>one</a:t>
            </a:r>
            <a:r>
              <a:rPr sz="1800" b="1" spc="-210" dirty="0">
                <a:latin typeface="Arial"/>
                <a:cs typeface="Arial"/>
              </a:rPr>
              <a:t> </a:t>
            </a:r>
            <a:r>
              <a:rPr sz="1800" b="1" spc="-100" dirty="0">
                <a:latin typeface="Arial"/>
                <a:cs typeface="Arial"/>
              </a:rPr>
              <a:t>year.</a:t>
            </a:r>
            <a:endParaRPr sz="1800">
              <a:latin typeface="Arial"/>
              <a:cs typeface="Arial"/>
            </a:endParaRPr>
          </a:p>
          <a:p>
            <a:pPr>
              <a:lnSpc>
                <a:spcPct val="100000"/>
              </a:lnSpc>
            </a:pPr>
            <a:endParaRPr sz="1800">
              <a:latin typeface="Arial"/>
              <a:cs typeface="Arial"/>
            </a:endParaRPr>
          </a:p>
          <a:p>
            <a:pPr>
              <a:lnSpc>
                <a:spcPct val="100000"/>
              </a:lnSpc>
              <a:spcBef>
                <a:spcPts val="35"/>
              </a:spcBef>
            </a:pPr>
            <a:endParaRPr sz="2550">
              <a:latin typeface="Arial"/>
              <a:cs typeface="Arial"/>
            </a:endParaRPr>
          </a:p>
          <a:p>
            <a:pPr marL="328295" marR="104139" indent="-328295">
              <a:lnSpc>
                <a:spcPct val="100000"/>
              </a:lnSpc>
              <a:spcBef>
                <a:spcPts val="5"/>
              </a:spcBef>
              <a:buAutoNum type="arabicPeriod" startAt="3"/>
              <a:tabLst>
                <a:tab pos="328295" algn="l"/>
              </a:tabLst>
            </a:pPr>
            <a:r>
              <a:rPr sz="1800" b="1" spc="-85" dirty="0">
                <a:latin typeface="Arial"/>
                <a:cs typeface="Arial"/>
              </a:rPr>
              <a:t>capital </a:t>
            </a:r>
            <a:r>
              <a:rPr sz="1800" b="1" spc="-60" dirty="0">
                <a:latin typeface="Arial"/>
                <a:cs typeface="Arial"/>
              </a:rPr>
              <a:t>market </a:t>
            </a:r>
            <a:r>
              <a:rPr sz="1800" b="1" spc="-95" dirty="0">
                <a:latin typeface="Arial"/>
                <a:cs typeface="Arial"/>
              </a:rPr>
              <a:t>instruments carry</a:t>
            </a:r>
            <a:r>
              <a:rPr sz="1800" b="1" spc="-285" dirty="0">
                <a:latin typeface="Arial"/>
                <a:cs typeface="Arial"/>
              </a:rPr>
              <a:t> </a:t>
            </a:r>
            <a:r>
              <a:rPr sz="1800" b="1" spc="-100" dirty="0">
                <a:latin typeface="Arial"/>
                <a:cs typeface="Arial"/>
              </a:rPr>
              <a:t>high  </a:t>
            </a:r>
            <a:r>
              <a:rPr sz="1800" b="1" spc="-105" dirty="0">
                <a:latin typeface="Arial"/>
                <a:cs typeface="Arial"/>
              </a:rPr>
              <a:t>risk</a:t>
            </a:r>
            <a:endParaRPr sz="1800">
              <a:latin typeface="Arial"/>
              <a:cs typeface="Arial"/>
            </a:endParaRPr>
          </a:p>
          <a:p>
            <a:pPr>
              <a:lnSpc>
                <a:spcPct val="100000"/>
              </a:lnSpc>
              <a:spcBef>
                <a:spcPts val="5"/>
              </a:spcBef>
              <a:buFont typeface="Arial"/>
              <a:buAutoNum type="arabicPeriod" startAt="3"/>
            </a:pPr>
            <a:endParaRPr sz="2500">
              <a:latin typeface="Arial"/>
              <a:cs typeface="Arial"/>
            </a:endParaRPr>
          </a:p>
          <a:p>
            <a:pPr marL="240665" indent="-228600">
              <a:lnSpc>
                <a:spcPct val="100000"/>
              </a:lnSpc>
              <a:buAutoNum type="arabicPeriod" startAt="3"/>
              <a:tabLst>
                <a:tab pos="241300" algn="l"/>
              </a:tabLst>
            </a:pPr>
            <a:r>
              <a:rPr sz="1800" b="1" spc="-85" dirty="0">
                <a:latin typeface="Arial"/>
                <a:cs typeface="Arial"/>
              </a:rPr>
              <a:t>capital </a:t>
            </a:r>
            <a:r>
              <a:rPr sz="1800" b="1" spc="-60" dirty="0">
                <a:latin typeface="Arial"/>
                <a:cs typeface="Arial"/>
              </a:rPr>
              <a:t>market </a:t>
            </a:r>
            <a:r>
              <a:rPr sz="1800" b="1" spc="-70" dirty="0">
                <a:latin typeface="Arial"/>
                <a:cs typeface="Arial"/>
              </a:rPr>
              <a:t>are </a:t>
            </a:r>
            <a:r>
              <a:rPr sz="1800" b="1" spc="-60" dirty="0">
                <a:latin typeface="Arial"/>
                <a:cs typeface="Arial"/>
              </a:rPr>
              <a:t>not </a:t>
            </a:r>
            <a:r>
              <a:rPr sz="1800" b="1" spc="-35" dirty="0">
                <a:latin typeface="Arial"/>
                <a:cs typeface="Arial"/>
              </a:rPr>
              <a:t>that</a:t>
            </a:r>
            <a:r>
              <a:rPr sz="1800" b="1" spc="-320" dirty="0">
                <a:latin typeface="Arial"/>
                <a:cs typeface="Arial"/>
              </a:rPr>
              <a:t> </a:t>
            </a:r>
            <a:r>
              <a:rPr sz="1800" b="1" spc="-135" dirty="0">
                <a:latin typeface="Arial"/>
                <a:cs typeface="Arial"/>
              </a:rPr>
              <a:t>much </a:t>
            </a:r>
            <a:r>
              <a:rPr sz="1800" b="1" spc="-80" dirty="0">
                <a:latin typeface="Arial"/>
                <a:cs typeface="Arial"/>
              </a:rPr>
              <a:t>liquid.</a:t>
            </a:r>
            <a:endParaRPr sz="1800">
              <a:latin typeface="Arial"/>
              <a:cs typeface="Arial"/>
            </a:endParaRPr>
          </a:p>
        </p:txBody>
      </p:sp>
      <p:sp>
        <p:nvSpPr>
          <p:cNvPr id="17" name="object 17"/>
          <p:cNvSpPr txBox="1"/>
          <p:nvPr/>
        </p:nvSpPr>
        <p:spPr>
          <a:xfrm>
            <a:off x="4655058" y="3269107"/>
            <a:ext cx="4254500" cy="3226435"/>
          </a:xfrm>
          <a:prstGeom prst="rect">
            <a:avLst/>
          </a:prstGeom>
        </p:spPr>
        <p:txBody>
          <a:bodyPr vert="horz" wrap="square" lIns="0" tIns="12700" rIns="0" bIns="0" rtlCol="0">
            <a:spAutoFit/>
          </a:bodyPr>
          <a:lstStyle/>
          <a:p>
            <a:pPr marL="12700" marR="5080" indent="-635" algn="ctr">
              <a:lnSpc>
                <a:spcPct val="100000"/>
              </a:lnSpc>
              <a:spcBef>
                <a:spcPts val="100"/>
              </a:spcBef>
            </a:pPr>
            <a:r>
              <a:rPr sz="1800" b="1" spc="-114" dirty="0">
                <a:latin typeface="Arial"/>
                <a:cs typeface="Arial"/>
              </a:rPr>
              <a:t>The </a:t>
            </a:r>
            <a:r>
              <a:rPr sz="1800" b="1" spc="-105" dirty="0">
                <a:latin typeface="Arial"/>
                <a:cs typeface="Arial"/>
              </a:rPr>
              <a:t>money </a:t>
            </a:r>
            <a:r>
              <a:rPr sz="1800" b="1" spc="-60" dirty="0">
                <a:latin typeface="Arial"/>
                <a:cs typeface="Arial"/>
              </a:rPr>
              <a:t>market </a:t>
            </a:r>
            <a:r>
              <a:rPr sz="1800" b="1" spc="-100" dirty="0">
                <a:latin typeface="Arial"/>
                <a:cs typeface="Arial"/>
              </a:rPr>
              <a:t>make </a:t>
            </a:r>
            <a:r>
              <a:rPr sz="1800" b="1" spc="-120" dirty="0">
                <a:latin typeface="Arial"/>
                <a:cs typeface="Arial"/>
              </a:rPr>
              <a:t>an </a:t>
            </a:r>
            <a:r>
              <a:rPr sz="1800" b="1" spc="-75" dirty="0">
                <a:latin typeface="Arial"/>
                <a:cs typeface="Arial"/>
              </a:rPr>
              <a:t>agreement </a:t>
            </a:r>
            <a:r>
              <a:rPr sz="1800" b="1" spc="-20" dirty="0">
                <a:latin typeface="Arial"/>
                <a:cs typeface="Arial"/>
              </a:rPr>
              <a:t>for  </a:t>
            </a:r>
            <a:r>
              <a:rPr sz="1800" b="1" spc="-65" dirty="0">
                <a:latin typeface="Arial"/>
                <a:cs typeface="Arial"/>
              </a:rPr>
              <a:t>borrowing </a:t>
            </a:r>
            <a:r>
              <a:rPr sz="1800" b="1" spc="-120" dirty="0">
                <a:latin typeface="Arial"/>
                <a:cs typeface="Arial"/>
              </a:rPr>
              <a:t>and </a:t>
            </a:r>
            <a:r>
              <a:rPr sz="1800" b="1" spc="-90" dirty="0">
                <a:latin typeface="Arial"/>
                <a:cs typeface="Arial"/>
              </a:rPr>
              <a:t>lending </a:t>
            </a:r>
            <a:r>
              <a:rPr sz="1800" b="1" spc="-25" dirty="0">
                <a:latin typeface="Arial"/>
                <a:cs typeface="Arial"/>
              </a:rPr>
              <a:t>of </a:t>
            </a:r>
            <a:r>
              <a:rPr sz="1800" b="1" spc="-85" dirty="0">
                <a:latin typeface="Arial"/>
                <a:cs typeface="Arial"/>
              </a:rPr>
              <a:t>short </a:t>
            </a:r>
            <a:r>
              <a:rPr sz="1800" b="1" spc="-35" dirty="0">
                <a:latin typeface="Arial"/>
                <a:cs typeface="Arial"/>
              </a:rPr>
              <a:t>term</a:t>
            </a:r>
            <a:r>
              <a:rPr sz="1800" b="1" spc="-380" dirty="0">
                <a:latin typeface="Arial"/>
                <a:cs typeface="Arial"/>
              </a:rPr>
              <a:t> </a:t>
            </a:r>
            <a:r>
              <a:rPr sz="1800" b="1" spc="-114" dirty="0">
                <a:latin typeface="Arial"/>
                <a:cs typeface="Arial"/>
              </a:rPr>
              <a:t>funds  </a:t>
            </a:r>
            <a:r>
              <a:rPr sz="1800" b="1" spc="-95" dirty="0">
                <a:latin typeface="Arial"/>
                <a:cs typeface="Arial"/>
              </a:rPr>
              <a:t>which </a:t>
            </a:r>
            <a:r>
              <a:rPr sz="1800" b="1" spc="-140" dirty="0">
                <a:latin typeface="Arial"/>
                <a:cs typeface="Arial"/>
              </a:rPr>
              <a:t>shows </a:t>
            </a:r>
            <a:r>
              <a:rPr sz="1800" b="1" spc="-50" dirty="0">
                <a:latin typeface="Arial"/>
                <a:cs typeface="Arial"/>
              </a:rPr>
              <a:t>time </a:t>
            </a:r>
            <a:r>
              <a:rPr sz="1800" b="1" spc="-75" dirty="0">
                <a:latin typeface="Arial"/>
                <a:cs typeface="Arial"/>
              </a:rPr>
              <a:t>period </a:t>
            </a:r>
            <a:r>
              <a:rPr sz="1800" b="1" spc="-155" dirty="0">
                <a:latin typeface="Arial"/>
                <a:cs typeface="Arial"/>
              </a:rPr>
              <a:t>is </a:t>
            </a:r>
            <a:r>
              <a:rPr sz="1800" b="1" spc="-95" dirty="0">
                <a:latin typeface="Arial"/>
                <a:cs typeface="Arial"/>
              </a:rPr>
              <a:t>one </a:t>
            </a:r>
            <a:r>
              <a:rPr sz="1800" b="1" spc="-85" dirty="0">
                <a:latin typeface="Arial"/>
                <a:cs typeface="Arial"/>
              </a:rPr>
              <a:t>year </a:t>
            </a:r>
            <a:r>
              <a:rPr sz="1800" b="1" spc="-55" dirty="0">
                <a:latin typeface="Arial"/>
                <a:cs typeface="Arial"/>
              </a:rPr>
              <a:t>or</a:t>
            </a:r>
            <a:r>
              <a:rPr sz="1800" b="1" spc="-310" dirty="0">
                <a:latin typeface="Arial"/>
                <a:cs typeface="Arial"/>
              </a:rPr>
              <a:t> </a:t>
            </a:r>
            <a:r>
              <a:rPr sz="1800" b="1" spc="-155" dirty="0">
                <a:latin typeface="Arial"/>
                <a:cs typeface="Arial"/>
              </a:rPr>
              <a:t>less  </a:t>
            </a:r>
            <a:r>
              <a:rPr sz="1800" b="1" spc="-80" dirty="0">
                <a:latin typeface="Arial"/>
                <a:cs typeface="Arial"/>
              </a:rPr>
              <a:t>than </a:t>
            </a:r>
            <a:r>
              <a:rPr sz="1800" b="1" spc="-95" dirty="0">
                <a:latin typeface="Arial"/>
                <a:cs typeface="Arial"/>
              </a:rPr>
              <a:t>one</a:t>
            </a:r>
            <a:r>
              <a:rPr sz="1800" b="1" spc="-150" dirty="0">
                <a:latin typeface="Arial"/>
                <a:cs typeface="Arial"/>
              </a:rPr>
              <a:t> </a:t>
            </a:r>
            <a:r>
              <a:rPr sz="1800" b="1" spc="-100" dirty="0">
                <a:latin typeface="Arial"/>
                <a:cs typeface="Arial"/>
              </a:rPr>
              <a:t>year.</a:t>
            </a:r>
            <a:endParaRPr sz="1800">
              <a:latin typeface="Arial"/>
              <a:cs typeface="Arial"/>
            </a:endParaRPr>
          </a:p>
          <a:p>
            <a:pPr>
              <a:lnSpc>
                <a:spcPct val="100000"/>
              </a:lnSpc>
            </a:pPr>
            <a:endParaRPr sz="1800">
              <a:latin typeface="Arial"/>
              <a:cs typeface="Arial"/>
            </a:endParaRPr>
          </a:p>
          <a:p>
            <a:pPr>
              <a:lnSpc>
                <a:spcPct val="100000"/>
              </a:lnSpc>
              <a:spcBef>
                <a:spcPts val="35"/>
              </a:spcBef>
            </a:pPr>
            <a:endParaRPr sz="2550">
              <a:latin typeface="Arial"/>
              <a:cs typeface="Arial"/>
            </a:endParaRPr>
          </a:p>
          <a:p>
            <a:pPr marL="123825" marR="117475" algn="ctr">
              <a:lnSpc>
                <a:spcPct val="100000"/>
              </a:lnSpc>
              <a:spcBef>
                <a:spcPts val="5"/>
              </a:spcBef>
            </a:pPr>
            <a:r>
              <a:rPr sz="1800" b="1" spc="-114" dirty="0">
                <a:latin typeface="Arial"/>
                <a:cs typeface="Arial"/>
              </a:rPr>
              <a:t>The </a:t>
            </a:r>
            <a:r>
              <a:rPr sz="1800" b="1" spc="-95" dirty="0">
                <a:latin typeface="Arial"/>
                <a:cs typeface="Arial"/>
              </a:rPr>
              <a:t>instruments </a:t>
            </a:r>
            <a:r>
              <a:rPr sz="1800" b="1" spc="-70" dirty="0">
                <a:latin typeface="Arial"/>
                <a:cs typeface="Arial"/>
              </a:rPr>
              <a:t>traded </a:t>
            </a:r>
            <a:r>
              <a:rPr sz="1800" b="1" spc="-85" dirty="0">
                <a:latin typeface="Arial"/>
                <a:cs typeface="Arial"/>
              </a:rPr>
              <a:t>in </a:t>
            </a:r>
            <a:r>
              <a:rPr sz="1800" b="1" spc="-110" dirty="0">
                <a:latin typeface="Arial"/>
                <a:cs typeface="Arial"/>
              </a:rPr>
              <a:t>money</a:t>
            </a:r>
            <a:r>
              <a:rPr sz="1800" b="1" spc="-235" dirty="0">
                <a:latin typeface="Arial"/>
                <a:cs typeface="Arial"/>
              </a:rPr>
              <a:t> </a:t>
            </a:r>
            <a:r>
              <a:rPr sz="1800" b="1" spc="-60" dirty="0">
                <a:latin typeface="Arial"/>
                <a:cs typeface="Arial"/>
              </a:rPr>
              <a:t>market  </a:t>
            </a:r>
            <a:r>
              <a:rPr sz="1800" b="1" spc="-95" dirty="0">
                <a:latin typeface="Arial"/>
                <a:cs typeface="Arial"/>
              </a:rPr>
              <a:t>carry </a:t>
            </a:r>
            <a:r>
              <a:rPr sz="1800" b="1" spc="-40" dirty="0">
                <a:latin typeface="Arial"/>
                <a:cs typeface="Arial"/>
              </a:rPr>
              <a:t>low</a:t>
            </a:r>
            <a:r>
              <a:rPr sz="1800" b="1" spc="-180" dirty="0">
                <a:latin typeface="Arial"/>
                <a:cs typeface="Arial"/>
              </a:rPr>
              <a:t> </a:t>
            </a:r>
            <a:r>
              <a:rPr sz="1800" b="1" spc="-105" dirty="0">
                <a:latin typeface="Arial"/>
                <a:cs typeface="Arial"/>
              </a:rPr>
              <a:t>risk</a:t>
            </a:r>
            <a:endParaRPr sz="1800">
              <a:latin typeface="Arial"/>
              <a:cs typeface="Arial"/>
            </a:endParaRPr>
          </a:p>
          <a:p>
            <a:pPr>
              <a:lnSpc>
                <a:spcPct val="100000"/>
              </a:lnSpc>
              <a:spcBef>
                <a:spcPts val="5"/>
              </a:spcBef>
            </a:pPr>
            <a:endParaRPr sz="2500">
              <a:latin typeface="Arial"/>
              <a:cs typeface="Arial"/>
            </a:endParaRPr>
          </a:p>
          <a:p>
            <a:pPr marL="105410" marR="50800" algn="ctr">
              <a:lnSpc>
                <a:spcPct val="100000"/>
              </a:lnSpc>
            </a:pPr>
            <a:r>
              <a:rPr sz="1800" b="1" spc="-114" dirty="0">
                <a:latin typeface="Arial"/>
                <a:cs typeface="Arial"/>
              </a:rPr>
              <a:t>The </a:t>
            </a:r>
            <a:r>
              <a:rPr sz="1800" b="1" spc="-105" dirty="0">
                <a:latin typeface="Arial"/>
                <a:cs typeface="Arial"/>
              </a:rPr>
              <a:t>money </a:t>
            </a:r>
            <a:r>
              <a:rPr sz="1800" b="1" spc="-60" dirty="0">
                <a:latin typeface="Arial"/>
                <a:cs typeface="Arial"/>
              </a:rPr>
              <a:t>market </a:t>
            </a:r>
            <a:r>
              <a:rPr sz="1800" b="1" spc="-95" dirty="0">
                <a:latin typeface="Arial"/>
                <a:cs typeface="Arial"/>
              </a:rPr>
              <a:t>instruments </a:t>
            </a:r>
            <a:r>
              <a:rPr sz="1800" b="1" spc="-75" dirty="0">
                <a:latin typeface="Arial"/>
                <a:cs typeface="Arial"/>
              </a:rPr>
              <a:t>are </a:t>
            </a:r>
            <a:r>
              <a:rPr sz="1800" b="1" spc="-100" dirty="0">
                <a:latin typeface="Arial"/>
                <a:cs typeface="Arial"/>
              </a:rPr>
              <a:t>rich</a:t>
            </a:r>
            <a:r>
              <a:rPr sz="1800" b="1" spc="-290" dirty="0">
                <a:latin typeface="Arial"/>
                <a:cs typeface="Arial"/>
              </a:rPr>
              <a:t> </a:t>
            </a:r>
            <a:r>
              <a:rPr sz="1800" b="1" spc="-85" dirty="0">
                <a:latin typeface="Arial"/>
                <a:cs typeface="Arial"/>
              </a:rPr>
              <a:t>in  </a:t>
            </a:r>
            <a:r>
              <a:rPr sz="1800" b="1" spc="-80" dirty="0">
                <a:latin typeface="Arial"/>
                <a:cs typeface="Arial"/>
              </a:rPr>
              <a:t>liquidity.</a:t>
            </a:r>
            <a:endParaRPr sz="18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206" y="593186"/>
            <a:ext cx="8177394" cy="923330"/>
          </a:xfrm>
          <a:prstGeom prst="rect">
            <a:avLst/>
          </a:prstGeom>
        </p:spPr>
        <p:txBody>
          <a:bodyPr wrap="square">
            <a:spAutoFit/>
          </a:bodyPr>
          <a:lstStyle/>
          <a:p>
            <a:pPr algn="just"/>
            <a:r>
              <a:rPr lang="en-US" b="0" i="0" dirty="0">
                <a:solidFill>
                  <a:srgbClr val="393939"/>
                </a:solidFill>
                <a:effectLst/>
                <a:latin typeface="Arial" panose="020B0604020202020204" pitchFamily="34" charset="0"/>
              </a:rPr>
              <a:t>In a financial market, there is an endless activity of lending and borrowing taking place between lenders and borrowers. A typical &amp; simplified representation of financial market is shown below:</a:t>
            </a:r>
            <a:endParaRPr lang="en-US" dirty="0"/>
          </a:p>
        </p:txBody>
      </p:sp>
      <p:pic>
        <p:nvPicPr>
          <p:cNvPr id="2050" name="Picture 2" descr="Financial Market - Lenders and borrow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400"/>
            <a:ext cx="4886325"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241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5471" y="2286000"/>
            <a:ext cx="6613055" cy="3124200"/>
          </a:xfrm>
        </p:spPr>
      </p:pic>
    </p:spTree>
    <p:extLst>
      <p:ext uri="{BB962C8B-B14F-4D97-AF65-F5344CB8AC3E}">
        <p14:creationId xmlns:p14="http://schemas.microsoft.com/office/powerpoint/2010/main" val="2447454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57200" y="1577340"/>
            <a:ext cx="8001000" cy="1477328"/>
          </a:xfrm>
        </p:spPr>
        <p:txBody>
          <a:bodyPr/>
          <a:lstStyle/>
          <a:p>
            <a:r>
              <a:rPr lang="en-US" dirty="0"/>
              <a:t>Read up on:</a:t>
            </a:r>
          </a:p>
          <a:p>
            <a:endParaRPr lang="en-US" dirty="0"/>
          </a:p>
          <a:p>
            <a:r>
              <a:rPr lang="en-US" dirty="0"/>
              <a:t>Role of stock exchanges and stock indices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909" y="1066800"/>
            <a:ext cx="8983091" cy="3970318"/>
          </a:xfrm>
          <a:prstGeom prst="rect">
            <a:avLst/>
          </a:prstGeom>
        </p:spPr>
        <p:txBody>
          <a:bodyPr wrap="square">
            <a:spAutoFit/>
          </a:bodyPr>
          <a:lstStyle/>
          <a:p>
            <a:pPr>
              <a:buFont typeface="Arial" panose="020B0604020202020204" pitchFamily="34" charset="0"/>
              <a:buChar char="•"/>
            </a:pPr>
            <a:r>
              <a:rPr lang="en-US" b="1" i="0" dirty="0">
                <a:solidFill>
                  <a:srgbClr val="393939"/>
                </a:solidFill>
                <a:effectLst/>
                <a:latin typeface="Arial" panose="020B0604020202020204" pitchFamily="34" charset="0"/>
              </a:rPr>
              <a:t>Lenders</a:t>
            </a:r>
            <a:r>
              <a:rPr lang="en-US" b="0" i="0" dirty="0">
                <a:solidFill>
                  <a:srgbClr val="393939"/>
                </a:solidFill>
                <a:effectLst/>
                <a:latin typeface="Arial" panose="020B0604020202020204" pitchFamily="34" charset="0"/>
              </a:rPr>
              <a:t>: These are people who have surplus funds. They invest their money in securities available in the financial market. The lenders in a financial market can be the population of an economy (like business, government, households </a:t>
            </a:r>
            <a:r>
              <a:rPr lang="en-US" b="0" i="0" dirty="0" err="1">
                <a:solidFill>
                  <a:srgbClr val="393939"/>
                </a:solidFill>
                <a:effectLst/>
                <a:latin typeface="Arial" panose="020B0604020202020204" pitchFamily="34" charset="0"/>
              </a:rPr>
              <a:t>etc</a:t>
            </a:r>
            <a:r>
              <a:rPr lang="en-US" b="0" i="0" dirty="0">
                <a:solidFill>
                  <a:srgbClr val="393939"/>
                </a:solidFill>
                <a:effectLst/>
                <a:latin typeface="Arial" panose="020B0604020202020204" pitchFamily="34" charset="0"/>
              </a:rPr>
              <a:t>). </a:t>
            </a:r>
          </a:p>
          <a:p>
            <a:pPr>
              <a:buFont typeface="Arial" panose="020B0604020202020204" pitchFamily="34" charset="0"/>
              <a:buChar char="•"/>
            </a:pPr>
            <a:endParaRPr lang="en-US" b="0" i="0" dirty="0">
              <a:solidFill>
                <a:srgbClr val="393939"/>
              </a:solidFill>
              <a:effectLst/>
              <a:latin typeface="Arial" panose="020B0604020202020204" pitchFamily="34" charset="0"/>
            </a:endParaRPr>
          </a:p>
          <a:p>
            <a:pPr>
              <a:buFont typeface="Arial" panose="020B0604020202020204" pitchFamily="34" charset="0"/>
              <a:buChar char="•"/>
            </a:pPr>
            <a:r>
              <a:rPr lang="en-US" b="1" i="0" dirty="0">
                <a:solidFill>
                  <a:srgbClr val="393939"/>
                </a:solidFill>
                <a:effectLst/>
                <a:latin typeface="Arial" panose="020B0604020202020204" pitchFamily="34" charset="0"/>
              </a:rPr>
              <a:t>Borrowers</a:t>
            </a:r>
            <a:r>
              <a:rPr lang="en-US" b="0" i="0" dirty="0">
                <a:solidFill>
                  <a:srgbClr val="393939"/>
                </a:solidFill>
                <a:effectLst/>
                <a:latin typeface="Arial" panose="020B0604020202020204" pitchFamily="34" charset="0"/>
              </a:rPr>
              <a:t>: These are people who are in need of funds. They are in capital deficit. They borrow money from lenders through financial market and market intermediaries. Again, the borrowers in a financial market can be the population of an economy (like business, government, households </a:t>
            </a:r>
            <a:r>
              <a:rPr lang="en-US" b="0" i="0" dirty="0" err="1">
                <a:solidFill>
                  <a:srgbClr val="393939"/>
                </a:solidFill>
                <a:effectLst/>
                <a:latin typeface="Arial" panose="020B0604020202020204" pitchFamily="34" charset="0"/>
              </a:rPr>
              <a:t>etc</a:t>
            </a:r>
            <a:r>
              <a:rPr lang="en-US" b="0" i="0" dirty="0">
                <a:solidFill>
                  <a:srgbClr val="393939"/>
                </a:solidFill>
                <a:effectLst/>
                <a:latin typeface="Arial" panose="020B0604020202020204" pitchFamily="34" charset="0"/>
              </a:rPr>
              <a:t>). </a:t>
            </a:r>
          </a:p>
          <a:p>
            <a:pPr>
              <a:buFont typeface="Arial" panose="020B0604020202020204" pitchFamily="34" charset="0"/>
              <a:buChar char="•"/>
            </a:pPr>
            <a:endParaRPr lang="en-US" dirty="0">
              <a:solidFill>
                <a:srgbClr val="393939"/>
              </a:solidFill>
              <a:latin typeface="Arial" panose="020B0604020202020204" pitchFamily="34" charset="0"/>
            </a:endParaRPr>
          </a:p>
          <a:p>
            <a:pPr>
              <a:buFont typeface="Arial" panose="020B0604020202020204" pitchFamily="34" charset="0"/>
              <a:buChar char="•"/>
            </a:pPr>
            <a:r>
              <a:rPr lang="en-US" b="1" i="0" dirty="0">
                <a:solidFill>
                  <a:srgbClr val="393939"/>
                </a:solidFill>
                <a:effectLst/>
                <a:latin typeface="Arial" panose="020B0604020202020204" pitchFamily="34" charset="0"/>
              </a:rPr>
              <a:t>Market Intermediaries</a:t>
            </a:r>
            <a:r>
              <a:rPr lang="en-US" b="0" i="0" dirty="0">
                <a:solidFill>
                  <a:srgbClr val="393939"/>
                </a:solidFill>
                <a:effectLst/>
                <a:latin typeface="Arial" panose="020B0604020202020204" pitchFamily="34" charset="0"/>
              </a:rPr>
              <a:t>: These are the agencies who work in an assisting role. They execute the function of fund collection from lenders, and </a:t>
            </a:r>
            <a:r>
              <a:rPr lang="en-US" b="0" i="1" dirty="0">
                <a:solidFill>
                  <a:srgbClr val="393939"/>
                </a:solidFill>
                <a:effectLst/>
                <a:latin typeface="Arial" panose="020B0604020202020204" pitchFamily="34" charset="0"/>
              </a:rPr>
              <a:t>disbursement of capital</a:t>
            </a:r>
            <a:r>
              <a:rPr lang="en-US" b="0" i="0" dirty="0">
                <a:solidFill>
                  <a:srgbClr val="393939"/>
                </a:solidFill>
                <a:effectLst/>
                <a:latin typeface="Arial" panose="020B0604020202020204" pitchFamily="34" charset="0"/>
              </a:rPr>
              <a:t> to borrowers. They also </a:t>
            </a:r>
            <a:r>
              <a:rPr lang="en-US" b="0" i="1" dirty="0">
                <a:solidFill>
                  <a:srgbClr val="393939"/>
                </a:solidFill>
                <a:effectLst/>
                <a:latin typeface="Arial" panose="020B0604020202020204" pitchFamily="34" charset="0"/>
              </a:rPr>
              <a:t>handle financial securities</a:t>
            </a:r>
            <a:r>
              <a:rPr lang="en-US" b="0" i="0" dirty="0">
                <a:solidFill>
                  <a:srgbClr val="393939"/>
                </a:solidFill>
                <a:effectLst/>
                <a:latin typeface="Arial" panose="020B0604020202020204" pitchFamily="34" charset="0"/>
              </a:rPr>
              <a:t> (stocks, bonds, </a:t>
            </a:r>
            <a:r>
              <a:rPr lang="en-US" b="0" i="0" dirty="0" err="1">
                <a:solidFill>
                  <a:srgbClr val="393939"/>
                </a:solidFill>
                <a:effectLst/>
                <a:latin typeface="Arial" panose="020B0604020202020204" pitchFamily="34" charset="0"/>
              </a:rPr>
              <a:t>etc</a:t>
            </a:r>
            <a:r>
              <a:rPr lang="en-US" b="0" i="0" dirty="0">
                <a:solidFill>
                  <a:srgbClr val="393939"/>
                </a:solidFill>
                <a:effectLst/>
                <a:latin typeface="Arial" panose="020B0604020202020204" pitchFamily="34" charset="0"/>
              </a:rPr>
              <a:t>) on behalf of the lender and borrowers. In financial market, intermediaries can be banks, brokers etc. Without intermediaries, financial market cannot run seamlessly and efficiently.</a:t>
            </a:r>
          </a:p>
        </p:txBody>
      </p:sp>
    </p:spTree>
    <p:extLst>
      <p:ext uri="{BB962C8B-B14F-4D97-AF65-F5344CB8AC3E}">
        <p14:creationId xmlns:p14="http://schemas.microsoft.com/office/powerpoint/2010/main" val="361011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603250"/>
            <a:ext cx="8382000" cy="1354217"/>
          </a:xfrm>
        </p:spPr>
        <p:txBody>
          <a:bodyPr/>
          <a:lstStyle/>
          <a:p>
            <a:pPr algn="ctr"/>
            <a:r>
              <a:rPr lang="en-US" b="1" dirty="0">
                <a:solidFill>
                  <a:schemeClr val="tx1"/>
                </a:solidFill>
              </a:rPr>
              <a:t>FUNCTIONS OF THE FINANCIAL SYSTEM</a:t>
            </a:r>
          </a:p>
        </p:txBody>
      </p:sp>
      <p:sp>
        <p:nvSpPr>
          <p:cNvPr id="3" name="Rectangle 2"/>
          <p:cNvSpPr/>
          <p:nvPr/>
        </p:nvSpPr>
        <p:spPr>
          <a:xfrm>
            <a:off x="1295400" y="2514600"/>
            <a:ext cx="7162800" cy="2031325"/>
          </a:xfrm>
          <a:prstGeom prst="rect">
            <a:avLst/>
          </a:prstGeom>
        </p:spPr>
        <p:txBody>
          <a:bodyPr wrap="square">
            <a:spAutoFit/>
          </a:bodyPr>
          <a:lstStyle/>
          <a:p>
            <a:pPr marL="342900" indent="-342900" algn="just">
              <a:buAutoNum type="arabicPeriod"/>
            </a:pPr>
            <a:r>
              <a:rPr lang="en-US" b="1" dirty="0"/>
              <a:t>Provision of liquidity</a:t>
            </a:r>
          </a:p>
          <a:p>
            <a:pPr algn="just"/>
            <a:r>
              <a:rPr lang="en-US" dirty="0"/>
              <a:t>The major function of the financial system is the provision of money and monetary assets for the production of goods and services. There should not be any shortage of money for productive ventures. In financial language, the money and monetary assets are referred to as liquidity. The term liquidity refers to cash or money and other assets which can be converted into cash readily without loss of value and time.</a:t>
            </a:r>
          </a:p>
        </p:txBody>
      </p:sp>
    </p:spTree>
    <p:extLst>
      <p:ext uri="{BB962C8B-B14F-4D97-AF65-F5344CB8AC3E}">
        <p14:creationId xmlns:p14="http://schemas.microsoft.com/office/powerpoint/2010/main" val="394932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905000"/>
            <a:ext cx="7391400" cy="2031325"/>
          </a:xfrm>
          <a:prstGeom prst="rect">
            <a:avLst/>
          </a:prstGeom>
        </p:spPr>
        <p:txBody>
          <a:bodyPr wrap="square">
            <a:spAutoFit/>
          </a:bodyPr>
          <a:lstStyle/>
          <a:p>
            <a:pPr algn="just"/>
            <a:r>
              <a:rPr lang="en-US" b="1" dirty="0"/>
              <a:t>2. </a:t>
            </a:r>
            <a:r>
              <a:rPr lang="en-US" b="1" dirty="0" err="1"/>
              <a:t>Mobilisation</a:t>
            </a:r>
            <a:r>
              <a:rPr lang="en-US" b="1" dirty="0"/>
              <a:t> of savings </a:t>
            </a:r>
          </a:p>
          <a:p>
            <a:pPr algn="just"/>
            <a:r>
              <a:rPr lang="en-US" dirty="0"/>
              <a:t>Another important activity of the financial system is to </a:t>
            </a:r>
            <a:r>
              <a:rPr lang="en-US" dirty="0" err="1"/>
              <a:t>mobilise</a:t>
            </a:r>
            <a:r>
              <a:rPr lang="en-US" dirty="0"/>
              <a:t> savings and </a:t>
            </a:r>
            <a:r>
              <a:rPr lang="en-US" dirty="0" err="1"/>
              <a:t>channelise</a:t>
            </a:r>
            <a:r>
              <a:rPr lang="en-US" dirty="0"/>
              <a:t> them into productive activities. The financial system should offer appropriate incentives to attract savings and make them available for more productive ventures. Thus, the financial system facilitates the transformation of savings into investment and consumption. The financial intermediaries have to play a dominant role in this activity.</a:t>
            </a:r>
          </a:p>
        </p:txBody>
      </p:sp>
    </p:spTree>
    <p:extLst>
      <p:ext uri="{BB962C8B-B14F-4D97-AF65-F5344CB8AC3E}">
        <p14:creationId xmlns:p14="http://schemas.microsoft.com/office/powerpoint/2010/main" val="84040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19200"/>
            <a:ext cx="8001000" cy="4524315"/>
          </a:xfrm>
          <a:prstGeom prst="rect">
            <a:avLst/>
          </a:prstGeom>
        </p:spPr>
        <p:txBody>
          <a:bodyPr wrap="square">
            <a:spAutoFit/>
          </a:bodyPr>
          <a:lstStyle/>
          <a:p>
            <a:pPr algn="just"/>
            <a:r>
              <a:rPr lang="en-US" b="1" dirty="0"/>
              <a:t>3. Size transformation function </a:t>
            </a:r>
          </a:p>
          <a:p>
            <a:pPr algn="just"/>
            <a:r>
              <a:rPr lang="en-US" dirty="0"/>
              <a:t>Generally, the savings of millions of small investors are in the nature of a small unit of capital which cannot find any fruitful avenue for investment unless it is transformed into a perceptible size of credit unit. Banks and other financial intermediaries perform this size transformation function by collecting deposits from a vast majority of small customers and giving them as loan of a sizeable quantity. Thus, this size transformation function is considered to be one of the very important functions of the financial system. </a:t>
            </a:r>
          </a:p>
          <a:p>
            <a:pPr algn="just"/>
            <a:endParaRPr lang="en-US" dirty="0"/>
          </a:p>
          <a:p>
            <a:pPr algn="just"/>
            <a:endParaRPr lang="en-US" dirty="0"/>
          </a:p>
          <a:p>
            <a:pPr algn="just"/>
            <a:r>
              <a:rPr lang="en-US" b="1" dirty="0"/>
              <a:t>4. Maturity transformation function </a:t>
            </a:r>
          </a:p>
          <a:p>
            <a:pPr algn="just"/>
            <a:r>
              <a:rPr lang="en-US" dirty="0"/>
              <a:t>Another function of the financial system is the maturity transformation function. The financial intermediaries accept deposits from public in different maturities according to their liquidity preference and lend them to the borrowers in different maturities according to their need and promote the economic activities of a country. </a:t>
            </a:r>
          </a:p>
        </p:txBody>
      </p:sp>
    </p:spTree>
    <p:extLst>
      <p:ext uri="{BB962C8B-B14F-4D97-AF65-F5344CB8AC3E}">
        <p14:creationId xmlns:p14="http://schemas.microsoft.com/office/powerpoint/2010/main" val="160367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619999" cy="2031325"/>
          </a:xfrm>
        </p:spPr>
        <p:txBody>
          <a:bodyPr/>
          <a:lstStyle/>
          <a:p>
            <a:pPr algn="ctr"/>
            <a:r>
              <a:rPr lang="en-US" dirty="0">
                <a:solidFill>
                  <a:schemeClr val="tx1"/>
                </a:solidFill>
              </a:rPr>
              <a:t>Classification of financial markets </a:t>
            </a:r>
            <a:br>
              <a:rPr lang="en-US" dirty="0">
                <a:solidFill>
                  <a:schemeClr val="tx1"/>
                </a:solidFill>
              </a:rPr>
            </a:br>
            <a:endParaRPr lang="en-US" dirty="0">
              <a:solidFill>
                <a:schemeClr val="tx1"/>
              </a:solidFill>
            </a:endParaRPr>
          </a:p>
        </p:txBody>
      </p:sp>
      <p:sp>
        <p:nvSpPr>
          <p:cNvPr id="4" name="Rectangle 3"/>
          <p:cNvSpPr/>
          <p:nvPr/>
        </p:nvSpPr>
        <p:spPr>
          <a:xfrm>
            <a:off x="304800" y="1752600"/>
            <a:ext cx="8763000" cy="4801314"/>
          </a:xfrm>
          <a:prstGeom prst="rect">
            <a:avLst/>
          </a:prstGeom>
        </p:spPr>
        <p:txBody>
          <a:bodyPr wrap="square">
            <a:spAutoFit/>
          </a:bodyPr>
          <a:lstStyle/>
          <a:p>
            <a:pPr algn="just"/>
            <a:r>
              <a:rPr lang="en-US" dirty="0" err="1"/>
              <a:t>Unorganised</a:t>
            </a:r>
            <a:r>
              <a:rPr lang="en-US" dirty="0"/>
              <a:t> markets</a:t>
            </a:r>
          </a:p>
          <a:p>
            <a:pPr algn="just"/>
            <a:r>
              <a:rPr lang="en-US" dirty="0"/>
              <a:t>In these markets, there are a number of moneylenders, indigenous bankers, traders, etc., who lend money to the public. Indigenous bankers also collect deposits from the public. There are also private finance companies, chit funds, etc., whose activities are not controlled by the RBI. Recently, the RBI has taken steps to bring private finance companies and chit funds under its strict control by issuing non-banking financial companies (Reserve Bank) Directions, 1998. The RBI has already taken some steps to bring the </a:t>
            </a:r>
            <a:r>
              <a:rPr lang="en-US" dirty="0" err="1"/>
              <a:t>unorganised</a:t>
            </a:r>
            <a:r>
              <a:rPr lang="en-US" dirty="0"/>
              <a:t> sector under the </a:t>
            </a:r>
            <a:r>
              <a:rPr lang="en-US" dirty="0" err="1"/>
              <a:t>organised</a:t>
            </a:r>
            <a:r>
              <a:rPr lang="en-US" dirty="0"/>
              <a:t> fold. They have not been successful. The regulations concerning their financial dealings are still inadequate and their financial instruments have not been </a:t>
            </a:r>
            <a:r>
              <a:rPr lang="en-US" dirty="0" err="1"/>
              <a:t>standardised</a:t>
            </a:r>
            <a:r>
              <a:rPr lang="en-US" dirty="0"/>
              <a:t>. </a:t>
            </a:r>
          </a:p>
          <a:p>
            <a:pPr algn="just"/>
            <a:endParaRPr lang="en-US" dirty="0"/>
          </a:p>
          <a:p>
            <a:pPr algn="just"/>
            <a:r>
              <a:rPr lang="en-US" dirty="0" err="1"/>
              <a:t>Organised</a:t>
            </a:r>
            <a:r>
              <a:rPr lang="en-US" dirty="0"/>
              <a:t> markets </a:t>
            </a:r>
          </a:p>
          <a:p>
            <a:pPr algn="just"/>
            <a:r>
              <a:rPr lang="en-US" dirty="0"/>
              <a:t>In the </a:t>
            </a:r>
            <a:r>
              <a:rPr lang="en-US" dirty="0" err="1"/>
              <a:t>organised</a:t>
            </a:r>
            <a:r>
              <a:rPr lang="en-US" dirty="0"/>
              <a:t> markets, there are </a:t>
            </a:r>
            <a:r>
              <a:rPr lang="en-US" dirty="0" err="1"/>
              <a:t>standardised</a:t>
            </a:r>
            <a:r>
              <a:rPr lang="en-US" dirty="0"/>
              <a:t> rules and regulations governing their financial dealings. There is also a high degree of </a:t>
            </a:r>
            <a:r>
              <a:rPr lang="en-US" dirty="0" err="1"/>
              <a:t>institutionalisation</a:t>
            </a:r>
            <a:r>
              <a:rPr lang="en-US" dirty="0"/>
              <a:t> and </a:t>
            </a:r>
            <a:r>
              <a:rPr lang="en-US" dirty="0" err="1"/>
              <a:t>instrumentalisation</a:t>
            </a:r>
            <a:r>
              <a:rPr lang="en-US" dirty="0"/>
              <a:t>. These markets are subject to strict supervision and control by the RBI or other regulatory bodies. These </a:t>
            </a:r>
            <a:r>
              <a:rPr lang="en-US" dirty="0" err="1"/>
              <a:t>organised</a:t>
            </a:r>
            <a:r>
              <a:rPr lang="en-US" dirty="0"/>
              <a:t> markets can be further classified into two. They are: (</a:t>
            </a:r>
            <a:r>
              <a:rPr lang="en-US" dirty="0" err="1"/>
              <a:t>i</a:t>
            </a:r>
            <a:r>
              <a:rPr lang="en-US" dirty="0"/>
              <a:t>) Capital market. (ii) Money market.</a:t>
            </a:r>
          </a:p>
        </p:txBody>
      </p:sp>
    </p:spTree>
    <p:extLst>
      <p:ext uri="{BB962C8B-B14F-4D97-AF65-F5344CB8AC3E}">
        <p14:creationId xmlns:p14="http://schemas.microsoft.com/office/powerpoint/2010/main" val="136393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667000"/>
            <a:ext cx="8200390" cy="1368425"/>
          </a:xfrm>
          <a:prstGeom prst="rect">
            <a:avLst/>
          </a:prstGeom>
        </p:spPr>
        <p:txBody>
          <a:bodyPr vert="horz" wrap="square" lIns="0" tIns="13335" rIns="0" bIns="0" rtlCol="0">
            <a:spAutoFit/>
          </a:bodyPr>
          <a:lstStyle/>
          <a:p>
            <a:pPr marL="3099435" marR="5080" indent="-3087370">
              <a:lnSpc>
                <a:spcPct val="100000"/>
              </a:lnSpc>
              <a:spcBef>
                <a:spcPts val="105"/>
              </a:spcBef>
            </a:pPr>
            <a:r>
              <a:rPr b="1" spc="-600" dirty="0">
                <a:solidFill>
                  <a:schemeClr val="tx1"/>
                </a:solidFill>
                <a:latin typeface="Arial"/>
                <a:cs typeface="Arial"/>
              </a:rPr>
              <a:t>STRUCTURE </a:t>
            </a:r>
            <a:r>
              <a:rPr b="1" spc="-540" dirty="0">
                <a:solidFill>
                  <a:schemeClr val="tx1"/>
                </a:solidFill>
                <a:latin typeface="Arial"/>
                <a:cs typeface="Arial"/>
              </a:rPr>
              <a:t>OF </a:t>
            </a:r>
            <a:r>
              <a:rPr b="1" spc="-155" dirty="0">
                <a:solidFill>
                  <a:schemeClr val="tx1"/>
                </a:solidFill>
                <a:latin typeface="Arial"/>
                <a:cs typeface="Arial"/>
              </a:rPr>
              <a:t>INDIAN </a:t>
            </a:r>
            <a:r>
              <a:rPr b="1" spc="-380" dirty="0">
                <a:solidFill>
                  <a:schemeClr val="tx1"/>
                </a:solidFill>
                <a:latin typeface="Arial"/>
                <a:cs typeface="Arial"/>
              </a:rPr>
              <a:t>FINANCIAL  </a:t>
            </a:r>
            <a:r>
              <a:rPr b="1" spc="-525" dirty="0">
                <a:solidFill>
                  <a:schemeClr val="tx1"/>
                </a:solidFill>
                <a:latin typeface="Arial"/>
                <a:cs typeface="Arial"/>
              </a:rPr>
              <a:t>MARKET</a:t>
            </a:r>
          </a:p>
        </p:txBody>
      </p:sp>
    </p:spTree>
    <p:extLst>
      <p:ext uri="{BB962C8B-B14F-4D97-AF65-F5344CB8AC3E}">
        <p14:creationId xmlns:p14="http://schemas.microsoft.com/office/powerpoint/2010/main" val="254633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928</TotalTime>
  <Words>2154</Words>
  <Application>Microsoft Office PowerPoint</Application>
  <PresentationFormat>On-screen Show (4:3)</PresentationFormat>
  <Paragraphs>176</Paragraphs>
  <Slides>32</Slides>
  <Notes>12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FINANCIAL MARKET </vt:lpstr>
      <vt:lpstr>PowerPoint Presentation</vt:lpstr>
      <vt:lpstr>PowerPoint Presentation</vt:lpstr>
      <vt:lpstr>PowerPoint Presentation</vt:lpstr>
      <vt:lpstr>FUNCTIONS OF THE FINANCIAL SYSTEM</vt:lpstr>
      <vt:lpstr>PowerPoint Presentation</vt:lpstr>
      <vt:lpstr>PowerPoint Presentation</vt:lpstr>
      <vt:lpstr>Classification of financial markets  </vt:lpstr>
      <vt:lpstr>STRUCTURE OF INDIAN FINANCIAL  MARKET</vt:lpstr>
      <vt:lpstr>PowerPoint Presentation</vt:lpstr>
      <vt:lpstr>PowerPoint Presentation</vt:lpstr>
      <vt:lpstr>PowerPoint Presentation</vt:lpstr>
      <vt:lpstr>PowerPoint Presentation</vt:lpstr>
      <vt:lpstr>PowerPoint Presentation</vt:lpstr>
      <vt:lpstr>Treasury bills</vt:lpstr>
      <vt:lpstr>Call money market</vt:lpstr>
      <vt:lpstr>Commercial bill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Equity market</vt:lpstr>
      <vt:lpstr>Debt market</vt:lpstr>
      <vt:lpstr>Secondary market</vt:lpstr>
      <vt:lpstr>PowerPoint Presentation</vt:lpstr>
      <vt:lpstr>Money market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OF INDIAN FINANCIAL  MARKET</dc:title>
  <dc:creator>MAX</dc:creator>
  <cp:lastModifiedBy>Shreya Sawant</cp:lastModifiedBy>
  <cp:revision>74</cp:revision>
  <dcterms:created xsi:type="dcterms:W3CDTF">2021-06-15T10:48:44Z</dcterms:created>
  <dcterms:modified xsi:type="dcterms:W3CDTF">2022-06-26T06:31:08Z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2016-10-08T00:00:00Z</vt:filetime>
  </property>
  <property fmtid="{D5CDD505-2E9C-101B-9397-08002B2CF9AE}" pid="3" name="Creator">
    <vt:lpwstr>Microsoft® PowerPoint® 2013</vt:lpwstr>
  </property>
  <property fmtid="{D5CDD505-2E9C-101B-9397-08002B2CF9AE}" pid="4" name="LastSaved">
    <vt:filetime>2021-06-15T00:00:00Z</vt:filetime>
  </property>
</Properties>
</file>