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eg"/>
  <Override PartName="/ppt/media/image4.jpg" ContentType="image/jpeg"/>
  <Override PartName="/ppt/notesSlides/notesSlide4.xml" ContentType="application/vnd.openxmlformats-officedocument.presentationml.notesSlide+xml"/>
  <Override PartName="/ppt/media/image5.jpg" ContentType="image/jpeg"/>
  <Override PartName="/ppt/notesSlides/notesSlide5.xml" ContentType="application/vnd.openxmlformats-officedocument.presentationml.notesSlide+xml"/>
  <Override PartName="/ppt/media/image6.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501" r:id="rId2"/>
    <p:sldId id="503" r:id="rId3"/>
    <p:sldId id="504" r:id="rId4"/>
    <p:sldId id="527" r:id="rId5"/>
    <p:sldId id="528" r:id="rId6"/>
    <p:sldId id="529" r:id="rId7"/>
    <p:sldId id="532" r:id="rId8"/>
    <p:sldId id="536" r:id="rId9"/>
    <p:sldId id="537" r:id="rId10"/>
    <p:sldId id="538" r:id="rId11"/>
    <p:sldId id="539" r:id="rId12"/>
    <p:sldId id="540" r:id="rId13"/>
    <p:sldId id="533" r:id="rId14"/>
    <p:sldId id="534" r:id="rId15"/>
    <p:sldId id="535" r:id="rId16"/>
    <p:sldId id="546" r:id="rId17"/>
    <p:sldId id="506" r:id="rId18"/>
    <p:sldId id="507" r:id="rId19"/>
    <p:sldId id="508" r:id="rId20"/>
    <p:sldId id="510" r:id="rId21"/>
    <p:sldId id="511" r:id="rId22"/>
    <p:sldId id="512" r:id="rId23"/>
    <p:sldId id="516" r:id="rId24"/>
    <p:sldId id="517" r:id="rId25"/>
    <p:sldId id="524" r:id="rId26"/>
    <p:sldId id="526" r:id="rId27"/>
    <p:sldId id="547" r:id="rId28"/>
    <p:sldId id="548" r:id="rId29"/>
    <p:sldId id="541" r:id="rId30"/>
    <p:sldId id="542" r:id="rId31"/>
    <p:sldId id="543" r:id="rId32"/>
    <p:sldId id="544" r:id="rId33"/>
    <p:sldId id="5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98" autoAdjust="0"/>
  </p:normalViewPr>
  <p:slideViewPr>
    <p:cSldViewPr snapToGrid="0">
      <p:cViewPr varScale="1">
        <p:scale>
          <a:sx n="85" d="100"/>
          <a:sy n="85" d="100"/>
        </p:scale>
        <p:origin x="15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B4F97-84DA-484A-98F9-FA641B7FF05A}" type="datetimeFigureOut">
              <a:rPr lang="en-IN" smtClean="0"/>
              <a:t>02-06-2022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2665D-39BF-470B-81A5-401160EDAD87}" type="slidenum">
              <a:rPr lang="en-IN" smtClean="0"/>
              <a:t>‹#›</a:t>
            </a:fld>
            <a:endParaRPr lang="en-IN"/>
          </a:p>
        </p:txBody>
      </p:sp>
    </p:spTree>
    <p:extLst>
      <p:ext uri="{BB962C8B-B14F-4D97-AF65-F5344CB8AC3E}">
        <p14:creationId xmlns:p14="http://schemas.microsoft.com/office/powerpoint/2010/main" val="116411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Government_bonds" TargetMode="External" /><Relationship Id="rId13" Type="http://schemas.openxmlformats.org/officeDocument/2006/relationships/hyperlink" Target="https://en.wikipedia.org/wiki/Bank_reserves" TargetMode="External" /><Relationship Id="rId3" Type="http://schemas.openxmlformats.org/officeDocument/2006/relationships/hyperlink" Target="https://en.wikipedia.org/wiki/Banking" TargetMode="External" /><Relationship Id="rId7" Type="http://schemas.openxmlformats.org/officeDocument/2006/relationships/hyperlink" Target="https://en.wikipedia.org/wiki/Central_bank" TargetMode="External" /><Relationship Id="rId12" Type="http://schemas.openxmlformats.org/officeDocument/2006/relationships/hyperlink" Target="https://en.wikipedia.org/wiki/Money_supply" TargetMode="External" /><Relationship Id="rId2" Type="http://schemas.openxmlformats.org/officeDocument/2006/relationships/slide" Target="../slides/slide6.xml" /><Relationship Id="rId1" Type="http://schemas.openxmlformats.org/officeDocument/2006/relationships/notesMaster" Target="../notesMasters/notesMaster1.xml" /><Relationship Id="rId6" Type="http://schemas.openxmlformats.org/officeDocument/2006/relationships/hyperlink" Target="https://en.wikipedia.org/wiki/Business_cycle" TargetMode="External" /><Relationship Id="rId11" Type="http://schemas.openxmlformats.org/officeDocument/2006/relationships/hyperlink" Target="https://en.wikipedia.org/wiki/Cheque" TargetMode="External" /><Relationship Id="rId5" Type="http://schemas.openxmlformats.org/officeDocument/2006/relationships/hyperlink" Target="https://en.wikipedia.org/wiki/Bond_(finance)" TargetMode="External" /><Relationship Id="rId10" Type="http://schemas.openxmlformats.org/officeDocument/2006/relationships/hyperlink" Target="https://en.wikipedia.org/wiki/Bank" TargetMode="External" /><Relationship Id="rId4" Type="http://schemas.openxmlformats.org/officeDocument/2006/relationships/hyperlink" Target="https://en.wikipedia.org/wiki/Financial_economics" TargetMode="External" /><Relationship Id="rId9" Type="http://schemas.openxmlformats.org/officeDocument/2006/relationships/hyperlink" Target="https://en.wikipedia.org/wiki/Open_market_operations" TargetMode="Externa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https://europe.pimco.com/en-eu/resources/education/everything-you-need-to-know-about-bonds</a:t>
            </a:r>
          </a:p>
        </p:txBody>
      </p:sp>
      <p:sp>
        <p:nvSpPr>
          <p:cNvPr id="4" name="Slide Number Placeholder 3"/>
          <p:cNvSpPr>
            <a:spLocks noGrp="1"/>
          </p:cNvSpPr>
          <p:nvPr>
            <p:ph type="sldNum" sz="quarter" idx="10"/>
          </p:nvPr>
        </p:nvSpPr>
        <p:spPr/>
        <p:txBody>
          <a:bodyPr/>
          <a:lstStyle/>
          <a:p>
            <a:fld id="{7C62665D-39BF-470B-81A5-401160EDAD87}" type="slidenum">
              <a:rPr lang="en-IN" smtClean="0"/>
              <a:t>1</a:t>
            </a:fld>
            <a:endParaRPr lang="en-IN"/>
          </a:p>
        </p:txBody>
      </p:sp>
    </p:spTree>
    <p:extLst>
      <p:ext uri="{BB962C8B-B14F-4D97-AF65-F5344CB8AC3E}">
        <p14:creationId xmlns:p14="http://schemas.microsoft.com/office/powerpoint/2010/main" val="339996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https://www.bankbazaar.com/finance-tools/emi-calculator/monetary-policy.html</a:t>
            </a:r>
          </a:p>
        </p:txBody>
      </p:sp>
      <p:sp>
        <p:nvSpPr>
          <p:cNvPr id="4" name="Slide Number Placeholder 3"/>
          <p:cNvSpPr>
            <a:spLocks noGrp="1"/>
          </p:cNvSpPr>
          <p:nvPr>
            <p:ph type="sldNum" sz="quarter" idx="5"/>
          </p:nvPr>
        </p:nvSpPr>
        <p:spPr/>
        <p:txBody>
          <a:bodyPr/>
          <a:lstStyle/>
          <a:p>
            <a:fld id="{7C62665D-39BF-470B-81A5-401160EDAD87}" type="slidenum">
              <a:rPr lang="en-IN" smtClean="0"/>
              <a:t>2</a:t>
            </a:fld>
            <a:endParaRPr lang="en-IN"/>
          </a:p>
        </p:txBody>
      </p:sp>
    </p:spTree>
    <p:extLst>
      <p:ext uri="{BB962C8B-B14F-4D97-AF65-F5344CB8AC3E}">
        <p14:creationId xmlns:p14="http://schemas.microsoft.com/office/powerpoint/2010/main" val="239409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https://corporatefinanceinstitute.com/resources/knowledge/economics/expansionary-policy/</a:t>
            </a:r>
          </a:p>
          <a:p>
            <a:endParaRPr lang="en-US" dirty="0"/>
          </a:p>
          <a:p>
            <a:r>
              <a:rPr lang="en-US" dirty="0"/>
              <a:t>https://corporatefinanceinstitute.com/resources/knowledge/economics/contractionary-monetary-policy/</a:t>
            </a:r>
          </a:p>
        </p:txBody>
      </p:sp>
      <p:sp>
        <p:nvSpPr>
          <p:cNvPr id="4" name="Slide Number Placeholder 3"/>
          <p:cNvSpPr>
            <a:spLocks noGrp="1"/>
          </p:cNvSpPr>
          <p:nvPr>
            <p:ph type="sldNum" sz="quarter" idx="10"/>
          </p:nvPr>
        </p:nvSpPr>
        <p:spPr/>
        <p:txBody>
          <a:bodyPr/>
          <a:lstStyle/>
          <a:p>
            <a:fld id="{7C62665D-39BF-470B-81A5-401160EDAD87}" type="slidenum">
              <a:rPr lang="en-IN" smtClean="0"/>
              <a:t>4</a:t>
            </a:fld>
            <a:endParaRPr lang="en-IN"/>
          </a:p>
        </p:txBody>
      </p:sp>
    </p:spTree>
    <p:extLst>
      <p:ext uri="{BB962C8B-B14F-4D97-AF65-F5344CB8AC3E}">
        <p14:creationId xmlns:p14="http://schemas.microsoft.com/office/powerpoint/2010/main" val="253678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a:t>
            </a:r>
            <a:r>
              <a:rPr lang="en-IN" dirty="0">
                <a:hlinkClick r:id="rId3" tooltip="Banking"/>
              </a:rPr>
              <a:t>banking</a:t>
            </a:r>
            <a:r>
              <a:rPr lang="en-IN" dirty="0"/>
              <a:t> and </a:t>
            </a:r>
            <a:r>
              <a:rPr lang="en-IN" dirty="0">
                <a:hlinkClick r:id="rId4" tooltip="Financial economics"/>
              </a:rPr>
              <a:t>financial economics</a:t>
            </a:r>
            <a:r>
              <a:rPr lang="en-IN" dirty="0"/>
              <a:t>, the </a:t>
            </a:r>
            <a:r>
              <a:rPr lang="en-IN" b="1" dirty="0"/>
              <a:t>open market</a:t>
            </a:r>
            <a:r>
              <a:rPr lang="en-IN" dirty="0"/>
              <a:t> is the term used to refer to the environment in which </a:t>
            </a:r>
            <a:r>
              <a:rPr lang="en-IN" dirty="0">
                <a:hlinkClick r:id="rId5" tooltip="Bond (finance)"/>
              </a:rPr>
              <a:t>bonds</a:t>
            </a:r>
            <a:r>
              <a:rPr lang="en-IN" dirty="0"/>
              <a:t> are bought and sold between a central bank and its regulated banks. It is not a free market process. </a:t>
            </a:r>
          </a:p>
          <a:p>
            <a:pPr>
              <a:buFont typeface="Arial" panose="020B0604020202020204" pitchFamily="34" charset="0"/>
              <a:buChar char="•"/>
            </a:pPr>
            <a:r>
              <a:rPr lang="en-IN" dirty="0"/>
              <a:t>To intervene in the "</a:t>
            </a:r>
            <a:r>
              <a:rPr lang="en-IN" dirty="0">
                <a:hlinkClick r:id="rId6" tooltip="Business cycle"/>
              </a:rPr>
              <a:t>business cycle</a:t>
            </a:r>
            <a:r>
              <a:rPr lang="en-IN" dirty="0"/>
              <a:t>", a </a:t>
            </a:r>
            <a:r>
              <a:rPr lang="en-IN" dirty="0">
                <a:hlinkClick r:id="rId7" tooltip="Central bank"/>
              </a:rPr>
              <a:t>central bank</a:t>
            </a:r>
            <a:r>
              <a:rPr lang="en-IN" dirty="0"/>
              <a:t> may choose to go into the open market and buy or sell </a:t>
            </a:r>
            <a:r>
              <a:rPr lang="en-IN" dirty="0">
                <a:hlinkClick r:id="rId8" tooltip="Government bonds"/>
              </a:rPr>
              <a:t>government bonds</a:t>
            </a:r>
            <a:r>
              <a:rPr lang="en-IN" dirty="0"/>
              <a:t>, which is known as </a:t>
            </a:r>
            <a:r>
              <a:rPr lang="en-IN" b="1" dirty="0">
                <a:hlinkClick r:id="rId9" tooltip="Open market operations"/>
              </a:rPr>
              <a:t>open market operations</a:t>
            </a:r>
            <a:r>
              <a:rPr lang="en-IN" dirty="0"/>
              <a:t> to increase reserves. Open Market Operations are when the central bank buys bonds from other </a:t>
            </a:r>
            <a:r>
              <a:rPr lang="en-IN" dirty="0">
                <a:hlinkClick r:id="rId10" tooltip="Bank"/>
              </a:rPr>
              <a:t>banks</a:t>
            </a:r>
            <a:r>
              <a:rPr lang="en-IN" dirty="0"/>
              <a:t> in exchange for </a:t>
            </a:r>
            <a:r>
              <a:rPr lang="en-IN" dirty="0">
                <a:hlinkClick r:id="rId11" tooltip="Cheque"/>
              </a:rPr>
              <a:t>cheques</a:t>
            </a:r>
            <a:r>
              <a:rPr lang="en-IN" dirty="0"/>
              <a:t>. These local banks then cash the cheques, which allow them to take money from the central bank. This action thus decreases any credit the local banks may owe to the central bank, and also increases their </a:t>
            </a:r>
            <a:r>
              <a:rPr lang="en-IN" dirty="0">
                <a:hlinkClick r:id="rId12" tooltip="Money supply"/>
              </a:rPr>
              <a:t>money supply</a:t>
            </a:r>
            <a:r>
              <a:rPr lang="en-IN" dirty="0"/>
              <a:t>. This thus increases reserves.</a:t>
            </a:r>
          </a:p>
          <a:p>
            <a:pPr>
              <a:buFont typeface="Arial" panose="020B0604020202020204" pitchFamily="34" charset="0"/>
              <a:buChar char="•"/>
            </a:pPr>
            <a:r>
              <a:rPr lang="en-IN" dirty="0"/>
              <a:t>Stated otherwise: To intervene in the "</a:t>
            </a:r>
            <a:r>
              <a:rPr lang="en-IN" dirty="0">
                <a:hlinkClick r:id="rId6" tooltip="Business cycle"/>
              </a:rPr>
              <a:t>business cycle</a:t>
            </a:r>
            <a:r>
              <a:rPr lang="en-IN" dirty="0"/>
              <a:t>", a </a:t>
            </a:r>
            <a:r>
              <a:rPr lang="en-IN" dirty="0">
                <a:hlinkClick r:id="rId7" tooltip="Central bank"/>
              </a:rPr>
              <a:t>central bank</a:t>
            </a:r>
            <a:r>
              <a:rPr lang="en-IN" dirty="0"/>
              <a:t> may choose to buy (or sell) government securities from (or to) the banks which it regulates, thereby increasing (or decreasing) the </a:t>
            </a:r>
            <a:r>
              <a:rPr lang="en-IN" dirty="0">
                <a:hlinkClick r:id="rId13" tooltip="Bank reserves"/>
              </a:rPr>
              <a:t>reserves</a:t>
            </a:r>
            <a:r>
              <a:rPr lang="en-IN" dirty="0"/>
              <a:t> (not deposits) of those banks; the regulated banks must comply with the buy &amp; sell orders of the central bank. This process is known as open market operations. For example, a central bank may command its regulated banks to sell government bonds or bills to the central bank, which pays with </a:t>
            </a:r>
            <a:r>
              <a:rPr lang="en-IN" dirty="0">
                <a:hlinkClick r:id="rId11" tooltip="Cheque"/>
              </a:rPr>
              <a:t>cheques</a:t>
            </a:r>
            <a:r>
              <a:rPr lang="en-IN" dirty="0"/>
              <a:t> or electronic transactions which are cashed by these banks, moving money from the central bank to the </a:t>
            </a:r>
            <a:r>
              <a:rPr lang="en-IN" dirty="0">
                <a:hlinkClick r:id="rId13" tooltip="Bank reserves"/>
              </a:rPr>
              <a:t>bank reserves</a:t>
            </a:r>
            <a:r>
              <a:rPr lang="en-IN" dirty="0"/>
              <a:t> (not deposits) of the regulated banks.</a:t>
            </a:r>
          </a:p>
          <a:p>
            <a:endParaRPr lang="en-IN" dirty="0"/>
          </a:p>
        </p:txBody>
      </p:sp>
      <p:sp>
        <p:nvSpPr>
          <p:cNvPr id="4" name="Slide Number Placeholder 3"/>
          <p:cNvSpPr>
            <a:spLocks noGrp="1"/>
          </p:cNvSpPr>
          <p:nvPr>
            <p:ph type="sldNum" sz="quarter" idx="5"/>
          </p:nvPr>
        </p:nvSpPr>
        <p:spPr/>
        <p:txBody>
          <a:bodyPr/>
          <a:lstStyle/>
          <a:p>
            <a:fld id="{7C62665D-39BF-470B-81A5-401160EDAD87}" type="slidenum">
              <a:rPr lang="en-IN" smtClean="0"/>
              <a:t>6</a:t>
            </a:fld>
            <a:endParaRPr lang="en-IN"/>
          </a:p>
        </p:txBody>
      </p:sp>
    </p:spTree>
    <p:extLst>
      <p:ext uri="{BB962C8B-B14F-4D97-AF65-F5344CB8AC3E}">
        <p14:creationId xmlns:p14="http://schemas.microsoft.com/office/powerpoint/2010/main" val="183842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62665D-39BF-470B-81A5-401160EDAD87}" type="slidenum">
              <a:rPr lang="en-IN" smtClean="0"/>
              <a:t>7</a:t>
            </a:fld>
            <a:endParaRPr lang="en-IN"/>
          </a:p>
        </p:txBody>
      </p:sp>
    </p:spTree>
    <p:extLst>
      <p:ext uri="{BB962C8B-B14F-4D97-AF65-F5344CB8AC3E}">
        <p14:creationId xmlns:p14="http://schemas.microsoft.com/office/powerpoint/2010/main" val="267850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rate does not require a security</a:t>
            </a:r>
          </a:p>
          <a:p>
            <a:endParaRPr lang="en-US" dirty="0"/>
          </a:p>
          <a:p>
            <a:r>
              <a:rPr lang="en-US" dirty="0"/>
              <a:t>Repo rate requires a </a:t>
            </a:r>
            <a:r>
              <a:rPr lang="en-US"/>
              <a:t>collateral security</a:t>
            </a:r>
          </a:p>
        </p:txBody>
      </p:sp>
      <p:sp>
        <p:nvSpPr>
          <p:cNvPr id="4" name="Slide Number Placeholder 3"/>
          <p:cNvSpPr>
            <a:spLocks noGrp="1"/>
          </p:cNvSpPr>
          <p:nvPr>
            <p:ph type="sldNum" sz="quarter" idx="10"/>
          </p:nvPr>
        </p:nvSpPr>
        <p:spPr/>
        <p:txBody>
          <a:bodyPr/>
          <a:lstStyle/>
          <a:p>
            <a:fld id="{7C62665D-39BF-470B-81A5-401160EDAD87}" type="slidenum">
              <a:rPr lang="en-IN" smtClean="0"/>
              <a:t>19</a:t>
            </a:fld>
            <a:endParaRPr lang="en-IN"/>
          </a:p>
        </p:txBody>
      </p:sp>
    </p:spTree>
    <p:extLst>
      <p:ext uri="{BB962C8B-B14F-4D97-AF65-F5344CB8AC3E}">
        <p14:creationId xmlns:p14="http://schemas.microsoft.com/office/powerpoint/2010/main" val="393089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62665D-39BF-470B-81A5-401160EDAD87}" type="slidenum">
              <a:rPr lang="en-IN" smtClean="0"/>
              <a:t>26</a:t>
            </a:fld>
            <a:endParaRPr lang="en-IN"/>
          </a:p>
        </p:txBody>
      </p:sp>
    </p:spTree>
    <p:extLst>
      <p:ext uri="{BB962C8B-B14F-4D97-AF65-F5344CB8AC3E}">
        <p14:creationId xmlns:p14="http://schemas.microsoft.com/office/powerpoint/2010/main" val="404123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E33B-DFB3-4CFC-A902-82BA7EEB5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1BC84C-331A-4EC6-B146-49A581853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257222-4E2E-40BA-A9CE-42EC0E0F0619}"/>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28C86045-5CAE-4288-BCD8-615FA1FB8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ED52D-5A51-41D2-8D46-C10B99589AB1}"/>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84949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3EF6-6E66-4820-9FFC-2BE90204C9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619105-8F8F-486E-AD7F-2F2AC19F0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700D9-3B2B-431C-BE5D-0525113D1238}"/>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1471E1B3-BFDA-462C-92E9-BCAEEC18E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E6A08-BC7A-47AB-9D86-BFAD5D814A6C}"/>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9825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B09BBF-B066-4DE7-98EA-841EE6BD7C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427461-BAB2-4E0F-B79E-7D43BAF11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9AB28-ABDD-4210-A0BC-CFAD18C35C1E}"/>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731F8407-D687-43B9-B226-80A329149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EAF3B-5B3F-46D8-8CC3-FBC45F312766}"/>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66390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8859-EB80-4952-A5B6-81E51FBCC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DB65F-CEC8-47C2-8E12-F18BA8FCA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9C965A-DD33-4567-8CB3-9B0A981167D2}"/>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A24D4164-8486-4B04-B487-17E7053F5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60CD0-4FCD-4AF6-B897-2BCA0EB33547}"/>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22814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5F9A-DFF8-4AAA-8B0F-2A39B9535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D1F63-DA73-43EF-81A2-9064071F9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5DA84-486C-4E5D-B574-49830467AD1C}"/>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49E09EF4-4004-4707-B902-9325C3258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66112-86BD-4A0F-85AA-0F04FAA67569}"/>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48182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85E4-5A54-43B9-9D66-209297496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6D423-AFCB-4E4D-A38B-6881E473E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83EF8-DC41-4C1D-AE7E-1FA72C29D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507E1E-F5D3-4AC3-A80D-230F0E697FD1}"/>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6" name="Footer Placeholder 5">
            <a:extLst>
              <a:ext uri="{FF2B5EF4-FFF2-40B4-BE49-F238E27FC236}">
                <a16:creationId xmlns:a16="http://schemas.microsoft.com/office/drawing/2014/main" id="{4754310C-F03B-4573-B70C-E26EB07A5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9636FA-2C98-4CF2-ADD3-BD699929E78A}"/>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245430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AC2-52F2-48E5-A491-D34E65DC2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667D60-810C-458C-A4CC-CB6E6FE92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D1E487-AC07-4515-A588-F40C65721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FAA13B-D2C5-4C83-886F-9BC143069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0DCCD-26B2-4BE0-B621-B5467E246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83050-B5CC-4F45-A7FF-9BFB20C54DDB}"/>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8" name="Footer Placeholder 7">
            <a:extLst>
              <a:ext uri="{FF2B5EF4-FFF2-40B4-BE49-F238E27FC236}">
                <a16:creationId xmlns:a16="http://schemas.microsoft.com/office/drawing/2014/main" id="{4B4E8B9B-5315-44BC-AB39-14467AFDA2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BDC53-B19E-4DE0-AD16-151E024EE862}"/>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303013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30F9-C9CD-4046-ADB0-BFB9F2F5DA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0AF711-4C24-4E2B-8BFA-B76A0333E322}"/>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4" name="Footer Placeholder 3">
            <a:extLst>
              <a:ext uri="{FF2B5EF4-FFF2-40B4-BE49-F238E27FC236}">
                <a16:creationId xmlns:a16="http://schemas.microsoft.com/office/drawing/2014/main" id="{7FBA1943-1098-474E-8AFF-552BACA58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D554E8-05E0-493B-8457-C43107DAA6DE}"/>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32346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78D7A-5EB2-46C8-A699-29ED3D6615D2}"/>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3" name="Footer Placeholder 2">
            <a:extLst>
              <a:ext uri="{FF2B5EF4-FFF2-40B4-BE49-F238E27FC236}">
                <a16:creationId xmlns:a16="http://schemas.microsoft.com/office/drawing/2014/main" id="{C6437643-215A-42CC-ACD7-1744E6846E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0F2F5E-AAE6-4FDE-B1F8-0B9B2F3B4B3A}"/>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324576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3433-6455-43C9-A4D4-D539F23F4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3F6A19-7290-4E76-9328-D8CBBA423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9845-6E1B-47E1-B40D-9C6991A77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090CE-EF0E-4F41-9461-BD3C4F64115F}"/>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6" name="Footer Placeholder 5">
            <a:extLst>
              <a:ext uri="{FF2B5EF4-FFF2-40B4-BE49-F238E27FC236}">
                <a16:creationId xmlns:a16="http://schemas.microsoft.com/office/drawing/2014/main" id="{DC7F6D23-A7FE-4413-A960-7D660846F1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96256-B678-4845-9082-804BD46156C6}"/>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148032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4150-9E9B-41D1-B33A-B74A7740C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FE815F-0E7B-4784-975A-C8A5C1700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E78976-B724-4D25-8AAB-A3E56FBAD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0A6A9-7BA8-4DD6-99C8-38413ADED95A}"/>
              </a:ext>
            </a:extLst>
          </p:cNvPr>
          <p:cNvSpPr>
            <a:spLocks noGrp="1"/>
          </p:cNvSpPr>
          <p:nvPr>
            <p:ph type="dt" sz="half" idx="10"/>
          </p:nvPr>
        </p:nvSpPr>
        <p:spPr/>
        <p:txBody>
          <a:bodyPr/>
          <a:lstStyle/>
          <a:p>
            <a:fld id="{2AACAD11-E629-49E2-9096-C529588BF2F2}" type="datetimeFigureOut">
              <a:rPr lang="en-IN" smtClean="0"/>
              <a:t>02-06-2022</a:t>
            </a:fld>
            <a:endParaRPr lang="en-IN"/>
          </a:p>
        </p:txBody>
      </p:sp>
      <p:sp>
        <p:nvSpPr>
          <p:cNvPr id="6" name="Footer Placeholder 5">
            <a:extLst>
              <a:ext uri="{FF2B5EF4-FFF2-40B4-BE49-F238E27FC236}">
                <a16:creationId xmlns:a16="http://schemas.microsoft.com/office/drawing/2014/main" id="{294F7DAA-548D-49A8-A776-98544B8B85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68CF7-2788-4A86-9253-3C03E6B61519}"/>
              </a:ext>
            </a:extLst>
          </p:cNvPr>
          <p:cNvSpPr>
            <a:spLocks noGrp="1"/>
          </p:cNvSpPr>
          <p:nvPr>
            <p:ph type="sldNum" sz="quarter" idx="12"/>
          </p:nvPr>
        </p:nvSpPr>
        <p:spPr/>
        <p:txBody>
          <a:bodyPr/>
          <a:lstStyle/>
          <a:p>
            <a:fld id="{2CD032ED-1F19-4320-8DF4-94F003287B75}" type="slidenum">
              <a:rPr lang="en-IN" smtClean="0"/>
              <a:t>‹#›</a:t>
            </a:fld>
            <a:endParaRPr lang="en-IN"/>
          </a:p>
        </p:txBody>
      </p:sp>
    </p:spTree>
    <p:extLst>
      <p:ext uri="{BB962C8B-B14F-4D97-AF65-F5344CB8AC3E}">
        <p14:creationId xmlns:p14="http://schemas.microsoft.com/office/powerpoint/2010/main" val="114035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5627E-C8F4-4874-A246-2F3043B61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C1B53-F9ED-4B7B-959E-4228CE471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8CD6E-D837-4CAB-AEAF-3B07437C0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AD11-E629-49E2-9096-C529588BF2F2}" type="datetimeFigureOut">
              <a:rPr lang="en-IN" smtClean="0"/>
              <a:t>02-06-2022</a:t>
            </a:fld>
            <a:endParaRPr lang="en-IN"/>
          </a:p>
        </p:txBody>
      </p:sp>
      <p:sp>
        <p:nvSpPr>
          <p:cNvPr id="5" name="Footer Placeholder 4">
            <a:extLst>
              <a:ext uri="{FF2B5EF4-FFF2-40B4-BE49-F238E27FC236}">
                <a16:creationId xmlns:a16="http://schemas.microsoft.com/office/drawing/2014/main" id="{5FC4C2C4-DCB8-4F09-91D8-A32AABED6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99ABBD-08E6-4FE7-AF02-588E2EE33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032ED-1F19-4320-8DF4-94F003287B75}" type="slidenum">
              <a:rPr lang="en-IN" smtClean="0"/>
              <a:t>‹#›</a:t>
            </a:fld>
            <a:endParaRPr lang="en-IN"/>
          </a:p>
        </p:txBody>
      </p:sp>
    </p:spTree>
    <p:extLst>
      <p:ext uri="{BB962C8B-B14F-4D97-AF65-F5344CB8AC3E}">
        <p14:creationId xmlns:p14="http://schemas.microsoft.com/office/powerpoint/2010/main" val="2169195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hyperlink" Target="https://corporatefinanceinstitute.com/resources/knowledge/trading-investing/treasury-bills-t-bills/" TargetMode="Externa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31484" y="1447241"/>
            <a:ext cx="133350" cy="468630"/>
          </a:xfrm>
          <a:prstGeom prst="rect">
            <a:avLst/>
          </a:prstGeom>
        </p:spPr>
        <p:txBody>
          <a:bodyPr vert="horz" wrap="square" lIns="0" tIns="13335" rIns="0" bIns="0" rtlCol="0">
            <a:spAutoFit/>
          </a:bodyPr>
          <a:lstStyle/>
          <a:p>
            <a:pPr marL="12700">
              <a:spcBef>
                <a:spcPts val="105"/>
              </a:spcBef>
            </a:pPr>
            <a:r>
              <a:rPr sz="2900" dirty="0">
                <a:latin typeface="Carlito"/>
                <a:cs typeface="Carlito"/>
              </a:rPr>
              <a:t>`</a:t>
            </a:r>
            <a:endParaRPr sz="2900">
              <a:latin typeface="Carlito"/>
              <a:cs typeface="Carlito"/>
            </a:endParaRPr>
          </a:p>
        </p:txBody>
      </p:sp>
      <p:sp>
        <p:nvSpPr>
          <p:cNvPr id="3" name="object 3"/>
          <p:cNvSpPr/>
          <p:nvPr/>
        </p:nvSpPr>
        <p:spPr>
          <a:xfrm>
            <a:off x="1524000" y="0"/>
            <a:ext cx="9144000" cy="674827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2027" y="1322300"/>
            <a:ext cx="9500841" cy="2585323"/>
          </a:xfrm>
          <a:prstGeom prst="rect">
            <a:avLst/>
          </a:prstGeom>
        </p:spPr>
        <p:txBody>
          <a:bodyPr wrap="square">
            <a:spAutoFit/>
          </a:bodyPr>
          <a:lstStyle/>
          <a:p>
            <a:pPr algn="just"/>
            <a:r>
              <a:rPr lang="en-US" b="1" dirty="0">
                <a:latin typeface="Open Sans"/>
              </a:rPr>
              <a:t>2. Expansionary Fiscal Policy</a:t>
            </a:r>
          </a:p>
          <a:p>
            <a:pPr algn="just"/>
            <a:r>
              <a:rPr lang="en-US" dirty="0">
                <a:latin typeface="Open Sans"/>
              </a:rPr>
              <a:t>Fiscal policies are enacted directly by the government rather than central banks.</a:t>
            </a:r>
          </a:p>
          <a:p>
            <a:pPr algn="just"/>
            <a:endParaRPr lang="en-US" dirty="0">
              <a:latin typeface="Open Sans"/>
            </a:endParaRPr>
          </a:p>
          <a:p>
            <a:pPr algn="just"/>
            <a:r>
              <a:rPr lang="en-US" dirty="0">
                <a:latin typeface="Open Sans"/>
              </a:rPr>
              <a:t>Governments aim to stimulate the economy by directly engaging in expansionary activities through increased spending.</a:t>
            </a:r>
          </a:p>
          <a:p>
            <a:pPr algn="just"/>
            <a:endParaRPr lang="en-US" dirty="0">
              <a:latin typeface="Open Sans"/>
            </a:endParaRPr>
          </a:p>
          <a:p>
            <a:pPr algn="just"/>
            <a:r>
              <a:rPr lang="en-US" dirty="0">
                <a:latin typeface="Open Sans"/>
              </a:rPr>
              <a:t>The increased spending is typically through building infrastructure projects. Other methods, such as transfer payments, tax cuts, and rebates, are aimed at ensuring that funds are available more easily to the public.</a:t>
            </a:r>
          </a:p>
        </p:txBody>
      </p:sp>
    </p:spTree>
    <p:extLst>
      <p:ext uri="{BB962C8B-B14F-4D97-AF65-F5344CB8AC3E}">
        <p14:creationId xmlns:p14="http://schemas.microsoft.com/office/powerpoint/2010/main" val="8372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492" y="708060"/>
            <a:ext cx="10682869" cy="5355312"/>
          </a:xfrm>
          <a:prstGeom prst="rect">
            <a:avLst/>
          </a:prstGeom>
        </p:spPr>
        <p:txBody>
          <a:bodyPr wrap="square">
            <a:spAutoFit/>
          </a:bodyPr>
          <a:lstStyle/>
          <a:p>
            <a:pPr algn="just"/>
            <a:r>
              <a:rPr lang="en-US" b="1" dirty="0">
                <a:latin typeface="Open Sans"/>
              </a:rPr>
              <a:t>Effects of Expansionary Policy</a:t>
            </a:r>
          </a:p>
          <a:p>
            <a:pPr algn="just"/>
            <a:r>
              <a:rPr lang="en-US" dirty="0">
                <a:latin typeface="Open Sans"/>
              </a:rPr>
              <a:t> </a:t>
            </a:r>
          </a:p>
          <a:p>
            <a:pPr algn="just"/>
            <a:r>
              <a:rPr lang="en-US" b="1" dirty="0">
                <a:latin typeface="Open Sans"/>
              </a:rPr>
              <a:t>1. Increased money supply – higher consumption and greater economic growth</a:t>
            </a:r>
          </a:p>
          <a:p>
            <a:pPr algn="just"/>
            <a:r>
              <a:rPr lang="en-US" dirty="0">
                <a:latin typeface="Open Sans"/>
              </a:rPr>
              <a:t>Expansionary policies increase the availability of funds, which, in turn, leads to increased consumption and greater economic growth. Because companies have more funds available to them, they increase production, which then increases the demand for all factors of production, including human capital.</a:t>
            </a:r>
          </a:p>
          <a:p>
            <a:pPr algn="just"/>
            <a:r>
              <a:rPr lang="en-US" dirty="0">
                <a:latin typeface="Open Sans"/>
              </a:rPr>
              <a:t> </a:t>
            </a:r>
          </a:p>
          <a:p>
            <a:pPr algn="just"/>
            <a:r>
              <a:rPr lang="en-US" b="1" dirty="0">
                <a:latin typeface="Open Sans"/>
              </a:rPr>
              <a:t>2. Greater need for human capital – lower unemployment</a:t>
            </a:r>
          </a:p>
          <a:p>
            <a:pPr algn="just"/>
            <a:r>
              <a:rPr lang="en-US" dirty="0">
                <a:latin typeface="Open Sans"/>
              </a:rPr>
              <a:t>The greater need for human capital leads to lower unemployment. The lower levels of unemployment lead to a greater demand for products as consumption increases. It leads the economy into a virtuous cycle.</a:t>
            </a:r>
          </a:p>
          <a:p>
            <a:pPr algn="just"/>
            <a:endParaRPr lang="en-US" dirty="0">
              <a:latin typeface="Open Sans"/>
            </a:endParaRPr>
          </a:p>
          <a:p>
            <a:pPr algn="just"/>
            <a:r>
              <a:rPr lang="en-US" dirty="0">
                <a:latin typeface="Open Sans"/>
              </a:rPr>
              <a:t>Over time, the increased money supply and the abundance of funds mean that the value of currency drops, and inflation increases. It is important that inflation rates do not go beyond a certain threshold. To ensure that rates are kept within a certain range, </a:t>
            </a:r>
            <a:r>
              <a:rPr lang="en-US" dirty="0" err="1">
                <a:latin typeface="Open Sans"/>
              </a:rPr>
              <a:t>contractionary</a:t>
            </a:r>
            <a:r>
              <a:rPr lang="en-US" dirty="0">
                <a:latin typeface="Open Sans"/>
              </a:rPr>
              <a:t> policies may be deployed.</a:t>
            </a:r>
          </a:p>
          <a:p>
            <a:pPr algn="just"/>
            <a:endParaRPr lang="en-US" dirty="0">
              <a:latin typeface="Open Sans"/>
            </a:endParaRPr>
          </a:p>
          <a:p>
            <a:pPr algn="just"/>
            <a:r>
              <a:rPr lang="en-US" dirty="0">
                <a:latin typeface="Open Sans"/>
              </a:rPr>
              <a:t>Inflation and interest rates move in the same direction. Expected and actual inflation rates dictate to central banks whether to increase or decrease rates. Low inflation rates indicate to central banks that a rate cut is needed and vice versa.</a:t>
            </a:r>
          </a:p>
        </p:txBody>
      </p:sp>
    </p:spTree>
    <p:extLst>
      <p:ext uri="{BB962C8B-B14F-4D97-AF65-F5344CB8AC3E}">
        <p14:creationId xmlns:p14="http://schemas.microsoft.com/office/powerpoint/2010/main" val="332257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594" y="535446"/>
            <a:ext cx="10615961" cy="5355312"/>
          </a:xfrm>
          <a:prstGeom prst="rect">
            <a:avLst/>
          </a:prstGeom>
        </p:spPr>
        <p:txBody>
          <a:bodyPr wrap="square">
            <a:spAutoFit/>
          </a:bodyPr>
          <a:lstStyle/>
          <a:p>
            <a:pPr algn="just"/>
            <a:r>
              <a:rPr lang="en-US" b="1" dirty="0">
                <a:latin typeface="Open Sans"/>
              </a:rPr>
              <a:t>Risks of Expansionary Policy</a:t>
            </a:r>
          </a:p>
          <a:p>
            <a:pPr algn="just"/>
            <a:r>
              <a:rPr lang="en-US" dirty="0">
                <a:latin typeface="Open Sans"/>
              </a:rPr>
              <a:t> </a:t>
            </a:r>
          </a:p>
          <a:p>
            <a:pPr algn="just"/>
            <a:r>
              <a:rPr lang="en-US" b="1" dirty="0">
                <a:latin typeface="Open Sans"/>
              </a:rPr>
              <a:t>1. Overextended debt levels</a:t>
            </a:r>
          </a:p>
          <a:p>
            <a:pPr algn="just"/>
            <a:r>
              <a:rPr lang="en-US" dirty="0">
                <a:latin typeface="Open Sans"/>
              </a:rPr>
              <a:t>One of the risks of expansionary policy is debt being overextended. Because funds are readily available, both corporations and individuals move to take advantage of lower rates by incurring greater debt. High levels of debt are not sustainable over a long period and may lead to damaging results if not analyzed carefully.</a:t>
            </a:r>
          </a:p>
          <a:p>
            <a:pPr algn="just"/>
            <a:r>
              <a:rPr lang="en-US" dirty="0">
                <a:latin typeface="Open Sans"/>
              </a:rPr>
              <a:t> </a:t>
            </a:r>
          </a:p>
          <a:p>
            <a:pPr algn="just"/>
            <a:r>
              <a:rPr lang="en-US" b="1" dirty="0">
                <a:latin typeface="Open Sans"/>
              </a:rPr>
              <a:t>2. High inflation rates</a:t>
            </a:r>
          </a:p>
          <a:p>
            <a:pPr algn="just"/>
            <a:r>
              <a:rPr lang="en-US" dirty="0">
                <a:latin typeface="Open Sans"/>
              </a:rPr>
              <a:t>The most prominent risk associated with an expansionary policy is the risk of high inflation. Central banks have a target inflation level, which is considered ideal for steady inflation growth. </a:t>
            </a:r>
          </a:p>
          <a:p>
            <a:pPr algn="just"/>
            <a:endParaRPr lang="en-US" dirty="0">
              <a:latin typeface="Open Sans"/>
            </a:endParaRPr>
          </a:p>
          <a:p>
            <a:pPr algn="just"/>
            <a:r>
              <a:rPr lang="en-US" dirty="0">
                <a:latin typeface="Open Sans"/>
              </a:rPr>
              <a:t>If unchecked, inflation can spiral out of control and lead to a situation that is called hyperinflation, which can have a severe adverse impact on the economy. In periods of high inflation, prices of items increase faster than wages do, and real wages along with the standard of living falls.</a:t>
            </a:r>
          </a:p>
          <a:p>
            <a:pPr algn="just"/>
            <a:endParaRPr lang="en-US" dirty="0">
              <a:latin typeface="Open Sans"/>
            </a:endParaRPr>
          </a:p>
          <a:p>
            <a:pPr algn="just"/>
            <a:r>
              <a:rPr lang="en-US" dirty="0">
                <a:latin typeface="Open Sans"/>
              </a:rPr>
              <a:t>High inflation also means that real interest earned on savings falls rapidly, and the currency will depreciate rapidly. Countries with high inflation rates, such as Venezuela, South Sudan, and Congo, are facing severe economic depressions.</a:t>
            </a:r>
            <a:endParaRPr lang="en-US" b="0" i="0" dirty="0">
              <a:effectLst/>
              <a:latin typeface="Open Sans"/>
            </a:endParaRPr>
          </a:p>
        </p:txBody>
      </p:sp>
    </p:spTree>
    <p:extLst>
      <p:ext uri="{BB962C8B-B14F-4D97-AF65-F5344CB8AC3E}">
        <p14:creationId xmlns:p14="http://schemas.microsoft.com/office/powerpoint/2010/main" val="278110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5720" y="590344"/>
            <a:ext cx="3659976" cy="369332"/>
          </a:xfrm>
          <a:prstGeom prst="rect">
            <a:avLst/>
          </a:prstGeom>
        </p:spPr>
        <p:txBody>
          <a:bodyPr wrap="none">
            <a:spAutoFit/>
          </a:bodyPr>
          <a:lstStyle/>
          <a:p>
            <a:r>
              <a:rPr lang="en-US" b="1" dirty="0" err="1">
                <a:latin typeface="Open Sans"/>
              </a:rPr>
              <a:t>Contractionary</a:t>
            </a:r>
            <a:r>
              <a:rPr lang="en-US" b="1" dirty="0">
                <a:latin typeface="Open Sans"/>
              </a:rPr>
              <a:t> Monetary Policy</a:t>
            </a:r>
            <a:endParaRPr lang="en-US" b="1" i="0" dirty="0">
              <a:effectLst/>
              <a:latin typeface="Open Sans"/>
            </a:endParaRPr>
          </a:p>
        </p:txBody>
      </p:sp>
      <p:sp>
        <p:nvSpPr>
          <p:cNvPr id="3" name="Rectangle 2"/>
          <p:cNvSpPr/>
          <p:nvPr/>
        </p:nvSpPr>
        <p:spPr>
          <a:xfrm>
            <a:off x="557561" y="1427357"/>
            <a:ext cx="9467385" cy="1754326"/>
          </a:xfrm>
          <a:prstGeom prst="rect">
            <a:avLst/>
          </a:prstGeom>
        </p:spPr>
        <p:txBody>
          <a:bodyPr wrap="square">
            <a:spAutoFit/>
          </a:bodyPr>
          <a:lstStyle/>
          <a:p>
            <a:pPr algn="just"/>
            <a:r>
              <a:rPr lang="en-US" b="1" dirty="0">
                <a:latin typeface="Open Sans"/>
              </a:rPr>
              <a:t>What is a </a:t>
            </a:r>
            <a:r>
              <a:rPr lang="en-US" b="1" dirty="0" err="1">
                <a:latin typeface="Open Sans"/>
              </a:rPr>
              <a:t>Contractionary</a:t>
            </a:r>
            <a:r>
              <a:rPr lang="en-US" b="1" dirty="0">
                <a:latin typeface="Open Sans"/>
              </a:rPr>
              <a:t> Monetary Policy?</a:t>
            </a:r>
          </a:p>
          <a:p>
            <a:pPr algn="just"/>
            <a:r>
              <a:rPr lang="en-US" dirty="0">
                <a:latin typeface="Open Sans"/>
              </a:rPr>
              <a:t>A </a:t>
            </a:r>
            <a:r>
              <a:rPr lang="en-US" dirty="0" err="1">
                <a:latin typeface="Open Sans"/>
              </a:rPr>
              <a:t>contractionary</a:t>
            </a:r>
            <a:r>
              <a:rPr lang="en-US" dirty="0">
                <a:latin typeface="Open Sans"/>
              </a:rPr>
              <a:t> monetary policy is a type of monetary policy that is intended to reduce the rate of monetary expansion to fight inflation. A rise in inflation is considered the primary indicator of an overheated economy, which can be the result of extended periods of economic growth. The policy reduces the money supply in the economy to prevent excessive speculation and unsustainable capital investment.</a:t>
            </a:r>
            <a:endParaRPr lang="en-US" b="0" i="0" dirty="0">
              <a:effectLst/>
              <a:latin typeface="Open Sans"/>
            </a:endParaRPr>
          </a:p>
        </p:txBody>
      </p:sp>
    </p:spTree>
    <p:extLst>
      <p:ext uri="{BB962C8B-B14F-4D97-AF65-F5344CB8AC3E}">
        <p14:creationId xmlns:p14="http://schemas.microsoft.com/office/powerpoint/2010/main" val="31251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594" y="528518"/>
            <a:ext cx="11017405" cy="550920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contractionary</a:t>
            </a:r>
            <a:r>
              <a:rPr lang="en-US" sz="1600" dirty="0">
                <a:latin typeface="Times New Roman" panose="02020603050405020304" pitchFamily="18" charset="0"/>
                <a:cs typeface="Times New Roman" panose="02020603050405020304" pitchFamily="18" charset="0"/>
              </a:rPr>
              <a:t> monetary policy is generally undertaken by a central bank or a similar regulatory authority. The central bank usually sets a target for the inflation rate and uses the </a:t>
            </a:r>
            <a:r>
              <a:rPr lang="en-US" sz="1600" dirty="0" err="1">
                <a:latin typeface="Times New Roman" panose="02020603050405020304" pitchFamily="18" charset="0"/>
                <a:cs typeface="Times New Roman" panose="02020603050405020304" pitchFamily="18" charset="0"/>
              </a:rPr>
              <a:t>contractionary</a:t>
            </a:r>
            <a:r>
              <a:rPr lang="en-US" sz="1600" dirty="0">
                <a:latin typeface="Times New Roman" panose="02020603050405020304" pitchFamily="18" charset="0"/>
                <a:cs typeface="Times New Roman" panose="02020603050405020304" pitchFamily="18" charset="0"/>
              </a:rPr>
              <a:t> monetary policy to meet the target.</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Tools for a </a:t>
            </a:r>
            <a:r>
              <a:rPr lang="en-US" sz="1600" b="1" dirty="0" err="1">
                <a:latin typeface="Times New Roman" panose="02020603050405020304" pitchFamily="18" charset="0"/>
                <a:cs typeface="Times New Roman" panose="02020603050405020304" pitchFamily="18" charset="0"/>
              </a:rPr>
              <a:t>Contractionary</a:t>
            </a:r>
            <a:r>
              <a:rPr lang="en-US" sz="1600" b="1" dirty="0">
                <a:latin typeface="Times New Roman" panose="02020603050405020304" pitchFamily="18" charset="0"/>
                <a:cs typeface="Times New Roman" panose="02020603050405020304" pitchFamily="18" charset="0"/>
              </a:rPr>
              <a:t> Monetary Policy</a:t>
            </a:r>
          </a:p>
          <a:p>
            <a:r>
              <a:rPr lang="en-US" sz="1600" dirty="0">
                <a:latin typeface="Times New Roman" panose="02020603050405020304" pitchFamily="18" charset="0"/>
                <a:cs typeface="Times New Roman" panose="02020603050405020304" pitchFamily="18" charset="0"/>
              </a:rPr>
              <a:t>Every monetary policy uses the same set of tools. The main tools of monetary policy are short-term interest rates, reserve requirements, and open market operations. A </a:t>
            </a:r>
            <a:r>
              <a:rPr lang="en-US" sz="1600" dirty="0" err="1">
                <a:latin typeface="Times New Roman" panose="02020603050405020304" pitchFamily="18" charset="0"/>
                <a:cs typeface="Times New Roman" panose="02020603050405020304" pitchFamily="18" charset="0"/>
              </a:rPr>
              <a:t>contractionary</a:t>
            </a:r>
            <a:r>
              <a:rPr lang="en-US" sz="1600" dirty="0">
                <a:latin typeface="Times New Roman" panose="02020603050405020304" pitchFamily="18" charset="0"/>
                <a:cs typeface="Times New Roman" panose="02020603050405020304" pitchFamily="18" charset="0"/>
              </a:rPr>
              <a:t> monetary policy utilizes the following variations of these tools:</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1. Increase the short-term interest rate (discount rate)</a:t>
            </a:r>
          </a:p>
          <a:p>
            <a:r>
              <a:rPr lang="en-US" sz="1600" dirty="0">
                <a:latin typeface="Times New Roman" panose="02020603050405020304" pitchFamily="18" charset="0"/>
                <a:cs typeface="Times New Roman" panose="02020603050405020304" pitchFamily="18" charset="0"/>
              </a:rPr>
              <a:t>Interest rates are the primary monetary policy tool of a central bank. Commercial banks can usually take short-term loans from the central bank to meet short-term liquidity shortages. In return for the loans, the central bank charges the short-term interest rate.</a:t>
            </a:r>
          </a:p>
          <a:p>
            <a:r>
              <a:rPr lang="en-US" sz="1600" dirty="0">
                <a:latin typeface="Times New Roman" panose="02020603050405020304" pitchFamily="18" charset="0"/>
                <a:cs typeface="Times New Roman" panose="02020603050405020304" pitchFamily="18" charset="0"/>
              </a:rPr>
              <a:t>In order to reduce the money supply, the central bank can opt to increase the cost of short-term debt by increasing the short-term interest rate. The increase in interest rates will also affect consumers and businesses in the economy as commercial banks will raise the interest rates they charge their clients.</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2. Raise the reserve requirements</a:t>
            </a:r>
          </a:p>
          <a:p>
            <a:r>
              <a:rPr lang="en-US" sz="1600" dirty="0">
                <a:latin typeface="Times New Roman" panose="02020603050405020304" pitchFamily="18" charset="0"/>
                <a:cs typeface="Times New Roman" panose="02020603050405020304" pitchFamily="18" charset="0"/>
              </a:rPr>
              <a:t>Commercial banks are obliged to hold the minimum amount of reserves with the central bank and a bank’s vault. A rise in the required reserve amount would decrease the money supply in the economy.</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3. Expand open market operations (sell securities)</a:t>
            </a:r>
          </a:p>
          <a:p>
            <a:r>
              <a:rPr lang="en-US" sz="1600" dirty="0">
                <a:latin typeface="Times New Roman" panose="02020603050405020304" pitchFamily="18" charset="0"/>
                <a:cs typeface="Times New Roman" panose="02020603050405020304" pitchFamily="18" charset="0"/>
              </a:rPr>
              <a:t>The central bank is involved in open market operations by selling and purchasing government-issued securities. The central bank can reduce the money circulated in the economy by selling large portions of the g</a:t>
            </a:r>
            <a:r>
              <a:rPr lang="en-US" sz="1600" dirty="0">
                <a:latin typeface="Times New Roman" panose="02020603050405020304" pitchFamily="18" charset="0"/>
                <a:cs typeface="Times New Roman" panose="02020603050405020304" pitchFamily="18" charset="0"/>
                <a:hlinkClick r:id="rId2"/>
              </a:rPr>
              <a:t>o</a:t>
            </a:r>
            <a:r>
              <a:rPr lang="en-US" sz="1600" dirty="0">
                <a:latin typeface="Times New Roman" panose="02020603050405020304" pitchFamily="18" charset="0"/>
                <a:cs typeface="Times New Roman" panose="02020603050405020304" pitchFamily="18" charset="0"/>
              </a:rPr>
              <a:t>vernment securities (e.g., government bonds) to investors.</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839" y="984399"/>
            <a:ext cx="10772078" cy="4801314"/>
          </a:xfrm>
          <a:prstGeom prst="rect">
            <a:avLst/>
          </a:prstGeom>
        </p:spPr>
        <p:txBody>
          <a:bodyPr wrap="square">
            <a:spAutoFit/>
          </a:bodyPr>
          <a:lstStyle/>
          <a:p>
            <a:r>
              <a:rPr lang="en-US" b="1" dirty="0">
                <a:latin typeface="Open Sans"/>
              </a:rPr>
              <a:t>Effects of a </a:t>
            </a:r>
            <a:r>
              <a:rPr lang="en-US" b="1" dirty="0" err="1">
                <a:latin typeface="Open Sans"/>
              </a:rPr>
              <a:t>Contractionary</a:t>
            </a:r>
            <a:r>
              <a:rPr lang="en-US" b="1" dirty="0">
                <a:latin typeface="Open Sans"/>
              </a:rPr>
              <a:t> Monetary Policy</a:t>
            </a:r>
          </a:p>
          <a:p>
            <a:r>
              <a:rPr lang="en-US" dirty="0">
                <a:latin typeface="Open Sans"/>
              </a:rPr>
              <a:t>A </a:t>
            </a:r>
            <a:r>
              <a:rPr lang="en-US" dirty="0" err="1">
                <a:latin typeface="Open Sans"/>
              </a:rPr>
              <a:t>contractionary</a:t>
            </a:r>
            <a:r>
              <a:rPr lang="en-US" dirty="0">
                <a:latin typeface="Open Sans"/>
              </a:rPr>
              <a:t> monetary policy may result in some broad effects on an economy. The following effects are the most common:</a:t>
            </a:r>
          </a:p>
          <a:p>
            <a:r>
              <a:rPr lang="en-US" dirty="0">
                <a:latin typeface="Open Sans"/>
              </a:rPr>
              <a:t> </a:t>
            </a:r>
          </a:p>
          <a:p>
            <a:r>
              <a:rPr lang="en-US" b="1" dirty="0">
                <a:latin typeface="Open Sans"/>
              </a:rPr>
              <a:t>1. Reduced inflation</a:t>
            </a:r>
          </a:p>
          <a:p>
            <a:r>
              <a:rPr lang="en-US" dirty="0">
                <a:latin typeface="Open Sans"/>
              </a:rPr>
              <a:t>The inflation level is the main target of a </a:t>
            </a:r>
            <a:r>
              <a:rPr lang="en-US" dirty="0" err="1">
                <a:latin typeface="Open Sans"/>
              </a:rPr>
              <a:t>contractionary</a:t>
            </a:r>
            <a:r>
              <a:rPr lang="en-US" dirty="0">
                <a:latin typeface="Open Sans"/>
              </a:rPr>
              <a:t> monetary policy. By reducing the money supply in the economy, policymakers are looking to reduce inflation and stabilize the prices in the economy.</a:t>
            </a:r>
          </a:p>
          <a:p>
            <a:r>
              <a:rPr lang="en-US" dirty="0">
                <a:latin typeface="Open Sans"/>
              </a:rPr>
              <a:t> </a:t>
            </a:r>
          </a:p>
          <a:p>
            <a:r>
              <a:rPr lang="en-US" b="1" dirty="0">
                <a:latin typeface="Open Sans"/>
              </a:rPr>
              <a:t>2. Slow down economic growth</a:t>
            </a:r>
          </a:p>
          <a:p>
            <a:r>
              <a:rPr lang="en-US" dirty="0">
                <a:latin typeface="Open Sans"/>
              </a:rPr>
              <a:t>Reducing the money supply usually slows down economic growth. As the money supply in the economy decreases, individuals and businesses generally halt major investments and capital expenditures, and companies slow down their production.</a:t>
            </a:r>
          </a:p>
          <a:p>
            <a:r>
              <a:rPr lang="en-US" dirty="0">
                <a:latin typeface="Open Sans"/>
              </a:rPr>
              <a:t> </a:t>
            </a:r>
          </a:p>
          <a:p>
            <a:r>
              <a:rPr lang="en-US" b="1" dirty="0">
                <a:latin typeface="Open Sans"/>
              </a:rPr>
              <a:t>3. Increased unemployment</a:t>
            </a:r>
          </a:p>
          <a:p>
            <a:r>
              <a:rPr lang="en-US" dirty="0">
                <a:latin typeface="Open Sans"/>
              </a:rPr>
              <a:t>An unwanted side effect of a </a:t>
            </a:r>
            <a:r>
              <a:rPr lang="en-US" dirty="0" err="1">
                <a:latin typeface="Open Sans"/>
              </a:rPr>
              <a:t>contractionary</a:t>
            </a:r>
            <a:r>
              <a:rPr lang="en-US" dirty="0">
                <a:latin typeface="Open Sans"/>
              </a:rPr>
              <a:t> monetary policy is a rise in unemployment. The economic slowdown and lower production cause companies to hire fewer employees. Therefore, unemployment in the economy increases.</a:t>
            </a:r>
            <a:endParaRPr lang="en-US" b="0" i="0" dirty="0">
              <a:effectLst/>
              <a:latin typeface="Open Sans"/>
            </a:endParaRPr>
          </a:p>
        </p:txBody>
      </p:sp>
    </p:spTree>
    <p:extLst>
      <p:ext uri="{BB962C8B-B14F-4D97-AF65-F5344CB8AC3E}">
        <p14:creationId xmlns:p14="http://schemas.microsoft.com/office/powerpoint/2010/main" val="3342702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985" y="619113"/>
            <a:ext cx="6084849" cy="369332"/>
          </a:xfrm>
          <a:prstGeom prst="rect">
            <a:avLst/>
          </a:prstGeom>
        </p:spPr>
        <p:txBody>
          <a:bodyPr wrap="square">
            <a:spAutoFit/>
          </a:bodyPr>
          <a:lstStyle/>
          <a:p>
            <a:pPr algn="ctr"/>
            <a:r>
              <a:rPr lang="en-US" b="1" dirty="0">
                <a:solidFill>
                  <a:srgbClr val="000000"/>
                </a:solidFill>
                <a:latin typeface="Nunito Sans"/>
              </a:rPr>
              <a:t>Quantitative Tools of Monetary</a:t>
            </a:r>
            <a:endParaRPr lang="en-US" b="1" i="0" dirty="0">
              <a:solidFill>
                <a:srgbClr val="000000"/>
              </a:solidFill>
              <a:effectLst/>
              <a:latin typeface="Nunito Sans"/>
            </a:endParaRPr>
          </a:p>
        </p:txBody>
      </p:sp>
      <p:sp>
        <p:nvSpPr>
          <p:cNvPr id="3" name="Rectangle 2"/>
          <p:cNvSpPr/>
          <p:nvPr/>
        </p:nvSpPr>
        <p:spPr>
          <a:xfrm>
            <a:off x="739698" y="1137413"/>
            <a:ext cx="10199648" cy="1477328"/>
          </a:xfrm>
          <a:prstGeom prst="rect">
            <a:avLst/>
          </a:prstGeom>
        </p:spPr>
        <p:txBody>
          <a:bodyPr wrap="square">
            <a:spAutoFit/>
          </a:bodyPr>
          <a:lstStyle/>
          <a:p>
            <a:pPr algn="just"/>
            <a:r>
              <a:rPr lang="en-US" dirty="0">
                <a:solidFill>
                  <a:srgbClr val="212529"/>
                </a:solidFill>
                <a:latin typeface="Nunito Sans"/>
              </a:rPr>
              <a:t>Quantitative tools also known as the Reserve Bank of India’s general tools are instruments linked to the quantity and volume of money, as the name implies. These instruments are used to regulate the total amount of money and volume of bank credit in the economy. Cash Reserve Ratio, Statutory Liquidity Ratio, Open Market Operations and Repo Rate are a few examples of Qualitative tools of Monetary Policy.</a:t>
            </a:r>
            <a:endParaRPr lang="en-US" dirty="0"/>
          </a:p>
        </p:txBody>
      </p:sp>
      <p:sp>
        <p:nvSpPr>
          <p:cNvPr id="4" name="Rectangle 3"/>
          <p:cNvSpPr/>
          <p:nvPr/>
        </p:nvSpPr>
        <p:spPr>
          <a:xfrm>
            <a:off x="918116" y="2914020"/>
            <a:ext cx="10400371" cy="2585323"/>
          </a:xfrm>
          <a:prstGeom prst="rect">
            <a:avLst/>
          </a:prstGeom>
        </p:spPr>
        <p:txBody>
          <a:bodyPr wrap="square">
            <a:spAutoFit/>
          </a:bodyPr>
          <a:lstStyle/>
          <a:p>
            <a:r>
              <a:rPr lang="en-US" b="1" dirty="0">
                <a:solidFill>
                  <a:srgbClr val="000000"/>
                </a:solidFill>
                <a:latin typeface="Nunito Sans"/>
              </a:rPr>
              <a:t>What are Quantitative tools/Quantitative instruments?</a:t>
            </a:r>
          </a:p>
          <a:p>
            <a:pPr>
              <a:buFont typeface="Arial" panose="020B0604020202020204" pitchFamily="34" charset="0"/>
              <a:buChar char="•"/>
            </a:pPr>
            <a:r>
              <a:rPr lang="en-US" dirty="0">
                <a:solidFill>
                  <a:srgbClr val="212529"/>
                </a:solidFill>
                <a:latin typeface="Nunito Sans"/>
              </a:rPr>
              <a:t>The Quantitative tools are also known as the Reserve Bank of India’s general tools.</a:t>
            </a:r>
          </a:p>
          <a:p>
            <a:pPr>
              <a:buFont typeface="Arial" panose="020B0604020202020204" pitchFamily="34" charset="0"/>
              <a:buChar char="•"/>
            </a:pPr>
            <a:r>
              <a:rPr lang="en-US" dirty="0">
                <a:solidFill>
                  <a:srgbClr val="212529"/>
                </a:solidFill>
                <a:latin typeface="Nunito Sans"/>
              </a:rPr>
              <a:t>These instruments are linked to the quantity and volume of money, as the name implies.</a:t>
            </a:r>
          </a:p>
          <a:p>
            <a:pPr>
              <a:buFont typeface="Arial" panose="020B0604020202020204" pitchFamily="34" charset="0"/>
              <a:buChar char="•"/>
            </a:pPr>
            <a:r>
              <a:rPr lang="en-US" dirty="0">
                <a:solidFill>
                  <a:srgbClr val="212529"/>
                </a:solidFill>
                <a:latin typeface="Nunito Sans"/>
              </a:rPr>
              <a:t>These instruments are used to regulate the total amount of money and volume of bank credit in the economy.</a:t>
            </a:r>
          </a:p>
          <a:p>
            <a:pPr>
              <a:buFont typeface="Arial" panose="020B0604020202020204" pitchFamily="34" charset="0"/>
              <a:buChar char="•"/>
            </a:pPr>
            <a:r>
              <a:rPr lang="en-US" dirty="0">
                <a:solidFill>
                  <a:srgbClr val="212529"/>
                </a:solidFill>
                <a:latin typeface="Nunito Sans"/>
              </a:rPr>
              <a:t>These are indirect instruments that are used to influence the amount of credit available in the economy.</a:t>
            </a:r>
          </a:p>
          <a:p>
            <a:pPr>
              <a:buFont typeface="Arial" panose="020B0604020202020204" pitchFamily="34" charset="0"/>
              <a:buChar char="•"/>
            </a:pPr>
            <a:r>
              <a:rPr lang="en-US" dirty="0">
                <a:solidFill>
                  <a:srgbClr val="212529"/>
                </a:solidFill>
                <a:latin typeface="Nunito Sans"/>
              </a:rPr>
              <a:t>For instance, reducing the Statutory Liquidity Rate (SLR) will increase the liquidity of money in the market and increasing the SLR will decrease the liquidity.</a:t>
            </a:r>
            <a:endParaRPr lang="en-US" b="0" i="0" dirty="0">
              <a:solidFill>
                <a:srgbClr val="212529"/>
              </a:solidFill>
              <a:effectLst/>
              <a:latin typeface="Nunito Sans"/>
            </a:endParaRPr>
          </a:p>
        </p:txBody>
      </p:sp>
    </p:spTree>
    <p:extLst>
      <p:ext uri="{BB962C8B-B14F-4D97-AF65-F5344CB8AC3E}">
        <p14:creationId xmlns:p14="http://schemas.microsoft.com/office/powerpoint/2010/main" val="73560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524256" y="491260"/>
            <a:ext cx="6594189" cy="1625210"/>
          </a:xfrm>
          <a:prstGeom prst="rect">
            <a:avLst/>
          </a:prstGeom>
        </p:spPr>
        <p:txBody>
          <a:bodyPr vert="horz" lIns="91440" tIns="45720" rIns="91440" bIns="45720" rtlCol="0" anchor="ctr">
            <a:normAutofit/>
          </a:bodyPr>
          <a:lstStyle/>
          <a:p>
            <a:pPr marL="2452370" marR="5080" indent="-2440305"/>
            <a:r>
              <a:rPr lang="en-US" sz="4100" b="1" spc="-10">
                <a:solidFill>
                  <a:srgbClr val="FFFFFF"/>
                </a:solidFill>
              </a:rPr>
              <a:t>INSTRUMENTS </a:t>
            </a:r>
            <a:r>
              <a:rPr lang="en-US" sz="4100" b="1" spc="-5">
                <a:solidFill>
                  <a:srgbClr val="FFFFFF"/>
                </a:solidFill>
              </a:rPr>
              <a:t>OF </a:t>
            </a:r>
            <a:r>
              <a:rPr lang="en-US" sz="4100" b="1" spc="-10">
                <a:solidFill>
                  <a:srgbClr val="FFFFFF"/>
                </a:solidFill>
              </a:rPr>
              <a:t>MONETARY  POLICY</a:t>
            </a:r>
          </a:p>
        </p:txBody>
      </p:sp>
      <p:pic>
        <p:nvPicPr>
          <p:cNvPr id="6" name="Picture 5" descr="Diagram&#10;&#10;Description automatically generated">
            <a:extLst>
              <a:ext uri="{FF2B5EF4-FFF2-40B4-BE49-F238E27FC236}">
                <a16:creationId xmlns:a16="http://schemas.microsoft.com/office/drawing/2014/main" id="{402F2884-DC54-4F4D-A071-846AAF3CB5D1}"/>
              </a:ext>
            </a:extLst>
          </p:cNvPr>
          <p:cNvPicPr>
            <a:picLocks noChangeAspect="1"/>
          </p:cNvPicPr>
          <p:nvPr/>
        </p:nvPicPr>
        <p:blipFill rotWithShape="1">
          <a:blip r:embed="rId2">
            <a:extLst>
              <a:ext uri="{28A0092B-C50C-407E-A947-70E740481C1C}">
                <a14:useLocalDpi xmlns:a14="http://schemas.microsoft.com/office/drawing/2010/main" val="0"/>
              </a:ext>
            </a:extLst>
          </a:blip>
          <a:srcRect l="1373" r="1754" b="-1"/>
          <a:stretch/>
        </p:blipFill>
        <p:spPr>
          <a:xfrm>
            <a:off x="327547" y="2454903"/>
            <a:ext cx="7058306" cy="4080254"/>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sz="half" idx="1"/>
          </p:nvPr>
        </p:nvSpPr>
        <p:spPr>
          <a:xfrm>
            <a:off x="7793503" y="787791"/>
            <a:ext cx="4070950" cy="4982296"/>
          </a:xfrm>
          <a:prstGeom prst="rect">
            <a:avLst/>
          </a:prstGeom>
        </p:spPr>
        <p:txBody>
          <a:bodyPr vert="horz" lIns="91440" tIns="45720" rIns="91440" bIns="45720" rtlCol="0" anchor="ctr">
            <a:normAutofit/>
          </a:bodyPr>
          <a:lstStyle/>
          <a:p>
            <a:pPr marL="0" marR="723265" indent="0">
              <a:spcBef>
                <a:spcPts val="275"/>
              </a:spcBef>
              <a:buNone/>
            </a:pPr>
            <a:r>
              <a:rPr lang="en-US" sz="2000" spc="-5" dirty="0">
                <a:solidFill>
                  <a:srgbClr val="FFFFFF"/>
                </a:solidFill>
              </a:rPr>
              <a:t>General Credit Control Measures</a:t>
            </a:r>
          </a:p>
          <a:p>
            <a:pPr marL="469900">
              <a:spcBef>
                <a:spcPts val="1135"/>
              </a:spcBef>
              <a:tabLst>
                <a:tab pos="469265" algn="l"/>
                <a:tab pos="469900" algn="l"/>
              </a:tabLst>
            </a:pPr>
            <a:r>
              <a:rPr lang="en-US" sz="2000" spc="-5" dirty="0">
                <a:solidFill>
                  <a:srgbClr val="FFFFFF"/>
                </a:solidFill>
              </a:rPr>
              <a:t>Bank</a:t>
            </a:r>
            <a:r>
              <a:rPr lang="en-US" sz="2000" b="0" dirty="0">
                <a:solidFill>
                  <a:srgbClr val="FFFFFF"/>
                </a:solidFill>
              </a:rPr>
              <a:t> </a:t>
            </a:r>
            <a:r>
              <a:rPr lang="en-US" sz="2000" spc="-5" dirty="0">
                <a:solidFill>
                  <a:srgbClr val="FFFFFF"/>
                </a:solidFill>
              </a:rPr>
              <a:t>Rate</a:t>
            </a:r>
          </a:p>
          <a:p>
            <a:pPr marL="469900">
              <a:spcBef>
                <a:spcPts val="1215"/>
              </a:spcBef>
              <a:tabLst>
                <a:tab pos="469265" algn="l"/>
                <a:tab pos="469900" algn="l"/>
              </a:tabLst>
            </a:pPr>
            <a:r>
              <a:rPr lang="en-US" sz="2000" spc="-5" dirty="0">
                <a:solidFill>
                  <a:srgbClr val="FFFFFF"/>
                </a:solidFill>
              </a:rPr>
              <a:t>CRR</a:t>
            </a:r>
          </a:p>
          <a:p>
            <a:pPr marL="469900">
              <a:spcBef>
                <a:spcPts val="1215"/>
              </a:spcBef>
              <a:tabLst>
                <a:tab pos="469265" algn="l"/>
                <a:tab pos="469900" algn="l"/>
              </a:tabLst>
            </a:pPr>
            <a:r>
              <a:rPr lang="en-US" sz="2000" spc="-10" dirty="0">
                <a:solidFill>
                  <a:srgbClr val="FFFFFF"/>
                </a:solidFill>
              </a:rPr>
              <a:t>Open </a:t>
            </a:r>
            <a:r>
              <a:rPr lang="en-US" sz="2000" spc="-5" dirty="0">
                <a:solidFill>
                  <a:srgbClr val="FFFFFF"/>
                </a:solidFill>
              </a:rPr>
              <a:t>Market</a:t>
            </a:r>
            <a:r>
              <a:rPr lang="en-US" sz="2000" spc="-20" dirty="0">
                <a:solidFill>
                  <a:srgbClr val="FFFFFF"/>
                </a:solidFill>
              </a:rPr>
              <a:t> </a:t>
            </a:r>
            <a:r>
              <a:rPr lang="en-US" sz="2000" spc="-5" dirty="0">
                <a:solidFill>
                  <a:srgbClr val="FFFFFF"/>
                </a:solidFill>
              </a:rPr>
              <a:t>Operations</a:t>
            </a:r>
          </a:p>
          <a:p>
            <a:pPr marL="469900">
              <a:spcBef>
                <a:spcPts val="1200"/>
              </a:spcBef>
              <a:tabLst>
                <a:tab pos="469265" algn="l"/>
                <a:tab pos="469900" algn="l"/>
              </a:tabLst>
            </a:pPr>
            <a:r>
              <a:rPr lang="en-US" sz="2000" spc="-10" dirty="0">
                <a:solidFill>
                  <a:srgbClr val="FFFFFF"/>
                </a:solidFill>
              </a:rPr>
              <a:t>SLR</a:t>
            </a:r>
          </a:p>
          <a:p>
            <a:pPr marL="469900" marR="226060">
              <a:spcBef>
                <a:spcPts val="1375"/>
              </a:spcBef>
              <a:tabLst>
                <a:tab pos="469265" algn="l"/>
                <a:tab pos="469900" algn="l"/>
              </a:tabLst>
            </a:pPr>
            <a:r>
              <a:rPr lang="en-US" sz="2000" spc="-5" dirty="0">
                <a:solidFill>
                  <a:srgbClr val="FFFFFF"/>
                </a:solidFill>
              </a:rPr>
              <a:t>Repo Rate </a:t>
            </a:r>
            <a:r>
              <a:rPr lang="en-US" sz="2000" spc="-10" dirty="0">
                <a:solidFill>
                  <a:srgbClr val="FFFFFF"/>
                </a:solidFill>
              </a:rPr>
              <a:t>(Repurchase  </a:t>
            </a:r>
            <a:r>
              <a:rPr lang="en-US" sz="2000" spc="-5" dirty="0">
                <a:solidFill>
                  <a:srgbClr val="FFFFFF"/>
                </a:solidFill>
              </a:rPr>
              <a:t>operation</a:t>
            </a:r>
            <a:r>
              <a:rPr lang="en-US" sz="2000" spc="-15" dirty="0">
                <a:solidFill>
                  <a:srgbClr val="FFFFFF"/>
                </a:solidFill>
              </a:rPr>
              <a:t> </a:t>
            </a:r>
            <a:r>
              <a:rPr lang="en-US" sz="2000" b="0" dirty="0">
                <a:solidFill>
                  <a:srgbClr val="FFFFFF"/>
                </a:solidFill>
              </a:rPr>
              <a:t>rate)</a:t>
            </a:r>
          </a:p>
          <a:p>
            <a:pPr marL="469900">
              <a:spcBef>
                <a:spcPts val="1125"/>
              </a:spcBef>
              <a:tabLst>
                <a:tab pos="469265" algn="l"/>
                <a:tab pos="469900" algn="l"/>
              </a:tabLst>
            </a:pPr>
            <a:r>
              <a:rPr lang="en-US" sz="2000" spc="-5" dirty="0">
                <a:solidFill>
                  <a:srgbClr val="FFFFFF"/>
                </a:solidFill>
              </a:rPr>
              <a:t>Reverse Repo </a:t>
            </a:r>
            <a:r>
              <a:rPr lang="en-US" sz="2000" b="0" dirty="0">
                <a:solidFill>
                  <a:srgbClr val="FFFFFF"/>
                </a:solidFill>
              </a:rPr>
              <a:t>Rate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Stock numbers on a digital display">
            <a:extLst>
              <a:ext uri="{FF2B5EF4-FFF2-40B4-BE49-F238E27FC236}">
                <a16:creationId xmlns:a16="http://schemas.microsoft.com/office/drawing/2014/main" id="{51AEFD1F-9CB1-4D54-8CE1-CDA2045F0645}"/>
              </a:ext>
            </a:extLst>
          </p:cNvPr>
          <p:cNvPicPr>
            <a:picLocks noChangeAspect="1"/>
          </p:cNvPicPr>
          <p:nvPr/>
        </p:nvPicPr>
        <p:blipFill rotWithShape="1">
          <a:blip r:embed="rId2">
            <a:alphaModFix amt="55000"/>
          </a:blip>
          <a:srcRect b="3433"/>
          <a:stretch/>
        </p:blipFill>
        <p:spPr>
          <a:xfrm>
            <a:off x="20" y="-9107"/>
            <a:ext cx="12191980" cy="6858000"/>
          </a:xfrm>
          <a:prstGeom prst="rect">
            <a:avLst/>
          </a:prstGeom>
        </p:spPr>
      </p:pic>
      <p:sp>
        <p:nvSpPr>
          <p:cNvPr id="17" name="Rectangle: Rounded Corners 1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p:nvPr/>
        </p:nvSpPr>
        <p:spPr>
          <a:xfrm>
            <a:off x="6095999" y="1394418"/>
            <a:ext cx="5198664" cy="3152206"/>
          </a:xfrm>
          <a:prstGeom prst="rect">
            <a:avLst/>
          </a:prstGeom>
        </p:spPr>
        <p:txBody>
          <a:bodyPr vert="horz" lIns="91440" tIns="45720" rIns="91440" bIns="45720" rtlCol="0">
            <a:noAutofit/>
          </a:bodyPr>
          <a:lstStyle/>
          <a:p>
            <a:pPr marL="321945" indent="-228600">
              <a:lnSpc>
                <a:spcPct val="90000"/>
              </a:lnSpc>
              <a:spcBef>
                <a:spcPts val="105"/>
              </a:spcBef>
              <a:buFont typeface="Arial" panose="020B0604020202020204" pitchFamily="34" charset="0"/>
              <a:buChar char="•"/>
            </a:pPr>
            <a:r>
              <a:rPr lang="en-US" sz="3600" b="1" spc="-5"/>
              <a:t>General</a:t>
            </a:r>
            <a:r>
              <a:rPr lang="en-US" sz="3600" b="1" spc="-20"/>
              <a:t> </a:t>
            </a:r>
            <a:r>
              <a:rPr lang="en-US" sz="3600" b="1"/>
              <a:t>Measures:</a:t>
            </a:r>
            <a:endParaRPr lang="en-US" sz="3600"/>
          </a:p>
          <a:p>
            <a:pPr indent="-228600">
              <a:lnSpc>
                <a:spcPct val="90000"/>
              </a:lnSpc>
              <a:spcBef>
                <a:spcPts val="55"/>
              </a:spcBef>
              <a:buFont typeface="Arial" panose="020B0604020202020204" pitchFamily="34" charset="0"/>
              <a:buChar char="•"/>
            </a:pPr>
            <a:endParaRPr lang="en-US" sz="3600"/>
          </a:p>
          <a:p>
            <a:pPr marL="12700" indent="-228600">
              <a:lnSpc>
                <a:spcPct val="90000"/>
              </a:lnSpc>
              <a:buFont typeface="Arial" panose="020B0604020202020204" pitchFamily="34" charset="0"/>
              <a:buChar char="•"/>
            </a:pPr>
            <a:r>
              <a:rPr lang="en-US" sz="3600" b="1"/>
              <a:t>1. Bank </a:t>
            </a:r>
            <a:r>
              <a:rPr lang="en-US" sz="3600" b="1" spc="-5"/>
              <a:t>Rate</a:t>
            </a:r>
            <a:r>
              <a:rPr lang="en-US" sz="3600" b="1" spc="-195"/>
              <a:t> </a:t>
            </a:r>
            <a:r>
              <a:rPr lang="en-US" sz="3600" b="1" spc="-5"/>
              <a:t>Policy:</a:t>
            </a:r>
            <a:endParaRPr lang="en-US" sz="3600"/>
          </a:p>
          <a:p>
            <a:pPr marL="321945" marR="5080" indent="-228600">
              <a:lnSpc>
                <a:spcPct val="90000"/>
              </a:lnSpc>
              <a:spcBef>
                <a:spcPts val="1300"/>
              </a:spcBef>
              <a:buFont typeface="Arial" panose="020B0604020202020204" pitchFamily="34" charset="0"/>
              <a:buChar char="•"/>
              <a:tabLst>
                <a:tab pos="322580" algn="l"/>
              </a:tabLst>
            </a:pPr>
            <a:r>
              <a:rPr lang="en-US" sz="3600"/>
              <a:t>The rate at </a:t>
            </a:r>
            <a:r>
              <a:rPr lang="en-US" sz="3600" spc="-5"/>
              <a:t>which central </a:t>
            </a:r>
            <a:r>
              <a:rPr lang="en-US" sz="3600" spc="-10"/>
              <a:t>bank </a:t>
            </a:r>
            <a:r>
              <a:rPr lang="en-US" sz="3600"/>
              <a:t>lends </a:t>
            </a:r>
            <a:r>
              <a:rPr lang="en-US" sz="3600" spc="-5"/>
              <a:t>money to the  commercial banks.</a:t>
            </a:r>
            <a:endParaRPr lang="en-US" sz="3600"/>
          </a:p>
        </p:txBody>
      </p:sp>
      <p:sp>
        <p:nvSpPr>
          <p:cNvPr id="19" name="Arc 18">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1837" y="791148"/>
            <a:ext cx="8134350" cy="2257669"/>
          </a:xfrm>
          <a:prstGeom prst="rect">
            <a:avLst/>
          </a:prstGeom>
        </p:spPr>
        <p:txBody>
          <a:bodyPr vert="horz" wrap="square" lIns="0" tIns="13335" rIns="0" bIns="0" rtlCol="0">
            <a:spAutoFit/>
          </a:bodyPr>
          <a:lstStyle/>
          <a:p>
            <a:pPr marL="321945" indent="-309880" algn="just">
              <a:spcBef>
                <a:spcPts val="105"/>
              </a:spcBef>
              <a:buFont typeface="Times New Roman"/>
              <a:buChar char="•"/>
              <a:tabLst>
                <a:tab pos="321945" algn="l"/>
                <a:tab pos="322580" algn="l"/>
              </a:tabLst>
            </a:pPr>
            <a:r>
              <a:rPr sz="2900" spc="-5" dirty="0">
                <a:latin typeface="Carlito"/>
                <a:cs typeface="Carlito"/>
              </a:rPr>
              <a:t>The</a:t>
            </a:r>
            <a:r>
              <a:rPr sz="2900" spc="315" dirty="0">
                <a:latin typeface="Carlito"/>
                <a:cs typeface="Carlito"/>
              </a:rPr>
              <a:t> </a:t>
            </a:r>
            <a:r>
              <a:rPr sz="2900" spc="-5" dirty="0">
                <a:latin typeface="Carlito"/>
                <a:cs typeface="Carlito"/>
              </a:rPr>
              <a:t>central</a:t>
            </a:r>
            <a:r>
              <a:rPr sz="2900" spc="320" dirty="0">
                <a:latin typeface="Carlito"/>
                <a:cs typeface="Carlito"/>
              </a:rPr>
              <a:t> </a:t>
            </a:r>
            <a:r>
              <a:rPr sz="2900" spc="-5" dirty="0">
                <a:latin typeface="Carlito"/>
                <a:cs typeface="Carlito"/>
              </a:rPr>
              <a:t>bank</a:t>
            </a:r>
            <a:r>
              <a:rPr sz="2900" spc="325" dirty="0">
                <a:latin typeface="Carlito"/>
                <a:cs typeface="Carlito"/>
              </a:rPr>
              <a:t> </a:t>
            </a:r>
            <a:r>
              <a:rPr sz="2900" spc="-5" dirty="0">
                <a:latin typeface="Carlito"/>
                <a:cs typeface="Carlito"/>
              </a:rPr>
              <a:t>can</a:t>
            </a:r>
            <a:r>
              <a:rPr sz="2900" spc="330" dirty="0">
                <a:latin typeface="Carlito"/>
                <a:cs typeface="Carlito"/>
              </a:rPr>
              <a:t> </a:t>
            </a:r>
            <a:r>
              <a:rPr sz="2900" spc="-5" dirty="0">
                <a:latin typeface="Carlito"/>
                <a:cs typeface="Carlito"/>
              </a:rPr>
              <a:t>change</a:t>
            </a:r>
            <a:r>
              <a:rPr sz="2900" spc="315" dirty="0">
                <a:latin typeface="Carlito"/>
                <a:cs typeface="Carlito"/>
              </a:rPr>
              <a:t> </a:t>
            </a:r>
            <a:r>
              <a:rPr sz="2900" dirty="0">
                <a:latin typeface="Carlito"/>
                <a:cs typeface="Carlito"/>
              </a:rPr>
              <a:t>this</a:t>
            </a:r>
            <a:r>
              <a:rPr sz="2900" spc="320" dirty="0">
                <a:latin typeface="Carlito"/>
                <a:cs typeface="Carlito"/>
              </a:rPr>
              <a:t> </a:t>
            </a:r>
            <a:r>
              <a:rPr sz="2900" spc="-5" dirty="0">
                <a:latin typeface="Carlito"/>
                <a:cs typeface="Carlito"/>
              </a:rPr>
              <a:t>rate-</a:t>
            </a:r>
            <a:r>
              <a:rPr sz="2900" spc="320" dirty="0">
                <a:latin typeface="Carlito"/>
                <a:cs typeface="Carlito"/>
              </a:rPr>
              <a:t> </a:t>
            </a:r>
            <a:r>
              <a:rPr sz="2900" b="1" spc="-5" dirty="0">
                <a:latin typeface="Carlito"/>
                <a:cs typeface="Carlito"/>
              </a:rPr>
              <a:t>increase</a:t>
            </a:r>
            <a:r>
              <a:rPr sz="2900" b="1" spc="335" dirty="0">
                <a:latin typeface="Carlito"/>
                <a:cs typeface="Carlito"/>
              </a:rPr>
              <a:t> </a:t>
            </a:r>
            <a:r>
              <a:rPr sz="2900" b="1" spc="-5" dirty="0">
                <a:latin typeface="Carlito"/>
                <a:cs typeface="Carlito"/>
              </a:rPr>
              <a:t>or</a:t>
            </a:r>
            <a:r>
              <a:rPr lang="en-US" sz="2900" b="1" spc="-5" dirty="0">
                <a:latin typeface="Carlito"/>
                <a:cs typeface="Carlito"/>
              </a:rPr>
              <a:t> decrease- </a:t>
            </a:r>
            <a:r>
              <a:rPr lang="en-US" sz="2900" spc="-5" dirty="0">
                <a:latin typeface="Carlito"/>
                <a:cs typeface="Carlito"/>
              </a:rPr>
              <a:t>depending </a:t>
            </a:r>
            <a:r>
              <a:rPr lang="en-US" sz="2900" dirty="0">
                <a:latin typeface="Carlito"/>
                <a:cs typeface="Carlito"/>
              </a:rPr>
              <a:t>on </a:t>
            </a:r>
            <a:r>
              <a:rPr lang="en-US" sz="2900" spc="-5" dirty="0">
                <a:latin typeface="Carlito"/>
                <a:cs typeface="Carlito"/>
              </a:rPr>
              <a:t>whether </a:t>
            </a:r>
            <a:r>
              <a:rPr lang="en-US" sz="2900" spc="5" dirty="0">
                <a:latin typeface="Carlito"/>
                <a:cs typeface="Carlito"/>
              </a:rPr>
              <a:t>it </a:t>
            </a:r>
            <a:r>
              <a:rPr lang="en-US" sz="2900" spc="-15" dirty="0">
                <a:latin typeface="Carlito"/>
                <a:cs typeface="Carlito"/>
              </a:rPr>
              <a:t>w</a:t>
            </a:r>
            <a:r>
              <a:rPr lang="en-US" sz="2900" dirty="0">
                <a:latin typeface="Carlito"/>
                <a:cs typeface="Carlito"/>
              </a:rPr>
              <a:t>ants		</a:t>
            </a:r>
            <a:r>
              <a:rPr lang="en-US" sz="2900" spc="-15" dirty="0">
                <a:latin typeface="Carlito"/>
                <a:cs typeface="Carlito"/>
              </a:rPr>
              <a:t>to</a:t>
            </a:r>
            <a:r>
              <a:rPr lang="en-US" sz="2900" spc="5" dirty="0">
                <a:latin typeface="Carlito"/>
                <a:cs typeface="Carlito"/>
              </a:rPr>
              <a:t>  </a:t>
            </a:r>
            <a:r>
              <a:rPr lang="en-US" sz="2900" dirty="0">
                <a:latin typeface="Carlito"/>
                <a:cs typeface="Carlito"/>
              </a:rPr>
              <a:t>expand </a:t>
            </a:r>
            <a:r>
              <a:rPr lang="en-US" sz="2900" spc="-5" dirty="0">
                <a:latin typeface="Carlito"/>
                <a:cs typeface="Carlito"/>
              </a:rPr>
              <a:t>or reduce </a:t>
            </a:r>
            <a:r>
              <a:rPr lang="en-US" sz="2900" dirty="0">
                <a:latin typeface="Carlito"/>
                <a:cs typeface="Carlito"/>
              </a:rPr>
              <a:t>the </a:t>
            </a:r>
            <a:r>
              <a:rPr lang="en-US" sz="2900" spc="-5" dirty="0">
                <a:latin typeface="Carlito"/>
                <a:cs typeface="Carlito"/>
              </a:rPr>
              <a:t>flow </a:t>
            </a:r>
            <a:r>
              <a:rPr lang="en-US" sz="2900" dirty="0">
                <a:latin typeface="Carlito"/>
                <a:cs typeface="Carlito"/>
              </a:rPr>
              <a:t>of </a:t>
            </a:r>
            <a:r>
              <a:rPr lang="en-US" sz="2900" spc="-10" dirty="0">
                <a:latin typeface="Carlito"/>
                <a:cs typeface="Carlito"/>
              </a:rPr>
              <a:t>credit </a:t>
            </a:r>
            <a:r>
              <a:rPr lang="en-US" sz="2900" spc="-5" dirty="0">
                <a:latin typeface="Carlito"/>
                <a:cs typeface="Carlito"/>
              </a:rPr>
              <a:t>f</a:t>
            </a:r>
            <a:r>
              <a:rPr lang="en-US" sz="2900" spc="-15" dirty="0">
                <a:latin typeface="Carlito"/>
                <a:cs typeface="Carlito"/>
              </a:rPr>
              <a:t>r</a:t>
            </a:r>
            <a:r>
              <a:rPr lang="en-US" sz="2900" spc="-5" dirty="0">
                <a:latin typeface="Carlito"/>
                <a:cs typeface="Carlito"/>
              </a:rPr>
              <a:t>o</a:t>
            </a:r>
            <a:r>
              <a:rPr lang="en-US" sz="2900" dirty="0">
                <a:latin typeface="Carlito"/>
                <a:cs typeface="Carlito"/>
              </a:rPr>
              <a:t>m </a:t>
            </a:r>
            <a:r>
              <a:rPr lang="en-US" sz="2900" spc="-5" dirty="0">
                <a:latin typeface="Carlito"/>
                <a:cs typeface="Carlito"/>
              </a:rPr>
              <a:t>commercial</a:t>
            </a:r>
            <a:r>
              <a:rPr lang="en-US" sz="2900" spc="-40" dirty="0">
                <a:latin typeface="Carlito"/>
                <a:cs typeface="Carlito"/>
              </a:rPr>
              <a:t> </a:t>
            </a:r>
            <a:r>
              <a:rPr lang="en-US" sz="2900" spc="-5" dirty="0">
                <a:latin typeface="Carlito"/>
                <a:cs typeface="Carlito"/>
              </a:rPr>
              <a:t>banks.</a:t>
            </a:r>
            <a:endParaRPr lang="en-US" sz="2900" dirty="0">
              <a:latin typeface="Carlito"/>
              <a:cs typeface="Carlito"/>
            </a:endParaRPr>
          </a:p>
          <a:p>
            <a:pPr marL="321945" indent="-309880">
              <a:spcBef>
                <a:spcPts val="105"/>
              </a:spcBef>
              <a:buFont typeface="Times New Roman"/>
              <a:buChar char="•"/>
              <a:tabLst>
                <a:tab pos="321945" algn="l"/>
                <a:tab pos="322580" algn="l"/>
              </a:tabLst>
            </a:pPr>
            <a:endParaRPr sz="2900" dirty="0">
              <a:latin typeface="Carlito"/>
              <a:cs typeface="Carlito"/>
            </a:endParaRPr>
          </a:p>
        </p:txBody>
      </p:sp>
      <p:sp>
        <p:nvSpPr>
          <p:cNvPr id="5" name="object 5"/>
          <p:cNvSpPr txBox="1"/>
          <p:nvPr/>
        </p:nvSpPr>
        <p:spPr>
          <a:xfrm>
            <a:off x="2346013" y="3368948"/>
            <a:ext cx="7790446" cy="459100"/>
          </a:xfrm>
          <a:prstGeom prst="rect">
            <a:avLst/>
          </a:prstGeom>
        </p:spPr>
        <p:txBody>
          <a:bodyPr vert="horz" wrap="square" lIns="0" tIns="12700" rIns="0" bIns="0" rtlCol="0">
            <a:spAutoFit/>
          </a:bodyPr>
          <a:lstStyle/>
          <a:p>
            <a:pPr marL="321945" indent="-309880">
              <a:spcBef>
                <a:spcPts val="100"/>
              </a:spcBef>
              <a:buFont typeface="Times New Roman"/>
              <a:buChar char="•"/>
              <a:tabLst>
                <a:tab pos="321945" algn="l"/>
                <a:tab pos="322580" algn="l"/>
              </a:tabLst>
            </a:pPr>
            <a:r>
              <a:rPr sz="2900" b="1" spc="-5" dirty="0">
                <a:latin typeface="Carlito"/>
                <a:cs typeface="Carlito"/>
              </a:rPr>
              <a:t>Current </a:t>
            </a:r>
            <a:r>
              <a:rPr sz="2900" b="1" dirty="0">
                <a:latin typeface="Carlito"/>
                <a:cs typeface="Carlito"/>
              </a:rPr>
              <a:t>Bank </a:t>
            </a:r>
            <a:r>
              <a:rPr sz="2900" b="1" spc="-5" dirty="0">
                <a:latin typeface="Carlito"/>
                <a:cs typeface="Carlito"/>
              </a:rPr>
              <a:t>rate </a:t>
            </a:r>
            <a:r>
              <a:rPr sz="2900" b="1" dirty="0">
                <a:latin typeface="Carlito"/>
                <a:cs typeface="Carlito"/>
              </a:rPr>
              <a:t>(</a:t>
            </a:r>
            <a:r>
              <a:rPr lang="en-IN" sz="2900" b="1" dirty="0">
                <a:latin typeface="Carlito"/>
                <a:cs typeface="Carlito"/>
              </a:rPr>
              <a:t>10</a:t>
            </a:r>
            <a:r>
              <a:rPr lang="en-IN" sz="2900" b="1" baseline="30000" dirty="0">
                <a:latin typeface="Carlito"/>
                <a:cs typeface="Carlito"/>
              </a:rPr>
              <a:t>th</a:t>
            </a:r>
            <a:r>
              <a:rPr lang="en-IN" sz="2900" b="1" dirty="0">
                <a:latin typeface="Carlito"/>
                <a:cs typeface="Carlito"/>
              </a:rPr>
              <a:t> May 2022</a:t>
            </a:r>
            <a:r>
              <a:rPr sz="2900" b="1" dirty="0">
                <a:latin typeface="Carlito"/>
                <a:cs typeface="Carlito"/>
              </a:rPr>
              <a:t>): </a:t>
            </a:r>
            <a:r>
              <a:rPr lang="en-IN" sz="2900" b="1" dirty="0">
                <a:latin typeface="Carlito"/>
                <a:cs typeface="Carlito"/>
              </a:rPr>
              <a:t>4</a:t>
            </a:r>
            <a:r>
              <a:rPr sz="2900" b="1" dirty="0">
                <a:latin typeface="Carlito"/>
                <a:cs typeface="Carlito"/>
              </a:rPr>
              <a:t>.</a:t>
            </a:r>
            <a:r>
              <a:rPr lang="en-IN" sz="2900" b="1" dirty="0">
                <a:latin typeface="Carlito"/>
                <a:cs typeface="Carlito"/>
              </a:rPr>
              <a:t>25</a:t>
            </a:r>
            <a:r>
              <a:rPr sz="2900" b="1" spc="-155" dirty="0">
                <a:latin typeface="Carlito"/>
                <a:cs typeface="Carlito"/>
              </a:rPr>
              <a:t> </a:t>
            </a:r>
            <a:r>
              <a:rPr sz="2900" b="1" dirty="0">
                <a:latin typeface="Carlito"/>
                <a:cs typeface="Carlito"/>
              </a:rPr>
              <a:t>%</a:t>
            </a:r>
            <a:endParaRPr sz="29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object 2"/>
          <p:cNvSpPr txBox="1">
            <a:spLocks noGrp="1"/>
          </p:cNvSpPr>
          <p:nvPr>
            <p:ph type="title"/>
          </p:nvPr>
        </p:nvSpPr>
        <p:spPr>
          <a:xfrm>
            <a:off x="3204642" y="2353641"/>
            <a:ext cx="5782716" cy="2150719"/>
          </a:xfrm>
          <a:prstGeom prst="rect">
            <a:avLst/>
          </a:prstGeom>
          <a:noFill/>
        </p:spPr>
        <p:txBody>
          <a:bodyPr vert="horz" lIns="91440" tIns="45720" rIns="91440" bIns="45720" rtlCol="0" anchor="ctr">
            <a:normAutofit/>
          </a:bodyPr>
          <a:lstStyle/>
          <a:p>
            <a:pPr marL="12700" marR="5080" indent="414020" algn="ctr"/>
            <a:r>
              <a:rPr lang="en-US" sz="2800" b="1" kern="1200" spc="-5">
                <a:solidFill>
                  <a:srgbClr val="080808"/>
                </a:solidFill>
                <a:latin typeface="+mj-lt"/>
                <a:ea typeface="+mj-ea"/>
                <a:cs typeface="+mj-cs"/>
              </a:rPr>
              <a:t>“Monetary </a:t>
            </a:r>
            <a:r>
              <a:rPr lang="en-US" sz="2800" b="1" kern="1200">
                <a:solidFill>
                  <a:srgbClr val="080808"/>
                </a:solidFill>
                <a:latin typeface="+mj-lt"/>
                <a:ea typeface="+mj-ea"/>
                <a:cs typeface="+mj-cs"/>
              </a:rPr>
              <a:t>policy </a:t>
            </a:r>
            <a:r>
              <a:rPr lang="en-US" sz="2800" b="1" kern="1200" spc="-5">
                <a:solidFill>
                  <a:srgbClr val="080808"/>
                </a:solidFill>
                <a:latin typeface="+mj-lt"/>
                <a:ea typeface="+mj-ea"/>
                <a:cs typeface="+mj-cs"/>
              </a:rPr>
              <a:t>refers </a:t>
            </a:r>
            <a:r>
              <a:rPr lang="en-US" sz="2800" b="1" kern="1200">
                <a:solidFill>
                  <a:srgbClr val="080808"/>
                </a:solidFill>
                <a:latin typeface="+mj-lt"/>
                <a:ea typeface="+mj-ea"/>
                <a:cs typeface="+mj-cs"/>
              </a:rPr>
              <a:t>to the action </a:t>
            </a:r>
            <a:r>
              <a:rPr lang="en-US" sz="2800" b="1" kern="1200" spc="-5">
                <a:solidFill>
                  <a:srgbClr val="080808"/>
                </a:solidFill>
                <a:latin typeface="+mj-lt"/>
                <a:ea typeface="+mj-ea"/>
                <a:cs typeface="+mj-cs"/>
              </a:rPr>
              <a:t>taken  </a:t>
            </a:r>
            <a:r>
              <a:rPr lang="en-US" sz="2800" b="1" kern="1200">
                <a:solidFill>
                  <a:srgbClr val="080808"/>
                </a:solidFill>
                <a:latin typeface="+mj-lt"/>
                <a:ea typeface="+mj-ea"/>
                <a:cs typeface="+mj-cs"/>
              </a:rPr>
              <a:t>by the </a:t>
            </a:r>
            <a:r>
              <a:rPr lang="en-US" sz="2800" b="1" kern="1200" spc="-5">
                <a:solidFill>
                  <a:srgbClr val="080808"/>
                </a:solidFill>
                <a:latin typeface="+mj-lt"/>
                <a:ea typeface="+mj-ea"/>
                <a:cs typeface="+mj-cs"/>
              </a:rPr>
              <a:t>monetary authorities </a:t>
            </a:r>
            <a:r>
              <a:rPr lang="en-US" sz="2800" b="1" kern="1200">
                <a:solidFill>
                  <a:srgbClr val="080808"/>
                </a:solidFill>
                <a:latin typeface="+mj-lt"/>
                <a:ea typeface="+mj-ea"/>
                <a:cs typeface="+mj-cs"/>
              </a:rPr>
              <a:t>to </a:t>
            </a:r>
            <a:r>
              <a:rPr lang="en-US" sz="2800" b="1" kern="1200" spc="-5">
                <a:solidFill>
                  <a:srgbClr val="080808"/>
                </a:solidFill>
                <a:latin typeface="+mj-lt"/>
                <a:ea typeface="+mj-ea"/>
                <a:cs typeface="+mj-cs"/>
              </a:rPr>
              <a:t>control </a:t>
            </a:r>
            <a:r>
              <a:rPr lang="en-US" sz="2800" b="1" kern="1200">
                <a:solidFill>
                  <a:srgbClr val="080808"/>
                </a:solidFill>
                <a:latin typeface="+mj-lt"/>
                <a:ea typeface="+mj-ea"/>
                <a:cs typeface="+mj-cs"/>
              </a:rPr>
              <a:t>and  </a:t>
            </a:r>
            <a:r>
              <a:rPr lang="en-US" sz="2800" b="1" kern="1200" spc="-5">
                <a:solidFill>
                  <a:srgbClr val="080808"/>
                </a:solidFill>
                <a:latin typeface="+mj-lt"/>
                <a:ea typeface="+mj-ea"/>
                <a:cs typeface="+mj-cs"/>
              </a:rPr>
              <a:t>regulate </a:t>
            </a:r>
            <a:r>
              <a:rPr lang="en-US" sz="2800" b="1" kern="1200">
                <a:solidFill>
                  <a:srgbClr val="080808"/>
                </a:solidFill>
                <a:latin typeface="+mj-lt"/>
                <a:ea typeface="+mj-ea"/>
                <a:cs typeface="+mj-cs"/>
              </a:rPr>
              <a:t>the demand </a:t>
            </a:r>
            <a:r>
              <a:rPr lang="en-US" sz="2800" b="1" kern="1200" spc="-5">
                <a:solidFill>
                  <a:srgbClr val="080808"/>
                </a:solidFill>
                <a:latin typeface="+mj-lt"/>
                <a:ea typeface="+mj-ea"/>
                <a:cs typeface="+mj-cs"/>
              </a:rPr>
              <a:t>for </a:t>
            </a:r>
            <a:r>
              <a:rPr lang="en-US" sz="2800" b="1" kern="1200">
                <a:solidFill>
                  <a:srgbClr val="080808"/>
                </a:solidFill>
                <a:latin typeface="+mj-lt"/>
                <a:ea typeface="+mj-ea"/>
                <a:cs typeface="+mj-cs"/>
              </a:rPr>
              <a:t>and </a:t>
            </a:r>
            <a:r>
              <a:rPr lang="en-US" sz="2800" b="1" kern="1200" spc="-5">
                <a:solidFill>
                  <a:srgbClr val="080808"/>
                </a:solidFill>
                <a:latin typeface="+mj-lt"/>
                <a:ea typeface="+mj-ea"/>
                <a:cs typeface="+mj-cs"/>
              </a:rPr>
              <a:t>supply </a:t>
            </a:r>
            <a:r>
              <a:rPr lang="en-US" sz="2800" b="1" kern="1200">
                <a:solidFill>
                  <a:srgbClr val="080808"/>
                </a:solidFill>
                <a:latin typeface="+mj-lt"/>
                <a:ea typeface="+mj-ea"/>
                <a:cs typeface="+mj-cs"/>
              </a:rPr>
              <a:t>of </a:t>
            </a:r>
            <a:r>
              <a:rPr lang="en-US" sz="2800" b="1" kern="1200" spc="-5">
                <a:solidFill>
                  <a:srgbClr val="080808"/>
                </a:solidFill>
                <a:latin typeface="+mj-lt"/>
                <a:ea typeface="+mj-ea"/>
                <a:cs typeface="+mj-cs"/>
              </a:rPr>
              <a:t>money  with </a:t>
            </a:r>
            <a:r>
              <a:rPr lang="en-US" sz="2800" b="1" kern="1200">
                <a:solidFill>
                  <a:srgbClr val="080808"/>
                </a:solidFill>
                <a:latin typeface="+mj-lt"/>
                <a:ea typeface="+mj-ea"/>
                <a:cs typeface="+mj-cs"/>
              </a:rPr>
              <a:t>a </a:t>
            </a:r>
            <a:r>
              <a:rPr lang="en-US" sz="2800" b="1" kern="1200" spc="-5">
                <a:solidFill>
                  <a:srgbClr val="080808"/>
                </a:solidFill>
                <a:latin typeface="+mj-lt"/>
                <a:ea typeface="+mj-ea"/>
                <a:cs typeface="+mj-cs"/>
              </a:rPr>
              <a:t>given</a:t>
            </a:r>
            <a:r>
              <a:rPr lang="en-US" sz="2800" b="1" kern="1200" spc="-40">
                <a:solidFill>
                  <a:srgbClr val="080808"/>
                </a:solidFill>
                <a:latin typeface="+mj-lt"/>
                <a:ea typeface="+mj-ea"/>
                <a:cs typeface="+mj-cs"/>
              </a:rPr>
              <a:t> </a:t>
            </a:r>
            <a:r>
              <a:rPr lang="en-US" sz="2800" b="1" kern="1200" spc="-5">
                <a:solidFill>
                  <a:srgbClr val="080808"/>
                </a:solidFill>
                <a:latin typeface="+mj-lt"/>
                <a:ea typeface="+mj-ea"/>
                <a:cs typeface="+mj-cs"/>
              </a:rPr>
              <a:t>purpose</a:t>
            </a:r>
            <a:r>
              <a:rPr lang="en-US" sz="2800" kern="1200" spc="-5">
                <a:solidFill>
                  <a:srgbClr val="080808"/>
                </a:solidFill>
                <a:latin typeface="+mj-lt"/>
                <a:ea typeface="+mj-ea"/>
                <a:cs typeface="+mj-cs"/>
              </a:rPr>
              <a:t>.”</a:t>
            </a:r>
            <a:endParaRPr lang="en-US" sz="2800" kern="120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p:nvPr/>
        </p:nvSpPr>
        <p:spPr>
          <a:xfrm>
            <a:off x="537512" y="646567"/>
            <a:ext cx="5251148" cy="5237163"/>
          </a:xfrm>
          <a:prstGeom prst="rect">
            <a:avLst/>
          </a:prstGeom>
        </p:spPr>
        <p:txBody>
          <a:bodyPr vert="horz" lIns="91440" tIns="45720" rIns="91440" bIns="45720" rtlCol="0">
            <a:noAutofit/>
          </a:bodyPr>
          <a:lstStyle/>
          <a:p>
            <a:pPr marL="321945" indent="-228600" algn="just">
              <a:lnSpc>
                <a:spcPct val="90000"/>
              </a:lnSpc>
              <a:spcBef>
                <a:spcPts val="105"/>
              </a:spcBef>
              <a:buFont typeface="Arial" panose="020B0604020202020204" pitchFamily="34" charset="0"/>
              <a:buChar char="•"/>
            </a:pPr>
            <a:r>
              <a:rPr lang="en-US" sz="2800" b="1" dirty="0"/>
              <a:t>2. </a:t>
            </a:r>
            <a:r>
              <a:rPr lang="en-US" sz="2800" b="1" spc="-5" dirty="0"/>
              <a:t>Cash </a:t>
            </a:r>
            <a:r>
              <a:rPr lang="en-US" sz="2800" b="1" dirty="0"/>
              <a:t>Reserve</a:t>
            </a:r>
            <a:r>
              <a:rPr lang="en-US" sz="2800" b="1" spc="-20" dirty="0"/>
              <a:t> </a:t>
            </a:r>
            <a:r>
              <a:rPr lang="en-US" sz="2800" b="1" spc="-5" dirty="0"/>
              <a:t>Ratio:</a:t>
            </a:r>
            <a:endParaRPr lang="en-US" sz="2800" dirty="0"/>
          </a:p>
          <a:p>
            <a:pPr indent="-228600" algn="just">
              <a:lnSpc>
                <a:spcPct val="90000"/>
              </a:lnSpc>
              <a:spcBef>
                <a:spcPts val="55"/>
              </a:spcBef>
              <a:buFont typeface="Arial" panose="020B0604020202020204" pitchFamily="34" charset="0"/>
              <a:buChar char="•"/>
            </a:pPr>
            <a:endParaRPr lang="en-US" sz="2800" dirty="0"/>
          </a:p>
          <a:p>
            <a:pPr marL="321945" indent="-228600" algn="just">
              <a:lnSpc>
                <a:spcPct val="90000"/>
              </a:lnSpc>
              <a:buFont typeface="Arial" panose="020B0604020202020204" pitchFamily="34" charset="0"/>
              <a:buChar char="•"/>
              <a:tabLst>
                <a:tab pos="322580" algn="l"/>
              </a:tabLst>
            </a:pPr>
            <a:r>
              <a:rPr lang="en-US" sz="2800" dirty="0"/>
              <a:t>Also </a:t>
            </a:r>
            <a:r>
              <a:rPr lang="en-US" sz="2800" spc="-5" dirty="0"/>
              <a:t>termed </a:t>
            </a:r>
            <a:r>
              <a:rPr lang="en-US" sz="2800" dirty="0"/>
              <a:t>as </a:t>
            </a:r>
            <a:r>
              <a:rPr lang="en-US" sz="2800" spc="-5" dirty="0"/>
              <a:t>Statutory Reserve </a:t>
            </a:r>
            <a:r>
              <a:rPr lang="en-US" sz="2800" dirty="0"/>
              <a:t>Ratio</a:t>
            </a:r>
            <a:r>
              <a:rPr lang="en-US" sz="2800" spc="-70" dirty="0"/>
              <a:t> </a:t>
            </a:r>
            <a:r>
              <a:rPr lang="en-US" sz="2800" spc="-5" dirty="0"/>
              <a:t>(SRR)</a:t>
            </a:r>
            <a:endParaRPr lang="en-US" sz="2800" dirty="0"/>
          </a:p>
          <a:p>
            <a:pPr marL="321945" marR="5080" indent="-228600" algn="just">
              <a:lnSpc>
                <a:spcPct val="90000"/>
              </a:lnSpc>
              <a:spcBef>
                <a:spcPts val="1300"/>
              </a:spcBef>
              <a:buFont typeface="Arial" panose="020B0604020202020204" pitchFamily="34" charset="0"/>
              <a:buChar char="•"/>
              <a:tabLst>
                <a:tab pos="322580" algn="l"/>
              </a:tabLst>
            </a:pPr>
            <a:r>
              <a:rPr lang="en-US" sz="2800" dirty="0"/>
              <a:t>It is </a:t>
            </a:r>
            <a:r>
              <a:rPr lang="en-US" sz="2800" spc="-5" dirty="0"/>
              <a:t>the percentage </a:t>
            </a:r>
            <a:r>
              <a:rPr lang="en-US" sz="2800" dirty="0"/>
              <a:t>of </a:t>
            </a:r>
            <a:r>
              <a:rPr lang="en-US" sz="2800" spc="-5" dirty="0"/>
              <a:t>total deposits which  commercial </a:t>
            </a:r>
            <a:r>
              <a:rPr lang="en-US" sz="2800" spc="-10" dirty="0"/>
              <a:t>banks </a:t>
            </a:r>
            <a:r>
              <a:rPr lang="en-US" sz="2800" dirty="0"/>
              <a:t>are </a:t>
            </a:r>
            <a:r>
              <a:rPr lang="en-US" sz="2800" spc="-5" dirty="0"/>
              <a:t>required to maintain </a:t>
            </a:r>
            <a:r>
              <a:rPr lang="en-US" sz="2800" dirty="0"/>
              <a:t>in </a:t>
            </a:r>
            <a:r>
              <a:rPr lang="en-US" sz="2800" spc="-10" dirty="0"/>
              <a:t>the  </a:t>
            </a:r>
            <a:r>
              <a:rPr lang="en-US" sz="2800" dirty="0"/>
              <a:t>form of cash </a:t>
            </a:r>
            <a:r>
              <a:rPr lang="en-US" sz="2800" spc="-5" dirty="0"/>
              <a:t>reserve </a:t>
            </a:r>
            <a:r>
              <a:rPr lang="en-US" sz="2800" dirty="0"/>
              <a:t>with </a:t>
            </a:r>
            <a:r>
              <a:rPr lang="en-US" sz="2800" spc="-5" dirty="0"/>
              <a:t>the central</a:t>
            </a:r>
            <a:r>
              <a:rPr lang="en-US" sz="2800" spc="-90" dirty="0"/>
              <a:t> </a:t>
            </a:r>
            <a:r>
              <a:rPr lang="en-US" sz="2800" spc="-5" dirty="0"/>
              <a:t>bank.</a:t>
            </a:r>
            <a:endParaRPr lang="en-US" sz="2800" dirty="0"/>
          </a:p>
          <a:p>
            <a:pPr marL="321945" marR="5080" indent="-228600" algn="just">
              <a:lnSpc>
                <a:spcPct val="90000"/>
              </a:lnSpc>
              <a:spcBef>
                <a:spcPts val="1295"/>
              </a:spcBef>
              <a:buFont typeface="Arial" panose="020B0604020202020204" pitchFamily="34" charset="0"/>
              <a:buChar char="•"/>
              <a:tabLst>
                <a:tab pos="322580" algn="l"/>
              </a:tabLst>
            </a:pPr>
            <a:r>
              <a:rPr lang="en-US" sz="2800" spc="-5" dirty="0"/>
              <a:t>Objective </a:t>
            </a:r>
            <a:r>
              <a:rPr lang="en-US" sz="2800" dirty="0"/>
              <a:t>of </a:t>
            </a:r>
            <a:r>
              <a:rPr lang="en-US" sz="2800" spc="-5" dirty="0"/>
              <a:t>CRR </a:t>
            </a:r>
            <a:r>
              <a:rPr lang="en-US" sz="2800" dirty="0"/>
              <a:t>is </a:t>
            </a:r>
            <a:r>
              <a:rPr lang="en-US" sz="2800" spc="-5" dirty="0"/>
              <a:t>to prevent shortage </a:t>
            </a:r>
            <a:r>
              <a:rPr lang="en-US" sz="2800" dirty="0"/>
              <a:t>of </a:t>
            </a:r>
            <a:r>
              <a:rPr lang="en-US" sz="2800" spc="-5" dirty="0"/>
              <a:t>cash </a:t>
            </a:r>
            <a:r>
              <a:rPr lang="en-US" sz="2800" spc="-10" dirty="0"/>
              <a:t>for  </a:t>
            </a:r>
            <a:r>
              <a:rPr lang="en-US" sz="2800" spc="-5" dirty="0"/>
              <a:t>meeting the </a:t>
            </a:r>
            <a:r>
              <a:rPr lang="en-US" sz="2800" dirty="0"/>
              <a:t>cash </a:t>
            </a:r>
            <a:r>
              <a:rPr lang="en-US" sz="2800" spc="-5" dirty="0"/>
              <a:t>demand by</a:t>
            </a:r>
            <a:r>
              <a:rPr lang="en-US" sz="2800" spc="-45" dirty="0"/>
              <a:t> </a:t>
            </a:r>
            <a:r>
              <a:rPr lang="en-US" sz="2800" spc="-5" dirty="0"/>
              <a:t>depositors.</a:t>
            </a:r>
            <a:endParaRPr lang="en-US" sz="2800" dirty="0"/>
          </a:p>
        </p:txBody>
      </p:sp>
      <p:sp>
        <p:nvSpPr>
          <p:cNvPr id="11" name="Oval 1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7124" y="243306"/>
            <a:ext cx="9271930" cy="5185394"/>
          </a:xfrm>
          <a:prstGeom prst="rect">
            <a:avLst/>
          </a:prstGeom>
        </p:spPr>
        <p:txBody>
          <a:bodyPr vert="horz" wrap="square" lIns="0" tIns="12065" rIns="0" bIns="0" rtlCol="0">
            <a:spAutoFit/>
          </a:bodyPr>
          <a:lstStyle/>
          <a:p>
            <a:pPr marL="321945" marR="5080" indent="-309880">
              <a:lnSpc>
                <a:spcPct val="150000"/>
              </a:lnSpc>
              <a:spcBef>
                <a:spcPts val="95"/>
              </a:spcBef>
              <a:buFont typeface="Times New Roman"/>
              <a:buChar char="•"/>
              <a:tabLst>
                <a:tab pos="321945" algn="l"/>
                <a:tab pos="322580" algn="l"/>
                <a:tab pos="846455" algn="l"/>
                <a:tab pos="2344420" algn="l"/>
                <a:tab pos="3188970" algn="l"/>
                <a:tab pos="3844290" algn="l"/>
                <a:tab pos="5043805" algn="l"/>
                <a:tab pos="5930900" algn="l"/>
                <a:tab pos="6610350" algn="l"/>
                <a:tab pos="7840980" algn="l"/>
              </a:tabLst>
            </a:pPr>
            <a:r>
              <a:rPr sz="2900" spc="5" dirty="0">
                <a:latin typeface="Carlito"/>
                <a:cs typeface="Carlito"/>
              </a:rPr>
              <a:t>B</a:t>
            </a:r>
            <a:r>
              <a:rPr sz="2900" dirty="0">
                <a:latin typeface="Carlito"/>
                <a:cs typeface="Carlito"/>
              </a:rPr>
              <a:t>y	cha</a:t>
            </a:r>
            <a:r>
              <a:rPr sz="2900" spc="-20" dirty="0">
                <a:latin typeface="Carlito"/>
                <a:cs typeface="Carlito"/>
              </a:rPr>
              <a:t>n</a:t>
            </a:r>
            <a:r>
              <a:rPr sz="2900" spc="-15" dirty="0">
                <a:latin typeface="Carlito"/>
                <a:cs typeface="Carlito"/>
              </a:rPr>
              <a:t>g</a:t>
            </a:r>
            <a:r>
              <a:rPr sz="2900" dirty="0">
                <a:latin typeface="Carlito"/>
                <a:cs typeface="Carlito"/>
              </a:rPr>
              <a:t>ing	</a:t>
            </a:r>
            <a:r>
              <a:rPr lang="en-US" sz="2900" dirty="0">
                <a:latin typeface="Carlito"/>
                <a:cs typeface="Carlito"/>
              </a:rPr>
              <a:t> </a:t>
            </a:r>
            <a:r>
              <a:rPr sz="2900" spc="-5" dirty="0">
                <a:latin typeface="Carlito"/>
                <a:cs typeface="Carlito"/>
              </a:rPr>
              <a:t>CRR</a:t>
            </a:r>
            <a:r>
              <a:rPr sz="2900" dirty="0">
                <a:latin typeface="Carlito"/>
                <a:cs typeface="Carlito"/>
              </a:rPr>
              <a:t>,</a:t>
            </a:r>
            <a:r>
              <a:rPr lang="en-US" sz="2900" dirty="0">
                <a:latin typeface="Carlito"/>
                <a:cs typeface="Carlito"/>
              </a:rPr>
              <a:t> </a:t>
            </a:r>
            <a:r>
              <a:rPr sz="2900" spc="-15" dirty="0">
                <a:latin typeface="Carlito"/>
                <a:cs typeface="Carlito"/>
              </a:rPr>
              <a:t>t</a:t>
            </a:r>
            <a:r>
              <a:rPr sz="2900" spc="-5" dirty="0">
                <a:latin typeface="Carlito"/>
                <a:cs typeface="Carlito"/>
              </a:rPr>
              <a:t>h</a:t>
            </a:r>
            <a:r>
              <a:rPr sz="2900" dirty="0">
                <a:latin typeface="Carlito"/>
                <a:cs typeface="Carlito"/>
              </a:rPr>
              <a:t>e</a:t>
            </a:r>
            <a:r>
              <a:rPr lang="en-US" sz="2900" dirty="0">
                <a:latin typeface="Carlito"/>
                <a:cs typeface="Carlito"/>
              </a:rPr>
              <a:t> </a:t>
            </a:r>
            <a:r>
              <a:rPr sz="2900" dirty="0">
                <a:latin typeface="Carlito"/>
                <a:cs typeface="Carlito"/>
              </a:rPr>
              <a:t>c</a:t>
            </a:r>
            <a:r>
              <a:rPr sz="2900" spc="-15" dirty="0">
                <a:latin typeface="Carlito"/>
                <a:cs typeface="Carlito"/>
              </a:rPr>
              <a:t>e</a:t>
            </a:r>
            <a:r>
              <a:rPr sz="2900" spc="-5" dirty="0">
                <a:latin typeface="Carlito"/>
                <a:cs typeface="Carlito"/>
              </a:rPr>
              <a:t>ntr</a:t>
            </a:r>
            <a:r>
              <a:rPr sz="2900" spc="-20" dirty="0">
                <a:latin typeface="Carlito"/>
                <a:cs typeface="Carlito"/>
              </a:rPr>
              <a:t>a</a:t>
            </a:r>
            <a:r>
              <a:rPr sz="2900" dirty="0">
                <a:latin typeface="Carlito"/>
                <a:cs typeface="Carlito"/>
              </a:rPr>
              <a:t>l</a:t>
            </a:r>
            <a:r>
              <a:rPr lang="en-US" sz="2900" dirty="0">
                <a:latin typeface="Carlito"/>
                <a:cs typeface="Carlito"/>
              </a:rPr>
              <a:t> </a:t>
            </a:r>
            <a:r>
              <a:rPr sz="2900" spc="-5" dirty="0">
                <a:latin typeface="Carlito"/>
                <a:cs typeface="Carlito"/>
              </a:rPr>
              <a:t>ban</a:t>
            </a:r>
            <a:r>
              <a:rPr sz="2900" dirty="0">
                <a:latin typeface="Carlito"/>
                <a:cs typeface="Carlito"/>
              </a:rPr>
              <a:t>k</a:t>
            </a:r>
            <a:r>
              <a:rPr lang="en-US" sz="2900" dirty="0">
                <a:latin typeface="Carlito"/>
                <a:cs typeface="Carlito"/>
              </a:rPr>
              <a:t> </a:t>
            </a:r>
            <a:r>
              <a:rPr sz="2900" spc="-20" dirty="0">
                <a:latin typeface="Carlito"/>
                <a:cs typeface="Carlito"/>
              </a:rPr>
              <a:t>c</a:t>
            </a:r>
            <a:r>
              <a:rPr sz="2900" spc="-15" dirty="0">
                <a:latin typeface="Carlito"/>
                <a:cs typeface="Carlito"/>
              </a:rPr>
              <a:t>a</a:t>
            </a:r>
            <a:r>
              <a:rPr sz="2900" dirty="0">
                <a:latin typeface="Carlito"/>
                <a:cs typeface="Carlito"/>
              </a:rPr>
              <a:t>n</a:t>
            </a:r>
            <a:r>
              <a:rPr lang="en-US" sz="2900" dirty="0">
                <a:latin typeface="Carlito"/>
                <a:cs typeface="Carlito"/>
              </a:rPr>
              <a:t> </a:t>
            </a:r>
            <a:r>
              <a:rPr sz="2900" dirty="0">
                <a:latin typeface="Carlito"/>
                <a:cs typeface="Carlito"/>
              </a:rPr>
              <a:t>change</a:t>
            </a:r>
            <a:r>
              <a:rPr lang="en-US" sz="2900" dirty="0">
                <a:latin typeface="Carlito"/>
                <a:cs typeface="Carlito"/>
              </a:rPr>
              <a:t> </a:t>
            </a:r>
            <a:r>
              <a:rPr sz="2900" spc="10" dirty="0">
                <a:latin typeface="Carlito"/>
                <a:cs typeface="Carlito"/>
              </a:rPr>
              <a:t>the  </a:t>
            </a:r>
            <a:r>
              <a:rPr sz="2900" dirty="0">
                <a:latin typeface="Carlito"/>
                <a:cs typeface="Carlito"/>
              </a:rPr>
              <a:t>money </a:t>
            </a:r>
            <a:r>
              <a:rPr sz="2900" spc="-5" dirty="0">
                <a:latin typeface="Carlito"/>
                <a:cs typeface="Carlito"/>
              </a:rPr>
              <a:t>supply</a:t>
            </a:r>
            <a:r>
              <a:rPr sz="2900" spc="-60" dirty="0">
                <a:latin typeface="Carlito"/>
                <a:cs typeface="Carlito"/>
              </a:rPr>
              <a:t> </a:t>
            </a:r>
            <a:r>
              <a:rPr sz="2900" spc="-5" dirty="0">
                <a:latin typeface="Carlito"/>
                <a:cs typeface="Carlito"/>
              </a:rPr>
              <a:t>overnight</a:t>
            </a:r>
            <a:r>
              <a:rPr lang="en-US" sz="2900" spc="-5" dirty="0">
                <a:latin typeface="Carlito"/>
                <a:cs typeface="Carlito"/>
              </a:rPr>
              <a:t>.</a:t>
            </a:r>
            <a:endParaRPr sz="2900" dirty="0">
              <a:latin typeface="Carlito"/>
              <a:cs typeface="Carlito"/>
            </a:endParaRPr>
          </a:p>
          <a:p>
            <a:pPr marL="321945" marR="6350" indent="-309880">
              <a:lnSpc>
                <a:spcPct val="150000"/>
              </a:lnSpc>
              <a:spcBef>
                <a:spcPts val="1310"/>
              </a:spcBef>
              <a:buFont typeface="Times New Roman"/>
              <a:buChar char="•"/>
              <a:tabLst>
                <a:tab pos="321945" algn="l"/>
                <a:tab pos="322580" algn="l"/>
                <a:tab pos="1498600" algn="l"/>
                <a:tab pos="3970654" algn="l"/>
                <a:tab pos="5708650" algn="l"/>
                <a:tab pos="6863715" algn="l"/>
                <a:tab pos="7372984" algn="l"/>
                <a:tab pos="7967345" algn="l"/>
              </a:tabLst>
            </a:pPr>
            <a:r>
              <a:rPr sz="2900" dirty="0">
                <a:latin typeface="Carlito"/>
                <a:cs typeface="Carlito"/>
              </a:rPr>
              <a:t>When	</a:t>
            </a:r>
            <a:r>
              <a:rPr sz="2900" spc="-20" dirty="0">
                <a:latin typeface="Carlito"/>
                <a:cs typeface="Carlito"/>
              </a:rPr>
              <a:t>c</a:t>
            </a:r>
            <a:r>
              <a:rPr sz="2900" spc="-5" dirty="0">
                <a:latin typeface="Carlito"/>
                <a:cs typeface="Carlito"/>
              </a:rPr>
              <a:t>ont</a:t>
            </a:r>
            <a:r>
              <a:rPr sz="2900" spc="-20" dirty="0">
                <a:latin typeface="Carlito"/>
                <a:cs typeface="Carlito"/>
              </a:rPr>
              <a:t>r</a:t>
            </a:r>
            <a:r>
              <a:rPr sz="2900" dirty="0">
                <a:latin typeface="Carlito"/>
                <a:cs typeface="Carlito"/>
              </a:rPr>
              <a:t>actiona</a:t>
            </a:r>
            <a:r>
              <a:rPr sz="2900" spc="-15" dirty="0">
                <a:latin typeface="Carlito"/>
                <a:cs typeface="Carlito"/>
              </a:rPr>
              <a:t>r</a:t>
            </a:r>
            <a:r>
              <a:rPr sz="2900" dirty="0">
                <a:latin typeface="Carlito"/>
                <a:cs typeface="Carlito"/>
              </a:rPr>
              <a:t>y	</a:t>
            </a:r>
            <a:r>
              <a:rPr sz="2900" spc="-20" dirty="0">
                <a:latin typeface="Carlito"/>
                <a:cs typeface="Carlito"/>
              </a:rPr>
              <a:t>m</a:t>
            </a:r>
            <a:r>
              <a:rPr sz="2900" spc="-5" dirty="0">
                <a:latin typeface="Carlito"/>
                <a:cs typeface="Carlito"/>
              </a:rPr>
              <a:t>on</a:t>
            </a:r>
            <a:r>
              <a:rPr sz="2900" spc="-20" dirty="0">
                <a:latin typeface="Carlito"/>
                <a:cs typeface="Carlito"/>
              </a:rPr>
              <a:t>e</a:t>
            </a:r>
            <a:r>
              <a:rPr sz="2900" dirty="0">
                <a:latin typeface="Carlito"/>
                <a:cs typeface="Carlito"/>
              </a:rPr>
              <a:t>tary	</a:t>
            </a:r>
            <a:r>
              <a:rPr sz="2900" spc="-15" dirty="0">
                <a:latin typeface="Carlito"/>
                <a:cs typeface="Carlito"/>
              </a:rPr>
              <a:t>p</a:t>
            </a:r>
            <a:r>
              <a:rPr sz="2900" spc="-5" dirty="0">
                <a:latin typeface="Carlito"/>
                <a:cs typeface="Carlito"/>
              </a:rPr>
              <a:t>ol</a:t>
            </a:r>
            <a:r>
              <a:rPr sz="2900" spc="-15" dirty="0">
                <a:latin typeface="Carlito"/>
                <a:cs typeface="Carlito"/>
              </a:rPr>
              <a:t>i</a:t>
            </a:r>
            <a:r>
              <a:rPr sz="2900" dirty="0">
                <a:latin typeface="Carlito"/>
                <a:cs typeface="Carlito"/>
              </a:rPr>
              <a:t>cy	</a:t>
            </a:r>
            <a:r>
              <a:rPr sz="2900" spc="5" dirty="0">
                <a:latin typeface="Carlito"/>
                <a:cs typeface="Carlito"/>
              </a:rPr>
              <a:t>i</a:t>
            </a:r>
            <a:r>
              <a:rPr sz="2900" dirty="0">
                <a:latin typeface="Carlito"/>
                <a:cs typeface="Carlito"/>
              </a:rPr>
              <a:t>s	</a:t>
            </a:r>
            <a:r>
              <a:rPr sz="2900" spc="-15" dirty="0">
                <a:latin typeface="Carlito"/>
                <a:cs typeface="Carlito"/>
              </a:rPr>
              <a:t>t</a:t>
            </a:r>
            <a:r>
              <a:rPr sz="2900" dirty="0">
                <a:latin typeface="Carlito"/>
                <a:cs typeface="Carlito"/>
              </a:rPr>
              <a:t>o	</a:t>
            </a:r>
            <a:r>
              <a:rPr sz="2900" spc="-5" dirty="0">
                <a:latin typeface="Carlito"/>
                <a:cs typeface="Carlito"/>
              </a:rPr>
              <a:t>be  </a:t>
            </a:r>
            <a:r>
              <a:rPr sz="2900" dirty="0">
                <a:latin typeface="Carlito"/>
                <a:cs typeface="Carlito"/>
              </a:rPr>
              <a:t>adopted , </a:t>
            </a:r>
            <a:r>
              <a:rPr sz="2900" spc="-5" dirty="0">
                <a:latin typeface="Carlito"/>
                <a:cs typeface="Carlito"/>
              </a:rPr>
              <a:t>then the central bank </a:t>
            </a:r>
            <a:r>
              <a:rPr sz="2900" dirty="0">
                <a:latin typeface="Carlito"/>
                <a:cs typeface="Carlito"/>
              </a:rPr>
              <a:t>raises </a:t>
            </a:r>
            <a:r>
              <a:rPr sz="2900" spc="-5" dirty="0">
                <a:latin typeface="Carlito"/>
                <a:cs typeface="Carlito"/>
              </a:rPr>
              <a:t>the</a:t>
            </a:r>
            <a:r>
              <a:rPr sz="2900" spc="-114" dirty="0">
                <a:latin typeface="Carlito"/>
                <a:cs typeface="Carlito"/>
              </a:rPr>
              <a:t> </a:t>
            </a:r>
            <a:r>
              <a:rPr sz="2900" spc="-5" dirty="0">
                <a:latin typeface="Carlito"/>
                <a:cs typeface="Carlito"/>
              </a:rPr>
              <a:t>CRR</a:t>
            </a:r>
            <a:endParaRPr sz="2900" dirty="0">
              <a:latin typeface="Carlito"/>
              <a:cs typeface="Carlito"/>
            </a:endParaRPr>
          </a:p>
          <a:p>
            <a:pPr marL="321945" marR="8890" indent="-309880">
              <a:lnSpc>
                <a:spcPct val="150000"/>
              </a:lnSpc>
              <a:spcBef>
                <a:spcPts val="1300"/>
              </a:spcBef>
              <a:buFont typeface="Times New Roman"/>
              <a:buChar char="•"/>
              <a:tabLst>
                <a:tab pos="321945" algn="l"/>
                <a:tab pos="322580" algn="l"/>
              </a:tabLst>
            </a:pPr>
            <a:r>
              <a:rPr sz="2900" dirty="0">
                <a:latin typeface="Carlito"/>
                <a:cs typeface="Carlito"/>
              </a:rPr>
              <a:t>When </a:t>
            </a:r>
            <a:r>
              <a:rPr sz="2900" spc="-5" dirty="0">
                <a:latin typeface="Carlito"/>
                <a:cs typeface="Carlito"/>
              </a:rPr>
              <a:t>expansionary monetary </a:t>
            </a:r>
            <a:r>
              <a:rPr sz="2900" spc="-10" dirty="0">
                <a:latin typeface="Carlito"/>
                <a:cs typeface="Carlito"/>
              </a:rPr>
              <a:t>policy </a:t>
            </a:r>
            <a:r>
              <a:rPr sz="2900" dirty="0">
                <a:latin typeface="Carlito"/>
                <a:cs typeface="Carlito"/>
              </a:rPr>
              <a:t>is </a:t>
            </a:r>
            <a:r>
              <a:rPr sz="2900" spc="-10" dirty="0">
                <a:latin typeface="Carlito"/>
                <a:cs typeface="Carlito"/>
              </a:rPr>
              <a:t>to </a:t>
            </a:r>
            <a:r>
              <a:rPr sz="2900" dirty="0">
                <a:latin typeface="Carlito"/>
                <a:cs typeface="Carlito"/>
              </a:rPr>
              <a:t>be </a:t>
            </a:r>
            <a:r>
              <a:rPr sz="2900" spc="-10" dirty="0">
                <a:latin typeface="Carlito"/>
                <a:cs typeface="Carlito"/>
              </a:rPr>
              <a:t>adopted  </a:t>
            </a:r>
            <a:r>
              <a:rPr sz="2900" dirty="0">
                <a:latin typeface="Carlito"/>
                <a:cs typeface="Carlito"/>
              </a:rPr>
              <a:t>then </a:t>
            </a:r>
            <a:r>
              <a:rPr sz="2900" spc="-5" dirty="0">
                <a:latin typeface="Carlito"/>
                <a:cs typeface="Carlito"/>
              </a:rPr>
              <a:t>central bank </a:t>
            </a:r>
            <a:r>
              <a:rPr sz="2900" dirty="0">
                <a:latin typeface="Carlito"/>
                <a:cs typeface="Carlito"/>
              </a:rPr>
              <a:t>cuts </a:t>
            </a:r>
            <a:r>
              <a:rPr sz="2900" spc="-5" dirty="0">
                <a:latin typeface="Carlito"/>
                <a:cs typeface="Carlito"/>
              </a:rPr>
              <a:t>down the</a:t>
            </a:r>
            <a:r>
              <a:rPr sz="2900" spc="-75" dirty="0">
                <a:latin typeface="Carlito"/>
                <a:cs typeface="Carlito"/>
              </a:rPr>
              <a:t> </a:t>
            </a:r>
            <a:r>
              <a:rPr sz="2900" spc="-5" dirty="0">
                <a:latin typeface="Carlito"/>
                <a:cs typeface="Carlito"/>
              </a:rPr>
              <a:t>CRR</a:t>
            </a:r>
            <a:endParaRPr sz="2900" dirty="0">
              <a:latin typeface="Carlito"/>
              <a:cs typeface="Carlito"/>
            </a:endParaRPr>
          </a:p>
          <a:p>
            <a:pPr>
              <a:spcBef>
                <a:spcPts val="45"/>
              </a:spcBef>
              <a:buFont typeface="Times New Roman"/>
              <a:buChar char="•"/>
            </a:pPr>
            <a:endParaRPr sz="2450" dirty="0">
              <a:latin typeface="Carlito"/>
              <a:cs typeface="Carlito"/>
            </a:endParaRPr>
          </a:p>
          <a:p>
            <a:pPr marL="321945" indent="-309880">
              <a:buFont typeface="Times New Roman"/>
              <a:buChar char="•"/>
              <a:tabLst>
                <a:tab pos="321945" algn="l"/>
                <a:tab pos="322580" algn="l"/>
              </a:tabLst>
            </a:pPr>
            <a:r>
              <a:rPr lang="en-IN" sz="2900" b="1" spc="-5" dirty="0">
                <a:latin typeface="Carlito"/>
                <a:cs typeface="Carlito"/>
              </a:rPr>
              <a:t>CRR till 05</a:t>
            </a:r>
            <a:r>
              <a:rPr lang="en-IN" sz="2900" b="1" spc="-5" baseline="30000" dirty="0">
                <a:latin typeface="Carlito"/>
                <a:cs typeface="Carlito"/>
              </a:rPr>
              <a:t>th</a:t>
            </a:r>
            <a:r>
              <a:rPr lang="en-IN" sz="2900" b="1" spc="-5" dirty="0">
                <a:latin typeface="Carlito"/>
                <a:cs typeface="Carlito"/>
              </a:rPr>
              <a:t> May 2022 was 4</a:t>
            </a:r>
            <a:r>
              <a:rPr sz="2900" b="1" dirty="0">
                <a:latin typeface="Carlito"/>
                <a:cs typeface="Carlito"/>
              </a:rPr>
              <a:t>.</a:t>
            </a:r>
            <a:r>
              <a:rPr lang="en-IN" sz="2900" b="1" dirty="0">
                <a:latin typeface="Carlito"/>
                <a:cs typeface="Carlito"/>
              </a:rPr>
              <a:t>40</a:t>
            </a:r>
            <a:r>
              <a:rPr sz="2900" b="1" spc="-45" dirty="0">
                <a:latin typeface="Carlito"/>
                <a:cs typeface="Carlito"/>
              </a:rPr>
              <a:t> </a:t>
            </a:r>
            <a:r>
              <a:rPr sz="2900" b="1" dirty="0">
                <a:latin typeface="Carlito"/>
                <a:cs typeface="Carlito"/>
              </a:rPr>
              <a:t>%</a:t>
            </a:r>
            <a:endParaRPr sz="2900" dirty="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1" y="1035558"/>
            <a:ext cx="5725840" cy="467995"/>
          </a:xfrm>
          <a:prstGeom prst="rect">
            <a:avLst/>
          </a:prstGeom>
        </p:spPr>
        <p:txBody>
          <a:bodyPr vert="horz" wrap="square" lIns="0" tIns="13335" rIns="0" bIns="0" rtlCol="0" anchor="ctr">
            <a:spAutoFit/>
          </a:bodyPr>
          <a:lstStyle/>
          <a:p>
            <a:pPr marL="12700">
              <a:lnSpc>
                <a:spcPct val="100000"/>
              </a:lnSpc>
              <a:spcBef>
                <a:spcPts val="105"/>
              </a:spcBef>
            </a:pPr>
            <a:r>
              <a:rPr sz="2900" dirty="0"/>
              <a:t>3. </a:t>
            </a:r>
            <a:r>
              <a:rPr sz="2900" b="1" dirty="0">
                <a:latin typeface="Carlito"/>
                <a:cs typeface="Carlito"/>
              </a:rPr>
              <a:t>Open </a:t>
            </a:r>
            <a:r>
              <a:rPr sz="2900" b="1" spc="-5" dirty="0">
                <a:latin typeface="Carlito"/>
                <a:cs typeface="Carlito"/>
              </a:rPr>
              <a:t>Market</a:t>
            </a:r>
            <a:r>
              <a:rPr sz="2900" b="1" spc="-95" dirty="0">
                <a:latin typeface="Carlito"/>
                <a:cs typeface="Carlito"/>
              </a:rPr>
              <a:t> </a:t>
            </a:r>
            <a:r>
              <a:rPr sz="2900" b="1" spc="-5" dirty="0">
                <a:latin typeface="Carlito"/>
                <a:cs typeface="Carlito"/>
              </a:rPr>
              <a:t>Operations</a:t>
            </a:r>
            <a:endParaRPr sz="2900">
              <a:latin typeface="Carlito"/>
              <a:cs typeface="Carlito"/>
            </a:endParaRPr>
          </a:p>
        </p:txBody>
      </p:sp>
      <p:sp>
        <p:nvSpPr>
          <p:cNvPr id="3" name="object 3"/>
          <p:cNvSpPr txBox="1"/>
          <p:nvPr/>
        </p:nvSpPr>
        <p:spPr>
          <a:xfrm>
            <a:off x="2268018" y="2129232"/>
            <a:ext cx="8498456" cy="1811393"/>
          </a:xfrm>
          <a:prstGeom prst="rect">
            <a:avLst/>
          </a:prstGeom>
        </p:spPr>
        <p:txBody>
          <a:bodyPr vert="horz" wrap="square" lIns="0" tIns="13335" rIns="0" bIns="0" rtlCol="0">
            <a:spAutoFit/>
          </a:bodyPr>
          <a:lstStyle/>
          <a:p>
            <a:pPr marL="12700">
              <a:spcBef>
                <a:spcPts val="105"/>
              </a:spcBef>
            </a:pPr>
            <a:r>
              <a:rPr sz="2900" spc="-5" dirty="0">
                <a:latin typeface="Carlito"/>
                <a:cs typeface="Carlito"/>
              </a:rPr>
              <a:t>Open</a:t>
            </a:r>
            <a:r>
              <a:rPr sz="2900" spc="315" dirty="0">
                <a:latin typeface="Carlito"/>
                <a:cs typeface="Carlito"/>
              </a:rPr>
              <a:t> </a:t>
            </a:r>
            <a:r>
              <a:rPr sz="2900" spc="-5" dirty="0">
                <a:latin typeface="Carlito"/>
                <a:cs typeface="Carlito"/>
              </a:rPr>
              <a:t>Market</a:t>
            </a:r>
            <a:r>
              <a:rPr sz="2900" spc="320" dirty="0">
                <a:latin typeface="Carlito"/>
                <a:cs typeface="Carlito"/>
              </a:rPr>
              <a:t> </a:t>
            </a:r>
            <a:r>
              <a:rPr sz="2900" spc="-5" dirty="0">
                <a:latin typeface="Carlito"/>
                <a:cs typeface="Carlito"/>
              </a:rPr>
              <a:t>Operations</a:t>
            </a:r>
            <a:r>
              <a:rPr sz="2900" spc="320" dirty="0">
                <a:latin typeface="Carlito"/>
                <a:cs typeface="Carlito"/>
              </a:rPr>
              <a:t> </a:t>
            </a:r>
            <a:r>
              <a:rPr sz="2900" dirty="0">
                <a:latin typeface="Carlito"/>
                <a:cs typeface="Carlito"/>
              </a:rPr>
              <a:t>is</a:t>
            </a:r>
            <a:r>
              <a:rPr sz="2900" spc="330" dirty="0">
                <a:latin typeface="Carlito"/>
                <a:cs typeface="Carlito"/>
              </a:rPr>
              <a:t> </a:t>
            </a:r>
            <a:r>
              <a:rPr sz="2900" spc="-5" dirty="0">
                <a:latin typeface="Carlito"/>
                <a:cs typeface="Carlito"/>
              </a:rPr>
              <a:t>the</a:t>
            </a:r>
            <a:r>
              <a:rPr sz="2900" spc="320" dirty="0">
                <a:latin typeface="Carlito"/>
                <a:cs typeface="Carlito"/>
              </a:rPr>
              <a:t> </a:t>
            </a:r>
            <a:r>
              <a:rPr sz="2900" spc="-5" dirty="0">
                <a:latin typeface="Carlito"/>
                <a:cs typeface="Carlito"/>
              </a:rPr>
              <a:t>sale</a:t>
            </a:r>
            <a:r>
              <a:rPr sz="2900" spc="310" dirty="0">
                <a:latin typeface="Carlito"/>
                <a:cs typeface="Carlito"/>
              </a:rPr>
              <a:t> </a:t>
            </a:r>
            <a:r>
              <a:rPr sz="2900" spc="-5" dirty="0">
                <a:latin typeface="Carlito"/>
                <a:cs typeface="Carlito"/>
              </a:rPr>
              <a:t>and</a:t>
            </a:r>
            <a:r>
              <a:rPr sz="2900" spc="325" dirty="0">
                <a:latin typeface="Carlito"/>
                <a:cs typeface="Carlito"/>
              </a:rPr>
              <a:t> </a:t>
            </a:r>
            <a:r>
              <a:rPr sz="2900" spc="-5" dirty="0">
                <a:latin typeface="Carlito"/>
                <a:cs typeface="Carlito"/>
              </a:rPr>
              <a:t>purchase</a:t>
            </a:r>
            <a:r>
              <a:rPr lang="en-IN" sz="2900" spc="-5" dirty="0">
                <a:latin typeface="Carlito"/>
                <a:cs typeface="Carlito"/>
              </a:rPr>
              <a:t> of government securities by the central bank of the country.</a:t>
            </a:r>
          </a:p>
          <a:p>
            <a:pPr marL="12700">
              <a:spcBef>
                <a:spcPts val="105"/>
              </a:spcBef>
            </a:pPr>
            <a:endParaRPr sz="2900" dirty="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500" y="1250012"/>
            <a:ext cx="8612413" cy="4139082"/>
          </a:xfrm>
          <a:prstGeom prst="rect">
            <a:avLst/>
          </a:prstGeom>
        </p:spPr>
        <p:txBody>
          <a:bodyPr vert="horz" wrap="square" lIns="0" tIns="12065" rIns="0" bIns="0" rtlCol="0">
            <a:spAutoFit/>
          </a:bodyPr>
          <a:lstStyle/>
          <a:p>
            <a:pPr marL="321945" marR="5080" indent="-309880" algn="just">
              <a:lnSpc>
                <a:spcPct val="150000"/>
              </a:lnSpc>
              <a:spcBef>
                <a:spcPts val="95"/>
              </a:spcBef>
              <a:buFont typeface="Times New Roman"/>
              <a:buChar char="•"/>
              <a:tabLst>
                <a:tab pos="322580" algn="l"/>
              </a:tabLst>
            </a:pPr>
            <a:r>
              <a:rPr sz="2900" dirty="0">
                <a:latin typeface="Carlito"/>
                <a:cs typeface="Carlito"/>
              </a:rPr>
              <a:t>When </a:t>
            </a:r>
            <a:r>
              <a:rPr sz="2900" spc="-5" dirty="0">
                <a:latin typeface="Carlito"/>
                <a:cs typeface="Carlito"/>
              </a:rPr>
              <a:t>central bank decides to </a:t>
            </a:r>
            <a:r>
              <a:rPr sz="2900" b="1" spc="-5" dirty="0">
                <a:latin typeface="Carlito"/>
                <a:cs typeface="Carlito"/>
              </a:rPr>
              <a:t>pump money </a:t>
            </a:r>
            <a:r>
              <a:rPr sz="2900" spc="-5" dirty="0">
                <a:latin typeface="Carlito"/>
                <a:cs typeface="Carlito"/>
              </a:rPr>
              <a:t>into  circulation, </a:t>
            </a:r>
            <a:r>
              <a:rPr sz="2900" dirty="0">
                <a:latin typeface="Carlito"/>
                <a:cs typeface="Carlito"/>
              </a:rPr>
              <a:t>it </a:t>
            </a:r>
            <a:r>
              <a:rPr sz="2900" b="1" spc="-5" dirty="0">
                <a:latin typeface="Carlito"/>
                <a:cs typeface="Carlito"/>
              </a:rPr>
              <a:t>buys back </a:t>
            </a:r>
            <a:r>
              <a:rPr sz="2900" spc="-5" dirty="0">
                <a:latin typeface="Carlito"/>
                <a:cs typeface="Carlito"/>
              </a:rPr>
              <a:t>the government securities, bonds</a:t>
            </a:r>
            <a:r>
              <a:rPr lang="en-IN" sz="2900" spc="-5" dirty="0">
                <a:latin typeface="Carlito"/>
                <a:cs typeface="Carlito"/>
              </a:rPr>
              <a:t>.</a:t>
            </a:r>
          </a:p>
          <a:p>
            <a:pPr marL="321945" marR="5080" indent="-309880" algn="just">
              <a:lnSpc>
                <a:spcPct val="150000"/>
              </a:lnSpc>
              <a:spcBef>
                <a:spcPts val="95"/>
              </a:spcBef>
              <a:buFont typeface="Times New Roman"/>
              <a:buChar char="•"/>
              <a:tabLst>
                <a:tab pos="322580" algn="l"/>
              </a:tabLst>
            </a:pPr>
            <a:endParaRPr sz="2900" dirty="0">
              <a:latin typeface="Carlito"/>
              <a:cs typeface="Carlito"/>
            </a:endParaRPr>
          </a:p>
          <a:p>
            <a:pPr marL="321945" marR="8890" indent="-309880" algn="just">
              <a:lnSpc>
                <a:spcPct val="150100"/>
              </a:lnSpc>
              <a:spcBef>
                <a:spcPts val="1305"/>
              </a:spcBef>
              <a:buFont typeface="Times New Roman"/>
              <a:buChar char="•"/>
              <a:tabLst>
                <a:tab pos="322580" algn="l"/>
              </a:tabLst>
            </a:pPr>
            <a:r>
              <a:rPr sz="2900" dirty="0">
                <a:latin typeface="Carlito"/>
                <a:cs typeface="Carlito"/>
              </a:rPr>
              <a:t>When it </a:t>
            </a:r>
            <a:r>
              <a:rPr sz="2900" spc="-5" dirty="0">
                <a:latin typeface="Carlito"/>
                <a:cs typeface="Carlito"/>
              </a:rPr>
              <a:t>decides </a:t>
            </a:r>
            <a:r>
              <a:rPr sz="2900" dirty="0">
                <a:latin typeface="Carlito"/>
                <a:cs typeface="Carlito"/>
              </a:rPr>
              <a:t>to </a:t>
            </a:r>
            <a:r>
              <a:rPr sz="2900" b="1" spc="-5" dirty="0">
                <a:latin typeface="Carlito"/>
                <a:cs typeface="Carlito"/>
              </a:rPr>
              <a:t>reduce money </a:t>
            </a:r>
            <a:r>
              <a:rPr sz="2900" dirty="0">
                <a:latin typeface="Carlito"/>
                <a:cs typeface="Carlito"/>
              </a:rPr>
              <a:t>in </a:t>
            </a:r>
            <a:r>
              <a:rPr sz="2900" spc="-5" dirty="0">
                <a:latin typeface="Carlito"/>
                <a:cs typeface="Carlito"/>
              </a:rPr>
              <a:t>circulation, </a:t>
            </a:r>
            <a:r>
              <a:rPr sz="2900" spc="5" dirty="0">
                <a:latin typeface="Carlito"/>
                <a:cs typeface="Carlito"/>
              </a:rPr>
              <a:t>it  </a:t>
            </a:r>
            <a:r>
              <a:rPr sz="2900" b="1" spc="-5" dirty="0">
                <a:latin typeface="Carlito"/>
                <a:cs typeface="Carlito"/>
              </a:rPr>
              <a:t>sells</a:t>
            </a:r>
            <a:r>
              <a:rPr sz="2900" spc="-5" dirty="0">
                <a:latin typeface="Carlito"/>
                <a:cs typeface="Carlito"/>
              </a:rPr>
              <a:t> the government bonds </a:t>
            </a:r>
            <a:r>
              <a:rPr sz="2900" dirty="0">
                <a:latin typeface="Carlito"/>
                <a:cs typeface="Carlito"/>
              </a:rPr>
              <a:t>and</a:t>
            </a:r>
            <a:r>
              <a:rPr sz="2900" spc="-40" dirty="0">
                <a:latin typeface="Carlito"/>
                <a:cs typeface="Carlito"/>
              </a:rPr>
              <a:t> </a:t>
            </a:r>
            <a:r>
              <a:rPr sz="2900" spc="-5" dirty="0">
                <a:latin typeface="Carlito"/>
                <a:cs typeface="Carlito"/>
              </a:rPr>
              <a:t>securities.</a:t>
            </a:r>
            <a:endParaRPr sz="29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500" y="980624"/>
            <a:ext cx="8133080" cy="4171315"/>
          </a:xfrm>
          <a:prstGeom prst="rect">
            <a:avLst/>
          </a:prstGeom>
        </p:spPr>
        <p:txBody>
          <a:bodyPr vert="horz" wrap="square" lIns="0" tIns="12700" rIns="0" bIns="0" rtlCol="0">
            <a:spAutoFit/>
          </a:bodyPr>
          <a:lstStyle/>
          <a:p>
            <a:pPr marL="321945" marR="5080" algn="just">
              <a:lnSpc>
                <a:spcPct val="150100"/>
              </a:lnSpc>
              <a:spcBef>
                <a:spcPts val="100"/>
              </a:spcBef>
            </a:pPr>
            <a:r>
              <a:rPr sz="2900" b="1" dirty="0">
                <a:latin typeface="Carlito"/>
                <a:cs typeface="Carlito"/>
              </a:rPr>
              <a:t>How </a:t>
            </a:r>
            <a:r>
              <a:rPr sz="2900" b="1" spc="-5" dirty="0">
                <a:latin typeface="Carlito"/>
                <a:cs typeface="Carlito"/>
              </a:rPr>
              <a:t>the sale </a:t>
            </a:r>
            <a:r>
              <a:rPr sz="2900" b="1" dirty="0">
                <a:latin typeface="Carlito"/>
                <a:cs typeface="Carlito"/>
              </a:rPr>
              <a:t>of </a:t>
            </a:r>
            <a:r>
              <a:rPr sz="2900" b="1" spc="-5" dirty="0">
                <a:latin typeface="Carlito"/>
                <a:cs typeface="Carlito"/>
              </a:rPr>
              <a:t>government bonds affects the  </a:t>
            </a:r>
            <a:r>
              <a:rPr sz="2900" b="1" dirty="0">
                <a:latin typeface="Carlito"/>
                <a:cs typeface="Carlito"/>
              </a:rPr>
              <a:t>supply </a:t>
            </a:r>
            <a:r>
              <a:rPr sz="2900" b="1" spc="-5" dirty="0">
                <a:latin typeface="Carlito"/>
                <a:cs typeface="Carlito"/>
              </a:rPr>
              <a:t>of</a:t>
            </a:r>
            <a:r>
              <a:rPr sz="2900" b="1" spc="-55" dirty="0">
                <a:latin typeface="Carlito"/>
                <a:cs typeface="Carlito"/>
              </a:rPr>
              <a:t> </a:t>
            </a:r>
            <a:r>
              <a:rPr sz="2900" b="1" spc="-5" dirty="0">
                <a:latin typeface="Carlito"/>
                <a:cs typeface="Carlito"/>
              </a:rPr>
              <a:t>credit?</a:t>
            </a:r>
            <a:endParaRPr sz="2900">
              <a:latin typeface="Carlito"/>
              <a:cs typeface="Carlito"/>
            </a:endParaRPr>
          </a:p>
          <a:p>
            <a:pPr marL="321945" marR="5715" indent="-309880" algn="just">
              <a:lnSpc>
                <a:spcPct val="150000"/>
              </a:lnSpc>
              <a:spcBef>
                <a:spcPts val="1310"/>
              </a:spcBef>
            </a:pPr>
            <a:r>
              <a:rPr sz="2900" dirty="0">
                <a:latin typeface="Carlito"/>
                <a:cs typeface="Carlito"/>
              </a:rPr>
              <a:t>1. Purchase of </a:t>
            </a:r>
            <a:r>
              <a:rPr sz="2900" spc="-10" dirty="0">
                <a:latin typeface="Carlito"/>
                <a:cs typeface="Carlito"/>
              </a:rPr>
              <a:t>govt. </a:t>
            </a:r>
            <a:r>
              <a:rPr sz="2900" spc="-5" dirty="0">
                <a:latin typeface="Carlito"/>
                <a:cs typeface="Carlito"/>
              </a:rPr>
              <a:t>securities reduces </a:t>
            </a:r>
            <a:r>
              <a:rPr sz="2900" spc="-10" dirty="0">
                <a:latin typeface="Carlito"/>
                <a:cs typeface="Carlito"/>
              </a:rPr>
              <a:t>deposits </a:t>
            </a:r>
            <a:r>
              <a:rPr sz="2900" dirty="0">
                <a:latin typeface="Carlito"/>
                <a:cs typeface="Carlito"/>
              </a:rPr>
              <a:t>with  </a:t>
            </a:r>
            <a:r>
              <a:rPr sz="2900" spc="-5" dirty="0">
                <a:latin typeface="Carlito"/>
                <a:cs typeface="Carlito"/>
              </a:rPr>
              <a:t>commercial </a:t>
            </a:r>
            <a:r>
              <a:rPr sz="2900" spc="-10" dirty="0">
                <a:latin typeface="Carlito"/>
                <a:cs typeface="Carlito"/>
              </a:rPr>
              <a:t>banks </a:t>
            </a:r>
            <a:r>
              <a:rPr sz="2900" dirty="0">
                <a:latin typeface="Carlito"/>
                <a:cs typeface="Carlito"/>
              </a:rPr>
              <a:t>and their cash </a:t>
            </a:r>
            <a:r>
              <a:rPr sz="2900" spc="-5" dirty="0">
                <a:latin typeface="Carlito"/>
                <a:cs typeface="Carlito"/>
              </a:rPr>
              <a:t>reserves which  leads to decreased credit creation capacity </a:t>
            </a:r>
            <a:r>
              <a:rPr sz="2900" dirty="0">
                <a:latin typeface="Carlito"/>
                <a:cs typeface="Carlito"/>
              </a:rPr>
              <a:t>of </a:t>
            </a:r>
            <a:r>
              <a:rPr sz="2900" spc="-5" dirty="0">
                <a:latin typeface="Carlito"/>
                <a:cs typeface="Carlito"/>
              </a:rPr>
              <a:t>the  banks.</a:t>
            </a:r>
            <a:endParaRPr sz="290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500" y="1020903"/>
            <a:ext cx="7682230" cy="4784002"/>
          </a:xfrm>
          <a:prstGeom prst="rect">
            <a:avLst/>
          </a:prstGeom>
        </p:spPr>
        <p:txBody>
          <a:bodyPr vert="horz" wrap="square" lIns="0" tIns="13335" rIns="0" bIns="0" rtlCol="0">
            <a:spAutoFit/>
          </a:bodyPr>
          <a:lstStyle/>
          <a:p>
            <a:pPr marL="12700">
              <a:spcBef>
                <a:spcPts val="105"/>
              </a:spcBef>
            </a:pPr>
            <a:r>
              <a:rPr sz="2900" dirty="0">
                <a:latin typeface="Carlito"/>
                <a:cs typeface="Carlito"/>
              </a:rPr>
              <a:t>4. </a:t>
            </a:r>
            <a:r>
              <a:rPr sz="2900" b="1" dirty="0">
                <a:latin typeface="Carlito"/>
                <a:cs typeface="Carlito"/>
              </a:rPr>
              <a:t>Statutory </a:t>
            </a:r>
            <a:r>
              <a:rPr sz="2900" b="1" spc="-5" dirty="0">
                <a:latin typeface="Carlito"/>
                <a:cs typeface="Carlito"/>
              </a:rPr>
              <a:t>Liquidity</a:t>
            </a:r>
            <a:r>
              <a:rPr sz="2900" b="1" spc="-80" dirty="0">
                <a:latin typeface="Carlito"/>
                <a:cs typeface="Carlito"/>
              </a:rPr>
              <a:t> </a:t>
            </a:r>
            <a:r>
              <a:rPr sz="2900" b="1" spc="-5" dirty="0">
                <a:latin typeface="Carlito"/>
                <a:cs typeface="Carlito"/>
              </a:rPr>
              <a:t>Ratio</a:t>
            </a:r>
            <a:r>
              <a:rPr sz="2900" spc="-5" dirty="0">
                <a:latin typeface="Carlito"/>
                <a:cs typeface="Carlito"/>
              </a:rPr>
              <a:t>:</a:t>
            </a:r>
            <a:endParaRPr sz="2900" dirty="0">
              <a:latin typeface="Carlito"/>
              <a:cs typeface="Carlito"/>
            </a:endParaRPr>
          </a:p>
          <a:p>
            <a:pPr marL="321945" marR="5080" indent="-309880">
              <a:lnSpc>
                <a:spcPct val="150000"/>
              </a:lnSpc>
              <a:spcBef>
                <a:spcPts val="770"/>
              </a:spcBef>
              <a:buFont typeface="Times New Roman"/>
              <a:buChar char="•"/>
              <a:tabLst>
                <a:tab pos="321945" algn="l"/>
                <a:tab pos="322580" algn="l"/>
              </a:tabLst>
            </a:pPr>
            <a:r>
              <a:rPr sz="2900" dirty="0">
                <a:latin typeface="Carlito"/>
                <a:cs typeface="Carlito"/>
              </a:rPr>
              <a:t>Under </a:t>
            </a:r>
            <a:r>
              <a:rPr sz="2900" spc="-5" dirty="0">
                <a:latin typeface="Carlito"/>
                <a:cs typeface="Carlito"/>
              </a:rPr>
              <a:t>SLR, </a:t>
            </a:r>
            <a:r>
              <a:rPr sz="2900" dirty="0">
                <a:latin typeface="Carlito"/>
                <a:cs typeface="Carlito"/>
              </a:rPr>
              <a:t>the commercial </a:t>
            </a:r>
            <a:r>
              <a:rPr sz="2900" spc="-5" dirty="0">
                <a:latin typeface="Carlito"/>
                <a:cs typeface="Carlito"/>
              </a:rPr>
              <a:t>banks </a:t>
            </a:r>
            <a:r>
              <a:rPr sz="2900" dirty="0">
                <a:latin typeface="Carlito"/>
                <a:cs typeface="Carlito"/>
              </a:rPr>
              <a:t>are </a:t>
            </a:r>
            <a:r>
              <a:rPr sz="2900" spc="-5" dirty="0">
                <a:latin typeface="Carlito"/>
                <a:cs typeface="Carlito"/>
              </a:rPr>
              <a:t>required</a:t>
            </a:r>
            <a:r>
              <a:rPr sz="2900" spc="-125" dirty="0">
                <a:latin typeface="Carlito"/>
                <a:cs typeface="Carlito"/>
              </a:rPr>
              <a:t> </a:t>
            </a:r>
            <a:r>
              <a:rPr sz="2900" dirty="0">
                <a:latin typeface="Carlito"/>
                <a:cs typeface="Carlito"/>
              </a:rPr>
              <a:t>to  maintain a certain </a:t>
            </a:r>
            <a:r>
              <a:rPr sz="2900" spc="-5" dirty="0">
                <a:latin typeface="Carlito"/>
                <a:cs typeface="Carlito"/>
              </a:rPr>
              <a:t>percentage </a:t>
            </a:r>
            <a:r>
              <a:rPr sz="2900" dirty="0">
                <a:latin typeface="Carlito"/>
                <a:cs typeface="Carlito"/>
              </a:rPr>
              <a:t>of their total </a:t>
            </a:r>
            <a:r>
              <a:rPr sz="2900" spc="-5" dirty="0">
                <a:latin typeface="Carlito"/>
                <a:cs typeface="Carlito"/>
              </a:rPr>
              <a:t>daily  demand </a:t>
            </a:r>
            <a:r>
              <a:rPr sz="2900" dirty="0">
                <a:latin typeface="Carlito"/>
                <a:cs typeface="Carlito"/>
              </a:rPr>
              <a:t>and time </a:t>
            </a:r>
            <a:r>
              <a:rPr sz="2900" spc="-5" dirty="0">
                <a:latin typeface="Carlito"/>
                <a:cs typeface="Carlito"/>
              </a:rPr>
              <a:t>deposits </a:t>
            </a:r>
            <a:r>
              <a:rPr sz="2900" dirty="0">
                <a:latin typeface="Carlito"/>
                <a:cs typeface="Carlito"/>
              </a:rPr>
              <a:t>in the form </a:t>
            </a:r>
            <a:r>
              <a:rPr sz="2900" spc="-5" dirty="0">
                <a:latin typeface="Carlito"/>
                <a:cs typeface="Carlito"/>
              </a:rPr>
              <a:t>of liquid  </a:t>
            </a:r>
            <a:r>
              <a:rPr sz="2900" dirty="0">
                <a:latin typeface="Carlito"/>
                <a:cs typeface="Carlito"/>
              </a:rPr>
              <a:t>assets.</a:t>
            </a:r>
            <a:endParaRPr lang="en-IN" sz="2900" dirty="0">
              <a:latin typeface="Carlito"/>
              <a:cs typeface="Carlito"/>
            </a:endParaRPr>
          </a:p>
          <a:p>
            <a:pPr marL="321945" marR="5080" indent="-309880">
              <a:lnSpc>
                <a:spcPct val="150000"/>
              </a:lnSpc>
              <a:spcBef>
                <a:spcPts val="770"/>
              </a:spcBef>
              <a:buFont typeface="Times New Roman"/>
              <a:buChar char="•"/>
              <a:tabLst>
                <a:tab pos="321945" algn="l"/>
                <a:tab pos="322580" algn="l"/>
              </a:tabLst>
            </a:pPr>
            <a:endParaRPr lang="en-IN" sz="2900" dirty="0">
              <a:latin typeface="Carlito"/>
              <a:cs typeface="Carlito"/>
            </a:endParaRPr>
          </a:p>
          <a:p>
            <a:pPr marL="321945" marR="5080" indent="-309880">
              <a:lnSpc>
                <a:spcPct val="150000"/>
              </a:lnSpc>
              <a:spcBef>
                <a:spcPts val="770"/>
              </a:spcBef>
              <a:buFont typeface="Times New Roman"/>
              <a:buChar char="•"/>
              <a:tabLst>
                <a:tab pos="321945" algn="l"/>
                <a:tab pos="322580" algn="l"/>
              </a:tabLst>
            </a:pPr>
            <a:r>
              <a:rPr lang="en-IN" sz="2900" dirty="0">
                <a:latin typeface="Carlito"/>
                <a:cs typeface="Carlito"/>
              </a:rPr>
              <a:t>SLR as of 5</a:t>
            </a:r>
            <a:r>
              <a:rPr lang="en-IN" sz="2900" baseline="30000" dirty="0">
                <a:latin typeface="Carlito"/>
                <a:cs typeface="Carlito"/>
              </a:rPr>
              <a:t>th</a:t>
            </a:r>
            <a:r>
              <a:rPr lang="en-IN" sz="2900" dirty="0">
                <a:latin typeface="Carlito"/>
                <a:cs typeface="Carlito"/>
              </a:rPr>
              <a:t> May 2022 18%</a:t>
            </a:r>
            <a:endParaRPr sz="2900" dirty="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094" y="992712"/>
            <a:ext cx="10692881" cy="2021707"/>
          </a:xfrm>
          <a:prstGeom prst="rect">
            <a:avLst/>
          </a:prstGeom>
        </p:spPr>
        <p:txBody>
          <a:bodyPr vert="horz" wrap="square" lIns="0" tIns="13335" rIns="0" bIns="0" rtlCol="0" anchor="ctr">
            <a:spAutoFit/>
          </a:bodyPr>
          <a:lstStyle/>
          <a:p>
            <a:pPr marL="321945" marR="5080" indent="-309880">
              <a:lnSpc>
                <a:spcPct val="150000"/>
              </a:lnSpc>
              <a:spcBef>
                <a:spcPts val="105"/>
              </a:spcBef>
            </a:pPr>
            <a:r>
              <a:rPr sz="2900" dirty="0"/>
              <a:t>5. </a:t>
            </a:r>
            <a:r>
              <a:rPr sz="2900" b="1" dirty="0">
                <a:latin typeface="Carlito"/>
                <a:cs typeface="Carlito"/>
              </a:rPr>
              <a:t>Repo </a:t>
            </a:r>
            <a:r>
              <a:rPr sz="2900" b="1" spc="-5" dirty="0">
                <a:latin typeface="Carlito"/>
                <a:cs typeface="Carlito"/>
              </a:rPr>
              <a:t>rate</a:t>
            </a:r>
            <a:r>
              <a:rPr sz="2900" spc="-5" dirty="0"/>
              <a:t>: RBI buys securities from banks </a:t>
            </a:r>
            <a:r>
              <a:rPr sz="2900" dirty="0"/>
              <a:t>and  </a:t>
            </a:r>
            <a:r>
              <a:rPr sz="2900" spc="-5" dirty="0"/>
              <a:t>thereby </a:t>
            </a:r>
            <a:r>
              <a:rPr sz="2900" b="1" spc="-5" dirty="0"/>
              <a:t>provides funds to </a:t>
            </a:r>
            <a:r>
              <a:rPr sz="2900" b="1" dirty="0"/>
              <a:t>the </a:t>
            </a:r>
            <a:r>
              <a:rPr sz="2900" b="1" spc="-5" dirty="0"/>
              <a:t>banks</a:t>
            </a:r>
            <a:r>
              <a:rPr sz="2900" spc="-5" dirty="0"/>
              <a:t>. The </a:t>
            </a:r>
            <a:r>
              <a:rPr sz="2900" dirty="0"/>
              <a:t>rate </a:t>
            </a:r>
            <a:r>
              <a:rPr sz="2900" spc="-5" dirty="0"/>
              <a:t>of  </a:t>
            </a:r>
            <a:r>
              <a:rPr sz="2900" dirty="0"/>
              <a:t>interest at which the </a:t>
            </a:r>
            <a:r>
              <a:rPr sz="2900" spc="-5" dirty="0"/>
              <a:t>RBI </a:t>
            </a:r>
            <a:r>
              <a:rPr sz="2900" dirty="0"/>
              <a:t>lends money to the </a:t>
            </a:r>
            <a:r>
              <a:rPr sz="2900" spc="-5" dirty="0"/>
              <a:t>bank</a:t>
            </a:r>
            <a:r>
              <a:rPr sz="2900" spc="-140" dirty="0"/>
              <a:t> </a:t>
            </a:r>
            <a:r>
              <a:rPr sz="2900" dirty="0"/>
              <a:t>is  the </a:t>
            </a:r>
            <a:r>
              <a:rPr sz="2900" spc="-5" dirty="0"/>
              <a:t>repo</a:t>
            </a:r>
            <a:r>
              <a:rPr sz="2900" spc="-15" dirty="0"/>
              <a:t> </a:t>
            </a:r>
            <a:r>
              <a:rPr sz="2900" spc="-5" dirty="0"/>
              <a:t>rate.</a:t>
            </a:r>
            <a:r>
              <a:rPr lang="en-IN" sz="2900" spc="-5" dirty="0"/>
              <a:t> (as of 5</a:t>
            </a:r>
            <a:r>
              <a:rPr lang="en-IN" sz="2900" spc="-5" baseline="30000" dirty="0"/>
              <a:t>th</a:t>
            </a:r>
            <a:r>
              <a:rPr lang="en-IN" sz="2900" spc="-5" dirty="0"/>
              <a:t> May 2022is 4.40%)</a:t>
            </a:r>
            <a:endParaRPr sz="2900" dirty="0">
              <a:latin typeface="Carlito"/>
              <a:cs typeface="Carlito"/>
            </a:endParaRPr>
          </a:p>
        </p:txBody>
      </p:sp>
      <p:sp>
        <p:nvSpPr>
          <p:cNvPr id="3" name="object 3"/>
          <p:cNvSpPr txBox="1"/>
          <p:nvPr/>
        </p:nvSpPr>
        <p:spPr>
          <a:xfrm>
            <a:off x="821094" y="3860344"/>
            <a:ext cx="10842172" cy="2021066"/>
          </a:xfrm>
          <a:prstGeom prst="rect">
            <a:avLst/>
          </a:prstGeom>
        </p:spPr>
        <p:txBody>
          <a:bodyPr vert="horz" wrap="square" lIns="0" tIns="12700" rIns="0" bIns="0" rtlCol="0">
            <a:spAutoFit/>
          </a:bodyPr>
          <a:lstStyle/>
          <a:p>
            <a:pPr marL="321945" marR="5080" indent="-309880">
              <a:lnSpc>
                <a:spcPct val="150100"/>
              </a:lnSpc>
              <a:spcBef>
                <a:spcPts val="100"/>
              </a:spcBef>
            </a:pPr>
            <a:r>
              <a:rPr sz="2900" dirty="0">
                <a:latin typeface="Carlito"/>
                <a:cs typeface="Carlito"/>
              </a:rPr>
              <a:t>6. </a:t>
            </a:r>
            <a:r>
              <a:rPr sz="2900" b="1" dirty="0">
                <a:latin typeface="Carlito"/>
                <a:cs typeface="Carlito"/>
              </a:rPr>
              <a:t>Reverse </a:t>
            </a:r>
            <a:r>
              <a:rPr sz="2900" b="1" spc="-5" dirty="0">
                <a:latin typeface="Carlito"/>
                <a:cs typeface="Carlito"/>
              </a:rPr>
              <a:t>repo rate</a:t>
            </a:r>
            <a:r>
              <a:rPr sz="2900" spc="-5" dirty="0">
                <a:latin typeface="Carlito"/>
                <a:cs typeface="Carlito"/>
              </a:rPr>
              <a:t>: </a:t>
            </a:r>
            <a:r>
              <a:rPr sz="2900" dirty="0">
                <a:latin typeface="Carlito"/>
                <a:cs typeface="Carlito"/>
              </a:rPr>
              <a:t>is the rate at which the</a:t>
            </a:r>
            <a:r>
              <a:rPr sz="2900" spc="-130" dirty="0">
                <a:latin typeface="Carlito"/>
                <a:cs typeface="Carlito"/>
              </a:rPr>
              <a:t> </a:t>
            </a:r>
            <a:r>
              <a:rPr sz="2900" spc="-5" dirty="0">
                <a:latin typeface="Carlito"/>
                <a:cs typeface="Carlito"/>
              </a:rPr>
              <a:t>banks  </a:t>
            </a:r>
            <a:r>
              <a:rPr sz="2900" dirty="0">
                <a:latin typeface="Carlito"/>
                <a:cs typeface="Carlito"/>
              </a:rPr>
              <a:t>can </a:t>
            </a:r>
            <a:r>
              <a:rPr sz="2900" spc="-5" dirty="0">
                <a:latin typeface="Carlito"/>
                <a:cs typeface="Carlito"/>
              </a:rPr>
              <a:t>buy securities or </a:t>
            </a:r>
            <a:r>
              <a:rPr sz="2900" b="1" spc="-5" dirty="0">
                <a:latin typeface="Carlito"/>
                <a:cs typeface="Carlito"/>
              </a:rPr>
              <a:t>deposit </a:t>
            </a:r>
            <a:r>
              <a:rPr sz="2900" b="1" dirty="0">
                <a:latin typeface="Carlito"/>
                <a:cs typeface="Carlito"/>
              </a:rPr>
              <a:t>money with the</a:t>
            </a:r>
            <a:r>
              <a:rPr sz="2900" b="1" spc="-95" dirty="0">
                <a:latin typeface="Carlito"/>
                <a:cs typeface="Carlito"/>
              </a:rPr>
              <a:t> </a:t>
            </a:r>
            <a:r>
              <a:rPr sz="2900" b="1" dirty="0">
                <a:latin typeface="Carlito"/>
                <a:cs typeface="Carlito"/>
              </a:rPr>
              <a:t>RBI</a:t>
            </a:r>
            <a:r>
              <a:rPr lang="en-IN" sz="2900" b="1" dirty="0">
                <a:latin typeface="Carlito"/>
                <a:cs typeface="Carlito"/>
              </a:rPr>
              <a:t> </a:t>
            </a:r>
            <a:r>
              <a:rPr lang="en-IN" sz="2900" dirty="0">
                <a:latin typeface="Carlito"/>
                <a:cs typeface="Carlito"/>
              </a:rPr>
              <a:t>(as of 5</a:t>
            </a:r>
            <a:r>
              <a:rPr lang="en-IN" sz="2900" baseline="30000" dirty="0">
                <a:latin typeface="Carlito"/>
                <a:cs typeface="Carlito"/>
              </a:rPr>
              <a:t>th</a:t>
            </a:r>
            <a:r>
              <a:rPr lang="en-IN" sz="2900" dirty="0">
                <a:latin typeface="Carlito"/>
                <a:cs typeface="Carlito"/>
              </a:rPr>
              <a:t> May 2022 is 3.35%)</a:t>
            </a:r>
            <a:endParaRPr sz="2900" dirty="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969239"/>
          <a:ext cx="10515600" cy="2738857"/>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53401">
                <a:tc>
                  <a:txBody>
                    <a:bodyPr/>
                    <a:lstStyle/>
                    <a:p>
                      <a:pPr algn="l" fontAlgn="ctr"/>
                      <a:r>
                        <a:rPr lang="en-US" sz="1700" dirty="0">
                          <a:effectLst/>
                        </a:rPr>
                        <a:t>Quantitative Tool</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tc>
                  <a:txBody>
                    <a:bodyPr/>
                    <a:lstStyle/>
                    <a:p>
                      <a:pPr algn="l" fontAlgn="ctr"/>
                      <a:r>
                        <a:rPr lang="en-US" sz="1700">
                          <a:effectLst/>
                        </a:rPr>
                        <a:t>What happens if increased</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tc>
                  <a:txBody>
                    <a:bodyPr/>
                    <a:lstStyle/>
                    <a:p>
                      <a:pPr algn="l" fontAlgn="ctr"/>
                      <a:r>
                        <a:rPr lang="en-US" sz="1700">
                          <a:effectLst/>
                        </a:rPr>
                        <a:t>What happens if its decreased</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extLst>
                  <a:ext uri="{0D108BD9-81ED-4DB2-BD59-A6C34878D82A}">
                    <a16:rowId xmlns:a16="http://schemas.microsoft.com/office/drawing/2014/main" val="10000"/>
                  </a:ext>
                </a:extLst>
              </a:tr>
              <a:tr h="353401">
                <a:tc>
                  <a:txBody>
                    <a:bodyPr/>
                    <a:lstStyle/>
                    <a:p>
                      <a:pPr fontAlgn="ctr"/>
                      <a:r>
                        <a:rPr lang="en-US" sz="1700">
                          <a:effectLst/>
                        </a:rPr>
                        <a:t>Bank Rate</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decreases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increases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3401">
                <a:tc>
                  <a:txBody>
                    <a:bodyPr/>
                    <a:lstStyle/>
                    <a:p>
                      <a:pPr fontAlgn="ctr"/>
                      <a:r>
                        <a:rPr lang="en-US" sz="1700">
                          <a:effectLst/>
                        </a:rPr>
                        <a:t>Statutory Liquidity Ratio (SLR)</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decreases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increases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3401">
                <a:tc>
                  <a:txBody>
                    <a:bodyPr/>
                    <a:lstStyle/>
                    <a:p>
                      <a:pPr fontAlgn="ctr"/>
                      <a:r>
                        <a:rPr lang="en-US" sz="1700">
                          <a:effectLst/>
                        </a:rPr>
                        <a:t>Cash Reserve Ratio (CRR)</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decreases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increases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3401">
                <a:tc>
                  <a:txBody>
                    <a:bodyPr/>
                    <a:lstStyle/>
                    <a:p>
                      <a:pPr fontAlgn="ctr"/>
                      <a:r>
                        <a:rPr lang="en-US" sz="1700">
                          <a:effectLst/>
                        </a:rPr>
                        <a:t>Repo rate</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decreases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increases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3401">
                <a:tc>
                  <a:txBody>
                    <a:bodyPr/>
                    <a:lstStyle/>
                    <a:p>
                      <a:pPr fontAlgn="ctr"/>
                      <a:r>
                        <a:rPr lang="en-US" sz="1700">
                          <a:effectLst/>
                        </a:rPr>
                        <a:t>Reverse Repo Rate</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decreases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Money Supply increases</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18451">
                <a:tc>
                  <a:txBody>
                    <a:bodyPr/>
                    <a:lstStyle/>
                    <a:p>
                      <a:pPr fontAlgn="ctr"/>
                      <a:r>
                        <a:rPr lang="en-US" sz="1700" dirty="0">
                          <a:effectLst/>
                        </a:rPr>
                        <a:t>Open Market Operation (OMO)</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a:effectLst/>
                        </a:rPr>
                        <a:t>Selling securities will decrease money supply</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700" dirty="0">
                          <a:effectLst/>
                        </a:rPr>
                        <a:t>Buying securities will increase money supply</a:t>
                      </a:r>
                    </a:p>
                  </a:txBody>
                  <a:tcPr marL="88350" marR="88350" marT="44175" marB="44175"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735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6702" y="802887"/>
            <a:ext cx="10292575" cy="3970318"/>
          </a:xfrm>
          <a:prstGeom prst="rect">
            <a:avLst/>
          </a:prstGeom>
        </p:spPr>
        <p:txBody>
          <a:bodyPr wrap="square">
            <a:spAutoFit/>
          </a:bodyPr>
          <a:lstStyle/>
          <a:p>
            <a:pPr algn="just"/>
            <a:r>
              <a:rPr lang="en-US" b="1" dirty="0">
                <a:solidFill>
                  <a:srgbClr val="000000"/>
                </a:solidFill>
                <a:latin typeface="Nunito Sans"/>
              </a:rPr>
              <a:t>Significance of Quantitative tools</a:t>
            </a:r>
          </a:p>
          <a:p>
            <a:pPr algn="just">
              <a:buFont typeface="Arial" panose="020B0604020202020204" pitchFamily="34" charset="0"/>
              <a:buChar char="•"/>
            </a:pPr>
            <a:r>
              <a:rPr lang="en-US" dirty="0">
                <a:solidFill>
                  <a:srgbClr val="212529"/>
                </a:solidFill>
                <a:latin typeface="Nunito Sans"/>
              </a:rPr>
              <a:t>Quantitative tools are linked to the quantity and volume of money, as the name implies.</a:t>
            </a:r>
          </a:p>
          <a:p>
            <a:pPr algn="just">
              <a:buFont typeface="Arial" panose="020B0604020202020204" pitchFamily="34" charset="0"/>
              <a:buChar char="•"/>
            </a:pPr>
            <a:r>
              <a:rPr lang="en-US" dirty="0">
                <a:solidFill>
                  <a:srgbClr val="212529"/>
                </a:solidFill>
                <a:latin typeface="Nunito Sans"/>
              </a:rPr>
              <a:t>It is used to regulate the total amount of money and volume of bank credit in the economy.</a:t>
            </a:r>
          </a:p>
          <a:p>
            <a:pPr algn="just">
              <a:buFont typeface="Arial" panose="020B0604020202020204" pitchFamily="34" charset="0"/>
              <a:buChar char="•"/>
            </a:pPr>
            <a:r>
              <a:rPr lang="en-US" dirty="0">
                <a:solidFill>
                  <a:srgbClr val="212529"/>
                </a:solidFill>
                <a:latin typeface="Nunito Sans"/>
              </a:rPr>
              <a:t>Quantitative tools are indirect instruments that are used to influence the amount of credit available in the economy.</a:t>
            </a:r>
          </a:p>
          <a:p>
            <a:pPr algn="just">
              <a:buFont typeface="Arial" panose="020B0604020202020204" pitchFamily="34" charset="0"/>
              <a:buChar char="•"/>
            </a:pPr>
            <a:r>
              <a:rPr lang="en-US" dirty="0">
                <a:solidFill>
                  <a:srgbClr val="212529"/>
                </a:solidFill>
                <a:latin typeface="Nunito Sans"/>
              </a:rPr>
              <a:t>It affects the level of aggregate demand through the supply of money, cost of money and availability of credit.</a:t>
            </a:r>
          </a:p>
          <a:p>
            <a:pPr algn="just"/>
            <a:endParaRPr lang="en-US" dirty="0">
              <a:solidFill>
                <a:srgbClr val="212529"/>
              </a:solidFill>
              <a:latin typeface="Nunito Sans"/>
            </a:endParaRPr>
          </a:p>
          <a:p>
            <a:pPr algn="just"/>
            <a:endParaRPr lang="en-US" dirty="0">
              <a:solidFill>
                <a:srgbClr val="212529"/>
              </a:solidFill>
              <a:latin typeface="Nunito Sans"/>
            </a:endParaRPr>
          </a:p>
          <a:p>
            <a:pPr algn="just"/>
            <a:r>
              <a:rPr lang="en-US" b="1" dirty="0">
                <a:solidFill>
                  <a:srgbClr val="000000"/>
                </a:solidFill>
                <a:latin typeface="Nunito Sans"/>
              </a:rPr>
              <a:t>Limitations of Quantitative tools</a:t>
            </a:r>
          </a:p>
          <a:p>
            <a:pPr algn="just">
              <a:buFont typeface="Arial" panose="020B0604020202020204" pitchFamily="34" charset="0"/>
              <a:buChar char="•"/>
            </a:pPr>
            <a:r>
              <a:rPr lang="en-US" dirty="0">
                <a:solidFill>
                  <a:srgbClr val="212529"/>
                </a:solidFill>
                <a:latin typeface="Nunito Sans"/>
              </a:rPr>
              <a:t>Frequent changes in policy rates can cause speculations among the banks leading to poor transmission of monetary policy.</a:t>
            </a:r>
          </a:p>
          <a:p>
            <a:pPr algn="just">
              <a:buFont typeface="Arial" panose="020B0604020202020204" pitchFamily="34" charset="0"/>
              <a:buChar char="•"/>
            </a:pPr>
            <a:r>
              <a:rPr lang="en-US" dirty="0">
                <a:solidFill>
                  <a:srgbClr val="212529"/>
                </a:solidFill>
                <a:latin typeface="Nunito Sans"/>
              </a:rPr>
              <a:t>The usage of quantitative tools alone can’t achieve the desired situation in an economy as there are many other parameters deciding money supply.</a:t>
            </a:r>
            <a:endParaRPr lang="en-US" b="0" i="0" dirty="0">
              <a:solidFill>
                <a:srgbClr val="212529"/>
              </a:solidFill>
              <a:effectLst/>
              <a:latin typeface="Nunito Sans"/>
            </a:endParaRPr>
          </a:p>
        </p:txBody>
      </p:sp>
    </p:spTree>
    <p:extLst>
      <p:ext uri="{BB962C8B-B14F-4D97-AF65-F5344CB8AC3E}">
        <p14:creationId xmlns:p14="http://schemas.microsoft.com/office/powerpoint/2010/main" val="214293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551" y="511214"/>
            <a:ext cx="10515600" cy="1325563"/>
          </a:xfrm>
        </p:spPr>
        <p:txBody>
          <a:bodyPr>
            <a:normAutofit/>
          </a:bodyPr>
          <a:lstStyle/>
          <a:p>
            <a:pPr algn="ctr"/>
            <a:r>
              <a:rPr lang="en-US" b="1" dirty="0"/>
              <a:t>Qualitative Tools of Monetary Policy</a:t>
            </a:r>
            <a:br>
              <a:rPr lang="en-US" b="1" dirty="0"/>
            </a:br>
            <a:endParaRPr lang="en-US" dirty="0"/>
          </a:p>
        </p:txBody>
      </p:sp>
      <p:sp>
        <p:nvSpPr>
          <p:cNvPr id="3" name="Content Placeholder 2"/>
          <p:cNvSpPr>
            <a:spLocks noGrp="1"/>
          </p:cNvSpPr>
          <p:nvPr>
            <p:ph idx="1"/>
          </p:nvPr>
        </p:nvSpPr>
        <p:spPr>
          <a:xfrm>
            <a:off x="760142" y="1892533"/>
            <a:ext cx="10515600" cy="4351338"/>
          </a:xfrm>
        </p:spPr>
        <p:txBody>
          <a:bodyPr/>
          <a:lstStyle/>
          <a:p>
            <a:pPr algn="just"/>
            <a:r>
              <a:rPr lang="en-US" b="1" dirty="0"/>
              <a:t>Qualitative Tools of Monetary Policy</a:t>
            </a:r>
            <a:r>
              <a:rPr lang="en-US" dirty="0"/>
              <a:t> is a set of instruments used by the </a:t>
            </a:r>
            <a:r>
              <a:rPr lang="en-US" b="1" dirty="0"/>
              <a:t>Reserve Bank of India (RBI)</a:t>
            </a:r>
            <a:r>
              <a:rPr lang="en-US" dirty="0"/>
              <a:t> which discriminates the use and allocation of credit to different sectors of the economy. The qualitative tools are also known as</a:t>
            </a:r>
            <a:r>
              <a:rPr lang="en-US" b="1" dirty="0"/>
              <a:t> Selective Tools of Monetary Policy</a:t>
            </a:r>
            <a:r>
              <a:rPr lang="en-US" dirty="0"/>
              <a:t>. </a:t>
            </a:r>
          </a:p>
        </p:txBody>
      </p:sp>
    </p:spTree>
    <p:extLst>
      <p:ext uri="{BB962C8B-B14F-4D97-AF65-F5344CB8AC3E}">
        <p14:creationId xmlns:p14="http://schemas.microsoft.com/office/powerpoint/2010/main" val="204412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2445" y="765908"/>
            <a:ext cx="7326884" cy="51114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268" y="598990"/>
            <a:ext cx="10515600" cy="5143887"/>
          </a:xfrm>
        </p:spPr>
        <p:txBody>
          <a:bodyPr>
            <a:normAutofit lnSpcReduction="10000"/>
          </a:bodyPr>
          <a:lstStyle/>
          <a:p>
            <a:r>
              <a:rPr lang="en-US" b="1" dirty="0"/>
              <a:t>What are Qualitative tools</a:t>
            </a:r>
          </a:p>
          <a:p>
            <a:r>
              <a:rPr lang="en-US" dirty="0"/>
              <a:t>Qualitative instruments are </a:t>
            </a:r>
            <a:r>
              <a:rPr lang="en-US" b="1" dirty="0"/>
              <a:t>selective instruments</a:t>
            </a:r>
            <a:r>
              <a:rPr lang="en-US" dirty="0"/>
              <a:t> of the RBI's monetary policy.</a:t>
            </a:r>
          </a:p>
          <a:p>
            <a:r>
              <a:rPr lang="en-US" dirty="0"/>
              <a:t>These instruments are used to distinguish between different types of credit, such as preferring export over import or essential credit supply over non-essential credit supply.</a:t>
            </a:r>
          </a:p>
          <a:p>
            <a:r>
              <a:rPr lang="en-US" b="1" dirty="0"/>
              <a:t>Both borrowers and lenders are affected by this strategy.</a:t>
            </a:r>
            <a:endParaRPr lang="en-US" dirty="0"/>
          </a:p>
          <a:p>
            <a:r>
              <a:rPr lang="en-US" dirty="0"/>
              <a:t>These instruments have an impact on how credit is used in various sectors. For example, the RBI can set upper limits on how much money banks can lend to specific sectors of the economy.</a:t>
            </a:r>
          </a:p>
          <a:p>
            <a:r>
              <a:rPr lang="en-US" dirty="0"/>
              <a:t>The</a:t>
            </a:r>
            <a:r>
              <a:rPr lang="en-US" b="1" dirty="0"/>
              <a:t> amount of money in circulation is unaffected</a:t>
            </a:r>
            <a:r>
              <a:rPr lang="en-US" dirty="0"/>
              <a:t>. The available funds are simply directed in a certain direction.</a:t>
            </a:r>
          </a:p>
          <a:p>
            <a:endParaRPr lang="en-US" dirty="0"/>
          </a:p>
        </p:txBody>
      </p:sp>
    </p:spTree>
    <p:extLst>
      <p:ext uri="{BB962C8B-B14F-4D97-AF65-F5344CB8AC3E}">
        <p14:creationId xmlns:p14="http://schemas.microsoft.com/office/powerpoint/2010/main" val="58544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Qualitative tools</a:t>
            </a:r>
            <a:br>
              <a:rPr lang="en-US" b="1" dirty="0"/>
            </a:br>
            <a:endParaRPr lang="en-US" dirty="0"/>
          </a:p>
        </p:txBody>
      </p:sp>
      <p:sp>
        <p:nvSpPr>
          <p:cNvPr id="3" name="Content Placeholder 2"/>
          <p:cNvSpPr>
            <a:spLocks noGrp="1"/>
          </p:cNvSpPr>
          <p:nvPr>
            <p:ph idx="1"/>
          </p:nvPr>
        </p:nvSpPr>
        <p:spPr>
          <a:xfrm>
            <a:off x="637478" y="1413028"/>
            <a:ext cx="10848278" cy="4809351"/>
          </a:xfrm>
        </p:spPr>
        <p:txBody>
          <a:bodyPr>
            <a:normAutofit fontScale="62500" lnSpcReduction="20000"/>
          </a:bodyPr>
          <a:lstStyle/>
          <a:p>
            <a:r>
              <a:rPr lang="en-US" b="1" dirty="0"/>
              <a:t>Change in Marginal Requirement</a:t>
            </a:r>
          </a:p>
          <a:p>
            <a:r>
              <a:rPr lang="en-US" dirty="0"/>
              <a:t>The term </a:t>
            </a:r>
            <a:r>
              <a:rPr lang="en-US" b="1" dirty="0"/>
              <a:t>"margin" </a:t>
            </a:r>
            <a:r>
              <a:rPr lang="en-US" dirty="0"/>
              <a:t>refers to the percentage of a loan that is not offered or financed by the bank.</a:t>
            </a:r>
          </a:p>
          <a:p>
            <a:r>
              <a:rPr lang="en-US" dirty="0"/>
              <a:t>A change in the loan size can be caused by a change in the marginal requirement.</a:t>
            </a:r>
          </a:p>
          <a:p>
            <a:r>
              <a:rPr lang="en-US" dirty="0"/>
              <a:t>This device is used to boost credit supply for necessary sectors while discouraging it for non-essential ones.</a:t>
            </a:r>
          </a:p>
          <a:p>
            <a:r>
              <a:rPr lang="en-US" dirty="0"/>
              <a:t>This can be accomplished by raising the marginal of unneeded sectors while lowering the marginal of other sectors in need.</a:t>
            </a:r>
          </a:p>
          <a:p>
            <a:r>
              <a:rPr lang="en-US" dirty="0"/>
              <a:t>If the RBI believes that additional credit should be available to the agricultural sector, the margin will be reduced, and 80-90 per cent of the loan will be available.</a:t>
            </a:r>
          </a:p>
          <a:p>
            <a:pPr lvl="1"/>
            <a:r>
              <a:rPr lang="en-US" dirty="0"/>
              <a:t>For Instance, if the marginal requirement for the agricultural sector is 10% and if someone pledges collateral worth 10 </a:t>
            </a:r>
            <a:r>
              <a:rPr lang="en-US" dirty="0" err="1"/>
              <a:t>crores</a:t>
            </a:r>
            <a:r>
              <a:rPr lang="en-US" dirty="0"/>
              <a:t> for a loan of 10 </a:t>
            </a:r>
            <a:r>
              <a:rPr lang="en-US" dirty="0" err="1"/>
              <a:t>crores</a:t>
            </a:r>
            <a:r>
              <a:rPr lang="en-US" dirty="0"/>
              <a:t>, then the sanctioned loan would be a maximum of 9 </a:t>
            </a:r>
            <a:r>
              <a:rPr lang="en-US" dirty="0" err="1"/>
              <a:t>crores</a:t>
            </a:r>
            <a:r>
              <a:rPr lang="en-US" dirty="0"/>
              <a:t>.</a:t>
            </a:r>
          </a:p>
          <a:p>
            <a:pPr lvl="1"/>
            <a:r>
              <a:rPr lang="en-US" dirty="0"/>
              <a:t>On the other hand, if the automotive sector has a marginal requirement of 20%, for the same collateral and loan the sanctioned amount will be 8 </a:t>
            </a:r>
            <a:r>
              <a:rPr lang="en-US" dirty="0" err="1"/>
              <a:t>crores</a:t>
            </a:r>
            <a:r>
              <a:rPr lang="en-US" dirty="0"/>
              <a:t>.</a:t>
            </a:r>
          </a:p>
          <a:p>
            <a:r>
              <a:rPr lang="en-US" b="1" dirty="0"/>
              <a:t>Regulation of Consumer Credit</a:t>
            </a:r>
          </a:p>
          <a:p>
            <a:r>
              <a:rPr lang="en-US" dirty="0"/>
              <a:t>Consumer credit supply is regulated by the instalment of sale and hire purchase of consumer goods.</a:t>
            </a:r>
          </a:p>
          <a:p>
            <a:r>
              <a:rPr lang="en-US" dirty="0"/>
              <a:t>Features such as instalment amount, down payment, loan period, and so on are all pre-determined, which aids in the control of credit and inflation in the country.</a:t>
            </a:r>
          </a:p>
          <a:p>
            <a:r>
              <a:rPr lang="en-US" dirty="0"/>
              <a:t>For Instance, for a home loan, the RBI can set a minimum </a:t>
            </a:r>
            <a:r>
              <a:rPr lang="en-US" dirty="0" err="1"/>
              <a:t>downpayment</a:t>
            </a:r>
            <a:r>
              <a:rPr lang="en-US" dirty="0"/>
              <a:t> limit of 15%. Therefore for a home loan of 1 </a:t>
            </a:r>
            <a:r>
              <a:rPr lang="en-US" dirty="0" err="1"/>
              <a:t>crore</a:t>
            </a:r>
            <a:r>
              <a:rPr lang="en-US" dirty="0"/>
              <a:t>, </a:t>
            </a:r>
            <a:r>
              <a:rPr lang="en-US" dirty="0" err="1"/>
              <a:t>Rs</a:t>
            </a:r>
            <a:r>
              <a:rPr lang="en-US" dirty="0"/>
              <a:t>. 15 lakhs must be paid as a </a:t>
            </a:r>
            <a:r>
              <a:rPr lang="en-US" dirty="0" err="1"/>
              <a:t>downpayment</a:t>
            </a:r>
            <a:r>
              <a:rPr lang="en-US" dirty="0"/>
              <a:t> and avail 85 lakhs as a loan.</a:t>
            </a:r>
          </a:p>
        </p:txBody>
      </p:sp>
    </p:spTree>
    <p:extLst>
      <p:ext uri="{BB962C8B-B14F-4D97-AF65-F5344CB8AC3E}">
        <p14:creationId xmlns:p14="http://schemas.microsoft.com/office/powerpoint/2010/main" val="321524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32" y="320210"/>
            <a:ext cx="11216268" cy="6169799"/>
          </a:xfrm>
        </p:spPr>
        <p:txBody>
          <a:bodyPr>
            <a:normAutofit fontScale="62500" lnSpcReduction="20000"/>
          </a:bodyPr>
          <a:lstStyle/>
          <a:p>
            <a:r>
              <a:rPr lang="en-US" b="1" dirty="0"/>
              <a:t>Rationing of Credit</a:t>
            </a:r>
          </a:p>
          <a:p>
            <a:r>
              <a:rPr lang="en-US" dirty="0"/>
              <a:t>The Reserve Bank of India sets a credit limit for commercial banks. The quantity of credit accessible to any commercial bank is limited.</a:t>
            </a:r>
          </a:p>
          <a:p>
            <a:r>
              <a:rPr lang="en-US" dirty="0"/>
              <a:t>The higher credit limit might be set for certain objectives, and banks must adhere to it.</a:t>
            </a:r>
          </a:p>
          <a:p>
            <a:r>
              <a:rPr lang="en-US" dirty="0"/>
              <a:t>This reduces the bank's credit exposure to </a:t>
            </a:r>
            <a:r>
              <a:rPr lang="en-US" dirty="0" err="1"/>
              <a:t>unfavourable</a:t>
            </a:r>
            <a:r>
              <a:rPr lang="en-US" dirty="0"/>
              <a:t> industries. This device also regulates </a:t>
            </a:r>
            <a:r>
              <a:rPr lang="en-US" b="1" dirty="0"/>
              <a:t>bill rediscounting</a:t>
            </a:r>
            <a:r>
              <a:rPr lang="en-US" dirty="0"/>
              <a:t>.</a:t>
            </a:r>
          </a:p>
          <a:p>
            <a:r>
              <a:rPr lang="en-US" dirty="0"/>
              <a:t>For Instance, the banks might be instructed by the RBI not to lend to traders of Onion and Potato in spite of having eligibility and collateral pledging capacity. This is to ensure there is no hoarding of essential commodities by using bank loans.</a:t>
            </a:r>
          </a:p>
          <a:p>
            <a:r>
              <a:rPr lang="en-US" b="1" dirty="0"/>
              <a:t>Moral Suasion</a:t>
            </a:r>
          </a:p>
          <a:p>
            <a:r>
              <a:rPr lang="en-US" dirty="0"/>
              <a:t>Moral suasion refers to the RBI's recommendations to commercial banks that aid in the restraint of credit during inflationary periods.</a:t>
            </a:r>
          </a:p>
          <a:p>
            <a:r>
              <a:rPr lang="en-US" dirty="0"/>
              <a:t>The Reserve Bank of India (RBI) exerts pressure on the Indian banking system without taking any concrete steps to ensure compliance with the rules.</a:t>
            </a:r>
          </a:p>
          <a:p>
            <a:r>
              <a:rPr lang="en-US" dirty="0"/>
              <a:t>Commercial banks are informed of the RBI's expectations through monetary policy.</a:t>
            </a:r>
          </a:p>
          <a:p>
            <a:r>
              <a:rPr lang="en-US" dirty="0"/>
              <a:t>Under moral suasion, the RBI can offer orders, recommendations, and suggestions to commercial banks to reduce loan supply for speculative purposes.</a:t>
            </a:r>
          </a:p>
          <a:p>
            <a:r>
              <a:rPr lang="en-US" dirty="0"/>
              <a:t>For Instance, the Governor of RBI making a press statement that the reduction in repo rates have not been transferred to the consumers. This will nudge the banks to reduce their interest rates.</a:t>
            </a:r>
          </a:p>
          <a:p>
            <a:r>
              <a:rPr lang="en-US" b="1" dirty="0"/>
              <a:t>Direct Action</a:t>
            </a:r>
          </a:p>
          <a:p>
            <a:r>
              <a:rPr lang="en-US" dirty="0"/>
              <a:t>The central bank (RBI) can punish and impose sanctions on banks for not following the guidelines provided under the monetary policy.</a:t>
            </a:r>
          </a:p>
          <a:p>
            <a:r>
              <a:rPr lang="en-US" dirty="0"/>
              <a:t>For Instance, the imposition of the </a:t>
            </a:r>
            <a:r>
              <a:rPr lang="en-US" b="1" dirty="0"/>
              <a:t>Prompt Corrective Action Framework </a:t>
            </a:r>
            <a:r>
              <a:rPr lang="en-US" dirty="0"/>
              <a:t>is one such Direct Action measure.</a:t>
            </a:r>
          </a:p>
          <a:p>
            <a:endParaRPr lang="en-US" dirty="0"/>
          </a:p>
          <a:p>
            <a:endParaRPr lang="en-US" dirty="0"/>
          </a:p>
        </p:txBody>
      </p:sp>
    </p:spTree>
    <p:extLst>
      <p:ext uri="{BB962C8B-B14F-4D97-AF65-F5344CB8AC3E}">
        <p14:creationId xmlns:p14="http://schemas.microsoft.com/office/powerpoint/2010/main" val="183178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82945708"/>
              </p:ext>
            </p:extLst>
          </p:nvPr>
        </p:nvGraphicFramePr>
        <p:xfrm>
          <a:off x="1249734" y="631414"/>
          <a:ext cx="8574489" cy="5490605"/>
        </p:xfrm>
        <a:graphic>
          <a:graphicData uri="http://schemas.openxmlformats.org/drawingml/2006/table">
            <a:tbl>
              <a:tblPr/>
              <a:tblGrid>
                <a:gridCol w="2858163">
                  <a:extLst>
                    <a:ext uri="{9D8B030D-6E8A-4147-A177-3AD203B41FA5}">
                      <a16:colId xmlns:a16="http://schemas.microsoft.com/office/drawing/2014/main" val="20000"/>
                    </a:ext>
                  </a:extLst>
                </a:gridCol>
                <a:gridCol w="2858163">
                  <a:extLst>
                    <a:ext uri="{9D8B030D-6E8A-4147-A177-3AD203B41FA5}">
                      <a16:colId xmlns:a16="http://schemas.microsoft.com/office/drawing/2014/main" val="20001"/>
                    </a:ext>
                  </a:extLst>
                </a:gridCol>
                <a:gridCol w="2858163">
                  <a:extLst>
                    <a:ext uri="{9D8B030D-6E8A-4147-A177-3AD203B41FA5}">
                      <a16:colId xmlns:a16="http://schemas.microsoft.com/office/drawing/2014/main" val="20002"/>
                    </a:ext>
                  </a:extLst>
                </a:gridCol>
              </a:tblGrid>
              <a:tr h="326763">
                <a:tc>
                  <a:txBody>
                    <a:bodyPr/>
                    <a:lstStyle/>
                    <a:p>
                      <a:pPr algn="ctr" fontAlgn="ctr"/>
                      <a:r>
                        <a:rPr lang="en-US" sz="1300" dirty="0">
                          <a:effectLst/>
                        </a:rPr>
                        <a:t>Parameter</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tc>
                  <a:txBody>
                    <a:bodyPr/>
                    <a:lstStyle/>
                    <a:p>
                      <a:pPr algn="ctr" fontAlgn="ctr"/>
                      <a:r>
                        <a:rPr lang="en-US" sz="1300">
                          <a:effectLst/>
                        </a:rPr>
                        <a:t>Quantitative Tools</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tc>
                  <a:txBody>
                    <a:bodyPr/>
                    <a:lstStyle/>
                    <a:p>
                      <a:pPr algn="ctr" fontAlgn="ctr"/>
                      <a:r>
                        <a:rPr lang="en-US" sz="1300">
                          <a:effectLst/>
                        </a:rPr>
                        <a:t>Qualitative Tools</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D2EDD8"/>
                    </a:solidFill>
                  </a:tcPr>
                </a:tc>
                <a:extLst>
                  <a:ext uri="{0D108BD9-81ED-4DB2-BD59-A6C34878D82A}">
                    <a16:rowId xmlns:a16="http://schemas.microsoft.com/office/drawing/2014/main" val="10000"/>
                  </a:ext>
                </a:extLst>
              </a:tr>
              <a:tr h="2787677">
                <a:tc>
                  <a:txBody>
                    <a:bodyPr/>
                    <a:lstStyle/>
                    <a:p>
                      <a:pPr fontAlgn="ctr"/>
                      <a:r>
                        <a:rPr lang="en-US" sz="1300" dirty="0">
                          <a:effectLst/>
                        </a:rPr>
                        <a:t>Tools</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buFont typeface="+mj-lt"/>
                        <a:buAutoNum type="arabicPeriod"/>
                      </a:pPr>
                      <a:r>
                        <a:rPr lang="en-US" sz="1300" dirty="0">
                          <a:effectLst/>
                        </a:rPr>
                        <a:t>Bank Rate</a:t>
                      </a:r>
                    </a:p>
                    <a:p>
                      <a:pPr fontAlgn="ctr">
                        <a:buFont typeface="+mj-lt"/>
                        <a:buAutoNum type="arabicPeriod"/>
                      </a:pPr>
                      <a:r>
                        <a:rPr lang="en-US" sz="1300" dirty="0">
                          <a:effectLst/>
                        </a:rPr>
                        <a:t>Statutory Liquidity Ratio (SLR)</a:t>
                      </a:r>
                    </a:p>
                    <a:p>
                      <a:pPr fontAlgn="ctr">
                        <a:buFont typeface="+mj-lt"/>
                        <a:buAutoNum type="arabicPeriod"/>
                      </a:pPr>
                      <a:r>
                        <a:rPr lang="en-US" sz="1300" dirty="0">
                          <a:effectLst/>
                        </a:rPr>
                        <a:t>Cash Reserve Ratio</a:t>
                      </a:r>
                    </a:p>
                    <a:p>
                      <a:pPr fontAlgn="ctr">
                        <a:buFont typeface="+mj-lt"/>
                        <a:buAutoNum type="arabicPeriod"/>
                      </a:pPr>
                      <a:r>
                        <a:rPr lang="en-US" sz="1300" dirty="0">
                          <a:effectLst/>
                        </a:rPr>
                        <a:t>Open Market Operation (OMO)</a:t>
                      </a:r>
                    </a:p>
                    <a:p>
                      <a:pPr fontAlgn="ctr">
                        <a:buFont typeface="+mj-lt"/>
                        <a:buAutoNum type="arabicPeriod"/>
                      </a:pPr>
                      <a:r>
                        <a:rPr lang="en-US" sz="1300" dirty="0">
                          <a:effectLst/>
                        </a:rPr>
                        <a:t>Repo rate</a:t>
                      </a:r>
                    </a:p>
                    <a:p>
                      <a:pPr fontAlgn="ctr">
                        <a:buFont typeface="+mj-lt"/>
                        <a:buAutoNum type="arabicPeriod"/>
                      </a:pPr>
                      <a:r>
                        <a:rPr lang="en-US" sz="1300" dirty="0">
                          <a:effectLst/>
                        </a:rPr>
                        <a:t>Reverse Repo Rate</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buFont typeface="+mj-lt"/>
                        <a:buAutoNum type="arabicPeriod"/>
                      </a:pPr>
                      <a:r>
                        <a:rPr lang="en-US" sz="1300">
                          <a:effectLst/>
                        </a:rPr>
                        <a:t>Marginal requirements</a:t>
                      </a:r>
                    </a:p>
                    <a:p>
                      <a:pPr fontAlgn="ctr">
                        <a:buFont typeface="+mj-lt"/>
                        <a:buAutoNum type="arabicPeriod"/>
                      </a:pPr>
                      <a:r>
                        <a:rPr lang="en-US" sz="1300">
                          <a:effectLst/>
                        </a:rPr>
                        <a:t>Regulation of consumer credit</a:t>
                      </a:r>
                    </a:p>
                    <a:p>
                      <a:pPr fontAlgn="ctr">
                        <a:buFont typeface="+mj-lt"/>
                        <a:buAutoNum type="arabicPeriod"/>
                      </a:pPr>
                      <a:r>
                        <a:rPr lang="en-US" sz="1300">
                          <a:effectLst/>
                        </a:rPr>
                        <a:t>Rationing of Credit</a:t>
                      </a:r>
                    </a:p>
                    <a:p>
                      <a:pPr fontAlgn="ctr">
                        <a:buFont typeface="+mj-lt"/>
                        <a:buAutoNum type="arabicPeriod"/>
                      </a:pPr>
                      <a:r>
                        <a:rPr lang="en-US" sz="1300">
                          <a:effectLst/>
                        </a:rPr>
                        <a:t>Moral Suasion</a:t>
                      </a:r>
                    </a:p>
                    <a:p>
                      <a:pPr fontAlgn="ctr">
                        <a:buFont typeface="+mj-lt"/>
                        <a:buAutoNum type="arabicPeriod"/>
                      </a:pPr>
                      <a:r>
                        <a:rPr lang="en-US" sz="1300">
                          <a:effectLst/>
                        </a:rPr>
                        <a:t>Direct Action</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65037">
                <a:tc>
                  <a:txBody>
                    <a:bodyPr/>
                    <a:lstStyle/>
                    <a:p>
                      <a:pPr fontAlgn="ctr"/>
                      <a:r>
                        <a:rPr lang="en-US" sz="1300">
                          <a:effectLst/>
                        </a:rPr>
                        <a:t>Impact</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300">
                          <a:effectLst/>
                        </a:rPr>
                        <a:t>Indirect in nature as any change in these tools may not transmit to the consumer immediately or directly.</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300">
                          <a:effectLst/>
                        </a:rPr>
                        <a:t>Direct in nature as any changes are directly impacting the consumers as the case of requirement of a down payment.</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11128">
                <a:tc>
                  <a:txBody>
                    <a:bodyPr/>
                    <a:lstStyle/>
                    <a:p>
                      <a:pPr fontAlgn="ctr"/>
                      <a:r>
                        <a:rPr lang="en-US" sz="1300">
                          <a:effectLst/>
                        </a:rPr>
                        <a:t>Reach</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300">
                          <a:effectLst/>
                        </a:rPr>
                        <a:t>The reach of Quantitative tools is general. They affect money supply in the entire economy and all sectors be it housing, automobile, manufacturing- everything.</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ctr"/>
                      <a:r>
                        <a:rPr lang="en-US" sz="1300" dirty="0">
                          <a:effectLst/>
                        </a:rPr>
                        <a:t>The reach of Qualitative tools is selective. It can affect money supply in a specific sector of the economy like automobile or agriculture.</a:t>
                      </a:r>
                    </a:p>
                  </a:txBody>
                  <a:tcPr marL="64945" marR="64945" marT="32473" marB="32473" anchor="ct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8545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plate, dish, vegetable&#10;&#10;Description automatically generated">
            <a:extLst>
              <a:ext uri="{FF2B5EF4-FFF2-40B4-BE49-F238E27FC236}">
                <a16:creationId xmlns:a16="http://schemas.microsoft.com/office/drawing/2014/main" id="{79D81816-DD2A-41DD-A97B-6BE3E0EE153F}"/>
              </a:ext>
            </a:extLst>
          </p:cNvPr>
          <p:cNvPicPr>
            <a:picLocks noChangeAspect="1"/>
          </p:cNvPicPr>
          <p:nvPr/>
        </p:nvPicPr>
        <p:blipFill rotWithShape="1">
          <a:blip r:embed="rId3">
            <a:extLst>
              <a:ext uri="{28A0092B-C50C-407E-A947-70E740481C1C}">
                <a14:useLocalDpi xmlns:a14="http://schemas.microsoft.com/office/drawing/2010/main" val="0"/>
              </a:ext>
            </a:extLst>
          </a:blip>
          <a:srcRect t="7569" b="17445"/>
          <a:stretch/>
        </p:blipFill>
        <p:spPr>
          <a:xfrm>
            <a:off x="20" y="1282"/>
            <a:ext cx="12191980" cy="6856718"/>
          </a:xfrm>
          <a:prstGeom prst="rect">
            <a:avLst/>
          </a:prstGeom>
        </p:spPr>
      </p:pic>
    </p:spTree>
    <p:extLst>
      <p:ext uri="{BB962C8B-B14F-4D97-AF65-F5344CB8AC3E}">
        <p14:creationId xmlns:p14="http://schemas.microsoft.com/office/powerpoint/2010/main" val="242725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33543A44-92A4-41B7-B1C8-E47B5C536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957" y="643467"/>
            <a:ext cx="742808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77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5B848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3" name="Picture 2" descr="Timeline&#10;&#10;Description automatically generated with medium confidence">
            <a:extLst>
              <a:ext uri="{FF2B5EF4-FFF2-40B4-BE49-F238E27FC236}">
                <a16:creationId xmlns:a16="http://schemas.microsoft.com/office/drawing/2014/main" id="{F2E63DE9-289A-43BD-9DB1-6304B82C4B8F}"/>
              </a:ext>
            </a:extLst>
          </p:cNvPr>
          <p:cNvPicPr>
            <a:picLocks noChangeAspect="1"/>
          </p:cNvPicPr>
          <p:nvPr/>
        </p:nvPicPr>
        <p:blipFill rotWithShape="1">
          <a:blip r:embed="rId3">
            <a:extLst>
              <a:ext uri="{28A0092B-C50C-407E-A947-70E740481C1C}">
                <a14:useLocalDpi xmlns:a14="http://schemas.microsoft.com/office/drawing/2010/main" val="0"/>
              </a:ext>
            </a:extLst>
          </a:blip>
          <a:srcRect r="-2" b="13544"/>
          <a:stretch/>
        </p:blipFill>
        <p:spPr>
          <a:xfrm>
            <a:off x="2551176" y="448056"/>
            <a:ext cx="9180576" cy="5952744"/>
          </a:xfrm>
          <a:prstGeom prst="rect">
            <a:avLst/>
          </a:prstGeom>
        </p:spPr>
      </p:pic>
      <p:sp>
        <p:nvSpPr>
          <p:cNvPr id="20" name="object 2">
            <a:extLst>
              <a:ext uri="{FF2B5EF4-FFF2-40B4-BE49-F238E27FC236}">
                <a16:creationId xmlns:a16="http://schemas.microsoft.com/office/drawing/2014/main" id="{29C031F6-98AE-43A6-9A18-13E9B4E8F5F0}"/>
              </a:ext>
            </a:extLst>
          </p:cNvPr>
          <p:cNvSpPr txBox="1"/>
          <p:nvPr/>
        </p:nvSpPr>
        <p:spPr>
          <a:xfrm>
            <a:off x="301849" y="641890"/>
            <a:ext cx="1920339" cy="2506455"/>
          </a:xfrm>
          <a:prstGeom prst="rect">
            <a:avLst/>
          </a:prstGeom>
        </p:spPr>
        <p:txBody>
          <a:bodyPr vert="horz" wrap="square" lIns="0" tIns="13335" rIns="0" bIns="0" rtlCol="0">
            <a:spAutoFit/>
          </a:bodyPr>
          <a:lstStyle/>
          <a:p>
            <a:pPr marL="321945" algn="just">
              <a:spcBef>
                <a:spcPts val="105"/>
              </a:spcBef>
            </a:pPr>
            <a:r>
              <a:rPr lang="en-IN" dirty="0"/>
              <a:t>A bond could be thought of as an I.O.U between the lender and borrower that includes the details of the loan and its payments.</a:t>
            </a:r>
            <a:endParaRPr dirty="0">
              <a:latin typeface="Carlito"/>
              <a:cs typeface="Carlito"/>
            </a:endParaRPr>
          </a:p>
        </p:txBody>
      </p:sp>
      <p:sp>
        <p:nvSpPr>
          <p:cNvPr id="22" name="TextBox 21">
            <a:extLst>
              <a:ext uri="{FF2B5EF4-FFF2-40B4-BE49-F238E27FC236}">
                <a16:creationId xmlns:a16="http://schemas.microsoft.com/office/drawing/2014/main" id="{C5B445A4-1FAB-407F-91D8-3EF6DE990713}"/>
              </a:ext>
            </a:extLst>
          </p:cNvPr>
          <p:cNvSpPr txBox="1"/>
          <p:nvPr/>
        </p:nvSpPr>
        <p:spPr>
          <a:xfrm>
            <a:off x="460248" y="3629711"/>
            <a:ext cx="1761940" cy="2585323"/>
          </a:xfrm>
          <a:prstGeom prst="rect">
            <a:avLst/>
          </a:prstGeom>
          <a:noFill/>
        </p:spPr>
        <p:txBody>
          <a:bodyPr wrap="square">
            <a:spAutoFit/>
          </a:bodyPr>
          <a:lstStyle/>
          <a:p>
            <a:pPr algn="just"/>
            <a:r>
              <a:rPr lang="en-IN" b="1" dirty="0"/>
              <a:t>Open market</a:t>
            </a:r>
            <a:r>
              <a:rPr lang="en-IN" dirty="0"/>
              <a:t> -refers to the environment in which bonds  are bought and sold between a central bank and its regulated banks</a:t>
            </a:r>
          </a:p>
        </p:txBody>
      </p:sp>
    </p:spTree>
    <p:extLst>
      <p:ext uri="{BB962C8B-B14F-4D97-AF65-F5344CB8AC3E}">
        <p14:creationId xmlns:p14="http://schemas.microsoft.com/office/powerpoint/2010/main" val="400289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imeline&#10;&#10;Description automatically generated">
            <a:extLst>
              <a:ext uri="{FF2B5EF4-FFF2-40B4-BE49-F238E27FC236}">
                <a16:creationId xmlns:a16="http://schemas.microsoft.com/office/drawing/2014/main" id="{0FB6FC7A-5112-4802-AD5D-FD4E7007D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04" y="634850"/>
            <a:ext cx="6718008" cy="5038506"/>
          </a:xfrm>
          <a:prstGeom prst="rect">
            <a:avLst/>
          </a:prstGeom>
          <a:ln>
            <a:noFill/>
          </a:ln>
        </p:spPr>
      </p:pic>
      <p:sp>
        <p:nvSpPr>
          <p:cNvPr id="11" name="TextBox 10">
            <a:extLst>
              <a:ext uri="{FF2B5EF4-FFF2-40B4-BE49-F238E27FC236}">
                <a16:creationId xmlns:a16="http://schemas.microsoft.com/office/drawing/2014/main" id="{6323C1DE-51EE-44A9-9F0E-3BEB74083C50}"/>
              </a:ext>
            </a:extLst>
          </p:cNvPr>
          <p:cNvSpPr txBox="1"/>
          <p:nvPr/>
        </p:nvSpPr>
        <p:spPr>
          <a:xfrm>
            <a:off x="8061616" y="653880"/>
            <a:ext cx="3668047" cy="5632311"/>
          </a:xfrm>
          <a:prstGeom prst="rect">
            <a:avLst/>
          </a:prstGeom>
          <a:noFill/>
        </p:spPr>
        <p:txBody>
          <a:bodyPr wrap="square">
            <a:spAutoFit/>
          </a:bodyPr>
          <a:lstStyle/>
          <a:p>
            <a:pPr algn="just"/>
            <a:r>
              <a:rPr lang="en-IN" sz="2400" dirty="0"/>
              <a:t>When a </a:t>
            </a:r>
            <a:r>
              <a:rPr lang="en-IN" sz="2400" b="1" dirty="0">
                <a:solidFill>
                  <a:srgbClr val="FF0000"/>
                </a:solidFill>
              </a:rPr>
              <a:t>central bank buys bonds</a:t>
            </a:r>
            <a:r>
              <a:rPr lang="en-IN" sz="2400" dirty="0"/>
              <a:t>, </a:t>
            </a:r>
            <a:r>
              <a:rPr lang="en-IN" sz="2400" b="1" dirty="0"/>
              <a:t>money</a:t>
            </a:r>
            <a:r>
              <a:rPr lang="en-IN" sz="2400" dirty="0"/>
              <a:t> is flowing from the central bank to individual banks in the economy, increasing the </a:t>
            </a:r>
            <a:r>
              <a:rPr lang="en-IN" sz="2400" b="1" dirty="0"/>
              <a:t>money supply</a:t>
            </a:r>
            <a:r>
              <a:rPr lang="en-IN" sz="2400" dirty="0"/>
              <a:t> in circulation. </a:t>
            </a:r>
          </a:p>
          <a:p>
            <a:pPr algn="just"/>
            <a:endParaRPr lang="en-IN" sz="2400" dirty="0"/>
          </a:p>
          <a:p>
            <a:pPr algn="just"/>
            <a:r>
              <a:rPr lang="en-IN" sz="2400" dirty="0"/>
              <a:t>When a </a:t>
            </a:r>
            <a:r>
              <a:rPr lang="en-IN" sz="2400" b="1" dirty="0">
                <a:solidFill>
                  <a:srgbClr val="FF0000"/>
                </a:solidFill>
              </a:rPr>
              <a:t>central bank sells bonds</a:t>
            </a:r>
            <a:r>
              <a:rPr lang="en-IN" sz="2400" dirty="0"/>
              <a:t>, then </a:t>
            </a:r>
            <a:r>
              <a:rPr lang="en-IN" sz="2400" b="1" dirty="0"/>
              <a:t>money</a:t>
            </a:r>
            <a:r>
              <a:rPr lang="en-IN" sz="2400" dirty="0"/>
              <a:t> from individual banks in the economy is flowing into the central bank—reducing the quantity of </a:t>
            </a:r>
            <a:r>
              <a:rPr lang="en-IN" sz="2400" b="1" dirty="0"/>
              <a:t>money</a:t>
            </a:r>
            <a:r>
              <a:rPr lang="en-IN" sz="2400" dirty="0"/>
              <a:t> in the economy.</a:t>
            </a:r>
          </a:p>
        </p:txBody>
      </p:sp>
    </p:spTree>
    <p:extLst>
      <p:ext uri="{BB962C8B-B14F-4D97-AF65-F5344CB8AC3E}">
        <p14:creationId xmlns:p14="http://schemas.microsoft.com/office/powerpoint/2010/main" val="328309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7660" y="489983"/>
            <a:ext cx="2441694" cy="369332"/>
          </a:xfrm>
          <a:prstGeom prst="rect">
            <a:avLst/>
          </a:prstGeom>
        </p:spPr>
        <p:txBody>
          <a:bodyPr wrap="none">
            <a:spAutoFit/>
          </a:bodyPr>
          <a:lstStyle/>
          <a:p>
            <a:r>
              <a:rPr lang="en-US" b="1" dirty="0">
                <a:latin typeface="Open Sans"/>
              </a:rPr>
              <a:t>Expansionary Policy</a:t>
            </a:r>
            <a:endParaRPr lang="en-US" b="1" i="0" dirty="0">
              <a:effectLst/>
              <a:latin typeface="Open Sans"/>
            </a:endParaRPr>
          </a:p>
        </p:txBody>
      </p:sp>
      <p:sp>
        <p:nvSpPr>
          <p:cNvPr id="3" name="Rectangle 2"/>
          <p:cNvSpPr/>
          <p:nvPr/>
        </p:nvSpPr>
        <p:spPr>
          <a:xfrm>
            <a:off x="884663" y="1235992"/>
            <a:ext cx="10277707" cy="1200329"/>
          </a:xfrm>
          <a:prstGeom prst="rect">
            <a:avLst/>
          </a:prstGeom>
        </p:spPr>
        <p:txBody>
          <a:bodyPr wrap="square">
            <a:spAutoFit/>
          </a:bodyPr>
          <a:lstStyle/>
          <a:p>
            <a:pPr algn="just"/>
            <a:r>
              <a:rPr lang="en-US" b="1" dirty="0">
                <a:latin typeface="Open Sans"/>
              </a:rPr>
              <a:t>What is Expansionary Policy?</a:t>
            </a:r>
          </a:p>
          <a:p>
            <a:pPr algn="just"/>
            <a:r>
              <a:rPr lang="en-US" dirty="0">
                <a:latin typeface="Open Sans"/>
              </a:rPr>
              <a:t>Expansionary policy is a type of macroeconomic policy that is implemented to stimulate the economy and promote economic growth. Expansionary policies are used by central banks in times of economic downturns to reduce the adverse impact on the economy.</a:t>
            </a:r>
            <a:endParaRPr lang="en-US" b="0" i="0" dirty="0">
              <a:effectLst/>
              <a:latin typeface="Open Sans"/>
            </a:endParaRPr>
          </a:p>
        </p:txBody>
      </p:sp>
    </p:spTree>
    <p:extLst>
      <p:ext uri="{BB962C8B-B14F-4D97-AF65-F5344CB8AC3E}">
        <p14:creationId xmlns:p14="http://schemas.microsoft.com/office/powerpoint/2010/main" val="223613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049" y="661211"/>
            <a:ext cx="11062010" cy="5909310"/>
          </a:xfrm>
          <a:prstGeom prst="rect">
            <a:avLst/>
          </a:prstGeom>
        </p:spPr>
        <p:txBody>
          <a:bodyPr wrap="square">
            <a:spAutoFit/>
          </a:bodyPr>
          <a:lstStyle/>
          <a:p>
            <a:pPr algn="just"/>
            <a:r>
              <a:rPr lang="en-US" b="1" dirty="0">
                <a:latin typeface="Open Sans"/>
              </a:rPr>
              <a:t>Types of Expansionary Policy</a:t>
            </a:r>
          </a:p>
          <a:p>
            <a:pPr algn="just"/>
            <a:r>
              <a:rPr lang="en-US" dirty="0">
                <a:latin typeface="Open Sans"/>
              </a:rPr>
              <a:t>There are two main types of expansionary policy – fiscal policy and monetary. Expansionary monetary policy focuses on increased money supply, while expansionary fiscal policy revolves around increased investment by the government into the economy.</a:t>
            </a:r>
          </a:p>
          <a:p>
            <a:pPr algn="just"/>
            <a:r>
              <a:rPr lang="en-US" dirty="0">
                <a:latin typeface="Open Sans"/>
              </a:rPr>
              <a:t> </a:t>
            </a:r>
          </a:p>
          <a:p>
            <a:pPr algn="just"/>
            <a:r>
              <a:rPr lang="en-US" b="1" dirty="0">
                <a:latin typeface="Open Sans"/>
              </a:rPr>
              <a:t>1. Expansionary Monetary Policy</a:t>
            </a:r>
          </a:p>
          <a:p>
            <a:pPr algn="just"/>
            <a:r>
              <a:rPr lang="en-US" dirty="0">
                <a:latin typeface="Open Sans"/>
              </a:rPr>
              <a:t>Expansionary monetary policy aims to spur economic growth through increased liquidity. Increased money supply promotes economic growth. It occurs because corporations and individuals look to capitalize upon the easily available funds by undertaking greater investments, expanding operations, and increasing consumption.</a:t>
            </a:r>
          </a:p>
          <a:p>
            <a:pPr algn="just"/>
            <a:r>
              <a:rPr lang="en-US" dirty="0">
                <a:latin typeface="Open Sans"/>
              </a:rPr>
              <a:t>There are different ways central banks can achieve the goal of increased liquidity. One method is to lower lending rates. Central banks provide loans to commercial banks at a particular rate.</a:t>
            </a:r>
          </a:p>
          <a:p>
            <a:pPr algn="just"/>
            <a:r>
              <a:rPr lang="en-US" dirty="0">
                <a:latin typeface="Open Sans"/>
              </a:rPr>
              <a:t>When the rate is lowered, there is more demand for funds by the commercial banks and their clients. Lower rates discourage savings and encourage consumption and investment, which promotes economic growth.</a:t>
            </a:r>
          </a:p>
          <a:p>
            <a:pPr algn="just"/>
            <a:r>
              <a:rPr lang="en-US" dirty="0">
                <a:latin typeface="Open Sans"/>
              </a:rPr>
              <a:t>A second way through which central banks can increase the money supply is by reducing the reserve requirement imposed on commercial banks. Commercial banks must hold a certain portion of funds they receive in the form of deposits as reserves.</a:t>
            </a:r>
          </a:p>
          <a:p>
            <a:pPr algn="just"/>
            <a:r>
              <a:rPr lang="en-US" dirty="0">
                <a:latin typeface="Open Sans"/>
              </a:rPr>
              <a:t>Lower reserve requirements mean that more funds are made available to those looking to borrow.</a:t>
            </a:r>
          </a:p>
          <a:p>
            <a:pPr algn="just"/>
            <a:r>
              <a:rPr lang="en-US" dirty="0">
                <a:latin typeface="Open Sans"/>
              </a:rPr>
              <a:t>Central banks also engage in open market operations to increase liquidity. By purchasing securities, such as government bonds in the market, they inject additional funds into the economy.</a:t>
            </a:r>
          </a:p>
          <a:p>
            <a:pPr algn="just"/>
            <a:r>
              <a:rPr lang="en-US" dirty="0">
                <a:latin typeface="Open Sans"/>
              </a:rPr>
              <a:t> </a:t>
            </a:r>
          </a:p>
        </p:txBody>
      </p:sp>
    </p:spTree>
    <p:extLst>
      <p:ext uri="{BB962C8B-B14F-4D97-AF65-F5344CB8AC3E}">
        <p14:creationId xmlns:p14="http://schemas.microsoft.com/office/powerpoint/2010/main" val="373364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1613</Words>
  <Application>Microsoft Office PowerPoint</Application>
  <PresentationFormat>Widescreen</PresentationFormat>
  <Paragraphs>227</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“Monetary policy refers to the action taken  by the monetary authorities to control and  regulate the demand for and supply of money  with a given 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INSTRUMENTS OF MONETARY  POLICY</vt:lpstr>
      <vt:lpstr>PowerPoint Presentation</vt:lpstr>
      <vt:lpstr>PowerPoint Presentation</vt:lpstr>
      <vt:lpstr>PowerPoint Presentation</vt:lpstr>
      <vt:lpstr>PowerPoint Presentation</vt:lpstr>
      <vt:lpstr>3. Open Market Operations</vt:lpstr>
      <vt:lpstr>PowerPoint Presentation</vt:lpstr>
      <vt:lpstr>PowerPoint Presentation</vt:lpstr>
      <vt:lpstr>PowerPoint Presentation</vt:lpstr>
      <vt:lpstr>5. Repo rate: RBI buys securities from banks and  thereby provides funds to the banks. The rate of  interest at which the RBI lends money to the bank is  the repo rate. (as of 5th May 2022is 4.40%)</vt:lpstr>
      <vt:lpstr>PowerPoint Presentation</vt:lpstr>
      <vt:lpstr>PowerPoint Presentation</vt:lpstr>
      <vt:lpstr>Qualitative Tools of Monetary Policy </vt:lpstr>
      <vt:lpstr>PowerPoint Presentation</vt:lpstr>
      <vt:lpstr>Types of Qualitative tools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Shreya Sawant</cp:lastModifiedBy>
  <cp:revision>41</cp:revision>
  <dcterms:created xsi:type="dcterms:W3CDTF">2021-05-03T11:08:57Z</dcterms:created>
  <dcterms:modified xsi:type="dcterms:W3CDTF">2022-06-02T11:38:21Z</dcterms:modified>
</cp:coreProperties>
</file>