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5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61950" y="247650"/>
            <a:ext cx="11496675" cy="6267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0964" y="122936"/>
            <a:ext cx="8450071" cy="149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602" y="3141027"/>
            <a:ext cx="8451850" cy="1797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1143000"/>
            <a:ext cx="8024496" cy="27095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743585" algn="ctr">
              <a:lnSpc>
                <a:spcPct val="100800"/>
              </a:lnSpc>
              <a:spcBef>
                <a:spcPts val="50"/>
              </a:spcBef>
            </a:pPr>
            <a:r>
              <a:rPr sz="8750" spc="10" dirty="0" smtClean="0">
                <a:latin typeface="Carlito"/>
                <a:cs typeface="Carlito"/>
              </a:rPr>
              <a:t>MARKET  </a:t>
            </a:r>
            <a:r>
              <a:rPr sz="8750" spc="-90" dirty="0">
                <a:latin typeface="Carlito"/>
                <a:cs typeface="Carlito"/>
              </a:rPr>
              <a:t>S</a:t>
            </a:r>
            <a:r>
              <a:rPr sz="8750" spc="15" dirty="0">
                <a:latin typeface="Carlito"/>
                <a:cs typeface="Carlito"/>
              </a:rPr>
              <a:t>TRU</a:t>
            </a:r>
            <a:r>
              <a:rPr sz="8750" spc="65" dirty="0">
                <a:latin typeface="Carlito"/>
                <a:cs typeface="Carlito"/>
              </a:rPr>
              <a:t>C</a:t>
            </a:r>
            <a:r>
              <a:rPr sz="8750" spc="10" dirty="0">
                <a:latin typeface="Carlito"/>
                <a:cs typeface="Carlito"/>
              </a:rPr>
              <a:t>T</a:t>
            </a:r>
            <a:r>
              <a:rPr sz="8750" spc="-10" dirty="0">
                <a:latin typeface="Carlito"/>
                <a:cs typeface="Carlito"/>
              </a:rPr>
              <a:t>U</a:t>
            </a:r>
            <a:r>
              <a:rPr sz="8750" spc="15" dirty="0">
                <a:latin typeface="Carlito"/>
                <a:cs typeface="Carlito"/>
              </a:rPr>
              <a:t>RE</a:t>
            </a:r>
            <a:endParaRPr sz="87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9364" y="614933"/>
            <a:ext cx="4875530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spc="-55" dirty="0"/>
              <a:t>OLIGOPOLY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756602" y="2186939"/>
            <a:ext cx="8435340" cy="215709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01899"/>
              </a:lnSpc>
              <a:spcBef>
                <a:spcPts val="65"/>
              </a:spcBef>
            </a:pPr>
            <a:r>
              <a:rPr sz="2750" spc="20" dirty="0">
                <a:solidFill>
                  <a:srgbClr val="404040"/>
                </a:solidFill>
                <a:latin typeface="Trebuchet MS"/>
                <a:cs typeface="Trebuchet MS"/>
              </a:rPr>
              <a:t>An oligopoly </a:t>
            </a:r>
            <a:r>
              <a:rPr sz="2750" spc="2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750" spc="15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750" spc="5" dirty="0">
                <a:solidFill>
                  <a:srgbClr val="404040"/>
                </a:solidFill>
                <a:latin typeface="Trebuchet MS"/>
                <a:cs typeface="Trebuchet MS"/>
              </a:rPr>
              <a:t>market </a:t>
            </a:r>
            <a:r>
              <a:rPr sz="2750" spc="20" dirty="0">
                <a:solidFill>
                  <a:srgbClr val="404040"/>
                </a:solidFill>
                <a:latin typeface="Trebuchet MS"/>
                <a:cs typeface="Trebuchet MS"/>
              </a:rPr>
              <a:t>structure </a:t>
            </a:r>
            <a:r>
              <a:rPr sz="2750" spc="30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2750" spc="15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750" spc="5" dirty="0">
                <a:solidFill>
                  <a:srgbClr val="404040"/>
                </a:solidFill>
                <a:latin typeface="Trebuchet MS"/>
                <a:cs typeface="Trebuchet MS"/>
              </a:rPr>
              <a:t>small  </a:t>
            </a:r>
            <a:r>
              <a:rPr sz="2750" spc="10" dirty="0">
                <a:solidFill>
                  <a:srgbClr val="404040"/>
                </a:solidFill>
                <a:latin typeface="Trebuchet MS"/>
                <a:cs typeface="Trebuchet MS"/>
              </a:rPr>
              <a:t>number </a:t>
            </a:r>
            <a:r>
              <a:rPr sz="2750" spc="15" dirty="0">
                <a:solidFill>
                  <a:srgbClr val="404040"/>
                </a:solidFill>
                <a:latin typeface="Trebuchet MS"/>
                <a:cs typeface="Trebuchet MS"/>
              </a:rPr>
              <a:t>of firms, </a:t>
            </a:r>
            <a:r>
              <a:rPr sz="2750" spc="25" dirty="0">
                <a:solidFill>
                  <a:srgbClr val="404040"/>
                </a:solidFill>
                <a:latin typeface="Trebuchet MS"/>
                <a:cs typeface="Trebuchet MS"/>
              </a:rPr>
              <a:t>none </a:t>
            </a:r>
            <a:r>
              <a:rPr sz="2750" spc="15" dirty="0">
                <a:solidFill>
                  <a:srgbClr val="404040"/>
                </a:solidFill>
                <a:latin typeface="Trebuchet MS"/>
                <a:cs typeface="Trebuchet MS"/>
              </a:rPr>
              <a:t>of which can </a:t>
            </a:r>
            <a:r>
              <a:rPr sz="2750" spc="10" dirty="0">
                <a:solidFill>
                  <a:srgbClr val="404040"/>
                </a:solidFill>
                <a:latin typeface="Trebuchet MS"/>
                <a:cs typeface="Trebuchet MS"/>
              </a:rPr>
              <a:t>keep </a:t>
            </a:r>
            <a:r>
              <a:rPr sz="2750" spc="3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750" spc="15" dirty="0">
                <a:solidFill>
                  <a:srgbClr val="404040"/>
                </a:solidFill>
                <a:latin typeface="Trebuchet MS"/>
                <a:cs typeface="Trebuchet MS"/>
              </a:rPr>
              <a:t>others  </a:t>
            </a:r>
            <a:r>
              <a:rPr sz="2750" spc="10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2750" spc="15" dirty="0">
                <a:solidFill>
                  <a:srgbClr val="404040"/>
                </a:solidFill>
                <a:latin typeface="Trebuchet MS"/>
                <a:cs typeface="Trebuchet MS"/>
              </a:rPr>
              <a:t>having significant </a:t>
            </a:r>
            <a:r>
              <a:rPr sz="2750" spc="10" dirty="0">
                <a:solidFill>
                  <a:srgbClr val="404040"/>
                </a:solidFill>
                <a:latin typeface="Trebuchet MS"/>
                <a:cs typeface="Trebuchet MS"/>
              </a:rPr>
              <a:t>influence. </a:t>
            </a:r>
            <a:r>
              <a:rPr sz="2750" spc="15" dirty="0">
                <a:solidFill>
                  <a:srgbClr val="404040"/>
                </a:solidFill>
                <a:latin typeface="Trebuchet MS"/>
                <a:cs typeface="Trebuchet MS"/>
              </a:rPr>
              <a:t>The concentration  </a:t>
            </a:r>
            <a:r>
              <a:rPr sz="2750" spc="5" dirty="0">
                <a:solidFill>
                  <a:srgbClr val="404040"/>
                </a:solidFill>
                <a:latin typeface="Trebuchet MS"/>
                <a:cs typeface="Trebuchet MS"/>
              </a:rPr>
              <a:t>ratio </a:t>
            </a:r>
            <a:r>
              <a:rPr sz="2750" spc="25" dirty="0">
                <a:solidFill>
                  <a:srgbClr val="404040"/>
                </a:solidFill>
                <a:latin typeface="Trebuchet MS"/>
                <a:cs typeface="Trebuchet MS"/>
              </a:rPr>
              <a:t>measures </a:t>
            </a:r>
            <a:r>
              <a:rPr sz="2750" spc="3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750" spc="30" dirty="0">
                <a:solidFill>
                  <a:srgbClr val="404040"/>
                </a:solidFill>
                <a:latin typeface="Trebuchet MS"/>
                <a:cs typeface="Trebuchet MS"/>
              </a:rPr>
              <a:t>market </a:t>
            </a:r>
            <a:r>
              <a:rPr sz="2750" spc="20" dirty="0">
                <a:solidFill>
                  <a:srgbClr val="404040"/>
                </a:solidFill>
                <a:latin typeface="Trebuchet MS"/>
                <a:cs typeface="Trebuchet MS"/>
              </a:rPr>
              <a:t>share </a:t>
            </a:r>
            <a:r>
              <a:rPr sz="2750" spc="1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750" spc="3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750" spc="10" dirty="0">
                <a:solidFill>
                  <a:srgbClr val="404040"/>
                </a:solidFill>
                <a:latin typeface="Trebuchet MS"/>
                <a:cs typeface="Trebuchet MS"/>
              </a:rPr>
              <a:t>largest  </a:t>
            </a:r>
            <a:r>
              <a:rPr sz="2750" spc="15" dirty="0">
                <a:solidFill>
                  <a:srgbClr val="404040"/>
                </a:solidFill>
                <a:latin typeface="Trebuchet MS"/>
                <a:cs typeface="Trebuchet MS"/>
              </a:rPr>
              <a:t>firms.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6225" y="624268"/>
            <a:ext cx="626173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OLIGOPOLY</a:t>
            </a:r>
            <a:r>
              <a:rPr spc="-140" dirty="0"/>
              <a:t> </a:t>
            </a:r>
            <a:r>
              <a:rPr spc="-70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068639"/>
            <a:ext cx="4285615" cy="404114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85"/>
              </a:spcBef>
              <a:buClr>
                <a:srgbClr val="90C225"/>
              </a:buClr>
              <a:buSzPct val="79411"/>
              <a:buAutoNum type="arabicPeriod"/>
              <a:tabLst>
                <a:tab pos="355600" algn="l"/>
                <a:tab pos="356235" algn="l"/>
              </a:tabLst>
            </a:pP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Few</a:t>
            </a:r>
            <a:r>
              <a:rPr sz="17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sellers</a:t>
            </a:r>
            <a:endParaRPr sz="17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90"/>
              </a:spcBef>
              <a:buClr>
                <a:srgbClr val="90C225"/>
              </a:buClr>
              <a:buSzPct val="79411"/>
              <a:buAutoNum type="arabicPeriod"/>
              <a:tabLst>
                <a:tab pos="355600" algn="l"/>
                <a:tab pos="356235" algn="l"/>
              </a:tabLst>
            </a:pP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Control over</a:t>
            </a:r>
            <a:r>
              <a:rPr sz="17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supply</a:t>
            </a:r>
            <a:endParaRPr sz="17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85"/>
              </a:spcBef>
              <a:buClr>
                <a:srgbClr val="90C225"/>
              </a:buClr>
              <a:buSzPct val="79411"/>
              <a:buAutoNum type="arabicPeriod"/>
              <a:tabLst>
                <a:tab pos="355600" algn="l"/>
                <a:tab pos="356235" algn="l"/>
              </a:tabLst>
            </a:pP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Inter-dependence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700" spc="-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firms</a:t>
            </a:r>
            <a:endParaRPr sz="17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90"/>
              </a:spcBef>
              <a:buClr>
                <a:srgbClr val="90C225"/>
              </a:buClr>
              <a:buSzPct val="79411"/>
              <a:buAutoNum type="arabicPeriod"/>
              <a:tabLst>
                <a:tab pos="355600" algn="l"/>
                <a:tab pos="356235" algn="l"/>
              </a:tabLst>
            </a:pP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Conflicting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attitudes</a:t>
            </a:r>
            <a:r>
              <a:rPr sz="1700" spc="-3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firms</a:t>
            </a:r>
            <a:endParaRPr sz="17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85"/>
              </a:spcBef>
              <a:buClr>
                <a:srgbClr val="90C225"/>
              </a:buClr>
              <a:buSzPct val="79411"/>
              <a:buAutoNum type="arabicPeriod"/>
              <a:tabLst>
                <a:tab pos="355600" algn="l"/>
                <a:tab pos="356235" algn="l"/>
              </a:tabLst>
            </a:pP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Lack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uniformity</a:t>
            </a:r>
            <a:r>
              <a:rPr sz="1700" spc="-4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size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firm</a:t>
            </a:r>
            <a:endParaRPr sz="17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95"/>
              </a:spcBef>
              <a:buClr>
                <a:srgbClr val="90C225"/>
              </a:buClr>
              <a:buSzPct val="79411"/>
              <a:buAutoNum type="arabicPeriod"/>
              <a:tabLst>
                <a:tab pos="355600" algn="l"/>
                <a:tab pos="356235" algn="l"/>
              </a:tabLst>
            </a:pP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Group</a:t>
            </a:r>
            <a:r>
              <a:rPr sz="17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behaviour</a:t>
            </a:r>
            <a:endParaRPr sz="17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85"/>
              </a:spcBef>
              <a:buClr>
                <a:srgbClr val="90C225"/>
              </a:buClr>
              <a:buSzPct val="79411"/>
              <a:buAutoNum type="arabicPeriod"/>
              <a:tabLst>
                <a:tab pos="355600" algn="l"/>
                <a:tab pos="356235" algn="l"/>
              </a:tabLst>
            </a:pP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Advertising</a:t>
            </a:r>
            <a:r>
              <a:rPr sz="1700" spc="-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7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selling</a:t>
            </a:r>
            <a:r>
              <a:rPr sz="1700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costs</a:t>
            </a:r>
            <a:endParaRPr sz="17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85"/>
              </a:spcBef>
              <a:buClr>
                <a:srgbClr val="90C225"/>
              </a:buClr>
              <a:buSzPct val="79411"/>
              <a:buAutoNum type="arabicPeriod"/>
              <a:tabLst>
                <a:tab pos="355600" algn="l"/>
                <a:tab pos="356235" algn="l"/>
              </a:tabLst>
            </a:pP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Price</a:t>
            </a:r>
            <a:r>
              <a:rPr sz="17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rigidity</a:t>
            </a:r>
            <a:endParaRPr sz="17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90"/>
              </a:spcBef>
              <a:buClr>
                <a:srgbClr val="90C225"/>
              </a:buClr>
              <a:buSzPct val="79411"/>
              <a:buAutoNum type="arabicPeriod"/>
              <a:tabLst>
                <a:tab pos="355600" algn="l"/>
                <a:tab pos="356235" algn="l"/>
              </a:tabLst>
            </a:pP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Intense</a:t>
            </a:r>
            <a:r>
              <a:rPr sz="17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competition</a:t>
            </a:r>
            <a:endParaRPr sz="17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90"/>
              </a:spcBef>
              <a:buClr>
                <a:srgbClr val="90C225"/>
              </a:buClr>
              <a:buSzPct val="79411"/>
              <a:buAutoNum type="arabicPeriod"/>
              <a:tabLst>
                <a:tab pos="356235" algn="l"/>
              </a:tabLst>
            </a:pP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Nature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7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product</a:t>
            </a:r>
            <a:endParaRPr sz="17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90"/>
              </a:spcBef>
              <a:buClr>
                <a:srgbClr val="90C225"/>
              </a:buClr>
              <a:buSzPct val="79411"/>
              <a:buAutoNum type="arabicPeriod"/>
              <a:tabLst>
                <a:tab pos="356235" algn="l"/>
              </a:tabLst>
            </a:pP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Barrier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7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entry</a:t>
            </a:r>
            <a:endParaRPr sz="17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660"/>
              </a:spcBef>
              <a:buClr>
                <a:srgbClr val="90C225"/>
              </a:buClr>
              <a:buSzPct val="79411"/>
              <a:buAutoNum type="arabicPeriod"/>
              <a:tabLst>
                <a:tab pos="356235" algn="l"/>
              </a:tabLst>
            </a:pP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Inter</a:t>
            </a:r>
            <a:r>
              <a:rPr sz="17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determinantsness</a:t>
            </a:r>
            <a:r>
              <a:rPr sz="17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demand</a:t>
            </a:r>
            <a:r>
              <a:rPr sz="1700" spc="-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curve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7249" y="624268"/>
            <a:ext cx="72339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IMPERFECT</a:t>
            </a:r>
            <a:r>
              <a:rPr spc="-100" dirty="0"/>
              <a:t> </a:t>
            </a:r>
            <a:r>
              <a:rPr spc="-5" dirty="0"/>
              <a:t>COMPETITION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9819" y="2864548"/>
            <a:ext cx="5758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5200" algn="l"/>
                <a:tab pos="1461135" algn="l"/>
                <a:tab pos="2461895" algn="l"/>
                <a:tab pos="3262629" algn="l"/>
                <a:tab pos="3625215" algn="l"/>
                <a:tab pos="4997450" algn="l"/>
              </a:tabLst>
            </a:pP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	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	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	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ene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	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oc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ss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	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602" y="2587561"/>
            <a:ext cx="844931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  <a:tabLst>
                <a:tab pos="342900" algn="l"/>
                <a:tab pos="1515745" algn="l"/>
                <a:tab pos="2926080" algn="l"/>
                <a:tab pos="3669665" algn="l"/>
                <a:tab pos="4823460" algn="l"/>
                <a:tab pos="5109210" algn="l"/>
                <a:tab pos="6100445" algn="l"/>
                <a:tab pos="7559040" algn="l"/>
                <a:tab pos="7930515" algn="l"/>
              </a:tabLst>
            </a:pPr>
            <a:r>
              <a:rPr sz="14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	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co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	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hene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	a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,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he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ic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	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	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l,</a:t>
            </a:r>
            <a:endParaRPr sz="18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  <a:tabLst>
                <a:tab pos="1477010" algn="l"/>
                <a:tab pos="1820545" algn="l"/>
              </a:tabLst>
            </a:pP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com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.	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	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13335" algn="just">
              <a:lnSpc>
                <a:spcPct val="100800"/>
              </a:lnSpc>
              <a:spcBef>
                <a:spcPts val="85"/>
              </a:spcBef>
            </a:pPr>
            <a:r>
              <a:rPr spc="-5" dirty="0"/>
              <a:t>environment, companies sell </a:t>
            </a:r>
            <a:r>
              <a:rPr spc="-10" dirty="0"/>
              <a:t>different products </a:t>
            </a:r>
            <a:r>
              <a:rPr spc="5" dirty="0"/>
              <a:t>and </a:t>
            </a:r>
            <a:r>
              <a:rPr dirty="0"/>
              <a:t>services, set their own  </a:t>
            </a:r>
            <a:r>
              <a:rPr spc="-5" dirty="0"/>
              <a:t>individual </a:t>
            </a:r>
            <a:r>
              <a:rPr spc="-10" dirty="0"/>
              <a:t>prices, </a:t>
            </a:r>
            <a:r>
              <a:rPr dirty="0"/>
              <a:t>fight for </a:t>
            </a:r>
            <a:r>
              <a:rPr spc="-5" dirty="0"/>
              <a:t>market share, </a:t>
            </a:r>
            <a:r>
              <a:rPr spc="5" dirty="0"/>
              <a:t>and </a:t>
            </a:r>
            <a:r>
              <a:rPr spc="-5" dirty="0"/>
              <a:t>are </a:t>
            </a:r>
            <a:r>
              <a:rPr spc="5" dirty="0"/>
              <a:t>often </a:t>
            </a:r>
            <a:r>
              <a:rPr spc="-10" dirty="0"/>
              <a:t>protected </a:t>
            </a:r>
            <a:r>
              <a:rPr spc="-15" dirty="0"/>
              <a:t>by barriers  </a:t>
            </a:r>
            <a:r>
              <a:rPr spc="15" dirty="0"/>
              <a:t>to </a:t>
            </a:r>
            <a:r>
              <a:rPr spc="-5" dirty="0"/>
              <a:t>entry </a:t>
            </a:r>
            <a:r>
              <a:rPr spc="5" dirty="0"/>
              <a:t>and</a:t>
            </a:r>
            <a:r>
              <a:rPr spc="-80" dirty="0"/>
              <a:t> </a:t>
            </a:r>
            <a:r>
              <a:rPr spc="5" dirty="0"/>
              <a:t>exit.</a:t>
            </a:r>
          </a:p>
          <a:p>
            <a:pPr marL="355600" marR="5080" indent="-343535" algn="just">
              <a:lnSpc>
                <a:spcPct val="99100"/>
              </a:lnSpc>
              <a:spcBef>
                <a:spcPts val="1015"/>
              </a:spcBef>
            </a:pPr>
            <a:r>
              <a:rPr sz="1400" spc="27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pc="-5" dirty="0"/>
              <a:t>Imperfect competition </a:t>
            </a:r>
            <a:r>
              <a:rPr spc="5" dirty="0"/>
              <a:t>is </a:t>
            </a:r>
            <a:r>
              <a:rPr spc="-10" dirty="0"/>
              <a:t>common </a:t>
            </a:r>
            <a:r>
              <a:rPr spc="5" dirty="0"/>
              <a:t>and </a:t>
            </a:r>
            <a:r>
              <a:rPr spc="10" dirty="0"/>
              <a:t>can </a:t>
            </a:r>
            <a:r>
              <a:rPr spc="-15" dirty="0"/>
              <a:t>be </a:t>
            </a:r>
            <a:r>
              <a:rPr spc="-5" dirty="0"/>
              <a:t>found </a:t>
            </a:r>
            <a:r>
              <a:rPr spc="5" dirty="0"/>
              <a:t>in the </a:t>
            </a:r>
            <a:r>
              <a:rPr spc="-10" dirty="0"/>
              <a:t>following </a:t>
            </a:r>
            <a:r>
              <a:rPr dirty="0"/>
              <a:t>types </a:t>
            </a:r>
            <a:r>
              <a:rPr spc="-155" dirty="0"/>
              <a:t>of  </a:t>
            </a:r>
            <a:r>
              <a:rPr spc="-5" dirty="0"/>
              <a:t>market </a:t>
            </a:r>
            <a:r>
              <a:rPr dirty="0"/>
              <a:t>structures: </a:t>
            </a:r>
            <a:r>
              <a:rPr spc="-10" dirty="0"/>
              <a:t>monopolies, oligopolies, </a:t>
            </a:r>
            <a:r>
              <a:rPr spc="-5" dirty="0"/>
              <a:t>monopolistic </a:t>
            </a:r>
            <a:r>
              <a:rPr dirty="0"/>
              <a:t>competition,  monopsonies, </a:t>
            </a:r>
            <a:r>
              <a:rPr spc="5" dirty="0"/>
              <a:t>and</a:t>
            </a:r>
            <a:r>
              <a:rPr spc="-35" dirty="0"/>
              <a:t> </a:t>
            </a:r>
            <a:r>
              <a:rPr dirty="0"/>
              <a:t>oligopsonies.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5375" y="269176"/>
            <a:ext cx="957834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944359" algn="l"/>
              </a:tabLst>
            </a:pPr>
            <a:r>
              <a:rPr sz="4400" spc="-30" dirty="0"/>
              <a:t>I</a:t>
            </a:r>
            <a:r>
              <a:rPr sz="4400" spc="15" dirty="0"/>
              <a:t>M</a:t>
            </a:r>
            <a:r>
              <a:rPr sz="4400" spc="30" dirty="0"/>
              <a:t>P</a:t>
            </a:r>
            <a:r>
              <a:rPr sz="4400" spc="35" dirty="0"/>
              <a:t>E</a:t>
            </a:r>
            <a:r>
              <a:rPr sz="4400" spc="15" dirty="0"/>
              <a:t>R</a:t>
            </a:r>
            <a:r>
              <a:rPr sz="4400" spc="-30" dirty="0"/>
              <a:t>F</a:t>
            </a:r>
            <a:r>
              <a:rPr sz="4400" spc="35" dirty="0"/>
              <a:t>E</a:t>
            </a:r>
            <a:r>
              <a:rPr sz="4400" spc="15" dirty="0"/>
              <a:t>CT</a:t>
            </a:r>
            <a:r>
              <a:rPr sz="4400" spc="-305" dirty="0"/>
              <a:t> </a:t>
            </a:r>
            <a:r>
              <a:rPr sz="4400" spc="15" dirty="0"/>
              <a:t>C</a:t>
            </a:r>
            <a:r>
              <a:rPr sz="4400" spc="-35" dirty="0"/>
              <a:t>O</a:t>
            </a:r>
            <a:r>
              <a:rPr sz="4400" spc="15" dirty="0"/>
              <a:t>M</a:t>
            </a:r>
            <a:r>
              <a:rPr sz="4400" spc="30" dirty="0"/>
              <a:t>P</a:t>
            </a:r>
            <a:r>
              <a:rPr sz="4400" spc="35" dirty="0"/>
              <a:t>E</a:t>
            </a:r>
            <a:r>
              <a:rPr sz="4400" spc="15" dirty="0"/>
              <a:t>T</a:t>
            </a:r>
            <a:r>
              <a:rPr sz="4400" spc="-40" dirty="0"/>
              <a:t>I</a:t>
            </a:r>
            <a:r>
              <a:rPr sz="4400" spc="15" dirty="0"/>
              <a:t>T</a:t>
            </a:r>
            <a:r>
              <a:rPr sz="4400" spc="-30" dirty="0"/>
              <a:t>IO</a:t>
            </a:r>
            <a:r>
              <a:rPr sz="4400" spc="20" dirty="0"/>
              <a:t>N</a:t>
            </a:r>
            <a:r>
              <a:rPr sz="4400" dirty="0"/>
              <a:t>	</a:t>
            </a:r>
            <a:r>
              <a:rPr sz="4400" spc="-25" dirty="0"/>
              <a:t>F</a:t>
            </a:r>
            <a:r>
              <a:rPr sz="4400" spc="35" dirty="0"/>
              <a:t>E</a:t>
            </a:r>
            <a:r>
              <a:rPr sz="4400" spc="-459" dirty="0"/>
              <a:t>A</a:t>
            </a:r>
            <a:r>
              <a:rPr sz="4400" spc="15" dirty="0"/>
              <a:t>T</a:t>
            </a:r>
            <a:r>
              <a:rPr sz="4400" spc="5" dirty="0"/>
              <a:t>U</a:t>
            </a:r>
            <a:r>
              <a:rPr sz="4400" spc="15" dirty="0"/>
              <a:t>R</a:t>
            </a:r>
            <a:r>
              <a:rPr sz="4400" spc="25" dirty="0"/>
              <a:t>E</a:t>
            </a:r>
            <a:r>
              <a:rPr sz="4400" spc="15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53059" y="1203023"/>
            <a:ext cx="11534775" cy="527113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5"/>
              </a:spcBef>
            </a:pPr>
            <a:r>
              <a:rPr sz="1700" spc="-55" dirty="0">
                <a:solidFill>
                  <a:srgbClr val="404040"/>
                </a:solidFill>
                <a:latin typeface="Trebuchet MS"/>
                <a:cs typeface="Trebuchet MS"/>
              </a:rPr>
              <a:t>Types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Imperfect</a:t>
            </a:r>
            <a:r>
              <a:rPr sz="17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Markets</a:t>
            </a:r>
            <a:endParaRPr sz="1700">
              <a:latin typeface="Trebuchet MS"/>
              <a:cs typeface="Trebuchet MS"/>
            </a:endParaRPr>
          </a:p>
          <a:p>
            <a:pPr marL="354965" marR="5715" indent="-342900" algn="just">
              <a:lnSpc>
                <a:spcPts val="1880"/>
              </a:lnSpc>
              <a:spcBef>
                <a:spcPts val="1005"/>
              </a:spcBef>
            </a:pPr>
            <a:r>
              <a:rPr sz="1350" spc="23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When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at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least 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one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condition of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perfect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market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not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met,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it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can lead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an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imperfect market.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Every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industry</a:t>
            </a:r>
            <a:r>
              <a:rPr sz="17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Trebuchet MS"/>
                <a:cs typeface="Trebuchet MS"/>
              </a:rPr>
              <a:t>has 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some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form</a:t>
            </a:r>
            <a:r>
              <a:rPr sz="17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7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imperfection.</a:t>
            </a:r>
            <a:r>
              <a:rPr sz="1700" spc="-2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Imperfect</a:t>
            </a:r>
            <a:r>
              <a:rPr sz="17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competition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found</a:t>
            </a:r>
            <a:r>
              <a:rPr sz="17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7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following</a:t>
            </a:r>
            <a:r>
              <a:rPr sz="17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structures:</a:t>
            </a:r>
            <a:endParaRPr sz="1700">
              <a:latin typeface="Trebuchet MS"/>
              <a:cs typeface="Trebuchet MS"/>
            </a:endParaRPr>
          </a:p>
          <a:p>
            <a:pPr marL="269875" indent="-257175" algn="just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269875" algn="l"/>
              </a:tabLst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Monopoly</a:t>
            </a:r>
            <a:endParaRPr sz="1700">
              <a:latin typeface="Trebuchet MS"/>
              <a:cs typeface="Trebuchet MS"/>
            </a:endParaRPr>
          </a:p>
          <a:p>
            <a:pPr marL="12700" marR="12065" algn="just">
              <a:lnSpc>
                <a:spcPct val="90200"/>
              </a:lnSpc>
              <a:spcBef>
                <a:spcPts val="1010"/>
              </a:spcBef>
            </a:pP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structure 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in which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there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only 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one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(dominant) 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seller.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Products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offered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entity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have 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no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substitutes.  These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markets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have high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barriers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entry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single seller who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sets 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prices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goods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and services. Prices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can 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change</a:t>
            </a:r>
            <a:r>
              <a:rPr sz="17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without</a:t>
            </a:r>
            <a:r>
              <a:rPr sz="17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notice</a:t>
            </a:r>
            <a:r>
              <a:rPr sz="17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consumers.</a:t>
            </a:r>
            <a:endParaRPr sz="1700">
              <a:latin typeface="Trebuchet MS"/>
              <a:cs typeface="Trebuchet MS"/>
            </a:endParaRPr>
          </a:p>
          <a:p>
            <a:pPr marL="269875" indent="-257175" algn="just">
              <a:lnSpc>
                <a:spcPct val="100000"/>
              </a:lnSpc>
              <a:spcBef>
                <a:spcPts val="815"/>
              </a:spcBef>
              <a:buAutoNum type="arabicPeriod" startAt="2"/>
              <a:tabLst>
                <a:tab pos="269875" algn="l"/>
              </a:tabLst>
            </a:pP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Oligopoly</a:t>
            </a:r>
            <a:endParaRPr sz="1700">
              <a:latin typeface="Trebuchet MS"/>
              <a:cs typeface="Trebuchet MS"/>
            </a:endParaRPr>
          </a:p>
          <a:p>
            <a:pPr marL="12700" marR="5080" algn="just">
              <a:lnSpc>
                <a:spcPct val="90200"/>
              </a:lnSpc>
              <a:spcBef>
                <a:spcPts val="1015"/>
              </a:spcBef>
            </a:pP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structure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has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many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buyers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but </a:t>
            </a:r>
            <a:r>
              <a:rPr sz="1700" spc="35" dirty="0">
                <a:solidFill>
                  <a:srgbClr val="404040"/>
                </a:solidFill>
                <a:latin typeface="Trebuchet MS"/>
                <a:cs typeface="Trebuchet MS"/>
              </a:rPr>
              <a:t>few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sellers. These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few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players 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 market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may bar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others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entering.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They 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may set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prices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together </a:t>
            </a:r>
            <a:r>
              <a:rPr sz="1700" spc="-100" dirty="0">
                <a:solidFill>
                  <a:srgbClr val="404040"/>
                </a:solidFill>
                <a:latin typeface="Trebuchet MS"/>
                <a:cs typeface="Trebuchet MS"/>
              </a:rPr>
              <a:t>or, 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case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cartel, only 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one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takes 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lead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determine 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price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for goods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and 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services</a:t>
            </a:r>
            <a:r>
              <a:rPr sz="17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while</a:t>
            </a:r>
            <a:r>
              <a:rPr sz="17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others</a:t>
            </a:r>
            <a:r>
              <a:rPr sz="17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follow.</a:t>
            </a:r>
            <a:endParaRPr sz="1700">
              <a:latin typeface="Trebuchet MS"/>
              <a:cs typeface="Trebuchet MS"/>
            </a:endParaRPr>
          </a:p>
          <a:p>
            <a:pPr marL="269875" indent="-257175" algn="just">
              <a:lnSpc>
                <a:spcPct val="100000"/>
              </a:lnSpc>
              <a:spcBef>
                <a:spcPts val="810"/>
              </a:spcBef>
              <a:buAutoNum type="arabicPeriod" startAt="3"/>
              <a:tabLst>
                <a:tab pos="269875" algn="l"/>
              </a:tabLst>
            </a:pP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Monopolistic</a:t>
            </a:r>
            <a:r>
              <a:rPr sz="17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Competition</a:t>
            </a:r>
            <a:endParaRPr sz="1700">
              <a:latin typeface="Trebuchet MS"/>
              <a:cs typeface="Trebuchet MS"/>
            </a:endParaRPr>
          </a:p>
          <a:p>
            <a:pPr marL="12700" algn="just">
              <a:lnSpc>
                <a:spcPts val="1960"/>
              </a:lnSpc>
              <a:spcBef>
                <a:spcPts val="745"/>
              </a:spcBef>
            </a:pP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70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monopolistic</a:t>
            </a:r>
            <a:r>
              <a:rPr sz="17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competition,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there</a:t>
            </a:r>
            <a:r>
              <a:rPr sz="1700" spc="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700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many</a:t>
            </a:r>
            <a:r>
              <a:rPr sz="17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sellers</a:t>
            </a:r>
            <a:r>
              <a:rPr sz="17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who</a:t>
            </a:r>
            <a:r>
              <a:rPr sz="17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offer</a:t>
            </a:r>
            <a:r>
              <a:rPr sz="17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similar</a:t>
            </a:r>
            <a:r>
              <a:rPr sz="1700" spc="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products</a:t>
            </a:r>
            <a:r>
              <a:rPr sz="17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7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can’t</a:t>
            </a:r>
            <a:r>
              <a:rPr sz="17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70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substituted.</a:t>
            </a:r>
            <a:r>
              <a:rPr sz="17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Businesses</a:t>
            </a:r>
            <a:endParaRPr sz="1700">
              <a:latin typeface="Trebuchet MS"/>
              <a:cs typeface="Trebuchet MS"/>
            </a:endParaRPr>
          </a:p>
          <a:p>
            <a:pPr marL="12700" algn="just">
              <a:lnSpc>
                <a:spcPts val="1960"/>
              </a:lnSpc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compete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one</a:t>
            </a:r>
            <a:r>
              <a:rPr sz="17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another</a:t>
            </a:r>
            <a:r>
              <a:rPr sz="17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7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price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makers,</a:t>
            </a:r>
            <a:r>
              <a:rPr sz="17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but</a:t>
            </a:r>
            <a:r>
              <a:rPr sz="1700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17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individual</a:t>
            </a:r>
            <a:r>
              <a:rPr sz="1700" spc="-25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decisions</a:t>
            </a:r>
            <a:r>
              <a:rPr sz="1700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7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affect</a:t>
            </a:r>
            <a:r>
              <a:rPr sz="1700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other.</a:t>
            </a:r>
            <a:endParaRPr sz="1700">
              <a:latin typeface="Trebuchet MS"/>
              <a:cs typeface="Trebuchet MS"/>
            </a:endParaRPr>
          </a:p>
          <a:p>
            <a:pPr marL="269875" indent="-257175" algn="just">
              <a:lnSpc>
                <a:spcPct val="100000"/>
              </a:lnSpc>
              <a:spcBef>
                <a:spcPts val="810"/>
              </a:spcBef>
              <a:buAutoNum type="arabicPeriod" startAt="4"/>
              <a:tabLst>
                <a:tab pos="269875" algn="l"/>
              </a:tabLst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Monopsony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7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Oligopsony</a:t>
            </a:r>
            <a:endParaRPr sz="1700">
              <a:latin typeface="Trebuchet MS"/>
              <a:cs typeface="Trebuchet MS"/>
            </a:endParaRPr>
          </a:p>
          <a:p>
            <a:pPr marL="12700" marR="7620" algn="just">
              <a:lnSpc>
                <a:spcPts val="1880"/>
              </a:lnSpc>
              <a:spcBef>
                <a:spcPts val="935"/>
              </a:spcBef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These structures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have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many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sellers,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but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few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buyers. In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both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cases,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buyer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one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who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manipulates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market  prices</a:t>
            </a:r>
            <a:r>
              <a:rPr sz="17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playing</a:t>
            </a:r>
            <a:r>
              <a:rPr sz="17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firms</a:t>
            </a:r>
            <a:r>
              <a:rPr sz="17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against</a:t>
            </a:r>
            <a:r>
              <a:rPr sz="1700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one</a:t>
            </a:r>
            <a:r>
              <a:rPr sz="17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another.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289" y="257555"/>
            <a:ext cx="765492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5" dirty="0"/>
              <a:t>MONOPOLISTIC</a:t>
            </a:r>
            <a:r>
              <a:rPr sz="4400" spc="-10" dirty="0"/>
              <a:t> </a:t>
            </a:r>
            <a:r>
              <a:rPr sz="4400" spc="5" dirty="0"/>
              <a:t>COMPETITION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28612" y="2354516"/>
            <a:ext cx="11623675" cy="1666239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Meaning</a:t>
            </a:r>
            <a:endParaRPr sz="1800">
              <a:latin typeface="Trebuchet MS"/>
              <a:cs typeface="Trebuchet MS"/>
            </a:endParaRPr>
          </a:p>
          <a:p>
            <a:pPr marL="12700" marR="5080" algn="just">
              <a:lnSpc>
                <a:spcPct val="99700"/>
              </a:lnSpc>
              <a:spcBef>
                <a:spcPts val="1075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Monopolistic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competition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refers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to an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imperfectly competitive market with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traits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both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monopoly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  competitive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market.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Sellers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compete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among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themselves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differentiate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their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goods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terms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 quality 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branding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look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different.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this type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 competition,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sellers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consider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price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charged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their 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competitors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ignore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impact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their own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prices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1800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competition.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863850" marR="5080" indent="-2736215">
              <a:lnSpc>
                <a:spcPct val="100400"/>
              </a:lnSpc>
              <a:spcBef>
                <a:spcPts val="80"/>
              </a:spcBef>
            </a:pPr>
            <a:r>
              <a:rPr spc="5" dirty="0"/>
              <a:t>MONOPOLISTIC</a:t>
            </a:r>
            <a:r>
              <a:rPr spc="-170" dirty="0"/>
              <a:t> </a:t>
            </a:r>
            <a:r>
              <a:rPr dirty="0"/>
              <a:t>COMPETITION  </a:t>
            </a:r>
            <a:r>
              <a:rPr spc="-70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122106"/>
            <a:ext cx="5209540" cy="3974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600"/>
              </a:lnSpc>
              <a:spcBef>
                <a:spcPts val="95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1.Large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number of 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sellers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buyers. 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2.Product</a:t>
            </a:r>
            <a:r>
              <a:rPr sz="2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differentiation.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A) 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real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differentiation</a:t>
            </a:r>
            <a:endParaRPr sz="2400">
              <a:latin typeface="Trebuchet MS"/>
              <a:cs typeface="Trebuchet MS"/>
            </a:endParaRPr>
          </a:p>
          <a:p>
            <a:pPr marL="12700" marR="1553210">
              <a:lnSpc>
                <a:spcPts val="3910"/>
              </a:lnSpc>
              <a:spcBef>
                <a:spcPts val="225"/>
              </a:spcBef>
            </a:pP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b)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artificial</a:t>
            </a:r>
            <a:r>
              <a:rPr sz="24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differentiation 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3.Non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price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competition  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4.Selling</a:t>
            </a:r>
            <a:r>
              <a:rPr sz="2400" spc="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cost</a:t>
            </a:r>
            <a:endParaRPr sz="2400">
              <a:latin typeface="Trebuchet MS"/>
              <a:cs typeface="Trebuchet MS"/>
            </a:endParaRPr>
          </a:p>
          <a:p>
            <a:pPr marL="288290" indent="-276225">
              <a:lnSpc>
                <a:spcPct val="100000"/>
              </a:lnSpc>
              <a:spcBef>
                <a:spcPts val="640"/>
              </a:spcBef>
              <a:buSzPct val="95833"/>
              <a:buAutoNum type="arabicPeriod" startAt="5"/>
              <a:tabLst>
                <a:tab pos="288925" algn="l"/>
              </a:tabLst>
            </a:pP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Free 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entry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free</a:t>
            </a:r>
            <a:r>
              <a:rPr sz="2400" spc="2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exit</a:t>
            </a:r>
            <a:endParaRPr sz="2400">
              <a:latin typeface="Trebuchet MS"/>
              <a:cs typeface="Trebuchet MS"/>
            </a:endParaRPr>
          </a:p>
          <a:p>
            <a:pPr marL="288290" indent="-276225">
              <a:lnSpc>
                <a:spcPct val="100000"/>
              </a:lnSpc>
              <a:spcBef>
                <a:spcPts val="1025"/>
              </a:spcBef>
              <a:buSzPct val="95833"/>
              <a:buAutoNum type="arabicPeriod" startAt="5"/>
              <a:tabLst>
                <a:tab pos="288925" algn="l"/>
              </a:tabLst>
            </a:pP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Independent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price</a:t>
            </a:r>
            <a:r>
              <a:rPr sz="2400" spc="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policy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8976" y="381000"/>
            <a:ext cx="81470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latin typeface="Carlito"/>
                <a:cs typeface="Carlito"/>
              </a:rPr>
              <a:t>MEANING OF</a:t>
            </a:r>
            <a:r>
              <a:rPr spc="-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MARKET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244" y="1793811"/>
            <a:ext cx="11232515" cy="3533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9100"/>
              </a:lnSpc>
              <a:spcBef>
                <a:spcPts val="120"/>
              </a:spcBef>
            </a:pP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common language,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market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means 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place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where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goods are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purchased.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However,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economics,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market 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means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arrangement </a:t>
            </a:r>
            <a:r>
              <a:rPr sz="1800" spc="5" dirty="0">
                <a:solidFill>
                  <a:srgbClr val="404040"/>
                </a:solidFill>
                <a:latin typeface="Carlito"/>
                <a:cs typeface="Carlito"/>
              </a:rPr>
              <a:t>which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establish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effective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relationship between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buyers and </a:t>
            </a:r>
            <a:r>
              <a:rPr sz="1800" spc="5" dirty="0">
                <a:solidFill>
                  <a:srgbClr val="404040"/>
                </a:solidFill>
                <a:latin typeface="Carlito"/>
                <a:cs typeface="Carlito"/>
              </a:rPr>
              <a:t>seller </a:t>
            </a:r>
            <a:r>
              <a:rPr sz="1800" spc="1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commodity.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Hence,  </a:t>
            </a:r>
            <a:r>
              <a:rPr sz="1800" spc="5" dirty="0">
                <a:solidFill>
                  <a:srgbClr val="404040"/>
                </a:solidFill>
                <a:latin typeface="Carlito"/>
                <a:cs typeface="Carlito"/>
              </a:rPr>
              <a:t>each commodity </a:t>
            </a:r>
            <a:r>
              <a:rPr sz="1800" spc="1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1800" spc="10" dirty="0">
                <a:solidFill>
                  <a:srgbClr val="404040"/>
                </a:solidFill>
                <a:latin typeface="Carlito"/>
                <a:cs typeface="Carlito"/>
              </a:rPr>
              <a:t>its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own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market</a:t>
            </a:r>
            <a:r>
              <a:rPr sz="1800" spc="-2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price.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10" dirty="0">
                <a:solidFill>
                  <a:srgbClr val="404040"/>
                </a:solidFill>
                <a:latin typeface="Carlito"/>
                <a:cs typeface="Carlito"/>
              </a:rPr>
              <a:t>They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arlito"/>
                <a:cs typeface="Carlito"/>
              </a:rPr>
              <a:t>can</a:t>
            </a:r>
            <a:r>
              <a:rPr sz="18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Carlito"/>
                <a:cs typeface="Carlito"/>
              </a:rPr>
              <a:t>participate</a:t>
            </a:r>
            <a:r>
              <a:rPr sz="18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arlito"/>
                <a:cs typeface="Carlito"/>
              </a:rPr>
              <a:t>sale</a:t>
            </a:r>
            <a:r>
              <a:rPr sz="18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arlito"/>
                <a:cs typeface="Carlito"/>
              </a:rPr>
              <a:t>purchase.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5600" algn="l"/>
              </a:tabLst>
            </a:pPr>
            <a:r>
              <a:rPr sz="14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Market </a:t>
            </a:r>
            <a:r>
              <a:rPr sz="1800" spc="10" dirty="0">
                <a:solidFill>
                  <a:srgbClr val="404040"/>
                </a:solidFill>
                <a:latin typeface="Carlito"/>
                <a:cs typeface="Carlito"/>
              </a:rPr>
              <a:t>does </a:t>
            </a:r>
            <a:r>
              <a:rPr sz="1800" spc="15" dirty="0">
                <a:solidFill>
                  <a:srgbClr val="404040"/>
                </a:solidFill>
                <a:latin typeface="Carlito"/>
                <a:cs typeface="Carlito"/>
              </a:rPr>
              <a:t>not 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referred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800" spc="25" dirty="0">
                <a:solidFill>
                  <a:srgbClr val="404040"/>
                </a:solidFill>
                <a:latin typeface="Carlito"/>
                <a:cs typeface="Carlito"/>
              </a:rPr>
              <a:t>particularplace </a:t>
            </a:r>
            <a:r>
              <a:rPr sz="1800" spc="10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18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It</a:t>
            </a: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refers</a:t>
            </a:r>
            <a:r>
              <a:rPr sz="1800" spc="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Carlito"/>
                <a:cs typeface="Carlito"/>
              </a:rPr>
              <a:t>an</a:t>
            </a:r>
            <a:r>
              <a:rPr sz="18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Carlito"/>
                <a:cs typeface="Carlito"/>
              </a:rPr>
              <a:t>institutional</a:t>
            </a:r>
            <a:r>
              <a:rPr sz="18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arlito"/>
                <a:cs typeface="Carlito"/>
              </a:rPr>
              <a:t>relationship</a:t>
            </a:r>
            <a:r>
              <a:rPr sz="18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between</a:t>
            </a:r>
            <a:r>
              <a:rPr sz="18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purchasers</a:t>
            </a:r>
            <a:r>
              <a:rPr sz="18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18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sellers.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tabLst>
                <a:tab pos="355600" algn="l"/>
              </a:tabLst>
            </a:pPr>
            <a:r>
              <a:rPr sz="14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Market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18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Carlito"/>
                <a:cs typeface="Carlito"/>
              </a:rPr>
              <a:t>an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arrangement</a:t>
            </a:r>
            <a:r>
              <a:rPr sz="18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arlito"/>
                <a:cs typeface="Carlito"/>
              </a:rPr>
              <a:t>which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Carlito"/>
                <a:cs typeface="Carlito"/>
              </a:rPr>
              <a:t>links</a:t>
            </a:r>
            <a:r>
              <a:rPr sz="18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arlito"/>
                <a:cs typeface="Carlito"/>
              </a:rPr>
              <a:t>buyers</a:t>
            </a:r>
            <a:r>
              <a:rPr sz="18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sellers.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market </a:t>
            </a:r>
            <a:r>
              <a:rPr sz="1800" spc="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1800" spc="10" dirty="0">
                <a:solidFill>
                  <a:srgbClr val="404040"/>
                </a:solidFill>
                <a:latin typeface="Carlito"/>
                <a:cs typeface="Carlito"/>
              </a:rPr>
              <a:t>be of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different</a:t>
            </a:r>
            <a:r>
              <a:rPr sz="18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types.</a:t>
            </a:r>
            <a:endParaRPr sz="1800">
              <a:latin typeface="Carlito"/>
              <a:cs typeface="Carlito"/>
            </a:endParaRPr>
          </a:p>
          <a:p>
            <a:pPr marL="355600" marR="20955" indent="-343535">
              <a:lnSpc>
                <a:spcPct val="101000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4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1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market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differ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1800" spc="15" dirty="0">
                <a:solidFill>
                  <a:srgbClr val="404040"/>
                </a:solidFill>
                <a:latin typeface="Carlito"/>
                <a:cs typeface="Carlito"/>
              </a:rPr>
              <a:t>one another </a:t>
            </a:r>
            <a:r>
              <a:rPr sz="1800" spc="20" dirty="0">
                <a:solidFill>
                  <a:srgbClr val="404040"/>
                </a:solidFill>
                <a:latin typeface="Carlito"/>
                <a:cs typeface="Carlito"/>
              </a:rPr>
              <a:t>due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to differences </a:t>
            </a:r>
            <a:r>
              <a:rPr sz="1800" spc="1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1800" spc="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10" dirty="0">
                <a:solidFill>
                  <a:srgbClr val="404040"/>
                </a:solidFill>
                <a:latin typeface="Carlito"/>
                <a:cs typeface="Carlito"/>
              </a:rPr>
              <a:t>number of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buyers, </a:t>
            </a:r>
            <a:r>
              <a:rPr sz="1800" spc="10" dirty="0">
                <a:solidFill>
                  <a:srgbClr val="404040"/>
                </a:solidFill>
                <a:latin typeface="Carlito"/>
                <a:cs typeface="Carlito"/>
              </a:rPr>
              <a:t>number of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sellers, </a:t>
            </a:r>
            <a:r>
              <a:rPr sz="1800" spc="5" dirty="0">
                <a:solidFill>
                  <a:srgbClr val="404040"/>
                </a:solidFill>
                <a:latin typeface="Carlito"/>
                <a:cs typeface="Carlito"/>
              </a:rPr>
              <a:t>nature </a:t>
            </a:r>
            <a:r>
              <a:rPr sz="1800" spc="1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1800" spc="5" dirty="0">
                <a:solidFill>
                  <a:srgbClr val="404040"/>
                </a:solidFill>
                <a:latin typeface="Carlito"/>
                <a:cs typeface="Carlito"/>
              </a:rPr>
              <a:t>the  product,</a:t>
            </a:r>
            <a:r>
              <a:rPr sz="18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Carlito"/>
                <a:cs typeface="Carlito"/>
              </a:rPr>
              <a:t>influence</a:t>
            </a:r>
            <a:r>
              <a:rPr sz="18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arlito"/>
                <a:cs typeface="Carlito"/>
              </a:rPr>
              <a:t>over</a:t>
            </a:r>
            <a:r>
              <a:rPr sz="18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price,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Carlito"/>
                <a:cs typeface="Carlito"/>
              </a:rPr>
              <a:t>availability</a:t>
            </a:r>
            <a:r>
              <a:rPr sz="1800" spc="-1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18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information,</a:t>
            </a:r>
            <a:r>
              <a:rPr sz="18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Carlito"/>
                <a:cs typeface="Carlito"/>
              </a:rPr>
              <a:t>condition</a:t>
            </a:r>
            <a:r>
              <a:rPr sz="18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18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Carlito"/>
                <a:cs typeface="Carlito"/>
              </a:rPr>
              <a:t>supply</a:t>
            </a:r>
            <a:r>
              <a:rPr sz="18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etc.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81000"/>
            <a:ext cx="733323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6FC0"/>
                </a:solidFill>
                <a:latin typeface="Carlito"/>
                <a:cs typeface="Carlito"/>
              </a:rPr>
              <a:t>MARKET</a:t>
            </a:r>
            <a:r>
              <a:rPr spc="-8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rgbClr val="006FC0"/>
                </a:solidFill>
                <a:latin typeface="Carlito"/>
                <a:cs typeface="Carlito"/>
              </a:rPr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447800"/>
            <a:ext cx="10728960" cy="304314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marR="12700" indent="-343535" algn="just">
              <a:lnSpc>
                <a:spcPct val="100000"/>
              </a:lnSpc>
              <a:spcBef>
                <a:spcPts val="130"/>
              </a:spcBef>
            </a:pPr>
            <a:r>
              <a:rPr sz="1550" spc="295" dirty="0">
                <a:latin typeface="Arial"/>
                <a:cs typeface="Arial"/>
              </a:rPr>
              <a:t> </a:t>
            </a:r>
            <a:r>
              <a:rPr sz="2000" spc="5" dirty="0">
                <a:latin typeface="Trebuchet MS"/>
                <a:cs typeface="Trebuchet MS"/>
              </a:rPr>
              <a:t>Market </a:t>
            </a:r>
            <a:r>
              <a:rPr sz="2000" spc="-5" dirty="0">
                <a:latin typeface="Trebuchet MS"/>
                <a:cs typeface="Trebuchet MS"/>
              </a:rPr>
              <a:t>structure, </a:t>
            </a:r>
            <a:r>
              <a:rPr sz="2000" spc="20" dirty="0">
                <a:latin typeface="Trebuchet MS"/>
                <a:cs typeface="Trebuchet MS"/>
              </a:rPr>
              <a:t>in </a:t>
            </a:r>
            <a:r>
              <a:rPr sz="2000" dirty="0">
                <a:latin typeface="Trebuchet MS"/>
                <a:cs typeface="Trebuchet MS"/>
              </a:rPr>
              <a:t>economics, refers </a:t>
            </a:r>
            <a:r>
              <a:rPr sz="2000" spc="20" dirty="0">
                <a:latin typeface="Trebuchet MS"/>
                <a:cs typeface="Trebuchet MS"/>
              </a:rPr>
              <a:t>to </a:t>
            </a:r>
            <a:r>
              <a:rPr sz="2000" spc="5" dirty="0">
                <a:latin typeface="Trebuchet MS"/>
                <a:cs typeface="Trebuchet MS"/>
              </a:rPr>
              <a:t>how </a:t>
            </a:r>
            <a:r>
              <a:rPr sz="2000" spc="-5" dirty="0">
                <a:latin typeface="Trebuchet MS"/>
                <a:cs typeface="Trebuchet MS"/>
              </a:rPr>
              <a:t>different </a:t>
            </a:r>
            <a:r>
              <a:rPr sz="2000" spc="-10" dirty="0">
                <a:latin typeface="Trebuchet MS"/>
                <a:cs typeface="Trebuchet MS"/>
              </a:rPr>
              <a:t>industries are </a:t>
            </a:r>
            <a:r>
              <a:rPr sz="2000" spc="-5" dirty="0">
                <a:latin typeface="Trebuchet MS"/>
                <a:cs typeface="Trebuchet MS"/>
              </a:rPr>
              <a:t>classified </a:t>
            </a:r>
            <a:r>
              <a:rPr sz="2000" spc="-105" dirty="0">
                <a:latin typeface="Trebuchet MS"/>
                <a:cs typeface="Trebuchet MS"/>
              </a:rPr>
              <a:t>and  </a:t>
            </a:r>
            <a:r>
              <a:rPr sz="2000" dirty="0">
                <a:latin typeface="Trebuchet MS"/>
                <a:cs typeface="Trebuchet MS"/>
              </a:rPr>
              <a:t>differentiated </a:t>
            </a:r>
            <a:r>
              <a:rPr sz="2000" spc="-5" dirty="0">
                <a:latin typeface="Trebuchet MS"/>
                <a:cs typeface="Trebuchet MS"/>
              </a:rPr>
              <a:t>based </a:t>
            </a:r>
            <a:r>
              <a:rPr sz="2000" spc="-10" dirty="0">
                <a:latin typeface="Trebuchet MS"/>
                <a:cs typeface="Trebuchet MS"/>
              </a:rPr>
              <a:t>on their </a:t>
            </a:r>
            <a:r>
              <a:rPr sz="2000" spc="5" dirty="0">
                <a:latin typeface="Trebuchet MS"/>
                <a:cs typeface="Trebuchet MS"/>
              </a:rPr>
              <a:t>degree </a:t>
            </a:r>
            <a:r>
              <a:rPr sz="2000" spc="-15" dirty="0">
                <a:latin typeface="Trebuchet MS"/>
                <a:cs typeface="Trebuchet MS"/>
              </a:rPr>
              <a:t>and </a:t>
            </a:r>
            <a:r>
              <a:rPr sz="2000" dirty="0">
                <a:latin typeface="Trebuchet MS"/>
                <a:cs typeface="Trebuchet MS"/>
              </a:rPr>
              <a:t>nature </a:t>
            </a:r>
            <a:r>
              <a:rPr sz="2000" spc="-10" dirty="0">
                <a:latin typeface="Trebuchet MS"/>
                <a:cs typeface="Trebuchet MS"/>
              </a:rPr>
              <a:t>of </a:t>
            </a:r>
            <a:r>
              <a:rPr sz="2000" dirty="0">
                <a:latin typeface="Trebuchet MS"/>
                <a:cs typeface="Trebuchet MS"/>
              </a:rPr>
              <a:t>competition </a:t>
            </a:r>
            <a:r>
              <a:rPr sz="2000" spc="-5" dirty="0">
                <a:latin typeface="Trebuchet MS"/>
                <a:cs typeface="Trebuchet MS"/>
              </a:rPr>
              <a:t>for </a:t>
            </a:r>
            <a:r>
              <a:rPr sz="2000" dirty="0">
                <a:latin typeface="Trebuchet MS"/>
                <a:cs typeface="Trebuchet MS"/>
              </a:rPr>
              <a:t>goods </a:t>
            </a:r>
            <a:r>
              <a:rPr sz="2000" spc="10" dirty="0">
                <a:latin typeface="Trebuchet MS"/>
                <a:cs typeface="Trebuchet MS"/>
              </a:rPr>
              <a:t>and </a:t>
            </a:r>
            <a:r>
              <a:rPr sz="2000" dirty="0">
                <a:latin typeface="Trebuchet MS"/>
                <a:cs typeface="Trebuchet MS"/>
              </a:rPr>
              <a:t>services. </a:t>
            </a:r>
            <a:r>
              <a:rPr sz="2000" spc="-35" dirty="0">
                <a:latin typeface="Trebuchet MS"/>
                <a:cs typeface="Trebuchet MS"/>
              </a:rPr>
              <a:t>It  </a:t>
            </a:r>
            <a:r>
              <a:rPr sz="2000" spc="15" dirty="0">
                <a:latin typeface="Trebuchet MS"/>
                <a:cs typeface="Trebuchet MS"/>
              </a:rPr>
              <a:t>is </a:t>
            </a:r>
            <a:r>
              <a:rPr sz="2000" spc="-5" dirty="0">
                <a:latin typeface="Trebuchet MS"/>
                <a:cs typeface="Trebuchet MS"/>
              </a:rPr>
              <a:t>based </a:t>
            </a:r>
            <a:r>
              <a:rPr sz="2000" spc="-10" dirty="0">
                <a:latin typeface="Trebuchet MS"/>
                <a:cs typeface="Trebuchet MS"/>
              </a:rPr>
              <a:t>on </a:t>
            </a:r>
            <a:r>
              <a:rPr sz="2000" dirty="0">
                <a:latin typeface="Trebuchet MS"/>
                <a:cs typeface="Trebuchet MS"/>
              </a:rPr>
              <a:t>the </a:t>
            </a:r>
            <a:r>
              <a:rPr sz="2000" spc="-5" dirty="0">
                <a:latin typeface="Trebuchet MS"/>
                <a:cs typeface="Trebuchet MS"/>
              </a:rPr>
              <a:t>characteristics that </a:t>
            </a:r>
            <a:r>
              <a:rPr sz="2000" spc="-10" dirty="0">
                <a:latin typeface="Trebuchet MS"/>
                <a:cs typeface="Trebuchet MS"/>
              </a:rPr>
              <a:t>influence </a:t>
            </a:r>
            <a:r>
              <a:rPr sz="2000" dirty="0">
                <a:latin typeface="Trebuchet MS"/>
                <a:cs typeface="Trebuchet MS"/>
              </a:rPr>
              <a:t>the behavior </a:t>
            </a:r>
            <a:r>
              <a:rPr sz="2000" spc="-15" dirty="0">
                <a:latin typeface="Trebuchet MS"/>
                <a:cs typeface="Trebuchet MS"/>
              </a:rPr>
              <a:t>and </a:t>
            </a:r>
            <a:r>
              <a:rPr sz="2000" spc="-10" dirty="0">
                <a:latin typeface="Trebuchet MS"/>
                <a:cs typeface="Trebuchet MS"/>
              </a:rPr>
              <a:t>outcomes of </a:t>
            </a:r>
            <a:r>
              <a:rPr sz="2000" spc="-5" dirty="0">
                <a:latin typeface="Trebuchet MS"/>
                <a:cs typeface="Trebuchet MS"/>
              </a:rPr>
              <a:t>companies  </a:t>
            </a:r>
            <a:r>
              <a:rPr sz="2000" spc="15" dirty="0">
                <a:latin typeface="Trebuchet MS"/>
                <a:cs typeface="Trebuchet MS"/>
              </a:rPr>
              <a:t>working </a:t>
            </a:r>
            <a:r>
              <a:rPr sz="2000" spc="20" dirty="0">
                <a:latin typeface="Trebuchet MS"/>
                <a:cs typeface="Trebuchet MS"/>
              </a:rPr>
              <a:t>in </a:t>
            </a:r>
            <a:r>
              <a:rPr sz="2000" spc="15" dirty="0">
                <a:latin typeface="Trebuchet MS"/>
                <a:cs typeface="Trebuchet MS"/>
              </a:rPr>
              <a:t>a </a:t>
            </a:r>
            <a:r>
              <a:rPr sz="2000" spc="10" dirty="0">
                <a:latin typeface="Trebuchet MS"/>
                <a:cs typeface="Trebuchet MS"/>
              </a:rPr>
              <a:t>specific</a:t>
            </a:r>
            <a:r>
              <a:rPr sz="2000" spc="-430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market.</a:t>
            </a:r>
            <a:endParaRPr sz="2000" dirty="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990"/>
              </a:spcBef>
            </a:pPr>
            <a:r>
              <a:rPr sz="1550" spc="295" dirty="0">
                <a:latin typeface="Arial"/>
                <a:cs typeface="Arial"/>
              </a:rPr>
              <a:t> </a:t>
            </a:r>
            <a:r>
              <a:rPr sz="2000" spc="-10" dirty="0">
                <a:latin typeface="Noto Sans"/>
                <a:cs typeface="Noto Sans"/>
              </a:rPr>
              <a:t>Market </a:t>
            </a:r>
            <a:r>
              <a:rPr sz="2000" spc="-5" dirty="0">
                <a:latin typeface="Noto Sans"/>
                <a:cs typeface="Noto Sans"/>
              </a:rPr>
              <a:t>structures show </a:t>
            </a:r>
            <a:r>
              <a:rPr sz="2000" spc="25" dirty="0">
                <a:latin typeface="Noto Sans"/>
                <a:cs typeface="Noto Sans"/>
              </a:rPr>
              <a:t>the </a:t>
            </a:r>
            <a:r>
              <a:rPr sz="2000" dirty="0">
                <a:latin typeface="Noto Sans"/>
                <a:cs typeface="Noto Sans"/>
              </a:rPr>
              <a:t>relations </a:t>
            </a:r>
            <a:r>
              <a:rPr sz="2000" spc="15" dirty="0">
                <a:latin typeface="Noto Sans"/>
                <a:cs typeface="Noto Sans"/>
              </a:rPr>
              <a:t>between </a:t>
            </a:r>
            <a:r>
              <a:rPr sz="2000" spc="25" dirty="0">
                <a:latin typeface="Arial"/>
                <a:cs typeface="Arial"/>
              </a:rPr>
              <a:t>sellers </a:t>
            </a:r>
            <a:r>
              <a:rPr sz="2000" spc="70" dirty="0">
                <a:latin typeface="Arial"/>
                <a:cs typeface="Arial"/>
              </a:rPr>
              <a:t>and </a:t>
            </a:r>
            <a:r>
              <a:rPr sz="2000" spc="105" dirty="0">
                <a:latin typeface="Arial"/>
                <a:cs typeface="Arial"/>
              </a:rPr>
              <a:t>other </a:t>
            </a:r>
            <a:r>
              <a:rPr sz="2000" spc="5" dirty="0">
                <a:latin typeface="Arial"/>
                <a:cs typeface="Arial"/>
              </a:rPr>
              <a:t>sellers, </a:t>
            </a:r>
            <a:r>
              <a:rPr sz="2000" spc="25" dirty="0">
                <a:latin typeface="Arial"/>
                <a:cs typeface="Arial"/>
              </a:rPr>
              <a:t>sellers </a:t>
            </a:r>
            <a:r>
              <a:rPr sz="2000" dirty="0">
                <a:latin typeface="Arial"/>
                <a:cs typeface="Arial"/>
              </a:rPr>
              <a:t>to  </a:t>
            </a:r>
            <a:r>
              <a:rPr sz="2000" spc="60" dirty="0">
                <a:latin typeface="Arial"/>
                <a:cs typeface="Arial"/>
              </a:rPr>
              <a:t>buyers, </a:t>
            </a:r>
            <a:r>
              <a:rPr sz="2000" spc="120" dirty="0">
                <a:latin typeface="Arial"/>
                <a:cs typeface="Arial"/>
              </a:rPr>
              <a:t>or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more.</a:t>
            </a:r>
            <a:endParaRPr sz="2000" dirty="0">
              <a:latin typeface="Arial"/>
              <a:cs typeface="Arial"/>
            </a:endParaRPr>
          </a:p>
          <a:p>
            <a:pPr marL="355600" marR="14604" indent="-343535" algn="just">
              <a:lnSpc>
                <a:spcPct val="100000"/>
              </a:lnSpc>
              <a:spcBef>
                <a:spcPts val="980"/>
              </a:spcBef>
            </a:pPr>
            <a:r>
              <a:rPr sz="1550" spc="295" dirty="0">
                <a:latin typeface="Arial"/>
                <a:cs typeface="Arial"/>
              </a:rPr>
              <a:t> </a:t>
            </a:r>
            <a:r>
              <a:rPr sz="2000" spc="25" dirty="0">
                <a:latin typeface="Arial"/>
                <a:cs typeface="Arial"/>
              </a:rPr>
              <a:t>Some </a:t>
            </a:r>
            <a:r>
              <a:rPr sz="2000" spc="105" dirty="0">
                <a:latin typeface="Arial"/>
                <a:cs typeface="Arial"/>
              </a:rPr>
              <a:t>of </a:t>
            </a:r>
            <a:r>
              <a:rPr sz="2000" spc="100" dirty="0">
                <a:latin typeface="Arial"/>
                <a:cs typeface="Arial"/>
              </a:rPr>
              <a:t>the </a:t>
            </a:r>
            <a:r>
              <a:rPr sz="2000" spc="50" dirty="0">
                <a:latin typeface="Arial"/>
                <a:cs typeface="Arial"/>
              </a:rPr>
              <a:t>factors </a:t>
            </a:r>
            <a:r>
              <a:rPr sz="2000" spc="90" dirty="0">
                <a:latin typeface="Arial"/>
                <a:cs typeface="Arial"/>
              </a:rPr>
              <a:t>that </a:t>
            </a:r>
            <a:r>
              <a:rPr sz="2000" spc="95" dirty="0">
                <a:latin typeface="Arial"/>
                <a:cs typeface="Arial"/>
              </a:rPr>
              <a:t>determine </a:t>
            </a:r>
            <a:r>
              <a:rPr sz="2000" spc="15" dirty="0">
                <a:latin typeface="Arial"/>
                <a:cs typeface="Arial"/>
              </a:rPr>
              <a:t>a </a:t>
            </a:r>
            <a:r>
              <a:rPr sz="2000" spc="75" dirty="0">
                <a:latin typeface="Arial"/>
                <a:cs typeface="Arial"/>
              </a:rPr>
              <a:t>market </a:t>
            </a:r>
            <a:r>
              <a:rPr sz="2000" spc="65" dirty="0">
                <a:latin typeface="Arial"/>
                <a:cs typeface="Arial"/>
              </a:rPr>
              <a:t>structure </a:t>
            </a:r>
            <a:r>
              <a:rPr sz="2000" spc="70" dirty="0">
                <a:latin typeface="Arial"/>
                <a:cs typeface="Arial"/>
              </a:rPr>
              <a:t>include </a:t>
            </a:r>
            <a:r>
              <a:rPr sz="2000" spc="100" dirty="0">
                <a:latin typeface="Arial"/>
                <a:cs typeface="Arial"/>
              </a:rPr>
              <a:t>the </a:t>
            </a:r>
            <a:r>
              <a:rPr sz="2000" spc="130" dirty="0">
                <a:latin typeface="Arial"/>
                <a:cs typeface="Arial"/>
              </a:rPr>
              <a:t>number </a:t>
            </a:r>
            <a:r>
              <a:rPr sz="2000" spc="110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buyers </a:t>
            </a:r>
            <a:r>
              <a:rPr lang="en-US" sz="2000" dirty="0" smtClean="0">
                <a:latin typeface="Arial"/>
                <a:cs typeface="Arial"/>
              </a:rPr>
              <a:t>and sellers, ability to negotiate, degree of concentration, degree of differentiation of products, ad the ease or difficulty of entering and exiting the markets. 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685800"/>
            <a:ext cx="8996046" cy="5873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747520" marR="5080" indent="-1734820">
              <a:lnSpc>
                <a:spcPts val="4280"/>
              </a:lnSpc>
              <a:spcBef>
                <a:spcPts val="280"/>
              </a:spcBef>
              <a:tabLst>
                <a:tab pos="3539490" algn="l"/>
              </a:tabLst>
            </a:pPr>
            <a:r>
              <a:rPr sz="3600" spc="-15" dirty="0"/>
              <a:t>DETERMINANTS	</a:t>
            </a:r>
            <a:r>
              <a:rPr sz="3600" spc="5" dirty="0"/>
              <a:t>OF</a:t>
            </a:r>
            <a:r>
              <a:rPr sz="3600" spc="-30" dirty="0"/>
              <a:t> </a:t>
            </a:r>
            <a:r>
              <a:rPr sz="3600" spc="-10" dirty="0"/>
              <a:t>MARKET  </a:t>
            </a:r>
            <a:r>
              <a:rPr sz="3600" spc="-5" dirty="0"/>
              <a:t>STRUCTURE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756602" y="2061654"/>
            <a:ext cx="5971540" cy="203771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90"/>
              </a:spcBef>
              <a:buClr>
                <a:srgbClr val="90C225"/>
              </a:buClr>
              <a:buSzPct val="77777"/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number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nature of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sellers.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990"/>
              </a:spcBef>
              <a:buClr>
                <a:srgbClr val="90C225"/>
              </a:buClr>
              <a:buSzPct val="77777"/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number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nature of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buyers.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075"/>
              </a:spcBef>
              <a:buClr>
                <a:srgbClr val="90C225"/>
              </a:buClr>
              <a:buSzPct val="77777"/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nature of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product.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990"/>
              </a:spcBef>
              <a:buClr>
                <a:srgbClr val="90C225"/>
              </a:buClr>
              <a:buSzPct val="77777"/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conditions 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entry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into and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exit from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market.</a:t>
            </a:r>
            <a:endParaRPr sz="1800">
              <a:latin typeface="Trebuchet MS"/>
              <a:cs typeface="Trebuchet MS"/>
            </a:endParaRPr>
          </a:p>
          <a:p>
            <a:pPr marL="422275" indent="-410209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7777"/>
              <a:buAutoNum type="arabicPeriod"/>
              <a:tabLst>
                <a:tab pos="422275" algn="l"/>
                <a:tab pos="422909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Economies of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scale.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7819" y="419417"/>
            <a:ext cx="907923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spc="5" dirty="0"/>
              <a:t>PERFECT</a:t>
            </a:r>
            <a:r>
              <a:rPr sz="6600" spc="-229" dirty="0"/>
              <a:t> </a:t>
            </a:r>
            <a:r>
              <a:rPr sz="6600" dirty="0"/>
              <a:t>COMPETITION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458152" y="2061654"/>
            <a:ext cx="11417300" cy="260032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DEFINITION: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1000"/>
              </a:lnSpc>
              <a:spcBef>
                <a:spcPts val="969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term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perfect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competition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refers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theoretical market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structure.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perfect competition model,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there  are no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monopolies.</a:t>
            </a:r>
            <a:endParaRPr sz="1800">
              <a:latin typeface="Trebuchet MS"/>
              <a:cs typeface="Trebuchet MS"/>
            </a:endParaRPr>
          </a:p>
          <a:p>
            <a:pPr marL="12700" marR="7620" algn="just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333333"/>
                </a:solidFill>
                <a:latin typeface="Roboto"/>
                <a:cs typeface="Roboto"/>
              </a:rPr>
              <a:t>Perfect </a:t>
            </a:r>
            <a:r>
              <a:rPr sz="1800" spc="-5" dirty="0">
                <a:solidFill>
                  <a:srgbClr val="333333"/>
                </a:solidFill>
                <a:latin typeface="Roboto"/>
                <a:cs typeface="Roboto"/>
              </a:rPr>
              <a:t>competition </a:t>
            </a:r>
            <a:r>
              <a:rPr sz="1800" spc="5" dirty="0">
                <a:solidFill>
                  <a:srgbClr val="333333"/>
                </a:solidFill>
                <a:latin typeface="Roboto"/>
                <a:cs typeface="Roboto"/>
              </a:rPr>
              <a:t>is </a:t>
            </a:r>
            <a:r>
              <a:rPr sz="1800" dirty="0">
                <a:solidFill>
                  <a:srgbClr val="333333"/>
                </a:solidFill>
                <a:latin typeface="Roboto"/>
                <a:cs typeface="Roboto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Roboto"/>
                <a:cs typeface="Roboto"/>
              </a:rPr>
              <a:t>unique form </a:t>
            </a:r>
            <a:r>
              <a:rPr sz="1800" spc="10" dirty="0">
                <a:solidFill>
                  <a:srgbClr val="333333"/>
                </a:solidFill>
                <a:latin typeface="Roboto"/>
                <a:cs typeface="Roboto"/>
              </a:rPr>
              <a:t>of </a:t>
            </a:r>
            <a:r>
              <a:rPr sz="1800" spc="-5" dirty="0">
                <a:solidFill>
                  <a:srgbClr val="333333"/>
                </a:solidFill>
                <a:latin typeface="Roboto"/>
                <a:cs typeface="Roboto"/>
              </a:rPr>
              <a:t>the </a:t>
            </a:r>
            <a:r>
              <a:rPr sz="1800" spc="5" dirty="0">
                <a:solidFill>
                  <a:srgbClr val="333333"/>
                </a:solidFill>
                <a:latin typeface="Roboto"/>
                <a:cs typeface="Roboto"/>
              </a:rPr>
              <a:t>marketplace </a:t>
            </a:r>
            <a:r>
              <a:rPr sz="1800" spc="-10" dirty="0">
                <a:solidFill>
                  <a:srgbClr val="333333"/>
                </a:solidFill>
                <a:latin typeface="Roboto"/>
                <a:cs typeface="Roboto"/>
              </a:rPr>
              <a:t>that </a:t>
            </a:r>
            <a:r>
              <a:rPr sz="1800" spc="5" dirty="0">
                <a:solidFill>
                  <a:srgbClr val="333333"/>
                </a:solidFill>
                <a:latin typeface="Roboto"/>
                <a:cs typeface="Roboto"/>
              </a:rPr>
              <a:t>allows </a:t>
            </a:r>
            <a:r>
              <a:rPr sz="1800" spc="-5" dirty="0">
                <a:solidFill>
                  <a:srgbClr val="333333"/>
                </a:solidFill>
                <a:latin typeface="Roboto"/>
                <a:cs typeface="Roboto"/>
              </a:rPr>
              <a:t>multiple </a:t>
            </a:r>
            <a:r>
              <a:rPr sz="1800" dirty="0">
                <a:solidFill>
                  <a:srgbClr val="333333"/>
                </a:solidFill>
                <a:latin typeface="Roboto"/>
                <a:cs typeface="Roboto"/>
              </a:rPr>
              <a:t>companies </a:t>
            </a:r>
            <a:r>
              <a:rPr sz="1800" spc="40" dirty="0">
                <a:solidFill>
                  <a:srgbClr val="333333"/>
                </a:solidFill>
                <a:latin typeface="Roboto"/>
                <a:cs typeface="Roboto"/>
              </a:rPr>
              <a:t>to </a:t>
            </a:r>
            <a:r>
              <a:rPr sz="1800" spc="-5" dirty="0">
                <a:solidFill>
                  <a:srgbClr val="333333"/>
                </a:solidFill>
                <a:latin typeface="Roboto"/>
                <a:cs typeface="Roboto"/>
              </a:rPr>
              <a:t>sell the </a:t>
            </a:r>
            <a:r>
              <a:rPr sz="1800" spc="-15" dirty="0">
                <a:solidFill>
                  <a:srgbClr val="333333"/>
                </a:solidFill>
                <a:latin typeface="Roboto"/>
                <a:cs typeface="Roboto"/>
              </a:rPr>
              <a:t>same  </a:t>
            </a:r>
            <a:r>
              <a:rPr sz="1800" dirty="0">
                <a:solidFill>
                  <a:srgbClr val="333333"/>
                </a:solidFill>
                <a:latin typeface="Roboto"/>
                <a:cs typeface="Roboto"/>
              </a:rPr>
              <a:t>product </a:t>
            </a:r>
            <a:r>
              <a:rPr sz="1800" spc="10" dirty="0">
                <a:solidFill>
                  <a:srgbClr val="333333"/>
                </a:solidFill>
                <a:latin typeface="Roboto"/>
                <a:cs typeface="Roboto"/>
              </a:rPr>
              <a:t>or </a:t>
            </a:r>
            <a:r>
              <a:rPr sz="1800" spc="5" dirty="0">
                <a:solidFill>
                  <a:srgbClr val="333333"/>
                </a:solidFill>
                <a:latin typeface="Roboto"/>
                <a:cs typeface="Roboto"/>
              </a:rPr>
              <a:t>service. </a:t>
            </a:r>
            <a:r>
              <a:rPr sz="1800" spc="-10" dirty="0">
                <a:solidFill>
                  <a:srgbClr val="333333"/>
                </a:solidFill>
                <a:latin typeface="Roboto"/>
                <a:cs typeface="Roboto"/>
              </a:rPr>
              <a:t>Many </a:t>
            </a:r>
            <a:r>
              <a:rPr sz="1800" spc="-5" dirty="0">
                <a:solidFill>
                  <a:srgbClr val="333333"/>
                </a:solidFill>
                <a:latin typeface="Roboto"/>
                <a:cs typeface="Roboto"/>
              </a:rPr>
              <a:t>consumers are </a:t>
            </a:r>
            <a:r>
              <a:rPr sz="1800" dirty="0">
                <a:solidFill>
                  <a:srgbClr val="333333"/>
                </a:solidFill>
                <a:latin typeface="Roboto"/>
                <a:cs typeface="Roboto"/>
              </a:rPr>
              <a:t>looking </a:t>
            </a:r>
            <a:r>
              <a:rPr sz="1800" spc="5" dirty="0">
                <a:solidFill>
                  <a:srgbClr val="333333"/>
                </a:solidFill>
                <a:latin typeface="Roboto"/>
                <a:cs typeface="Roboto"/>
              </a:rPr>
              <a:t>to </a:t>
            </a:r>
            <a:r>
              <a:rPr sz="1800" spc="-5" dirty="0">
                <a:solidFill>
                  <a:srgbClr val="333333"/>
                </a:solidFill>
                <a:latin typeface="Roboto"/>
                <a:cs typeface="Roboto"/>
              </a:rPr>
              <a:t>purchase those </a:t>
            </a:r>
            <a:r>
              <a:rPr sz="1800" spc="5" dirty="0">
                <a:solidFill>
                  <a:srgbClr val="333333"/>
                </a:solidFill>
                <a:latin typeface="Roboto"/>
                <a:cs typeface="Roboto"/>
              </a:rPr>
              <a:t>products. </a:t>
            </a:r>
            <a:r>
              <a:rPr sz="1800" spc="-5" dirty="0">
                <a:solidFill>
                  <a:srgbClr val="333333"/>
                </a:solidFill>
                <a:latin typeface="Roboto"/>
                <a:cs typeface="Roboto"/>
              </a:rPr>
              <a:t>None </a:t>
            </a:r>
            <a:r>
              <a:rPr sz="1800" spc="10" dirty="0">
                <a:solidFill>
                  <a:srgbClr val="333333"/>
                </a:solidFill>
                <a:latin typeface="Roboto"/>
                <a:cs typeface="Roboto"/>
              </a:rPr>
              <a:t>of </a:t>
            </a:r>
            <a:r>
              <a:rPr sz="1800" spc="-10" dirty="0">
                <a:solidFill>
                  <a:srgbClr val="333333"/>
                </a:solidFill>
                <a:latin typeface="Roboto"/>
                <a:cs typeface="Roboto"/>
              </a:rPr>
              <a:t>these </a:t>
            </a:r>
            <a:r>
              <a:rPr sz="1800" spc="-5" dirty="0">
                <a:solidFill>
                  <a:srgbClr val="333333"/>
                </a:solidFill>
                <a:latin typeface="Roboto"/>
                <a:cs typeface="Roboto"/>
              </a:rPr>
              <a:t>firms </a:t>
            </a:r>
            <a:r>
              <a:rPr sz="1800" spc="5" dirty="0">
                <a:solidFill>
                  <a:srgbClr val="333333"/>
                </a:solidFill>
                <a:latin typeface="Roboto"/>
                <a:cs typeface="Roboto"/>
              </a:rPr>
              <a:t>can </a:t>
            </a:r>
            <a:r>
              <a:rPr sz="1800" spc="-10" dirty="0">
                <a:solidFill>
                  <a:srgbClr val="333333"/>
                </a:solidFill>
                <a:latin typeface="Roboto"/>
                <a:cs typeface="Roboto"/>
              </a:rPr>
              <a:t>set </a:t>
            </a:r>
            <a:r>
              <a:rPr sz="1800" dirty="0">
                <a:solidFill>
                  <a:srgbClr val="333333"/>
                </a:solidFill>
                <a:latin typeface="Roboto"/>
                <a:cs typeface="Roboto"/>
              </a:rPr>
              <a:t>a  </a:t>
            </a:r>
            <a:r>
              <a:rPr sz="1800" spc="-5" dirty="0">
                <a:solidFill>
                  <a:srgbClr val="333333"/>
                </a:solidFill>
                <a:latin typeface="Roboto"/>
                <a:cs typeface="Roboto"/>
              </a:rPr>
              <a:t>price for the </a:t>
            </a:r>
            <a:r>
              <a:rPr sz="1800" dirty="0">
                <a:solidFill>
                  <a:srgbClr val="333333"/>
                </a:solidFill>
                <a:latin typeface="Roboto"/>
                <a:cs typeface="Roboto"/>
              </a:rPr>
              <a:t>product </a:t>
            </a:r>
            <a:r>
              <a:rPr sz="1800" spc="10" dirty="0">
                <a:solidFill>
                  <a:srgbClr val="333333"/>
                </a:solidFill>
                <a:latin typeface="Roboto"/>
                <a:cs typeface="Roboto"/>
              </a:rPr>
              <a:t>or </a:t>
            </a:r>
            <a:r>
              <a:rPr sz="1800" dirty="0">
                <a:solidFill>
                  <a:srgbClr val="333333"/>
                </a:solidFill>
                <a:latin typeface="Roboto"/>
                <a:cs typeface="Roboto"/>
              </a:rPr>
              <a:t>service they </a:t>
            </a:r>
            <a:r>
              <a:rPr sz="1800" spc="-5" dirty="0">
                <a:solidFill>
                  <a:srgbClr val="333333"/>
                </a:solidFill>
                <a:latin typeface="Roboto"/>
                <a:cs typeface="Roboto"/>
              </a:rPr>
              <a:t>are </a:t>
            </a:r>
            <a:r>
              <a:rPr sz="1800" dirty="0">
                <a:solidFill>
                  <a:srgbClr val="333333"/>
                </a:solidFill>
                <a:latin typeface="Roboto"/>
                <a:cs typeface="Roboto"/>
              </a:rPr>
              <a:t>selling </a:t>
            </a:r>
            <a:r>
              <a:rPr sz="1800" spc="-5" dirty="0">
                <a:solidFill>
                  <a:srgbClr val="333333"/>
                </a:solidFill>
                <a:latin typeface="Roboto"/>
                <a:cs typeface="Roboto"/>
              </a:rPr>
              <a:t>without losing </a:t>
            </a:r>
            <a:r>
              <a:rPr sz="1800" spc="-10" dirty="0">
                <a:solidFill>
                  <a:srgbClr val="333333"/>
                </a:solidFill>
                <a:latin typeface="Roboto"/>
                <a:cs typeface="Roboto"/>
              </a:rPr>
              <a:t>business </a:t>
            </a:r>
            <a:r>
              <a:rPr sz="1800" spc="5" dirty="0">
                <a:solidFill>
                  <a:srgbClr val="333333"/>
                </a:solidFill>
                <a:latin typeface="Roboto"/>
                <a:cs typeface="Roboto"/>
              </a:rPr>
              <a:t>to other </a:t>
            </a:r>
            <a:r>
              <a:rPr sz="1800" spc="-5" dirty="0">
                <a:solidFill>
                  <a:srgbClr val="333333"/>
                </a:solidFill>
                <a:latin typeface="Roboto"/>
                <a:cs typeface="Roboto"/>
              </a:rPr>
              <a:t>competitors. </a:t>
            </a:r>
            <a:r>
              <a:rPr sz="1800" spc="5" dirty="0">
                <a:solidFill>
                  <a:srgbClr val="333333"/>
                </a:solidFill>
                <a:latin typeface="Roboto"/>
                <a:cs typeface="Roboto"/>
              </a:rPr>
              <a:t>There </a:t>
            </a:r>
            <a:r>
              <a:rPr sz="1800" spc="-10" dirty="0">
                <a:solidFill>
                  <a:srgbClr val="333333"/>
                </a:solidFill>
                <a:latin typeface="Roboto"/>
                <a:cs typeface="Roboto"/>
              </a:rPr>
              <a:t>are </a:t>
            </a:r>
            <a:r>
              <a:rPr sz="1800" spc="-25" dirty="0">
                <a:solidFill>
                  <a:srgbClr val="333333"/>
                </a:solidFill>
                <a:latin typeface="Roboto"/>
                <a:cs typeface="Roboto"/>
              </a:rPr>
              <a:t>no  </a:t>
            </a:r>
            <a:r>
              <a:rPr sz="1800" spc="-10" dirty="0">
                <a:solidFill>
                  <a:srgbClr val="333333"/>
                </a:solidFill>
                <a:latin typeface="Roboto"/>
                <a:cs typeface="Roboto"/>
              </a:rPr>
              <a:t>barriers </a:t>
            </a:r>
            <a:r>
              <a:rPr sz="1800" spc="5" dirty="0">
                <a:solidFill>
                  <a:srgbClr val="333333"/>
                </a:solidFill>
                <a:latin typeface="Roboto"/>
                <a:cs typeface="Roboto"/>
              </a:rPr>
              <a:t>to </a:t>
            </a:r>
            <a:r>
              <a:rPr sz="1800" spc="15" dirty="0">
                <a:solidFill>
                  <a:srgbClr val="333333"/>
                </a:solidFill>
                <a:latin typeface="Roboto"/>
                <a:cs typeface="Roboto"/>
              </a:rPr>
              <a:t>any </a:t>
            </a:r>
            <a:r>
              <a:rPr sz="1800" spc="-10" dirty="0">
                <a:solidFill>
                  <a:srgbClr val="333333"/>
                </a:solidFill>
                <a:latin typeface="Roboto"/>
                <a:cs typeface="Roboto"/>
              </a:rPr>
              <a:t>firm that </a:t>
            </a:r>
            <a:r>
              <a:rPr sz="1800" spc="5" dirty="0">
                <a:solidFill>
                  <a:srgbClr val="333333"/>
                </a:solidFill>
                <a:latin typeface="Roboto"/>
                <a:cs typeface="Roboto"/>
              </a:rPr>
              <a:t>is </a:t>
            </a:r>
            <a:r>
              <a:rPr sz="1800" dirty="0">
                <a:solidFill>
                  <a:srgbClr val="333333"/>
                </a:solidFill>
                <a:latin typeface="Roboto"/>
                <a:cs typeface="Roboto"/>
              </a:rPr>
              <a:t>looking </a:t>
            </a:r>
            <a:r>
              <a:rPr sz="1800" spc="5" dirty="0">
                <a:solidFill>
                  <a:srgbClr val="333333"/>
                </a:solidFill>
                <a:latin typeface="Roboto"/>
                <a:cs typeface="Roboto"/>
              </a:rPr>
              <a:t>to </a:t>
            </a:r>
            <a:r>
              <a:rPr sz="1800" dirty="0">
                <a:solidFill>
                  <a:srgbClr val="333333"/>
                </a:solidFill>
                <a:latin typeface="Roboto"/>
                <a:cs typeface="Roboto"/>
              </a:rPr>
              <a:t>enter </a:t>
            </a:r>
            <a:r>
              <a:rPr sz="1800" spc="10" dirty="0">
                <a:solidFill>
                  <a:srgbClr val="333333"/>
                </a:solidFill>
                <a:latin typeface="Roboto"/>
                <a:cs typeface="Roboto"/>
              </a:rPr>
              <a:t>or </a:t>
            </a:r>
            <a:r>
              <a:rPr sz="1800" spc="5" dirty="0">
                <a:solidFill>
                  <a:srgbClr val="333333"/>
                </a:solidFill>
                <a:latin typeface="Roboto"/>
                <a:cs typeface="Roboto"/>
              </a:rPr>
              <a:t>exit </a:t>
            </a:r>
            <a:r>
              <a:rPr sz="1800" spc="-5" dirty="0">
                <a:solidFill>
                  <a:srgbClr val="333333"/>
                </a:solidFill>
                <a:latin typeface="Roboto"/>
                <a:cs typeface="Roboto"/>
              </a:rPr>
              <a:t>the market. </a:t>
            </a:r>
            <a:r>
              <a:rPr sz="1800" spc="10" dirty="0">
                <a:solidFill>
                  <a:srgbClr val="333333"/>
                </a:solidFill>
                <a:latin typeface="Roboto"/>
                <a:cs typeface="Roboto"/>
              </a:rPr>
              <a:t>The </a:t>
            </a:r>
            <a:r>
              <a:rPr sz="1800" spc="-10" dirty="0">
                <a:solidFill>
                  <a:srgbClr val="333333"/>
                </a:solidFill>
                <a:latin typeface="Roboto"/>
                <a:cs typeface="Roboto"/>
              </a:rPr>
              <a:t>final </a:t>
            </a:r>
            <a:r>
              <a:rPr sz="1800" spc="5" dirty="0">
                <a:solidFill>
                  <a:srgbClr val="333333"/>
                </a:solidFill>
                <a:latin typeface="Roboto"/>
                <a:cs typeface="Roboto"/>
              </a:rPr>
              <a:t>output </a:t>
            </a:r>
            <a:r>
              <a:rPr sz="1800" spc="-5" dirty="0">
                <a:solidFill>
                  <a:srgbClr val="333333"/>
                </a:solidFill>
                <a:latin typeface="Roboto"/>
                <a:cs typeface="Roboto"/>
              </a:rPr>
              <a:t>from </a:t>
            </a:r>
            <a:r>
              <a:rPr sz="1800" dirty="0">
                <a:solidFill>
                  <a:srgbClr val="333333"/>
                </a:solidFill>
                <a:latin typeface="Roboto"/>
                <a:cs typeface="Roboto"/>
              </a:rPr>
              <a:t>all sellers </a:t>
            </a:r>
            <a:r>
              <a:rPr sz="1800" spc="40" dirty="0">
                <a:solidFill>
                  <a:srgbClr val="333333"/>
                </a:solidFill>
                <a:latin typeface="Roboto"/>
                <a:cs typeface="Roboto"/>
              </a:rPr>
              <a:t>is </a:t>
            </a:r>
            <a:r>
              <a:rPr sz="1800" spc="-20" dirty="0">
                <a:solidFill>
                  <a:srgbClr val="333333"/>
                </a:solidFill>
                <a:latin typeface="Roboto"/>
                <a:cs typeface="Roboto"/>
              </a:rPr>
              <a:t>so </a:t>
            </a:r>
            <a:r>
              <a:rPr sz="1800" dirty="0">
                <a:solidFill>
                  <a:srgbClr val="333333"/>
                </a:solidFill>
                <a:latin typeface="Roboto"/>
                <a:cs typeface="Roboto"/>
              </a:rPr>
              <a:t>similar </a:t>
            </a:r>
            <a:r>
              <a:rPr sz="1800" spc="-5" dirty="0">
                <a:solidFill>
                  <a:srgbClr val="333333"/>
                </a:solidFill>
                <a:latin typeface="Roboto"/>
                <a:cs typeface="Roboto"/>
              </a:rPr>
              <a:t>that  consumers cannot </a:t>
            </a:r>
            <a:r>
              <a:rPr sz="1800" dirty="0">
                <a:solidFill>
                  <a:srgbClr val="333333"/>
                </a:solidFill>
                <a:latin typeface="Roboto"/>
                <a:cs typeface="Roboto"/>
              </a:rPr>
              <a:t>differentiate </a:t>
            </a:r>
            <a:r>
              <a:rPr sz="1800" spc="-5" dirty="0">
                <a:solidFill>
                  <a:srgbClr val="333333"/>
                </a:solidFill>
                <a:latin typeface="Roboto"/>
                <a:cs typeface="Roboto"/>
              </a:rPr>
              <a:t>the </a:t>
            </a:r>
            <a:r>
              <a:rPr sz="1800" dirty="0">
                <a:solidFill>
                  <a:srgbClr val="333333"/>
                </a:solidFill>
                <a:latin typeface="Roboto"/>
                <a:cs typeface="Roboto"/>
              </a:rPr>
              <a:t>product </a:t>
            </a:r>
            <a:r>
              <a:rPr sz="1800" spc="10" dirty="0">
                <a:solidFill>
                  <a:srgbClr val="333333"/>
                </a:solidFill>
                <a:latin typeface="Roboto"/>
                <a:cs typeface="Roboto"/>
              </a:rPr>
              <a:t>or </a:t>
            </a:r>
            <a:r>
              <a:rPr sz="1800" dirty="0">
                <a:solidFill>
                  <a:srgbClr val="333333"/>
                </a:solidFill>
                <a:latin typeface="Roboto"/>
                <a:cs typeface="Roboto"/>
              </a:rPr>
              <a:t>service </a:t>
            </a:r>
            <a:r>
              <a:rPr sz="1800" spc="10" dirty="0">
                <a:solidFill>
                  <a:srgbClr val="333333"/>
                </a:solidFill>
                <a:latin typeface="Roboto"/>
                <a:cs typeface="Roboto"/>
              </a:rPr>
              <a:t>of </a:t>
            </a:r>
            <a:r>
              <a:rPr sz="1800" spc="-5" dirty="0">
                <a:solidFill>
                  <a:srgbClr val="333333"/>
                </a:solidFill>
                <a:latin typeface="Roboto"/>
                <a:cs typeface="Roboto"/>
              </a:rPr>
              <a:t>one company from </a:t>
            </a:r>
            <a:r>
              <a:rPr sz="1800" spc="5" dirty="0">
                <a:solidFill>
                  <a:srgbClr val="333333"/>
                </a:solidFill>
                <a:latin typeface="Roboto"/>
                <a:cs typeface="Roboto"/>
              </a:rPr>
              <a:t>its</a:t>
            </a:r>
            <a:r>
              <a:rPr sz="1800" spc="-17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333333"/>
                </a:solidFill>
                <a:latin typeface="Roboto"/>
                <a:cs typeface="Roboto"/>
              </a:rPr>
              <a:t>competitors.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9530" y="332486"/>
            <a:ext cx="885126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20" dirty="0"/>
              <a:t>PERFECT </a:t>
            </a:r>
            <a:r>
              <a:rPr sz="4400" spc="5" dirty="0"/>
              <a:t>COMPETITION</a:t>
            </a:r>
            <a:r>
              <a:rPr sz="4400" spc="-365" dirty="0"/>
              <a:t> </a:t>
            </a:r>
            <a:r>
              <a:rPr sz="4400" spc="-45" dirty="0"/>
              <a:t>FEATURES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6602" y="1635823"/>
            <a:ext cx="4001770" cy="459422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95"/>
              </a:spcBef>
              <a:buClr>
                <a:srgbClr val="90C225"/>
              </a:buClr>
              <a:buSzPct val="77777"/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Large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Number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Buyers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Sellers</a:t>
            </a:r>
            <a:endParaRPr sz="1800">
              <a:latin typeface="Trebuchet MS"/>
              <a:cs typeface="Trebuchet MS"/>
            </a:endParaRPr>
          </a:p>
          <a:p>
            <a:pPr marL="422275" indent="-410209">
              <a:lnSpc>
                <a:spcPct val="100000"/>
              </a:lnSpc>
              <a:spcBef>
                <a:spcPts val="995"/>
              </a:spcBef>
              <a:buClr>
                <a:srgbClr val="90C225"/>
              </a:buClr>
              <a:buSzPct val="77777"/>
              <a:buAutoNum type="arabicPeriod"/>
              <a:tabLst>
                <a:tab pos="422275" algn="l"/>
                <a:tab pos="422909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Freedom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 Entry or Exit of</a:t>
            </a:r>
            <a:r>
              <a:rPr sz="18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Firms</a:t>
            </a:r>
            <a:endParaRPr sz="1800">
              <a:latin typeface="Trebuchet MS"/>
              <a:cs typeface="Trebuchet MS"/>
            </a:endParaRPr>
          </a:p>
          <a:p>
            <a:pPr marL="422275" indent="-410209">
              <a:lnSpc>
                <a:spcPct val="100000"/>
              </a:lnSpc>
              <a:spcBef>
                <a:spcPts val="1070"/>
              </a:spcBef>
              <a:buClr>
                <a:srgbClr val="90C225"/>
              </a:buClr>
              <a:buSzPct val="77777"/>
              <a:buAutoNum type="arabicPeriod"/>
              <a:tabLst>
                <a:tab pos="422275" algn="l"/>
                <a:tab pos="422909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Homogeneous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Product</a:t>
            </a:r>
            <a:endParaRPr sz="1800">
              <a:latin typeface="Trebuchet MS"/>
              <a:cs typeface="Trebuchet MS"/>
            </a:endParaRPr>
          </a:p>
          <a:p>
            <a:pPr marL="412750" indent="-400685">
              <a:lnSpc>
                <a:spcPct val="100000"/>
              </a:lnSpc>
              <a:spcBef>
                <a:spcPts val="990"/>
              </a:spcBef>
              <a:buClr>
                <a:srgbClr val="90C225"/>
              </a:buClr>
              <a:buSzPct val="77777"/>
              <a:buAutoNum type="arabicPeriod"/>
              <a:tabLst>
                <a:tab pos="412750" algn="l"/>
                <a:tab pos="413384" algn="l"/>
              </a:tabLst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Absence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 Artificial</a:t>
            </a:r>
            <a:r>
              <a:rPr sz="1800" spc="-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Restrictions</a:t>
            </a:r>
            <a:endParaRPr sz="1800">
              <a:latin typeface="Trebuchet MS"/>
              <a:cs typeface="Trebuchet MS"/>
            </a:endParaRPr>
          </a:p>
          <a:p>
            <a:pPr marL="422275" indent="-410209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7777"/>
              <a:buAutoNum type="arabicPeriod"/>
              <a:tabLst>
                <a:tab pos="422275" algn="l"/>
                <a:tab pos="422909" algn="l"/>
              </a:tabLst>
            </a:pP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Profit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Maximisation</a:t>
            </a:r>
            <a:r>
              <a:rPr sz="18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Goal</a:t>
            </a:r>
            <a:endParaRPr sz="1800">
              <a:latin typeface="Trebuchet MS"/>
              <a:cs typeface="Trebuchet MS"/>
            </a:endParaRPr>
          </a:p>
          <a:p>
            <a:pPr marL="355600" marR="618490" indent="-343535">
              <a:lnSpc>
                <a:spcPct val="100800"/>
              </a:lnSpc>
              <a:spcBef>
                <a:spcPts val="980"/>
              </a:spcBef>
              <a:buClr>
                <a:srgbClr val="90C225"/>
              </a:buClr>
              <a:buSzPct val="77777"/>
              <a:buAutoNum type="arabicPeriod"/>
              <a:tabLst>
                <a:tab pos="355600" algn="l"/>
                <a:tab pos="356235" algn="l"/>
              </a:tabLst>
            </a:pP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Perfect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Mobility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Goods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  Factors</a:t>
            </a:r>
            <a:endParaRPr sz="1800">
              <a:latin typeface="Trebuchet MS"/>
              <a:cs typeface="Trebuchet MS"/>
            </a:endParaRPr>
          </a:p>
          <a:p>
            <a:pPr marL="355600" marR="611505" indent="-343535">
              <a:lnSpc>
                <a:spcPct val="100800"/>
              </a:lnSpc>
              <a:spcBef>
                <a:spcPts val="975"/>
              </a:spcBef>
              <a:buClr>
                <a:srgbClr val="90C225"/>
              </a:buClr>
              <a:buSzPct val="77777"/>
              <a:buFont typeface="Trebuchet MS"/>
              <a:buAutoNum type="arabicPeriod"/>
              <a:tabLst>
                <a:tab pos="422275" algn="l"/>
                <a:tab pos="422909" algn="l"/>
              </a:tabLst>
            </a:pPr>
            <a:r>
              <a:rPr dirty="0"/>
              <a:t>	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Perfect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Knowledge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Market  Conditions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7777"/>
              <a:buAutoNum type="arabicPeriod"/>
              <a:tabLst>
                <a:tab pos="355600" algn="l"/>
                <a:tab pos="356235" algn="l"/>
              </a:tabLst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Absence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Transport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Costs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995"/>
              </a:spcBef>
              <a:buClr>
                <a:srgbClr val="90C225"/>
              </a:buClr>
              <a:buSzPct val="77777"/>
              <a:buAutoNum type="arabicPeriod"/>
              <a:tabLst>
                <a:tab pos="355600" algn="l"/>
                <a:tab pos="356235" algn="l"/>
              </a:tabLst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Absence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 Selling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Costs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995"/>
              </a:spcBef>
              <a:buClr>
                <a:srgbClr val="90C225"/>
              </a:buClr>
              <a:buSzPct val="77777"/>
              <a:buAutoNum type="arabicPeriod"/>
              <a:tabLst>
                <a:tab pos="356235" algn="l"/>
              </a:tabLst>
            </a:pP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No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governmental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intervention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53100" y="1733550"/>
            <a:ext cx="5476875" cy="4010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375" y="1800225"/>
            <a:ext cx="5895975" cy="462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67155" y="614680"/>
            <a:ext cx="9074785" cy="10331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600" dirty="0"/>
              <a:t>PERFECT</a:t>
            </a:r>
            <a:r>
              <a:rPr sz="6600" spc="-235" dirty="0"/>
              <a:t> </a:t>
            </a:r>
            <a:r>
              <a:rPr sz="6600" dirty="0"/>
              <a:t>COMPETITION</a:t>
            </a:r>
            <a:endParaRPr sz="6600"/>
          </a:p>
        </p:txBody>
      </p:sp>
      <p:sp>
        <p:nvSpPr>
          <p:cNvPr id="4" name="object 4"/>
          <p:cNvSpPr/>
          <p:nvPr/>
        </p:nvSpPr>
        <p:spPr>
          <a:xfrm>
            <a:off x="6619875" y="2438400"/>
            <a:ext cx="5438775" cy="3990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7464" y="614933"/>
            <a:ext cx="4796155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spc="25" dirty="0"/>
              <a:t>M</a:t>
            </a:r>
            <a:r>
              <a:rPr sz="7200" spc="30" dirty="0"/>
              <a:t>O</a:t>
            </a:r>
            <a:r>
              <a:rPr sz="7200" dirty="0"/>
              <a:t>N</a:t>
            </a:r>
            <a:r>
              <a:rPr sz="7200" spc="20" dirty="0"/>
              <a:t>O</a:t>
            </a:r>
            <a:r>
              <a:rPr sz="7200" spc="-25" dirty="0"/>
              <a:t>P</a:t>
            </a:r>
            <a:r>
              <a:rPr sz="7200" spc="30" dirty="0"/>
              <a:t>O</a:t>
            </a:r>
            <a:r>
              <a:rPr sz="7200" spc="-530" dirty="0"/>
              <a:t>L</a:t>
            </a:r>
            <a:r>
              <a:rPr sz="7200" spc="5" dirty="0"/>
              <a:t>Y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756602" y="2061654"/>
            <a:ext cx="10968990" cy="205676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Definition</a:t>
            </a:r>
            <a:endParaRPr sz="1800">
              <a:latin typeface="Trebuchet MS"/>
              <a:cs typeface="Trebuchet MS"/>
            </a:endParaRPr>
          </a:p>
          <a:p>
            <a:pPr marL="12700" marR="15240" algn="just">
              <a:lnSpc>
                <a:spcPct val="100899"/>
              </a:lnSpc>
              <a:spcBef>
                <a:spcPts val="97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Monopoly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market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situation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which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there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only one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seller of 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product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barriers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entry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of 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others. The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product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has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close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substitutes.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cross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elasticity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demand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with every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other product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is 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very 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low.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means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other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firms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produce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similar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product.</a:t>
            </a:r>
            <a:endParaRPr sz="1800">
              <a:latin typeface="Trebuchet MS"/>
              <a:cs typeface="Trebuchet MS"/>
            </a:endParaRPr>
          </a:p>
          <a:p>
            <a:pPr marL="12700" marR="5080" algn="just">
              <a:lnSpc>
                <a:spcPct val="100899"/>
              </a:lnSpc>
              <a:spcBef>
                <a:spcPts val="969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Monopoly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is the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form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market organisation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which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there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single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firm selling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commodity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 which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there are no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close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substitutes.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080" y="281940"/>
            <a:ext cx="571690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35" dirty="0"/>
              <a:t>MONOPOLY</a:t>
            </a:r>
            <a:r>
              <a:rPr sz="4400" spc="-180" dirty="0"/>
              <a:t> </a:t>
            </a:r>
            <a:r>
              <a:rPr sz="4400" spc="-45" dirty="0"/>
              <a:t>FEATURES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38467" y="1443037"/>
            <a:ext cx="11458575" cy="42398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31750" indent="-343535" algn="just">
              <a:lnSpc>
                <a:spcPct val="100800"/>
              </a:lnSpc>
              <a:spcBef>
                <a:spcPts val="85"/>
              </a:spcBef>
              <a:buClr>
                <a:srgbClr val="90C225"/>
              </a:buClr>
              <a:buSzPct val="77777"/>
              <a:buAutoNum type="arabicPeriod"/>
              <a:tabLst>
                <a:tab pos="356235" algn="l"/>
              </a:tabLst>
            </a:pP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Single Seller </a:t>
            </a:r>
            <a:r>
              <a:rPr sz="1800" spc="20" dirty="0">
                <a:solidFill>
                  <a:srgbClr val="212121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Large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Number of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Buyers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: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Single Seller </a:t>
            </a:r>
            <a:r>
              <a:rPr sz="1800" spc="15" dirty="0">
                <a:solidFill>
                  <a:srgbClr val="212121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212121"/>
                </a:solidFill>
                <a:latin typeface="Carlito"/>
                <a:cs typeface="Carlito"/>
              </a:rPr>
              <a:t>Large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Number of </a:t>
            </a:r>
            <a:r>
              <a:rPr sz="1800" spc="-25" dirty="0">
                <a:solidFill>
                  <a:srgbClr val="212121"/>
                </a:solidFill>
                <a:latin typeface="Carlito"/>
                <a:cs typeface="Carlito"/>
              </a:rPr>
              <a:t>Buyer.A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commodity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or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service </a:t>
            </a:r>
            <a:r>
              <a:rPr sz="1800" spc="15" dirty="0">
                <a:solidFill>
                  <a:srgbClr val="212121"/>
                </a:solidFill>
                <a:latin typeface="Carlito"/>
                <a:cs typeface="Carlito"/>
              </a:rPr>
              <a:t>is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a  characteristic</a:t>
            </a:r>
            <a:r>
              <a:rPr sz="1800" spc="-10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of</a:t>
            </a:r>
            <a:r>
              <a:rPr sz="1800" spc="-6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the</a:t>
            </a:r>
            <a:r>
              <a:rPr sz="1800" spc="-2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12121"/>
                </a:solidFill>
                <a:latin typeface="Carlito"/>
                <a:cs typeface="Carlito"/>
              </a:rPr>
              <a:t>monopoly</a:t>
            </a:r>
            <a:r>
              <a:rPr sz="1800" spc="-9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rlito"/>
                <a:cs typeface="Carlito"/>
              </a:rPr>
              <a:t>market.</a:t>
            </a:r>
            <a:r>
              <a:rPr sz="1800" spc="-4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20" dirty="0">
                <a:solidFill>
                  <a:srgbClr val="212121"/>
                </a:solidFill>
                <a:latin typeface="Carlito"/>
                <a:cs typeface="Carlito"/>
              </a:rPr>
              <a:t>Individual</a:t>
            </a:r>
            <a:r>
              <a:rPr sz="1800" spc="-13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buyers</a:t>
            </a:r>
            <a:r>
              <a:rPr sz="1800" spc="-13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12121"/>
                </a:solidFill>
                <a:latin typeface="Carlito"/>
                <a:cs typeface="Carlito"/>
              </a:rPr>
              <a:t>cannot</a:t>
            </a:r>
            <a:r>
              <a:rPr sz="1800" spc="-10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influence</a:t>
            </a:r>
            <a:r>
              <a:rPr sz="1800" spc="-9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the</a:t>
            </a:r>
            <a:r>
              <a:rPr sz="1800" spc="-2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price</a:t>
            </a:r>
            <a:r>
              <a:rPr sz="1800" spc="-2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of</a:t>
            </a:r>
            <a:r>
              <a:rPr sz="1800" spc="-5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the</a:t>
            </a:r>
            <a:r>
              <a:rPr sz="1800" spc="5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product.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7777"/>
              <a:buAutoNum type="arabicPeriod"/>
              <a:tabLst>
                <a:tab pos="355600" algn="l"/>
                <a:tab pos="356235" algn="l"/>
              </a:tabLst>
            </a:pPr>
            <a:r>
              <a:rPr sz="1800" spc="15" dirty="0">
                <a:solidFill>
                  <a:srgbClr val="212121"/>
                </a:solidFill>
                <a:latin typeface="Carlito"/>
                <a:cs typeface="Carlito"/>
              </a:rPr>
              <a:t>No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Close</a:t>
            </a:r>
            <a:r>
              <a:rPr sz="1800" spc="-9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Substitute:</a:t>
            </a:r>
            <a:r>
              <a:rPr sz="1800" spc="-5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Under</a:t>
            </a:r>
            <a:r>
              <a:rPr sz="1800" spc="-5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the</a:t>
            </a:r>
            <a:r>
              <a:rPr sz="1800" spc="-2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20" dirty="0">
                <a:solidFill>
                  <a:srgbClr val="212121"/>
                </a:solidFill>
                <a:latin typeface="Carlito"/>
                <a:cs typeface="Carlito"/>
              </a:rPr>
              <a:t>Monopoly</a:t>
            </a:r>
            <a:r>
              <a:rPr sz="1800" spc="-16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rlito"/>
                <a:cs typeface="Carlito"/>
              </a:rPr>
              <a:t>market,</a:t>
            </a:r>
            <a:r>
              <a:rPr sz="1800" spc="-2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the</a:t>
            </a:r>
            <a:r>
              <a:rPr sz="1800" spc="5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commodity</a:t>
            </a:r>
            <a:r>
              <a:rPr sz="1800" spc="-10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or</a:t>
            </a:r>
            <a:r>
              <a:rPr sz="1800" spc="-5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service</a:t>
            </a:r>
            <a:r>
              <a:rPr sz="1800" spc="6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sold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by</a:t>
            </a:r>
            <a:r>
              <a:rPr sz="1800" spc="-1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the</a:t>
            </a:r>
            <a:r>
              <a:rPr sz="1800" spc="-2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seller</a:t>
            </a:r>
            <a:r>
              <a:rPr sz="1800" spc="-5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20" dirty="0">
                <a:solidFill>
                  <a:srgbClr val="212121"/>
                </a:solidFill>
                <a:latin typeface="Carlito"/>
                <a:cs typeface="Carlito"/>
              </a:rPr>
              <a:t>has</a:t>
            </a:r>
            <a:r>
              <a:rPr sz="1800" spc="-6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12121"/>
                </a:solidFill>
                <a:latin typeface="Carlito"/>
                <a:cs typeface="Carlito"/>
              </a:rPr>
              <a:t>no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 close</a:t>
            </a:r>
            <a:r>
              <a:rPr sz="1800" spc="-1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substitute.</a:t>
            </a:r>
            <a:endParaRPr sz="1800">
              <a:latin typeface="Carlito"/>
              <a:cs typeface="Carlito"/>
            </a:endParaRPr>
          </a:p>
          <a:p>
            <a:pPr marL="355600" marR="17145" indent="-343535" algn="just">
              <a:lnSpc>
                <a:spcPts val="2100"/>
              </a:lnSpc>
              <a:spcBef>
                <a:spcPts val="1190"/>
              </a:spcBef>
              <a:buClr>
                <a:srgbClr val="90C225"/>
              </a:buClr>
              <a:buSzPct val="77777"/>
              <a:buAutoNum type="arabicPeriod"/>
              <a:tabLst>
                <a:tab pos="356235" algn="l"/>
              </a:tabLst>
            </a:pP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One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Firm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One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Industry: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seller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or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producer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a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commodity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or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service </a:t>
            </a:r>
            <a:r>
              <a:rPr sz="1800" spc="15" dirty="0">
                <a:solidFill>
                  <a:srgbClr val="212121"/>
                </a:solidFill>
                <a:latin typeface="Carlito"/>
                <a:cs typeface="Carlito"/>
              </a:rPr>
              <a:t>is </a:t>
            </a:r>
            <a:r>
              <a:rPr sz="1800" spc="-10" dirty="0">
                <a:solidFill>
                  <a:srgbClr val="212121"/>
                </a:solidFill>
                <a:latin typeface="Carlito"/>
                <a:cs typeface="Carlito"/>
              </a:rPr>
              <a:t>firm </a:t>
            </a:r>
            <a:r>
              <a:rPr sz="1800" spc="15" dirty="0">
                <a:solidFill>
                  <a:srgbClr val="212121"/>
                </a:solidFill>
                <a:latin typeface="Carlito"/>
                <a:cs typeface="Carlito"/>
              </a:rPr>
              <a:t>as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well </a:t>
            </a:r>
            <a:r>
              <a:rPr sz="1800" spc="15" dirty="0">
                <a:solidFill>
                  <a:srgbClr val="212121"/>
                </a:solidFill>
                <a:latin typeface="Carlito"/>
                <a:cs typeface="Carlito"/>
              </a:rPr>
              <a:t>as an </a:t>
            </a:r>
            <a:r>
              <a:rPr sz="1800" spc="-20" dirty="0">
                <a:solidFill>
                  <a:srgbClr val="212121"/>
                </a:solidFill>
                <a:latin typeface="Carlito"/>
                <a:cs typeface="Carlito"/>
              </a:rPr>
              <a:t>industry.There </a:t>
            </a:r>
            <a:r>
              <a:rPr sz="1800" spc="15" dirty="0">
                <a:solidFill>
                  <a:srgbClr val="212121"/>
                </a:solidFill>
                <a:latin typeface="Carlito"/>
                <a:cs typeface="Carlito"/>
              </a:rPr>
              <a:t>is </a:t>
            </a:r>
            <a:r>
              <a:rPr sz="1800" spc="30" dirty="0">
                <a:solidFill>
                  <a:srgbClr val="212121"/>
                </a:solidFill>
                <a:latin typeface="Carlito"/>
                <a:cs typeface="Carlito"/>
              </a:rPr>
              <a:t>no 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distinction</a:t>
            </a:r>
            <a:r>
              <a:rPr sz="1800" spc="-14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between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 the</a:t>
            </a:r>
            <a:r>
              <a:rPr sz="1800" spc="-3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rlito"/>
                <a:cs typeface="Carlito"/>
              </a:rPr>
              <a:t>firm</a:t>
            </a:r>
            <a:r>
              <a:rPr sz="1800" spc="3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12121"/>
                </a:solidFill>
                <a:latin typeface="Carlito"/>
                <a:cs typeface="Carlito"/>
              </a:rPr>
              <a:t>and</a:t>
            </a:r>
            <a:r>
              <a:rPr sz="1800" spc="-7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industry</a:t>
            </a:r>
            <a:r>
              <a:rPr sz="1800" spc="-9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12121"/>
                </a:solidFill>
                <a:latin typeface="Carlito"/>
                <a:cs typeface="Carlito"/>
              </a:rPr>
              <a:t>under</a:t>
            </a:r>
            <a:r>
              <a:rPr sz="1800" spc="-5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the</a:t>
            </a:r>
            <a:r>
              <a:rPr sz="1800" spc="-3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12121"/>
                </a:solidFill>
                <a:latin typeface="Carlito"/>
                <a:cs typeface="Carlito"/>
              </a:rPr>
              <a:t>monopoly</a:t>
            </a:r>
            <a:r>
              <a:rPr sz="1800" spc="-8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rlito"/>
                <a:cs typeface="Carlito"/>
              </a:rPr>
              <a:t>market.</a:t>
            </a:r>
            <a:endParaRPr sz="1800">
              <a:latin typeface="Carlito"/>
              <a:cs typeface="Carlito"/>
            </a:endParaRPr>
          </a:p>
          <a:p>
            <a:pPr marL="355600" marR="13970" indent="-343535" algn="just">
              <a:lnSpc>
                <a:spcPct val="100800"/>
              </a:lnSpc>
              <a:spcBef>
                <a:spcPts val="919"/>
              </a:spcBef>
              <a:buClr>
                <a:srgbClr val="90C225"/>
              </a:buClr>
              <a:buSzPct val="77777"/>
              <a:buAutoNum type="arabicPeriod"/>
              <a:tabLst>
                <a:tab pos="356235" algn="l"/>
              </a:tabLst>
            </a:pPr>
            <a:r>
              <a:rPr sz="1800" spc="-10" dirty="0">
                <a:solidFill>
                  <a:srgbClr val="212121"/>
                </a:solidFill>
                <a:latin typeface="Carlito"/>
                <a:cs typeface="Carlito"/>
              </a:rPr>
              <a:t>Restriction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on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Entry Under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Monopoly,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no </a:t>
            </a:r>
            <a:r>
              <a:rPr sz="1800" spc="-30" dirty="0">
                <a:solidFill>
                  <a:srgbClr val="212121"/>
                </a:solidFill>
                <a:latin typeface="Carlito"/>
                <a:cs typeface="Carlito"/>
              </a:rPr>
              <a:t>form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can enter the industry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or </a:t>
            </a:r>
            <a:r>
              <a:rPr sz="1800" spc="-15" dirty="0">
                <a:solidFill>
                  <a:srgbClr val="212121"/>
                </a:solidFill>
                <a:latin typeface="Carlito"/>
                <a:cs typeface="Carlito"/>
              </a:rPr>
              <a:t>market </a:t>
            </a:r>
            <a:r>
              <a:rPr sz="1800" spc="15" dirty="0">
                <a:solidFill>
                  <a:srgbClr val="212121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there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are several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types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artificial  </a:t>
            </a:r>
            <a:r>
              <a:rPr sz="1800" spc="15" dirty="0">
                <a:solidFill>
                  <a:srgbClr val="212121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212121"/>
                </a:solidFill>
                <a:latin typeface="Carlito"/>
                <a:cs typeface="Carlito"/>
              </a:rPr>
              <a:t>natural restrictions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imposed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by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monopolist.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This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restriction </a:t>
            </a:r>
            <a:r>
              <a:rPr sz="1800" spc="-20" dirty="0">
                <a:solidFill>
                  <a:srgbClr val="212121"/>
                </a:solidFill>
                <a:latin typeface="Carlito"/>
                <a:cs typeface="Carlito"/>
              </a:rPr>
              <a:t>may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be </a:t>
            </a:r>
            <a:r>
              <a:rPr sz="1800" spc="15" dirty="0">
                <a:solidFill>
                  <a:srgbClr val="212121"/>
                </a:solidFill>
                <a:latin typeface="Carlito"/>
                <a:cs typeface="Carlito"/>
              </a:rPr>
              <a:t>in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sz="1800" spc="-30" dirty="0">
                <a:solidFill>
                  <a:srgbClr val="212121"/>
                </a:solidFill>
                <a:latin typeface="Carlito"/>
                <a:cs typeface="Carlito"/>
              </a:rPr>
              <a:t>form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of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copyright,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patent,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license, 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owner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mines,</a:t>
            </a:r>
            <a:r>
              <a:rPr sz="1800" spc="-10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etc.</a:t>
            </a:r>
            <a:endParaRPr sz="1800">
              <a:latin typeface="Carlito"/>
              <a:cs typeface="Carlito"/>
            </a:endParaRPr>
          </a:p>
          <a:p>
            <a:pPr marL="355600" marR="18415" indent="-343535" algn="just">
              <a:lnSpc>
                <a:spcPct val="100800"/>
              </a:lnSpc>
              <a:spcBef>
                <a:spcPts val="975"/>
              </a:spcBef>
              <a:buClr>
                <a:srgbClr val="90C225"/>
              </a:buClr>
              <a:buSzPct val="77777"/>
              <a:buFont typeface="Carlito"/>
              <a:buAutoNum type="arabicPeriod"/>
              <a:tabLst>
                <a:tab pos="403860" algn="l"/>
              </a:tabLst>
            </a:pPr>
            <a:r>
              <a:rPr dirty="0"/>
              <a:t>	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Control </a:t>
            </a:r>
            <a:r>
              <a:rPr sz="1800" spc="-15" dirty="0">
                <a:solidFill>
                  <a:srgbClr val="212121"/>
                </a:solidFill>
                <a:latin typeface="Carlito"/>
                <a:cs typeface="Carlito"/>
              </a:rPr>
              <a:t>over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supply: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Under </a:t>
            </a:r>
            <a:r>
              <a:rPr sz="1800" spc="-15" dirty="0">
                <a:solidFill>
                  <a:srgbClr val="212121"/>
                </a:solidFill>
                <a:latin typeface="Carlito"/>
                <a:cs typeface="Carlito"/>
              </a:rPr>
              <a:t>Monopoly,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the seller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a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commodity </a:t>
            </a:r>
            <a:r>
              <a:rPr sz="1800" spc="-10" dirty="0">
                <a:solidFill>
                  <a:srgbClr val="212121"/>
                </a:solidFill>
                <a:latin typeface="Carlito"/>
                <a:cs typeface="Carlito"/>
              </a:rPr>
              <a:t>has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full </a:t>
            </a:r>
            <a:r>
              <a:rPr sz="1800" spc="-10" dirty="0">
                <a:solidFill>
                  <a:srgbClr val="212121"/>
                </a:solidFill>
                <a:latin typeface="Carlito"/>
                <a:cs typeface="Carlito"/>
              </a:rPr>
              <a:t>control over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supply </a:t>
            </a:r>
            <a:r>
              <a:rPr sz="1800" spc="-30" dirty="0">
                <a:solidFill>
                  <a:srgbClr val="212121"/>
                </a:solidFill>
                <a:latin typeface="Carlito"/>
                <a:cs typeface="Carlito"/>
              </a:rPr>
              <a:t>and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he </a:t>
            </a:r>
            <a:r>
              <a:rPr sz="1800" spc="15" dirty="0">
                <a:solidFill>
                  <a:srgbClr val="212121"/>
                </a:solidFill>
                <a:latin typeface="Carlito"/>
                <a:cs typeface="Carlito"/>
              </a:rPr>
              <a:t>is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a price  </a:t>
            </a:r>
            <a:r>
              <a:rPr sz="1800" spc="-40" dirty="0">
                <a:solidFill>
                  <a:srgbClr val="212121"/>
                </a:solidFill>
                <a:latin typeface="Carlito"/>
                <a:cs typeface="Carlito"/>
              </a:rPr>
              <a:t>maker.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He</a:t>
            </a:r>
            <a:r>
              <a:rPr sz="1800" spc="4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12121"/>
                </a:solidFill>
                <a:latin typeface="Carlito"/>
                <a:cs typeface="Carlito"/>
              </a:rPr>
              <a:t>is</a:t>
            </a:r>
            <a:r>
              <a:rPr sz="1800" spc="-6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rlito"/>
                <a:cs typeface="Carlito"/>
              </a:rPr>
              <a:t>free</a:t>
            </a:r>
            <a:r>
              <a:rPr sz="1800" spc="5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to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 fix</a:t>
            </a:r>
            <a:r>
              <a:rPr sz="1800" spc="-6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whatever</a:t>
            </a:r>
            <a:r>
              <a:rPr sz="1800" spc="-5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the</a:t>
            </a:r>
            <a:r>
              <a:rPr sz="1800" spc="-3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charges</a:t>
            </a:r>
            <a:r>
              <a:rPr sz="1800" spc="-6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12121"/>
                </a:solidFill>
                <a:latin typeface="Carlito"/>
                <a:cs typeface="Carlito"/>
              </a:rPr>
              <a:t>in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 order</a:t>
            </a:r>
            <a:r>
              <a:rPr sz="1800" spc="-5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to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12121"/>
                </a:solidFill>
                <a:latin typeface="Carlito"/>
                <a:cs typeface="Carlito"/>
              </a:rPr>
              <a:t>attain</a:t>
            </a:r>
            <a:r>
              <a:rPr sz="1800" spc="-15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20" dirty="0">
                <a:solidFill>
                  <a:srgbClr val="212121"/>
                </a:solidFill>
                <a:latin typeface="Carlito"/>
                <a:cs typeface="Carlito"/>
              </a:rPr>
              <a:t>his</a:t>
            </a:r>
            <a:r>
              <a:rPr sz="1800" spc="-6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objective</a:t>
            </a:r>
            <a:r>
              <a:rPr sz="1800" spc="-16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of</a:t>
            </a:r>
            <a:r>
              <a:rPr sz="1800" spc="2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maximization</a:t>
            </a:r>
            <a:r>
              <a:rPr sz="1800" spc="-14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of</a:t>
            </a:r>
            <a:r>
              <a:rPr sz="1800" spc="-5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profit.</a:t>
            </a:r>
            <a:endParaRPr sz="1800">
              <a:latin typeface="Carlito"/>
              <a:cs typeface="Carlito"/>
            </a:endParaRPr>
          </a:p>
          <a:p>
            <a:pPr marL="355600" marR="5080" indent="-343535" algn="just">
              <a:lnSpc>
                <a:spcPct val="100800"/>
              </a:lnSpc>
              <a:spcBef>
                <a:spcPts val="980"/>
              </a:spcBef>
              <a:buClr>
                <a:srgbClr val="90C225"/>
              </a:buClr>
              <a:buSzPct val="77777"/>
              <a:buAutoNum type="arabicPeriod"/>
              <a:tabLst>
                <a:tab pos="356235" algn="l"/>
              </a:tabLst>
            </a:pP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Either </a:t>
            </a:r>
            <a:r>
              <a:rPr sz="1800" spc="-10" dirty="0">
                <a:solidFill>
                  <a:srgbClr val="212121"/>
                </a:solidFill>
                <a:latin typeface="Carlito"/>
                <a:cs typeface="Carlito"/>
              </a:rPr>
              <a:t>Price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or </a:t>
            </a:r>
            <a:r>
              <a:rPr sz="1800" spc="15" dirty="0">
                <a:solidFill>
                  <a:srgbClr val="212121"/>
                </a:solidFill>
                <a:latin typeface="Carlito"/>
                <a:cs typeface="Carlito"/>
              </a:rPr>
              <a:t>Supply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Fixation: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A Monopoly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either </a:t>
            </a:r>
            <a:r>
              <a:rPr sz="1800" spc="-25" dirty="0">
                <a:solidFill>
                  <a:srgbClr val="212121"/>
                </a:solidFill>
                <a:latin typeface="Carlito"/>
                <a:cs typeface="Carlito"/>
              </a:rPr>
              <a:t>fixes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price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or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determines the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supply of its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product.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He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does </a:t>
            </a:r>
            <a:r>
              <a:rPr sz="1800" spc="15" dirty="0">
                <a:solidFill>
                  <a:srgbClr val="212121"/>
                </a:solidFill>
                <a:latin typeface="Carlito"/>
                <a:cs typeface="Carlito"/>
              </a:rPr>
              <a:t>not  do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both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things </a:t>
            </a:r>
            <a:r>
              <a:rPr sz="1800" spc="-10" dirty="0">
                <a:solidFill>
                  <a:srgbClr val="212121"/>
                </a:solidFill>
                <a:latin typeface="Carlito"/>
                <a:cs typeface="Carlito"/>
              </a:rPr>
              <a:t>simultaneously.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In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order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to </a:t>
            </a:r>
            <a:r>
              <a:rPr sz="1800" spc="-20" dirty="0">
                <a:solidFill>
                  <a:srgbClr val="212121"/>
                </a:solidFill>
                <a:latin typeface="Carlito"/>
                <a:cs typeface="Carlito"/>
              </a:rPr>
              <a:t>maximize </a:t>
            </a:r>
            <a:r>
              <a:rPr sz="1800" spc="20" dirty="0">
                <a:solidFill>
                  <a:srgbClr val="212121"/>
                </a:solidFill>
                <a:latin typeface="Carlito"/>
                <a:cs typeface="Carlito"/>
              </a:rPr>
              <a:t>his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profit,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he </a:t>
            </a:r>
            <a:r>
              <a:rPr sz="1800" spc="-5" dirty="0">
                <a:solidFill>
                  <a:srgbClr val="212121"/>
                </a:solidFill>
                <a:latin typeface="Carlito"/>
                <a:cs typeface="Carlito"/>
              </a:rPr>
              <a:t>will either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fix </a:t>
            </a:r>
            <a:r>
              <a:rPr sz="1800" spc="5" dirty="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sz="1800" dirty="0">
                <a:solidFill>
                  <a:srgbClr val="212121"/>
                </a:solidFill>
                <a:latin typeface="Carlito"/>
                <a:cs typeface="Carlito"/>
              </a:rPr>
              <a:t>price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or </a:t>
            </a:r>
            <a:r>
              <a:rPr sz="1800" spc="-10" dirty="0">
                <a:solidFill>
                  <a:srgbClr val="212121"/>
                </a:solidFill>
                <a:latin typeface="Carlito"/>
                <a:cs typeface="Carlito"/>
              </a:rPr>
              <a:t>control </a:t>
            </a:r>
            <a:r>
              <a:rPr sz="1800" spc="-20" dirty="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supply of </a:t>
            </a:r>
            <a:r>
              <a:rPr sz="1800" spc="20" dirty="0">
                <a:solidFill>
                  <a:srgbClr val="212121"/>
                </a:solidFill>
                <a:latin typeface="Carlito"/>
                <a:cs typeface="Carlito"/>
              </a:rPr>
              <a:t>his  </a:t>
            </a:r>
            <a:r>
              <a:rPr sz="1800" spc="10" dirty="0">
                <a:solidFill>
                  <a:srgbClr val="212121"/>
                </a:solidFill>
                <a:latin typeface="Carlito"/>
                <a:cs typeface="Carlito"/>
              </a:rPr>
              <a:t>output.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1046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Carlito</vt:lpstr>
      <vt:lpstr>Noto Sans</vt:lpstr>
      <vt:lpstr>Roboto</vt:lpstr>
      <vt:lpstr>Trebuchet MS</vt:lpstr>
      <vt:lpstr>Office Theme</vt:lpstr>
      <vt:lpstr>MARKET  STRUCTURE</vt:lpstr>
      <vt:lpstr>MEANING OF MARKET</vt:lpstr>
      <vt:lpstr>MARKET STRUCTURE</vt:lpstr>
      <vt:lpstr>DETERMINANTS OF MARKET  STRUCTURE</vt:lpstr>
      <vt:lpstr>PERFECT COMPETITION</vt:lpstr>
      <vt:lpstr>PERFECT COMPETITION FEATURES</vt:lpstr>
      <vt:lpstr>PERFECT COMPETITION</vt:lpstr>
      <vt:lpstr>MONOPOLY</vt:lpstr>
      <vt:lpstr>MONOPOLY FEATURES</vt:lpstr>
      <vt:lpstr>OLIGOPOLY</vt:lpstr>
      <vt:lpstr>OLIGOPOLY FEATURES</vt:lpstr>
      <vt:lpstr>IMPERFECT COMPETITION</vt:lpstr>
      <vt:lpstr>IMPERFECT COMPETITION FEATURES</vt:lpstr>
      <vt:lpstr>PowerPoint Presentation</vt:lpstr>
      <vt:lpstr>MONOPOLISTIC COMPETITION</vt:lpstr>
      <vt:lpstr>MONOPOLISTIC COMPETITION 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 STRUCTURE</dc:title>
  <dc:creator>MAX</dc:creator>
  <cp:lastModifiedBy>user</cp:lastModifiedBy>
  <cp:revision>2</cp:revision>
  <dcterms:created xsi:type="dcterms:W3CDTF">2022-07-11T08:23:17Z</dcterms:created>
  <dcterms:modified xsi:type="dcterms:W3CDTF">2022-07-11T08:28:53Z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2022-06-12T00:00:00Z</vt:filetime>
  </property>
  <property fmtid="{D5CDD505-2E9C-101B-9397-08002B2CF9AE}" pid="3" name="LastSaved">
    <vt:filetime>2022-07-11T00:00:00Z</vt:filetime>
  </property>
</Properties>
</file>