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7" r:id="rId2"/>
    <p:sldId id="261" r:id="rId3"/>
    <p:sldId id="262" r:id="rId4"/>
    <p:sldId id="260" r:id="rId5"/>
    <p:sldId id="264" r:id="rId6"/>
    <p:sldId id="265" r:id="rId7"/>
    <p:sldId id="285" r:id="rId8"/>
    <p:sldId id="287" r:id="rId9"/>
    <p:sldId id="288" r:id="rId10"/>
    <p:sldId id="277" r:id="rId11"/>
    <p:sldId id="280" r:id="rId12"/>
    <p:sldId id="278" r:id="rId13"/>
    <p:sldId id="279" r:id="rId14"/>
    <p:sldId id="281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86A7F-E90B-4B45-AF5D-DDCB1D094134}" v="1752" dt="2020-05-12T23:54:02.906"/>
    <p1510:client id="{32BFC82B-3F4C-4760-86F3-CBFD447F7900}" v="87" dt="2020-05-12T21:50:58.981"/>
    <p1510:client id="{A475580B-383D-4CBF-A7A3-BEA6BE816DF0}" v="1308" dt="2020-05-12T18:33:54.615"/>
    <p1510:client id="{B61EFB91-30D4-7244-B1AC-767CA29E59FD}" v="20" dt="2020-05-12T21:27:18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>
      <p:cViewPr varScale="1">
        <p:scale>
          <a:sx n="105" d="100"/>
          <a:sy n="105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51695-08FB-4363-848B-F64F905EE377}" type="datetimeFigureOut">
              <a:rPr lang="en-US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04017-9980-4650-B234-85DDA201467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Here is a 2-dimensional plot of age and income and a 3-dimensional plot of age, income, and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04017-9980-4650-B234-85DDA201467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3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4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0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2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99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0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39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3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5/12/20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18DB4A-8810-4A10-AD5C-D5E2C667F5B3}" type="datetime1">
              <a:rPr lang="en-US" smtClean="0"/>
              <a:t>5/12/20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8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9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ml-research-lab/part-1-data-science-methodology-from-problem-to-approach-e2d05e7afc6b" TargetMode="External"/><Relationship Id="rId3" Type="http://schemas.openxmlformats.org/officeDocument/2006/relationships/hyperlink" Target="https://www.papaparse.com/" TargetMode="External"/><Relationship Id="rId7" Type="http://schemas.openxmlformats.org/officeDocument/2006/relationships/hyperlink" Target="https://www.learndatasci.com/tutorials/k-means-clustering-algorithms-python-intro/" TargetMode="External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flask.palletsprojects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computer mouse and keyboard&#10;&#10;Description automatically generated">
            <a:extLst>
              <a:ext uri="{FF2B5EF4-FFF2-40B4-BE49-F238E27FC236}">
                <a16:creationId xmlns:a16="http://schemas.microsoft.com/office/drawing/2014/main" id="{5167DEAB-68D7-234D-87BF-59A1DDEEC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2" y="0"/>
            <a:ext cx="12191998" cy="6858000"/>
          </a:xfrm>
          <a:prstGeom prst="rect">
            <a:avLst/>
          </a:prstGeom>
          <a:effectLst>
            <a:glow rad="1905000">
              <a:schemeClr val="bg2"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C27F2-698E-514E-B263-642C0E50B326}"/>
              </a:ext>
            </a:extLst>
          </p:cNvPr>
          <p:cNvSpPr txBox="1"/>
          <p:nvPr/>
        </p:nvSpPr>
        <p:spPr>
          <a:xfrm>
            <a:off x="1368706" y="721505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Using K Means</a:t>
            </a:r>
            <a:endParaRPr lang="en-US" sz="4400" cap="all" spc="2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FB6DE-5F4E-3A47-9862-9677AF189BEC}"/>
              </a:ext>
            </a:extLst>
          </p:cNvPr>
          <p:cNvSpPr txBox="1"/>
          <p:nvPr/>
        </p:nvSpPr>
        <p:spPr>
          <a:xfrm>
            <a:off x="358815" y="3958542"/>
            <a:ext cx="4259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SzPts val="16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	04:                     	</a:t>
            </a:r>
          </a:p>
          <a:p>
            <a:pPr lvl="0">
              <a:spcAft>
                <a:spcPts val="600"/>
              </a:spcAft>
              <a:buSzPts val="16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Neil Coleman</a:t>
            </a:r>
          </a:p>
          <a:p>
            <a:pPr lvl="0">
              <a:spcAft>
                <a:spcPts val="600"/>
              </a:spcAft>
              <a:buSzPts val="1600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Aravinda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Dandu</a:t>
            </a:r>
          </a:p>
          <a:p>
            <a:pPr lvl="0">
              <a:spcAft>
                <a:spcPts val="600"/>
              </a:spcAft>
              <a:buSzPts val="16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Chaitanya Sharma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Domudala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  <a:buSzPts val="16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Andrey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Efremchev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01845-D733-6645-BE06-2409B7082842}"/>
              </a:ext>
            </a:extLst>
          </p:cNvPr>
          <p:cNvSpPr txBox="1"/>
          <p:nvPr/>
        </p:nvSpPr>
        <p:spPr>
          <a:xfrm>
            <a:off x="7064418" y="4751500"/>
            <a:ext cx="5127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600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Prof. Antonio Miranda</a:t>
            </a:r>
          </a:p>
          <a:p>
            <a:pPr lvl="0">
              <a:buSzPts val="1600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ts val="1600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D4299-1EC7-AC43-B871-701F08AB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  <a:latin typeface="Times New Roman"/>
                <a:cs typeface="Times New Roman"/>
              </a:rPr>
              <a:t>Stage-4</a:t>
            </a:r>
            <a:br>
              <a:rPr lang="en-US" sz="400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User 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AB77-9818-0E46-8E8C-B806290D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5" y="381965"/>
            <a:ext cx="6809771" cy="6383437"/>
          </a:xfrm>
          <a:ln w="381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Web App is designed and hosted in the flask </a:t>
            </a:r>
            <a:r>
              <a:rPr lang="en-US" sz="2000" dirty="0">
                <a:latin typeface="Times New Roman"/>
                <a:cs typeface="Times New Roman"/>
              </a:rPr>
              <a:t>server.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It takes two input items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a) Number of clusters(select option ranging from 1-10)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b) CSV file in prescribed format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To know valid headers, a sample CSV file can be downloaded using the 'Download sample' link in the right corner.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On click of submit, data will be sent to server, processed, 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clustered and plots will be sent back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The output is shown as two scatter plots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a) 2-D plot with Age, income on X and Y axes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b) 3-D plot with Education, Age</a:t>
            </a:r>
            <a:r>
              <a:rPr lang="en-US" sz="2000" dirty="0">
                <a:latin typeface="Times New Roman"/>
                <a:ea typeface="+mn-lt"/>
                <a:cs typeface="Times New Roman"/>
              </a:rPr>
              <a:t> and Income on X, Y and Z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To handle errors, file is parsed in front end for header matching, extension and validity.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Sample screenshots for the page are shown below</a:t>
            </a:r>
          </a:p>
        </p:txBody>
      </p:sp>
    </p:spTree>
    <p:extLst>
      <p:ext uri="{BB962C8B-B14F-4D97-AF65-F5344CB8AC3E}">
        <p14:creationId xmlns:p14="http://schemas.microsoft.com/office/powerpoint/2010/main" val="346743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756035A-CD0D-47C0-B9A9-CCB21EEF0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21" r="-1" b="-1"/>
          <a:stretch/>
        </p:blipFill>
        <p:spPr>
          <a:xfrm>
            <a:off x="804334" y="804334"/>
            <a:ext cx="10583332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0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174F1D0-E962-4D46-96BE-B06D56F3C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52" y="804334"/>
            <a:ext cx="6324496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7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4B858C66-27FE-4BC6-8C37-03DAE445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87" y="804334"/>
            <a:ext cx="6362826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7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D4299-1EC7-AC43-B871-701F08AB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references</a:t>
            </a:r>
            <a:endParaRPr lang="en-US" sz="24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AB77-9818-0E46-8E8C-B806290D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5" y="0"/>
            <a:ext cx="6959194" cy="6857999"/>
          </a:xfrm>
          <a:ln w="381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hlinkClick r:id="rId2"/>
              </a:rPr>
              <a:t>https://scikit-learn.org/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hlinkClick r:id="rId3"/>
              </a:rPr>
              <a:t>https://www.papaparse.com/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hlinkClick r:id="rId4"/>
              </a:rPr>
              <a:t>https://flask.palletsprojects.com/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hlinkClick r:id="rId5"/>
              </a:rPr>
              <a:t>https://getbootstrap.com/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hlinkClick r:id="rId6"/>
              </a:rPr>
              <a:t>https://matplotlib.org/</a:t>
            </a:r>
            <a:endParaRPr lang="en-US" sz="24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https://www.learndatasci.com/tutorials/k-means-clustering-algorithms-python-intro/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https://medium.com/ml-research-lab/part-1-data-science-methodology-from-problem-to-approach-e2d05e7afc6b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>
              <a:spcBef>
                <a:spcPts val="0"/>
              </a:spcBef>
              <a:buNone/>
            </a:pPr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9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4299-1EC7-AC43-B871-701F08AB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prstGeom prst="ellipse">
            <a:avLst/>
          </a:prstGeo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sz="4800" kern="1200" cap="all" spc="2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kern="1200" cap="all" spc="2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10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5E47F-D534-E746-B5B3-EFEB2224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786235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FE6B-3158-C34C-AB29-8C11605D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-1"/>
            <a:ext cx="6600304" cy="6857999"/>
          </a:xfrm>
        </p:spPr>
        <p:txBody>
          <a:bodyPr anchor="ctr">
            <a:normAutofit/>
          </a:bodyPr>
          <a:lstStyle/>
          <a:p>
            <a:pPr algn="just"/>
            <a:r>
              <a:rPr lang="en-IN" sz="2400">
                <a:latin typeface="Times New Roman"/>
                <a:cs typeface="Times New Roman"/>
              </a:rPr>
              <a:t>The practice of dividing a customer base into groups of individuals that have similar characteristics. A business can use this strategy to target these specific groups of customers in order to effectively allocate marketing resources. 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3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5E47F-D534-E746-B5B3-EFEB2224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221821-A66E-3544-91FA-8EDA5081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936" y="2110933"/>
            <a:ext cx="6959194" cy="2636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sz="2800">
                <a:latin typeface="Times New Roman"/>
                <a:cs typeface="Times New Roman"/>
              </a:rPr>
              <a:t>The task of grouping together a set of objects such that objects in the same cluster are more similar to one another than objects in different clusters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7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5E47F-D534-E746-B5B3-EFEB2224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IN" sz="340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FE6B-3158-C34C-AB29-8C11605D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5" y="0"/>
            <a:ext cx="6959194" cy="6858000"/>
          </a:xfr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just"/>
            <a:r>
              <a:rPr lang="en-US" sz="2800">
                <a:latin typeface="Times New Roman"/>
                <a:cs typeface="Times New Roman"/>
              </a:rPr>
              <a:t>A type</a:t>
            </a:r>
            <a:r>
              <a:rPr lang="en-IN" sz="2800">
                <a:latin typeface="Times New Roman"/>
                <a:cs typeface="Times New Roman"/>
              </a:rPr>
              <a:t> of centroid-based clustering 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Centroid-based clustering is an iterative algorithm in which the notion of similarity is derived by how close a data point is to the centroid of the cluster.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065E9-B499-384E-9F2C-489B975A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727816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Phases of Project</a:t>
            </a:r>
            <a:endParaRPr lang="en-US" sz="36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2994-CFF4-124E-BBC6-EAA12229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5" y="1"/>
            <a:ext cx="6959194" cy="6858000"/>
          </a:xfrm>
          <a:ln w="285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IN" sz="3200">
                <a:latin typeface="Times New Roman"/>
                <a:cs typeface="Times New Roman"/>
              </a:rPr>
              <a:t>The project has four phases: </a:t>
            </a: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3200">
                <a:latin typeface="Times New Roman"/>
                <a:cs typeface="Times New Roman"/>
              </a:rPr>
              <a:t>Information Gathering, Analytic Approach and Data Understanding Stage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3200">
                <a:latin typeface="Times New Roman"/>
                <a:cs typeface="Times New Roman"/>
              </a:rPr>
              <a:t>Design Stage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3200">
                <a:latin typeface="Times New Roman"/>
                <a:cs typeface="Times New Roman"/>
              </a:rPr>
              <a:t>Infrastructure Implementation Stage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3200">
                <a:latin typeface="Times New Roman"/>
                <a:cs typeface="Times New Roman"/>
              </a:rPr>
              <a:t>User Interface Stage.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2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065E9-B499-384E-9F2C-489B975A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200">
                <a:latin typeface="Times New Roman"/>
                <a:cs typeface="Times New Roman"/>
              </a:rPr>
              <a:t>STAGE – 1</a:t>
            </a:r>
            <a:br>
              <a:rPr lang="en-IN" sz="3200">
                <a:latin typeface="Times New Roman"/>
                <a:cs typeface="Times New Roman"/>
              </a:rPr>
            </a:br>
            <a:r>
              <a:rPr lang="en-IN" sz="3200">
                <a:latin typeface="Times New Roman"/>
                <a:cs typeface="Times New Roman"/>
              </a:rPr>
              <a:t>Introduction To Problem</a:t>
            </a:r>
            <a:endParaRPr lang="en-US" sz="3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2994-CFF4-124E-BBC6-EAA12229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5" y="1"/>
            <a:ext cx="6959194" cy="6858000"/>
          </a:xfrm>
          <a:ln w="285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just"/>
            <a:r>
              <a:rPr lang="en-US" sz="2800">
                <a:latin typeface="Times New Roman"/>
                <a:cs typeface="Times New Roman"/>
              </a:rPr>
              <a:t>Understanding the business/data to divide the customers into 3 groups</a:t>
            </a:r>
          </a:p>
          <a:p>
            <a:pPr algn="just"/>
            <a:r>
              <a:rPr lang="en-US" sz="2800">
                <a:latin typeface="Times New Roman"/>
                <a:cs typeface="Times New Roman"/>
              </a:rPr>
              <a:t>Analyzing different clustering algorithms and using k-means clustering in order to analyze them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>
                <a:latin typeface="Times New Roman"/>
                <a:cs typeface="Times New Roman"/>
              </a:rPr>
              <a:t>Gathering the required data to make sure it includes all types of customers</a:t>
            </a:r>
          </a:p>
        </p:txBody>
      </p:sp>
    </p:spTree>
    <p:extLst>
      <p:ext uri="{BB962C8B-B14F-4D97-AF65-F5344CB8AC3E}">
        <p14:creationId xmlns:p14="http://schemas.microsoft.com/office/powerpoint/2010/main" val="192722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065E9-B499-384E-9F2C-489B975A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IN" sz="3200">
                <a:latin typeface="Times New Roman"/>
                <a:cs typeface="Times New Roman"/>
              </a:rPr>
              <a:t>STAGE – 2</a:t>
            </a:r>
            <a:br>
              <a:rPr lang="en-IN" sz="3200">
                <a:latin typeface="Times New Roman"/>
                <a:cs typeface="Times New Roman"/>
              </a:rPr>
            </a:br>
            <a:r>
              <a:rPr lang="en-IN" sz="3200">
                <a:latin typeface="Times New Roman"/>
                <a:cs typeface="Times New Roman"/>
              </a:rPr>
              <a:t>Description of k-Means Clustering</a:t>
            </a: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2994-CFF4-124E-BBC6-EAA12229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5" y="1"/>
            <a:ext cx="6959194" cy="6858000"/>
          </a:xfrm>
          <a:ln w="285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just"/>
            <a:r>
              <a:rPr lang="en-US" sz="2800">
                <a:latin typeface="Times New Roman"/>
                <a:cs typeface="Times New Roman"/>
              </a:rPr>
              <a:t>K-means clustering- An iterative algorithm to partition the data into distinct </a:t>
            </a:r>
            <a:r>
              <a:rPr lang="en-US" sz="2800" dirty="0">
                <a:latin typeface="Times New Roman"/>
                <a:cs typeface="Times New Roman"/>
              </a:rPr>
              <a:t>subgroups</a:t>
            </a:r>
            <a:endParaRPr lang="en-US" sz="2800">
              <a:latin typeface="Times New Roman"/>
              <a:cs typeface="Times New Roman"/>
            </a:endParaRPr>
          </a:p>
          <a:p>
            <a:pPr algn="just"/>
            <a:r>
              <a:rPr lang="en-US" sz="2800">
                <a:latin typeface="Times New Roman"/>
                <a:cs typeface="Times New Roman"/>
              </a:rPr>
              <a:t>Unsupervised clustering algorithm- Does not use a response variable. Instead, it only uses predictor variables. </a:t>
            </a:r>
          </a:p>
          <a:p>
            <a:pPr algn="just"/>
            <a:r>
              <a:rPr lang="en-US" sz="2800">
                <a:latin typeface="Times New Roman"/>
                <a:cs typeface="Times New Roman"/>
              </a:rPr>
              <a:t>Involves use of centroids, or mean of all data points in cluster</a:t>
            </a:r>
          </a:p>
          <a:p>
            <a:pPr algn="just"/>
            <a:r>
              <a:rPr lang="en-US" sz="2800">
                <a:latin typeface="Times New Roman"/>
                <a:cs typeface="Times New Roman"/>
              </a:rPr>
              <a:t>Defines distance metric and is set up so that the sum of all the data points in each centroid is minimized. </a:t>
            </a:r>
          </a:p>
        </p:txBody>
      </p:sp>
    </p:spTree>
    <p:extLst>
      <p:ext uri="{BB962C8B-B14F-4D97-AF65-F5344CB8AC3E}">
        <p14:creationId xmlns:p14="http://schemas.microsoft.com/office/powerpoint/2010/main" val="109717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065E9-B499-384E-9F2C-489B975A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br>
              <a:rPr lang="en-IN" sz="3200">
                <a:latin typeface="Times New Roman"/>
                <a:cs typeface="Times New Roman"/>
              </a:rPr>
            </a:br>
            <a:r>
              <a:rPr lang="en-IN" sz="3200">
                <a:latin typeface="Times New Roman"/>
                <a:cs typeface="Times New Roman"/>
              </a:rPr>
              <a:t>Preparing Data for k-means Analysis</a:t>
            </a: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2994-CFF4-124E-BBC6-EAA12229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5" y="1"/>
            <a:ext cx="6959194" cy="6858000"/>
          </a:xfrm>
          <a:ln w="285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just"/>
            <a:r>
              <a:rPr lang="en-US" sz="2800">
                <a:latin typeface="Times New Roman"/>
                <a:cs typeface="Times New Roman"/>
              </a:rPr>
              <a:t>Removed address variable because addresses are just arbitrary codes and calculating the distance between them does not make sense. </a:t>
            </a:r>
          </a:p>
          <a:p>
            <a:pPr algn="just"/>
            <a:r>
              <a:rPr lang="en-US" sz="2800">
                <a:latin typeface="Times New Roman"/>
                <a:cs typeface="Times New Roman"/>
              </a:rPr>
              <a:t>Ran k-means clustering algorithm on the transformed dataset.</a:t>
            </a:r>
          </a:p>
        </p:txBody>
      </p:sp>
    </p:spTree>
    <p:extLst>
      <p:ext uri="{BB962C8B-B14F-4D97-AF65-F5344CB8AC3E}">
        <p14:creationId xmlns:p14="http://schemas.microsoft.com/office/powerpoint/2010/main" val="5845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065E9-B499-384E-9F2C-489B975A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200">
                <a:latin typeface="Times New Roman"/>
                <a:cs typeface="Times New Roman"/>
              </a:rPr>
              <a:t>STAGE – 3</a:t>
            </a:r>
            <a:br>
              <a:rPr lang="en-IN" sz="3200">
                <a:latin typeface="Times New Roman"/>
                <a:cs typeface="Times New Roman"/>
              </a:rPr>
            </a:br>
            <a:r>
              <a:rPr lang="en-IN" sz="3200">
                <a:latin typeface="Times New Roman"/>
                <a:cs typeface="Times New Roman"/>
              </a:rPr>
              <a:t>Implementation Stage</a:t>
            </a: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2994-CFF4-124E-BBC6-EAA12229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5" y="1"/>
            <a:ext cx="6959194" cy="6858000"/>
          </a:xfrm>
          <a:ln w="285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phase is the process of converting a system specification into an executable system. If an incremental approach is used, it may also involve refinement of the software specification.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604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576</Words>
  <Application>Microsoft Macintosh PowerPoint</Application>
  <PresentationFormat>Widescreen</PresentationFormat>
  <Paragraphs>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Parcel</vt:lpstr>
      <vt:lpstr>PowerPoint Presentation</vt:lpstr>
      <vt:lpstr>Customer segmentation </vt:lpstr>
      <vt:lpstr>Clustering </vt:lpstr>
      <vt:lpstr>K-Means </vt:lpstr>
      <vt:lpstr>Phases of Project</vt:lpstr>
      <vt:lpstr>STAGE – 1 Introduction To Problem</vt:lpstr>
      <vt:lpstr>STAGE – 2 Description of k-Means Clustering</vt:lpstr>
      <vt:lpstr> Preparing Data for k-means Analysis</vt:lpstr>
      <vt:lpstr>STAGE – 3 Implementation Stage</vt:lpstr>
      <vt:lpstr>Stage-4 User interface</vt:lpstr>
      <vt:lpstr>PowerPoint Presentation</vt:lpstr>
      <vt:lpstr>PowerPoint Presentation</vt:lpstr>
      <vt:lpstr>PowerPoint Presentation</vt:lpstr>
      <vt:lpstr>references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Sharma Domudala</dc:creator>
  <cp:lastModifiedBy>Chaitanya Sharma Domudala</cp:lastModifiedBy>
  <cp:revision>48</cp:revision>
  <dcterms:created xsi:type="dcterms:W3CDTF">2020-05-04T22:35:10Z</dcterms:created>
  <dcterms:modified xsi:type="dcterms:W3CDTF">2020-05-13T00:57:35Z</dcterms:modified>
</cp:coreProperties>
</file>