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2" r:id="rId7"/>
    <p:sldId id="263" r:id="rId8"/>
    <p:sldId id="265" r:id="rId9"/>
    <p:sldId id="267" r:id="rId10"/>
    <p:sldId id="269" r:id="rId11"/>
    <p:sldId id="271" r:id="rId12"/>
    <p:sldId id="272" r:id="rId13"/>
    <p:sldId id="273" r:id="rId14"/>
    <p:sldId id="261" r:id="rId15"/>
    <p:sldId id="275" r:id="rId16"/>
    <p:sldId id="266" r:id="rId17"/>
    <p:sldId id="270" r:id="rId18"/>
    <p:sldId id="276" r:id="rId19"/>
    <p:sldId id="279" r:id="rId20"/>
    <p:sldId id="268"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61447-3CE2-4E4D-893F-89484666B014}" v="37" dt="2020-12-18T02:31:43.098"/>
    <p1510:client id="{93A4D859-872B-80BB-8D8B-0E3EAC050D81}" v="2405" dt="2020-12-18T02:42:29.528"/>
    <p1510:client id="{A25D28D8-C672-4219-9047-3B83C876D65E}" v="456" dt="2020-12-18T01:00:28.549"/>
    <p1510:client id="{ABCECA37-D464-FB56-2044-89F1D69B360B}" v="12" dt="2020-12-18T02:42:24.937"/>
    <p1510:client id="{D5AB2CD9-8711-4D19-9080-5BA2773E3639}" v="6853" dt="2020-12-18T02:36:05.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12/17/2020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4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468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368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247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673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4228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5797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4168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601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12/17/2020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874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79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9968317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nsharan/h-1b-vis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3C85E1C-A4E4-4243-86C4-5C4E417850DF}"/>
              </a:ext>
            </a:extLst>
          </p:cNvPr>
          <p:cNvPicPr>
            <a:picLocks noChangeAspect="1"/>
          </p:cNvPicPr>
          <p:nvPr/>
        </p:nvPicPr>
        <p:blipFill rotWithShape="1">
          <a:blip r:embed="rId2"/>
          <a:srcRect r="15627" b="-1"/>
          <a:stretch/>
        </p:blipFill>
        <p:spPr>
          <a:xfrm>
            <a:off x="20" y="10"/>
            <a:ext cx="7848619" cy="6857990"/>
          </a:xfrm>
          <a:prstGeom prst="rect">
            <a:avLst/>
          </a:prstGeom>
        </p:spPr>
      </p:pic>
      <p:sp>
        <p:nvSpPr>
          <p:cNvPr id="16" name="Rectangle 15">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038373" y="1546768"/>
            <a:ext cx="4997562" cy="2037022"/>
          </a:xfrm>
        </p:spPr>
        <p:txBody>
          <a:bodyPr anchor="b">
            <a:noAutofit/>
          </a:bodyPr>
          <a:lstStyle/>
          <a:p>
            <a:pPr algn="ctr"/>
            <a:r>
              <a:rPr lang="en-US" sz="6000" b="0">
                <a:latin typeface="Calibri Light"/>
                <a:ea typeface="+mj-lt"/>
                <a:cs typeface="Calibri Light"/>
              </a:rPr>
              <a:t>Predicting H-1B Visa Petitions</a:t>
            </a:r>
          </a:p>
        </p:txBody>
      </p:sp>
      <p:sp>
        <p:nvSpPr>
          <p:cNvPr id="3" name="Subtitle 2"/>
          <p:cNvSpPr>
            <a:spLocks noGrp="1"/>
          </p:cNvSpPr>
          <p:nvPr>
            <p:ph type="subTitle" idx="1"/>
          </p:nvPr>
        </p:nvSpPr>
        <p:spPr>
          <a:xfrm>
            <a:off x="7848601" y="4699302"/>
            <a:ext cx="4071587" cy="2018367"/>
          </a:xfrm>
        </p:spPr>
        <p:txBody>
          <a:bodyPr vert="horz" lIns="91440" tIns="45720" rIns="91440" bIns="45720" rtlCol="0" anchor="t">
            <a:noAutofit/>
          </a:bodyPr>
          <a:lstStyle/>
          <a:p>
            <a:r>
              <a:rPr lang="en-US" sz="1600">
                <a:cs typeface="Calibri"/>
              </a:rPr>
              <a:t>I</a:t>
            </a:r>
            <a:r>
              <a:rPr lang="en-US" sz="1200">
                <a:cs typeface="Calibri"/>
              </a:rPr>
              <a:t>nstructor: Dr. </a:t>
            </a:r>
            <a:r>
              <a:rPr lang="en-US" sz="1200">
                <a:ea typeface="+mn-lt"/>
                <a:cs typeface="+mn-lt"/>
              </a:rPr>
              <a:t>Michael </a:t>
            </a:r>
            <a:r>
              <a:rPr lang="en-US" sz="1200" err="1">
                <a:ea typeface="+mn-lt"/>
                <a:cs typeface="+mn-lt"/>
              </a:rPr>
              <a:t>Luvalle</a:t>
            </a:r>
            <a:endParaRPr lang="en-US" sz="1200">
              <a:ea typeface="+mn-lt"/>
              <a:cs typeface="+mn-lt"/>
            </a:endParaRPr>
          </a:p>
          <a:p>
            <a:r>
              <a:rPr lang="en-US" sz="1200">
                <a:cs typeface="Calibri" panose="020F0502020204030204"/>
              </a:rPr>
              <a:t>Group Members: Sai Mounica </a:t>
            </a:r>
            <a:r>
              <a:rPr lang="en-US" sz="1200" err="1">
                <a:cs typeface="Calibri" panose="020F0502020204030204"/>
              </a:rPr>
              <a:t>Pothuru</a:t>
            </a:r>
            <a:r>
              <a:rPr lang="en-US" sz="1200">
                <a:cs typeface="Calibri" panose="020F0502020204030204"/>
              </a:rPr>
              <a:t>(sp1912)</a:t>
            </a:r>
          </a:p>
          <a:p>
            <a:r>
              <a:rPr lang="en-US" sz="1200">
                <a:ea typeface="+mn-lt"/>
                <a:cs typeface="Calibri"/>
              </a:rPr>
              <a:t>                               Nikhil </a:t>
            </a:r>
            <a:r>
              <a:rPr lang="en-US" sz="1200" err="1">
                <a:ea typeface="+mn-lt"/>
                <a:cs typeface="Calibri"/>
              </a:rPr>
              <a:t>Neroor</a:t>
            </a:r>
            <a:r>
              <a:rPr lang="en-US" sz="1200" dirty="0">
                <a:ea typeface="+mn-lt"/>
                <a:cs typeface="Calibri"/>
              </a:rPr>
              <a:t>(nn323)</a:t>
            </a:r>
          </a:p>
          <a:p>
            <a:r>
              <a:rPr lang="en-US" sz="1200">
                <a:ea typeface="+mn-lt"/>
                <a:cs typeface="Calibri"/>
              </a:rPr>
              <a:t>                               Tathagata Dutta(td425)</a:t>
            </a:r>
          </a:p>
          <a:p>
            <a:r>
              <a:rPr lang="en-US" sz="1200">
                <a:ea typeface="+mn-lt"/>
                <a:cs typeface="Calibri"/>
              </a:rPr>
              <a:t>                               Chaitanya Sharma </a:t>
            </a:r>
            <a:r>
              <a:rPr lang="en-US" sz="1200" err="1">
                <a:ea typeface="+mn-lt"/>
                <a:cs typeface="Calibri"/>
              </a:rPr>
              <a:t>Domudala</a:t>
            </a:r>
            <a:r>
              <a:rPr lang="en-US" sz="1200" dirty="0">
                <a:ea typeface="+mn-lt"/>
                <a:cs typeface="Calibri"/>
              </a:rPr>
              <a:t>(cd817)</a:t>
            </a:r>
          </a:p>
          <a:p>
            <a:r>
              <a:rPr lang="en-US" sz="1200">
                <a:cs typeface="Calibri" panose="020F0502020204030204"/>
              </a:rPr>
              <a:t>Course: STATS 581</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ED8D-DE1A-4EC3-82A9-D0696DB30DB3}"/>
              </a:ext>
            </a:extLst>
          </p:cNvPr>
          <p:cNvSpPr>
            <a:spLocks noGrp="1"/>
          </p:cNvSpPr>
          <p:nvPr>
            <p:ph type="title"/>
          </p:nvPr>
        </p:nvSpPr>
        <p:spPr/>
        <p:txBody>
          <a:bodyPr/>
          <a:lstStyle/>
          <a:p>
            <a:r>
              <a:rPr lang="en-US" b="0">
                <a:ea typeface="+mj-lt"/>
                <a:cs typeface="+mj-lt"/>
              </a:rPr>
              <a:t>Data Exploration (cont'd)</a:t>
            </a:r>
            <a:endParaRPr lang="en-US"/>
          </a:p>
        </p:txBody>
      </p:sp>
      <p:sp>
        <p:nvSpPr>
          <p:cNvPr id="3" name="Content Placeholder 2">
            <a:extLst>
              <a:ext uri="{FF2B5EF4-FFF2-40B4-BE49-F238E27FC236}">
                <a16:creationId xmlns:a16="http://schemas.microsoft.com/office/drawing/2014/main" id="{BDCF53ED-0D0B-4C0F-AAFD-F47B46256A54}"/>
              </a:ext>
            </a:extLst>
          </p:cNvPr>
          <p:cNvSpPr>
            <a:spLocks noGrp="1"/>
          </p:cNvSpPr>
          <p:nvPr>
            <p:ph idx="1"/>
          </p:nvPr>
        </p:nvSpPr>
        <p:spPr>
          <a:xfrm>
            <a:off x="874428" y="2072910"/>
            <a:ext cx="10409269" cy="1147745"/>
          </a:xfrm>
        </p:spPr>
        <p:txBody>
          <a:bodyPr vert="horz" lIns="91440" tIns="45720" rIns="91440" bIns="45720" rtlCol="0" anchor="t">
            <a:normAutofit fontScale="47500" lnSpcReduction="20000"/>
          </a:bodyPr>
          <a:lstStyle/>
          <a:p>
            <a:pPr marL="0" indent="0">
              <a:buNone/>
            </a:pPr>
            <a:r>
              <a:rPr lang="en-US">
                <a:ea typeface="+mn-lt"/>
                <a:cs typeface="+mn-lt"/>
              </a:rPr>
              <a:t>Continuing with the various scenarios of H1-B petition status under </a:t>
            </a:r>
            <a:r>
              <a:rPr lang="en-US" b="1" dirty="0">
                <a:ea typeface="+mn-lt"/>
                <a:cs typeface="+mn-lt"/>
              </a:rPr>
              <a:t>Data Scientist role</a:t>
            </a:r>
            <a:r>
              <a:rPr lang="en-US" dirty="0">
                <a:ea typeface="+mn-lt"/>
                <a:cs typeface="+mn-lt"/>
              </a:rPr>
              <a:t>.</a:t>
            </a:r>
          </a:p>
          <a:p>
            <a:pPr marL="0" indent="0">
              <a:buNone/>
            </a:pPr>
            <a:r>
              <a:rPr lang="en-US">
                <a:ea typeface="+mn-lt"/>
                <a:cs typeface="+mn-lt"/>
              </a:rPr>
              <a:t>Following observations were made:</a:t>
            </a:r>
          </a:p>
          <a:p>
            <a:r>
              <a:rPr lang="en-US">
                <a:ea typeface="+mn-lt"/>
                <a:cs typeface="+mn-lt"/>
              </a:rPr>
              <a:t>Salaries are almost normally distributed.</a:t>
            </a:r>
          </a:p>
          <a:p>
            <a:r>
              <a:rPr lang="en-US">
                <a:ea typeface="+mn-lt"/>
                <a:cs typeface="+mn-lt"/>
              </a:rPr>
              <a:t>There is a downward trend of salary for data scientists.</a:t>
            </a:r>
            <a:endParaRPr lang="en-US" dirty="0">
              <a:ea typeface="+mn-lt"/>
              <a:cs typeface="+mn-lt"/>
            </a:endParaRPr>
          </a:p>
        </p:txBody>
      </p:sp>
      <p:pic>
        <p:nvPicPr>
          <p:cNvPr id="4" name="Picture 6">
            <a:extLst>
              <a:ext uri="{FF2B5EF4-FFF2-40B4-BE49-F238E27FC236}">
                <a16:creationId xmlns:a16="http://schemas.microsoft.com/office/drawing/2014/main" id="{0788D13F-CDA8-42B8-A70F-9A4F9346C710}"/>
              </a:ext>
            </a:extLst>
          </p:cNvPr>
          <p:cNvPicPr>
            <a:picLocks noChangeAspect="1"/>
          </p:cNvPicPr>
          <p:nvPr/>
        </p:nvPicPr>
        <p:blipFill>
          <a:blip r:embed="rId2"/>
          <a:stretch>
            <a:fillRect/>
          </a:stretch>
        </p:blipFill>
        <p:spPr>
          <a:xfrm>
            <a:off x="875818" y="3587463"/>
            <a:ext cx="4228617" cy="3001150"/>
          </a:xfrm>
          <a:prstGeom prst="rect">
            <a:avLst/>
          </a:prstGeom>
        </p:spPr>
      </p:pic>
      <p:pic>
        <p:nvPicPr>
          <p:cNvPr id="7" name="Picture 7">
            <a:extLst>
              <a:ext uri="{FF2B5EF4-FFF2-40B4-BE49-F238E27FC236}">
                <a16:creationId xmlns:a16="http://schemas.microsoft.com/office/drawing/2014/main" id="{3127271C-4C80-42A2-B4F4-3A87BB9B552D}"/>
              </a:ext>
            </a:extLst>
          </p:cNvPr>
          <p:cNvPicPr>
            <a:picLocks noChangeAspect="1"/>
          </p:cNvPicPr>
          <p:nvPr/>
        </p:nvPicPr>
        <p:blipFill>
          <a:blip r:embed="rId3"/>
          <a:stretch>
            <a:fillRect/>
          </a:stretch>
        </p:blipFill>
        <p:spPr>
          <a:xfrm>
            <a:off x="7020045" y="3539235"/>
            <a:ext cx="4267199" cy="3049378"/>
          </a:xfrm>
          <a:prstGeom prst="rect">
            <a:avLst/>
          </a:prstGeom>
        </p:spPr>
      </p:pic>
    </p:spTree>
    <p:extLst>
      <p:ext uri="{BB962C8B-B14F-4D97-AF65-F5344CB8AC3E}">
        <p14:creationId xmlns:p14="http://schemas.microsoft.com/office/powerpoint/2010/main" val="1857571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ED8D-DE1A-4EC3-82A9-D0696DB30DB3}"/>
              </a:ext>
            </a:extLst>
          </p:cNvPr>
          <p:cNvSpPr>
            <a:spLocks noGrp="1"/>
          </p:cNvSpPr>
          <p:nvPr>
            <p:ph type="title"/>
          </p:nvPr>
        </p:nvSpPr>
        <p:spPr/>
        <p:txBody>
          <a:bodyPr/>
          <a:lstStyle/>
          <a:p>
            <a:r>
              <a:rPr lang="en-US" b="0">
                <a:ea typeface="+mj-lt"/>
                <a:cs typeface="+mj-lt"/>
              </a:rPr>
              <a:t>Data Exploration (cont'd)</a:t>
            </a:r>
            <a:endParaRPr lang="en-US"/>
          </a:p>
        </p:txBody>
      </p:sp>
      <p:sp>
        <p:nvSpPr>
          <p:cNvPr id="3" name="Content Placeholder 2">
            <a:extLst>
              <a:ext uri="{FF2B5EF4-FFF2-40B4-BE49-F238E27FC236}">
                <a16:creationId xmlns:a16="http://schemas.microsoft.com/office/drawing/2014/main" id="{BDCF53ED-0D0B-4C0F-AAFD-F47B46256A54}"/>
              </a:ext>
            </a:extLst>
          </p:cNvPr>
          <p:cNvSpPr>
            <a:spLocks noGrp="1"/>
          </p:cNvSpPr>
          <p:nvPr>
            <p:ph idx="1"/>
          </p:nvPr>
        </p:nvSpPr>
        <p:spPr>
          <a:xfrm>
            <a:off x="874428" y="2072910"/>
            <a:ext cx="10409269" cy="1147745"/>
          </a:xfrm>
        </p:spPr>
        <p:txBody>
          <a:bodyPr vert="horz" lIns="91440" tIns="45720" rIns="91440" bIns="45720" rtlCol="0" anchor="t">
            <a:normAutofit fontScale="47500" lnSpcReduction="20000"/>
          </a:bodyPr>
          <a:lstStyle/>
          <a:p>
            <a:pPr marL="0" indent="0">
              <a:buNone/>
            </a:pPr>
            <a:r>
              <a:rPr lang="en-US">
                <a:ea typeface="+mn-lt"/>
                <a:cs typeface="+mn-lt"/>
              </a:rPr>
              <a:t>Continuing further with the various scenarios of H1-B petition status under </a:t>
            </a:r>
            <a:r>
              <a:rPr lang="en-US" b="1" dirty="0">
                <a:ea typeface="+mn-lt"/>
                <a:cs typeface="+mn-lt"/>
              </a:rPr>
              <a:t>Data Scientist role</a:t>
            </a:r>
            <a:r>
              <a:rPr lang="en-US" dirty="0">
                <a:ea typeface="+mn-lt"/>
                <a:cs typeface="+mn-lt"/>
              </a:rPr>
              <a:t>.</a:t>
            </a:r>
          </a:p>
          <a:p>
            <a:pPr marL="0" indent="0">
              <a:buNone/>
            </a:pPr>
            <a:r>
              <a:rPr lang="en-US">
                <a:ea typeface="+mn-lt"/>
                <a:cs typeface="+mn-lt"/>
              </a:rPr>
              <a:t>Following observations were made:</a:t>
            </a:r>
          </a:p>
          <a:p>
            <a:r>
              <a:rPr lang="en-US">
                <a:ea typeface="+mn-lt"/>
                <a:cs typeface="+mn-lt"/>
              </a:rPr>
              <a:t>A</a:t>
            </a:r>
            <a:endParaRPr lang="en-US" dirty="0">
              <a:ea typeface="+mn-lt"/>
              <a:cs typeface="+mn-lt"/>
            </a:endParaRPr>
          </a:p>
          <a:p>
            <a:r>
              <a:rPr lang="en-US">
                <a:ea typeface="+mn-lt"/>
                <a:cs typeface="+mn-lt"/>
              </a:rPr>
              <a:t>b</a:t>
            </a:r>
            <a:endParaRPr lang="en-US" dirty="0">
              <a:ea typeface="+mn-lt"/>
              <a:cs typeface="+mn-lt"/>
            </a:endParaRPr>
          </a:p>
          <a:p>
            <a:endParaRPr lang="en-US" dirty="0">
              <a:ea typeface="+mn-lt"/>
              <a:cs typeface="+mn-lt"/>
            </a:endParaRPr>
          </a:p>
        </p:txBody>
      </p:sp>
      <p:pic>
        <p:nvPicPr>
          <p:cNvPr id="5" name="Picture 5">
            <a:extLst>
              <a:ext uri="{FF2B5EF4-FFF2-40B4-BE49-F238E27FC236}">
                <a16:creationId xmlns:a16="http://schemas.microsoft.com/office/drawing/2014/main" id="{D6599B98-0025-42E7-9262-883063847F68}"/>
              </a:ext>
            </a:extLst>
          </p:cNvPr>
          <p:cNvPicPr>
            <a:picLocks noChangeAspect="1"/>
          </p:cNvPicPr>
          <p:nvPr/>
        </p:nvPicPr>
        <p:blipFill>
          <a:blip r:embed="rId2"/>
          <a:stretch>
            <a:fillRect/>
          </a:stretch>
        </p:blipFill>
        <p:spPr>
          <a:xfrm>
            <a:off x="875818" y="3336678"/>
            <a:ext cx="4556567" cy="3251935"/>
          </a:xfrm>
          <a:prstGeom prst="rect">
            <a:avLst/>
          </a:prstGeom>
        </p:spPr>
      </p:pic>
      <p:pic>
        <p:nvPicPr>
          <p:cNvPr id="6" name="Picture 7">
            <a:extLst>
              <a:ext uri="{FF2B5EF4-FFF2-40B4-BE49-F238E27FC236}">
                <a16:creationId xmlns:a16="http://schemas.microsoft.com/office/drawing/2014/main" id="{C33DC160-5F08-445E-932C-CE7C368C64F1}"/>
              </a:ext>
            </a:extLst>
          </p:cNvPr>
          <p:cNvPicPr>
            <a:picLocks noChangeAspect="1"/>
          </p:cNvPicPr>
          <p:nvPr/>
        </p:nvPicPr>
        <p:blipFill>
          <a:blip r:embed="rId3"/>
          <a:stretch>
            <a:fillRect/>
          </a:stretch>
        </p:blipFill>
        <p:spPr>
          <a:xfrm>
            <a:off x="6981463" y="3336678"/>
            <a:ext cx="4460111" cy="3184416"/>
          </a:xfrm>
          <a:prstGeom prst="rect">
            <a:avLst/>
          </a:prstGeom>
        </p:spPr>
      </p:pic>
    </p:spTree>
    <p:extLst>
      <p:ext uri="{BB962C8B-B14F-4D97-AF65-F5344CB8AC3E}">
        <p14:creationId xmlns:p14="http://schemas.microsoft.com/office/powerpoint/2010/main" val="154005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ED8D-DE1A-4EC3-82A9-D0696DB30DB3}"/>
              </a:ext>
            </a:extLst>
          </p:cNvPr>
          <p:cNvSpPr>
            <a:spLocks noGrp="1"/>
          </p:cNvSpPr>
          <p:nvPr>
            <p:ph type="title"/>
          </p:nvPr>
        </p:nvSpPr>
        <p:spPr/>
        <p:txBody>
          <a:bodyPr/>
          <a:lstStyle/>
          <a:p>
            <a:r>
              <a:rPr lang="en-US" b="0">
                <a:ea typeface="+mj-lt"/>
                <a:cs typeface="+mj-lt"/>
              </a:rPr>
              <a:t>Data Exploration (cont'd)</a:t>
            </a:r>
            <a:endParaRPr lang="en-US"/>
          </a:p>
        </p:txBody>
      </p:sp>
      <p:sp>
        <p:nvSpPr>
          <p:cNvPr id="3" name="Content Placeholder 2">
            <a:extLst>
              <a:ext uri="{FF2B5EF4-FFF2-40B4-BE49-F238E27FC236}">
                <a16:creationId xmlns:a16="http://schemas.microsoft.com/office/drawing/2014/main" id="{BDCF53ED-0D0B-4C0F-AAFD-F47B46256A54}"/>
              </a:ext>
            </a:extLst>
          </p:cNvPr>
          <p:cNvSpPr>
            <a:spLocks noGrp="1"/>
          </p:cNvSpPr>
          <p:nvPr>
            <p:ph idx="1"/>
          </p:nvPr>
        </p:nvSpPr>
        <p:spPr>
          <a:xfrm>
            <a:off x="874428" y="2072910"/>
            <a:ext cx="10409269" cy="540075"/>
          </a:xfrm>
        </p:spPr>
        <p:txBody>
          <a:bodyPr vert="horz" lIns="91440" tIns="45720" rIns="91440" bIns="45720" rtlCol="0" anchor="t">
            <a:normAutofit/>
          </a:bodyPr>
          <a:lstStyle/>
          <a:p>
            <a:pPr marL="0" indent="0">
              <a:buNone/>
            </a:pPr>
            <a:r>
              <a:rPr lang="en-US"/>
              <a:t>Even more exploration!</a:t>
            </a:r>
            <a:endParaRPr lang="en-US" dirty="0"/>
          </a:p>
          <a:p>
            <a:endParaRPr lang="en-US" dirty="0">
              <a:ea typeface="+mn-lt"/>
              <a:cs typeface="+mn-lt"/>
            </a:endParaRPr>
          </a:p>
        </p:txBody>
      </p:sp>
      <p:pic>
        <p:nvPicPr>
          <p:cNvPr id="4" name="Picture 6">
            <a:extLst>
              <a:ext uri="{FF2B5EF4-FFF2-40B4-BE49-F238E27FC236}">
                <a16:creationId xmlns:a16="http://schemas.microsoft.com/office/drawing/2014/main" id="{512945F8-E432-4143-8539-AC27DCFE7067}"/>
              </a:ext>
            </a:extLst>
          </p:cNvPr>
          <p:cNvPicPr>
            <a:picLocks noChangeAspect="1"/>
          </p:cNvPicPr>
          <p:nvPr/>
        </p:nvPicPr>
        <p:blipFill>
          <a:blip r:embed="rId2"/>
          <a:stretch>
            <a:fillRect/>
          </a:stretch>
        </p:blipFill>
        <p:spPr>
          <a:xfrm>
            <a:off x="875818" y="2719362"/>
            <a:ext cx="4990618" cy="3792087"/>
          </a:xfrm>
          <a:prstGeom prst="rect">
            <a:avLst/>
          </a:prstGeom>
        </p:spPr>
      </p:pic>
      <p:pic>
        <p:nvPicPr>
          <p:cNvPr id="7" name="Picture 7">
            <a:extLst>
              <a:ext uri="{FF2B5EF4-FFF2-40B4-BE49-F238E27FC236}">
                <a16:creationId xmlns:a16="http://schemas.microsoft.com/office/drawing/2014/main" id="{7FE44CEA-ADBB-463D-ABCA-0DE651D8402D}"/>
              </a:ext>
            </a:extLst>
          </p:cNvPr>
          <p:cNvPicPr>
            <a:picLocks noChangeAspect="1"/>
          </p:cNvPicPr>
          <p:nvPr/>
        </p:nvPicPr>
        <p:blipFill>
          <a:blip r:embed="rId3"/>
          <a:stretch>
            <a:fillRect/>
          </a:stretch>
        </p:blipFill>
        <p:spPr>
          <a:xfrm>
            <a:off x="6277336" y="2719362"/>
            <a:ext cx="5328212" cy="3792087"/>
          </a:xfrm>
          <a:prstGeom prst="rect">
            <a:avLst/>
          </a:prstGeom>
        </p:spPr>
      </p:pic>
    </p:spTree>
    <p:extLst>
      <p:ext uri="{BB962C8B-B14F-4D97-AF65-F5344CB8AC3E}">
        <p14:creationId xmlns:p14="http://schemas.microsoft.com/office/powerpoint/2010/main" val="309879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ED8D-DE1A-4EC3-82A9-D0696DB30DB3}"/>
              </a:ext>
            </a:extLst>
          </p:cNvPr>
          <p:cNvSpPr>
            <a:spLocks noGrp="1"/>
          </p:cNvSpPr>
          <p:nvPr>
            <p:ph type="title"/>
          </p:nvPr>
        </p:nvSpPr>
        <p:spPr/>
        <p:txBody>
          <a:bodyPr/>
          <a:lstStyle/>
          <a:p>
            <a:r>
              <a:rPr lang="en-US" b="0">
                <a:ea typeface="+mj-lt"/>
                <a:cs typeface="+mj-lt"/>
              </a:rPr>
              <a:t>Data Exploration (cont'd)</a:t>
            </a:r>
            <a:endParaRPr lang="en-US"/>
          </a:p>
        </p:txBody>
      </p:sp>
      <p:sp>
        <p:nvSpPr>
          <p:cNvPr id="3" name="Content Placeholder 2">
            <a:extLst>
              <a:ext uri="{FF2B5EF4-FFF2-40B4-BE49-F238E27FC236}">
                <a16:creationId xmlns:a16="http://schemas.microsoft.com/office/drawing/2014/main" id="{BDCF53ED-0D0B-4C0F-AAFD-F47B46256A54}"/>
              </a:ext>
            </a:extLst>
          </p:cNvPr>
          <p:cNvSpPr>
            <a:spLocks noGrp="1"/>
          </p:cNvSpPr>
          <p:nvPr>
            <p:ph idx="1"/>
          </p:nvPr>
        </p:nvSpPr>
        <p:spPr>
          <a:xfrm>
            <a:off x="874428" y="2072910"/>
            <a:ext cx="10409269" cy="540075"/>
          </a:xfrm>
        </p:spPr>
        <p:txBody>
          <a:bodyPr vert="horz" lIns="91440" tIns="45720" rIns="91440" bIns="45720" rtlCol="0" anchor="t">
            <a:normAutofit/>
          </a:bodyPr>
          <a:lstStyle/>
          <a:p>
            <a:pPr marL="0" indent="0">
              <a:buNone/>
            </a:pPr>
            <a:r>
              <a:rPr lang="en-US"/>
              <a:t>Some More...</a:t>
            </a:r>
            <a:endParaRPr lang="en-US" dirty="0"/>
          </a:p>
        </p:txBody>
      </p:sp>
      <p:pic>
        <p:nvPicPr>
          <p:cNvPr id="6" name="Picture 7">
            <a:extLst>
              <a:ext uri="{FF2B5EF4-FFF2-40B4-BE49-F238E27FC236}">
                <a16:creationId xmlns:a16="http://schemas.microsoft.com/office/drawing/2014/main" id="{ED1E4AA8-9421-4E76-9A26-50D78BF7F21F}"/>
              </a:ext>
            </a:extLst>
          </p:cNvPr>
          <p:cNvPicPr>
            <a:picLocks noChangeAspect="1"/>
          </p:cNvPicPr>
          <p:nvPr/>
        </p:nvPicPr>
        <p:blipFill>
          <a:blip r:embed="rId2"/>
          <a:stretch>
            <a:fillRect/>
          </a:stretch>
        </p:blipFill>
        <p:spPr>
          <a:xfrm>
            <a:off x="663615" y="2825463"/>
            <a:ext cx="5009908" cy="3579884"/>
          </a:xfrm>
          <a:prstGeom prst="rect">
            <a:avLst/>
          </a:prstGeom>
        </p:spPr>
      </p:pic>
      <p:pic>
        <p:nvPicPr>
          <p:cNvPr id="8" name="Picture 8">
            <a:extLst>
              <a:ext uri="{FF2B5EF4-FFF2-40B4-BE49-F238E27FC236}">
                <a16:creationId xmlns:a16="http://schemas.microsoft.com/office/drawing/2014/main" id="{D3785990-5DD3-4425-8B69-2EB44C241C42}"/>
              </a:ext>
            </a:extLst>
          </p:cNvPr>
          <p:cNvPicPr>
            <a:picLocks noChangeAspect="1"/>
          </p:cNvPicPr>
          <p:nvPr/>
        </p:nvPicPr>
        <p:blipFill>
          <a:blip r:embed="rId3"/>
          <a:stretch>
            <a:fillRect/>
          </a:stretch>
        </p:blipFill>
        <p:spPr>
          <a:xfrm>
            <a:off x="6200172" y="2985832"/>
            <a:ext cx="5222111" cy="3172335"/>
          </a:xfrm>
          <a:prstGeom prst="rect">
            <a:avLst/>
          </a:prstGeom>
        </p:spPr>
      </p:pic>
    </p:spTree>
    <p:extLst>
      <p:ext uri="{BB962C8B-B14F-4D97-AF65-F5344CB8AC3E}">
        <p14:creationId xmlns:p14="http://schemas.microsoft.com/office/powerpoint/2010/main" val="303549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EF08-8A6E-4D28-AA0E-AE94ED749BA4}"/>
              </a:ext>
            </a:extLst>
          </p:cNvPr>
          <p:cNvSpPr>
            <a:spLocks noGrp="1"/>
          </p:cNvSpPr>
          <p:nvPr>
            <p:ph type="title"/>
          </p:nvPr>
        </p:nvSpPr>
        <p:spPr/>
        <p:txBody>
          <a:bodyPr/>
          <a:lstStyle/>
          <a:p>
            <a:r>
              <a:rPr lang="en-US" b="0"/>
              <a:t>Observations from the previous graphs</a:t>
            </a:r>
            <a:endParaRPr lang="en-US" b="0" dirty="0"/>
          </a:p>
        </p:txBody>
      </p:sp>
      <p:sp>
        <p:nvSpPr>
          <p:cNvPr id="3" name="Content Placeholder 2">
            <a:extLst>
              <a:ext uri="{FF2B5EF4-FFF2-40B4-BE49-F238E27FC236}">
                <a16:creationId xmlns:a16="http://schemas.microsoft.com/office/drawing/2014/main" id="{55AF15D7-3366-4F54-83EF-F376537AD991}"/>
              </a:ext>
            </a:extLst>
          </p:cNvPr>
          <p:cNvSpPr>
            <a:spLocks noGrp="1"/>
          </p:cNvSpPr>
          <p:nvPr>
            <p:ph idx="1"/>
          </p:nvPr>
        </p:nvSpPr>
        <p:spPr>
          <a:xfrm>
            <a:off x="1115568" y="2478024"/>
            <a:ext cx="10168128" cy="4060707"/>
          </a:xfrm>
        </p:spPr>
        <p:txBody>
          <a:bodyPr vert="horz" lIns="91440" tIns="45720" rIns="91440" bIns="45720" rtlCol="0" anchor="t">
            <a:normAutofit fontScale="70000" lnSpcReduction="20000"/>
          </a:bodyPr>
          <a:lstStyle/>
          <a:p>
            <a:r>
              <a:rPr lang="en-US">
                <a:ea typeface="+mn-lt"/>
                <a:cs typeface="+mn-lt"/>
              </a:rPr>
              <a:t>Microsoft and Facebook are way ahead in filing petitions for Data Scientist jobs.On the other hand some not so familiar companies are paying the highest salariesin the field.</a:t>
            </a:r>
          </a:p>
          <a:p>
            <a:r>
              <a:rPr lang="en-US">
                <a:ea typeface="+mn-lt"/>
                <a:cs typeface="+mn-lt"/>
              </a:rPr>
              <a:t>The average salary reported on an H1B application for last 5 years was around 89kUSD for Data Science related jobs. The figure (salary Distribution) tells 25%above than the average salary reported for H1B application for overall jobs</a:t>
            </a:r>
          </a:p>
          <a:p>
            <a:r>
              <a:rPr lang="en-US">
                <a:ea typeface="+mn-lt"/>
                <a:cs typeface="+mn-lt"/>
              </a:rPr>
              <a:t>The median salary stays around USD 90k with a little decrease over the years. Butit is still around USD 90k. However, a clear upward trend can be seen in numberof petitions made each year.</a:t>
            </a:r>
          </a:p>
          <a:p>
            <a:r>
              <a:rPr lang="en-US">
                <a:ea typeface="+mn-lt"/>
                <a:cs typeface="+mn-lt"/>
              </a:rPr>
              <a:t>For 2011 there is an interesting double peak density plot profile, with highest peakat USD 95k and lower peak at USD 65k. The values span is increasing in 2012 with alonger queue to the upper values, up to USD 150k and above (also) and follow almostthe same profile until 2016. The prevailing wages interval increased although theaverages values did not moved drastically from the initial average.</a:t>
            </a:r>
          </a:p>
          <a:p>
            <a:r>
              <a:rPr lang="en-US">
                <a:ea typeface="+mn-lt"/>
                <a:cs typeface="+mn-lt"/>
              </a:rPr>
              <a:t>We can observe that DATA SCIENTIST shows quite a constant variation duringthe period 2011-2016, with peak value for 2012</a:t>
            </a:r>
            <a:endParaRPr lang="en-US"/>
          </a:p>
        </p:txBody>
      </p:sp>
    </p:spTree>
    <p:extLst>
      <p:ext uri="{BB962C8B-B14F-4D97-AF65-F5344CB8AC3E}">
        <p14:creationId xmlns:p14="http://schemas.microsoft.com/office/powerpoint/2010/main" val="293446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ED8D-DE1A-4EC3-82A9-D0696DB30DB3}"/>
              </a:ext>
            </a:extLst>
          </p:cNvPr>
          <p:cNvSpPr>
            <a:spLocks noGrp="1"/>
          </p:cNvSpPr>
          <p:nvPr>
            <p:ph type="title"/>
          </p:nvPr>
        </p:nvSpPr>
        <p:spPr/>
        <p:txBody>
          <a:bodyPr/>
          <a:lstStyle/>
          <a:p>
            <a:r>
              <a:rPr lang="en-US" b="0">
                <a:ea typeface="+mj-lt"/>
                <a:cs typeface="+mj-lt"/>
              </a:rPr>
              <a:t>State-wise applications</a:t>
            </a:r>
            <a:endParaRPr lang="en-US"/>
          </a:p>
        </p:txBody>
      </p:sp>
      <p:pic>
        <p:nvPicPr>
          <p:cNvPr id="5" name="Picture 6">
            <a:extLst>
              <a:ext uri="{FF2B5EF4-FFF2-40B4-BE49-F238E27FC236}">
                <a16:creationId xmlns:a16="http://schemas.microsoft.com/office/drawing/2014/main" id="{69CA6A1B-B00B-4127-85B9-A27EF7ADCD22}"/>
              </a:ext>
            </a:extLst>
          </p:cNvPr>
          <p:cNvPicPr>
            <a:picLocks noChangeAspect="1"/>
          </p:cNvPicPr>
          <p:nvPr/>
        </p:nvPicPr>
        <p:blipFill>
          <a:blip r:embed="rId2"/>
          <a:stretch>
            <a:fillRect/>
          </a:stretch>
        </p:blipFill>
        <p:spPr>
          <a:xfrm>
            <a:off x="5129514" y="2181550"/>
            <a:ext cx="6466389" cy="4578340"/>
          </a:xfrm>
          <a:prstGeom prst="rect">
            <a:avLst/>
          </a:prstGeom>
        </p:spPr>
      </p:pic>
      <p:sp>
        <p:nvSpPr>
          <p:cNvPr id="10" name="Content Placeholder 2">
            <a:extLst>
              <a:ext uri="{FF2B5EF4-FFF2-40B4-BE49-F238E27FC236}">
                <a16:creationId xmlns:a16="http://schemas.microsoft.com/office/drawing/2014/main" id="{2D1C756C-58A1-405D-9D6C-5133BC79E56C}"/>
              </a:ext>
            </a:extLst>
          </p:cNvPr>
          <p:cNvSpPr>
            <a:spLocks noGrp="1"/>
          </p:cNvSpPr>
          <p:nvPr>
            <p:ph idx="1"/>
          </p:nvPr>
        </p:nvSpPr>
        <p:spPr>
          <a:xfrm>
            <a:off x="575416" y="2342986"/>
            <a:ext cx="3531977" cy="3858150"/>
          </a:xfrm>
        </p:spPr>
        <p:txBody>
          <a:bodyPr vert="horz" lIns="91440" tIns="45720" rIns="91440" bIns="45720" rtlCol="0" anchor="t">
            <a:normAutofit/>
          </a:bodyPr>
          <a:lstStyle/>
          <a:p>
            <a:pPr marL="0" indent="0">
              <a:buNone/>
            </a:pPr>
            <a:r>
              <a:rPr lang="en-US" dirty="0">
                <a:ea typeface="+mn-lt"/>
                <a:cs typeface="+mn-lt"/>
              </a:rPr>
              <a:t>The States with most of the Applications </a:t>
            </a:r>
            <a:r>
              <a:rPr lang="en-US">
                <a:ea typeface="+mn-lt"/>
                <a:cs typeface="+mn-lt"/>
              </a:rPr>
              <a:t>are </a:t>
            </a:r>
            <a:endParaRPr lang="en-US" b="1">
              <a:ea typeface="+mn-lt"/>
              <a:cs typeface="+mn-lt"/>
            </a:endParaRPr>
          </a:p>
          <a:p>
            <a:r>
              <a:rPr lang="en-US" b="1">
                <a:ea typeface="+mn-lt"/>
                <a:cs typeface="+mn-lt"/>
              </a:rPr>
              <a:t>California</a:t>
            </a:r>
          </a:p>
          <a:p>
            <a:r>
              <a:rPr lang="en-US" b="1">
                <a:ea typeface="+mn-lt"/>
                <a:cs typeface="+mn-lt"/>
              </a:rPr>
              <a:t>Texas</a:t>
            </a:r>
          </a:p>
          <a:p>
            <a:r>
              <a:rPr lang="en-US" b="1">
                <a:ea typeface="+mn-lt"/>
                <a:cs typeface="+mn-lt"/>
              </a:rPr>
              <a:t>New York</a:t>
            </a:r>
          </a:p>
          <a:p>
            <a:r>
              <a:rPr lang="en-US" b="1">
                <a:ea typeface="+mn-lt"/>
                <a:cs typeface="+mn-lt"/>
              </a:rPr>
              <a:t>New Jersey</a:t>
            </a:r>
          </a:p>
          <a:p>
            <a:r>
              <a:rPr lang="en-US" b="1">
                <a:ea typeface="+mn-lt"/>
                <a:cs typeface="+mn-lt"/>
              </a:rPr>
              <a:t>Illinois.</a:t>
            </a:r>
            <a:endParaRPr lang="en-US" b="1"/>
          </a:p>
        </p:txBody>
      </p:sp>
    </p:spTree>
    <p:extLst>
      <p:ext uri="{BB962C8B-B14F-4D97-AF65-F5344CB8AC3E}">
        <p14:creationId xmlns:p14="http://schemas.microsoft.com/office/powerpoint/2010/main" val="79743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4B7A-6104-4C5C-AABE-698B55E36366}"/>
              </a:ext>
            </a:extLst>
          </p:cNvPr>
          <p:cNvSpPr>
            <a:spLocks noGrp="1"/>
          </p:cNvSpPr>
          <p:nvPr>
            <p:ph type="title"/>
          </p:nvPr>
        </p:nvSpPr>
        <p:spPr/>
        <p:txBody>
          <a:bodyPr/>
          <a:lstStyle/>
          <a:p>
            <a:r>
              <a:rPr lang="en-US"/>
              <a:t>Predicting The Petitions</a:t>
            </a:r>
          </a:p>
        </p:txBody>
      </p:sp>
      <p:sp>
        <p:nvSpPr>
          <p:cNvPr id="3" name="Content Placeholder 2">
            <a:extLst>
              <a:ext uri="{FF2B5EF4-FFF2-40B4-BE49-F238E27FC236}">
                <a16:creationId xmlns:a16="http://schemas.microsoft.com/office/drawing/2014/main" id="{1EDD8B7B-DED6-4785-967E-97FDF5F45084}"/>
              </a:ext>
            </a:extLst>
          </p:cNvPr>
          <p:cNvSpPr>
            <a:spLocks noGrp="1"/>
          </p:cNvSpPr>
          <p:nvPr>
            <p:ph idx="1"/>
          </p:nvPr>
        </p:nvSpPr>
        <p:spPr/>
        <p:txBody>
          <a:bodyPr vert="horz" lIns="91440" tIns="45720" rIns="91440" bIns="45720" rtlCol="0" anchor="t">
            <a:normAutofit/>
          </a:bodyPr>
          <a:lstStyle/>
          <a:p>
            <a:r>
              <a:rPr lang="en-US"/>
              <a:t>To predict the outcome of a H1B visa petitions, several models have been constructed using different methodologies.</a:t>
            </a:r>
          </a:p>
          <a:p>
            <a:pPr lvl="1"/>
            <a:r>
              <a:rPr lang="en-US"/>
              <a:t>A model is a physical, mathematical or logical representation of a system or process, which develops data as a basis for managerial or technical decision making.</a:t>
            </a:r>
          </a:p>
          <a:p>
            <a:pPr lvl="1"/>
            <a:r>
              <a:rPr lang="en-US"/>
              <a:t>For this system, we have used 3 methods of model design, which are:</a:t>
            </a:r>
          </a:p>
          <a:p>
            <a:pPr lvl="2"/>
            <a:r>
              <a:rPr lang="en-US"/>
              <a:t>Logistic Regression</a:t>
            </a:r>
          </a:p>
          <a:p>
            <a:pPr lvl="2"/>
            <a:r>
              <a:rPr lang="en-US"/>
              <a:t>Gradient Boosting</a:t>
            </a:r>
          </a:p>
          <a:p>
            <a:pPr lvl="2"/>
            <a:r>
              <a:rPr lang="en-US">
                <a:ea typeface="+mn-lt"/>
                <a:cs typeface="+mn-lt"/>
              </a:rPr>
              <a:t>Random Forest</a:t>
            </a:r>
            <a:endParaRPr lang="en-US" dirty="0"/>
          </a:p>
        </p:txBody>
      </p:sp>
    </p:spTree>
    <p:extLst>
      <p:ext uri="{BB962C8B-B14F-4D97-AF65-F5344CB8AC3E}">
        <p14:creationId xmlns:p14="http://schemas.microsoft.com/office/powerpoint/2010/main" val="403417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E272-C14F-4BB0-A7BC-4C90E0193647}"/>
              </a:ext>
            </a:extLst>
          </p:cNvPr>
          <p:cNvSpPr>
            <a:spLocks noGrp="1"/>
          </p:cNvSpPr>
          <p:nvPr>
            <p:ph type="title"/>
          </p:nvPr>
        </p:nvSpPr>
        <p:spPr/>
        <p:txBody>
          <a:bodyPr/>
          <a:lstStyle/>
          <a:p>
            <a:r>
              <a:rPr lang="en-US"/>
              <a:t>General Overview</a:t>
            </a:r>
          </a:p>
        </p:txBody>
      </p:sp>
      <p:sp>
        <p:nvSpPr>
          <p:cNvPr id="3" name="Content Placeholder 2">
            <a:extLst>
              <a:ext uri="{FF2B5EF4-FFF2-40B4-BE49-F238E27FC236}">
                <a16:creationId xmlns:a16="http://schemas.microsoft.com/office/drawing/2014/main" id="{3E2A9C8E-A9D4-4C92-A939-3C1541FE0355}"/>
              </a:ext>
            </a:extLst>
          </p:cNvPr>
          <p:cNvSpPr>
            <a:spLocks noGrp="1"/>
          </p:cNvSpPr>
          <p:nvPr>
            <p:ph idx="1"/>
          </p:nvPr>
        </p:nvSpPr>
        <p:spPr>
          <a:xfrm>
            <a:off x="951593" y="2622708"/>
            <a:ext cx="10168128" cy="3693749"/>
          </a:xfrm>
        </p:spPr>
        <p:txBody>
          <a:bodyPr vert="horz" lIns="91440" tIns="45720" rIns="91440" bIns="45720" rtlCol="0" anchor="t">
            <a:normAutofit fontScale="77500" lnSpcReduction="20000"/>
          </a:bodyPr>
          <a:lstStyle/>
          <a:p>
            <a:r>
              <a:rPr lang="en-US"/>
              <a:t>Getting useful information from raw data is next to impossible. Hence, it is essential to understand the objective of the model before aimlessly running some sort of analysis.</a:t>
            </a:r>
          </a:p>
          <a:p>
            <a:r>
              <a:rPr lang="en-US"/>
              <a:t>Before building the model, it is essential to explore the data. Every variable must be scrutinized.</a:t>
            </a:r>
          </a:p>
          <a:p>
            <a:r>
              <a:rPr lang="en-US"/>
              <a:t>Only keep those values where the case status is either accepted or denied. Filter out the rest.</a:t>
            </a:r>
          </a:p>
          <a:p>
            <a:r>
              <a:rPr lang="en-US"/>
              <a:t>Divide the data into two groups, one of which is used for training and the other is used for testing.</a:t>
            </a:r>
          </a:p>
          <a:p>
            <a:r>
              <a:rPr lang="en-US"/>
              <a:t>Implement the model and fit it to the training sample. Use the testing sample to make predictions on whether or not a visa petition will be CERTIFIED  or DENIED and check performance measures, i.e., how well the model is able to predict results.</a:t>
            </a:r>
          </a:p>
        </p:txBody>
      </p:sp>
    </p:spTree>
    <p:extLst>
      <p:ext uri="{BB962C8B-B14F-4D97-AF65-F5344CB8AC3E}">
        <p14:creationId xmlns:p14="http://schemas.microsoft.com/office/powerpoint/2010/main" val="2637646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7827-10AD-4ACC-99D0-A26A0F8E65DB}"/>
              </a:ext>
            </a:extLst>
          </p:cNvPr>
          <p:cNvSpPr>
            <a:spLocks noGrp="1"/>
          </p:cNvSpPr>
          <p:nvPr>
            <p:ph type="title"/>
          </p:nvPr>
        </p:nvSpPr>
        <p:spPr/>
        <p:txBody>
          <a:bodyPr/>
          <a:lstStyle/>
          <a:p>
            <a:r>
              <a:rPr lang="en-US"/>
              <a:t>Logistic Regression</a:t>
            </a:r>
          </a:p>
        </p:txBody>
      </p:sp>
      <p:sp>
        <p:nvSpPr>
          <p:cNvPr id="3" name="Content Placeholder 2">
            <a:extLst>
              <a:ext uri="{FF2B5EF4-FFF2-40B4-BE49-F238E27FC236}">
                <a16:creationId xmlns:a16="http://schemas.microsoft.com/office/drawing/2014/main" id="{E41B434F-A689-4BB4-9E6C-D780C1ECA1A9}"/>
              </a:ext>
            </a:extLst>
          </p:cNvPr>
          <p:cNvSpPr>
            <a:spLocks noGrp="1"/>
          </p:cNvSpPr>
          <p:nvPr>
            <p:ph sz="half" idx="1"/>
          </p:nvPr>
        </p:nvSpPr>
        <p:spPr>
          <a:xfrm>
            <a:off x="569725" y="2194803"/>
            <a:ext cx="4870325" cy="4618016"/>
          </a:xfrm>
        </p:spPr>
        <p:txBody>
          <a:bodyPr vert="horz" lIns="91440" tIns="45720" rIns="91440" bIns="45720" rtlCol="0" anchor="t">
            <a:normAutofit fontScale="70000" lnSpcReduction="20000"/>
          </a:bodyPr>
          <a:lstStyle/>
          <a:p>
            <a:r>
              <a:rPr lang="en-US"/>
              <a:t>This is a very simple classification technique.</a:t>
            </a:r>
          </a:p>
          <a:p>
            <a:r>
              <a:rPr lang="en-US"/>
              <a:t>It uses regression of independent variables against a single response variable to predict the response variable.</a:t>
            </a:r>
          </a:p>
          <a:p>
            <a:r>
              <a:rPr lang="en-US"/>
              <a:t>On viewing the results, it is seen that the accuracy is stunningly poor. The reasons for this could be any of the following.</a:t>
            </a:r>
          </a:p>
          <a:p>
            <a:pPr lvl="1"/>
            <a:r>
              <a:rPr lang="en-US"/>
              <a:t>High likelihood of overfitting in high dimensional data</a:t>
            </a:r>
          </a:p>
          <a:p>
            <a:pPr lvl="1"/>
            <a:r>
              <a:rPr lang="en-US"/>
              <a:t>Given that this data is not linearly separable, getting a highly accurate model is impossible.</a:t>
            </a:r>
          </a:p>
          <a:p>
            <a:pPr lvl="1"/>
            <a:r>
              <a:rPr lang="en-US"/>
              <a:t>Too difficult to obtain complex relationships in data. There are much more powerful algorithms and tools.</a:t>
            </a:r>
          </a:p>
        </p:txBody>
      </p:sp>
      <p:sp>
        <p:nvSpPr>
          <p:cNvPr id="4" name="Content Placeholder 3">
            <a:extLst>
              <a:ext uri="{FF2B5EF4-FFF2-40B4-BE49-F238E27FC236}">
                <a16:creationId xmlns:a16="http://schemas.microsoft.com/office/drawing/2014/main" id="{4A1CF4A3-59E6-4BAD-B070-AE44E13CB2B1}"/>
              </a:ext>
            </a:extLst>
          </p:cNvPr>
          <p:cNvSpPr>
            <a:spLocks noGrp="1"/>
          </p:cNvSpPr>
          <p:nvPr>
            <p:ph sz="half" idx="2"/>
          </p:nvPr>
        </p:nvSpPr>
        <p:spPr>
          <a:xfrm>
            <a:off x="5521306" y="2237942"/>
            <a:ext cx="6566143" cy="4445737"/>
          </a:xfrm>
        </p:spPr>
        <p:txBody>
          <a:bodyPr vert="horz" lIns="91440" tIns="45720" rIns="91440" bIns="45720" rtlCol="0" anchor="t">
            <a:normAutofit fontScale="70000" lnSpcReduction="20000"/>
          </a:bodyPr>
          <a:lstStyle/>
          <a:p>
            <a:r>
              <a:rPr lang="en-US"/>
              <a:t>The confusion matrix and subsequent metrics calcuted:</a:t>
            </a:r>
          </a:p>
          <a:p>
            <a:endParaRPr lang="en-US"/>
          </a:p>
        </p:txBody>
      </p:sp>
      <p:pic>
        <p:nvPicPr>
          <p:cNvPr id="7" name="Picture 7">
            <a:extLst>
              <a:ext uri="{FF2B5EF4-FFF2-40B4-BE49-F238E27FC236}">
                <a16:creationId xmlns:a16="http://schemas.microsoft.com/office/drawing/2014/main" id="{317D9121-AFDC-4D95-BA5F-2DA9EC5F465A}"/>
              </a:ext>
            </a:extLst>
          </p:cNvPr>
          <p:cNvPicPr>
            <a:picLocks noChangeAspect="1"/>
          </p:cNvPicPr>
          <p:nvPr/>
        </p:nvPicPr>
        <p:blipFill>
          <a:blip r:embed="rId2"/>
          <a:stretch>
            <a:fillRect/>
          </a:stretch>
        </p:blipFill>
        <p:spPr>
          <a:xfrm>
            <a:off x="7087564" y="2613957"/>
            <a:ext cx="3447326" cy="3896794"/>
          </a:xfrm>
          <a:prstGeom prst="rect">
            <a:avLst/>
          </a:prstGeom>
        </p:spPr>
      </p:pic>
    </p:spTree>
    <p:extLst>
      <p:ext uri="{BB962C8B-B14F-4D97-AF65-F5344CB8AC3E}">
        <p14:creationId xmlns:p14="http://schemas.microsoft.com/office/powerpoint/2010/main" val="427647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FB9F-0F7C-4132-8B95-FD30C82FF219}"/>
              </a:ext>
            </a:extLst>
          </p:cNvPr>
          <p:cNvSpPr>
            <a:spLocks noGrp="1"/>
          </p:cNvSpPr>
          <p:nvPr>
            <p:ph type="title"/>
          </p:nvPr>
        </p:nvSpPr>
        <p:spPr/>
        <p:txBody>
          <a:bodyPr/>
          <a:lstStyle/>
          <a:p>
            <a:r>
              <a:rPr lang="en-US"/>
              <a:t>Gradient Boosting</a:t>
            </a:r>
          </a:p>
        </p:txBody>
      </p:sp>
      <p:sp>
        <p:nvSpPr>
          <p:cNvPr id="3" name="Content Placeholder 2">
            <a:extLst>
              <a:ext uri="{FF2B5EF4-FFF2-40B4-BE49-F238E27FC236}">
                <a16:creationId xmlns:a16="http://schemas.microsoft.com/office/drawing/2014/main" id="{8BAA51D0-3BC4-4E12-8272-4D26E2736393}"/>
              </a:ext>
            </a:extLst>
          </p:cNvPr>
          <p:cNvSpPr>
            <a:spLocks noGrp="1"/>
          </p:cNvSpPr>
          <p:nvPr>
            <p:ph sz="half" idx="1"/>
          </p:nvPr>
        </p:nvSpPr>
        <p:spPr>
          <a:xfrm>
            <a:off x="576099" y="2329670"/>
            <a:ext cx="5034215" cy="4206671"/>
          </a:xfrm>
        </p:spPr>
        <p:txBody>
          <a:bodyPr vert="horz" lIns="91440" tIns="45720" rIns="91440" bIns="45720" rtlCol="0" anchor="t">
            <a:normAutofit fontScale="55000" lnSpcReduction="20000"/>
          </a:bodyPr>
          <a:lstStyle/>
          <a:p>
            <a:r>
              <a:rPr lang="en-US">
                <a:ea typeface="+mn-lt"/>
                <a:cs typeface="+mn-lt"/>
              </a:rPr>
              <a:t>Boosting is an ensemble method which uses multiple trees to get the final prediction. </a:t>
            </a:r>
          </a:p>
          <a:p>
            <a:r>
              <a:rPr lang="en-US">
                <a:ea typeface="+mn-lt"/>
                <a:cs typeface="+mn-lt"/>
              </a:rPr>
              <a:t>GBM (Gradient Boosting Method) is unique compared to other decision tree algorithms because it builds up a strong predicting model by initially starting with extremely weak predictors and then learning from their errors. </a:t>
            </a:r>
          </a:p>
          <a:p>
            <a:r>
              <a:rPr lang="en-US">
                <a:ea typeface="+mn-lt"/>
                <a:cs typeface="+mn-lt"/>
              </a:rPr>
              <a:t>The tree in this method is run and the observations where performance is poor are noted. Then these observations are given extra weight so that future weak learners can focus on these. </a:t>
            </a:r>
          </a:p>
          <a:p>
            <a:r>
              <a:rPr lang="en-US">
                <a:ea typeface="+mn-lt"/>
                <a:cs typeface="+mn-lt"/>
              </a:rPr>
              <a:t>Each tree in the model is given a certain weight and eventually trees are combined together. </a:t>
            </a:r>
          </a:p>
          <a:p>
            <a:r>
              <a:rPr lang="en-US">
                <a:ea typeface="+mn-lt"/>
                <a:cs typeface="+mn-lt"/>
              </a:rPr>
              <a:t>GBM is an efficient and powerful algorithm for classification and regression problems.</a:t>
            </a:r>
          </a:p>
          <a:p>
            <a:r>
              <a:rPr lang="en-US"/>
              <a:t>Here, we see a significantly improved accuracy of 97%.  GBM is extremely flexible and highly accurate, however, it is computationally expensive.</a:t>
            </a:r>
          </a:p>
          <a:p>
            <a:endParaRPr lang="en-US"/>
          </a:p>
        </p:txBody>
      </p:sp>
      <p:sp>
        <p:nvSpPr>
          <p:cNvPr id="4" name="Content Placeholder 3">
            <a:extLst>
              <a:ext uri="{FF2B5EF4-FFF2-40B4-BE49-F238E27FC236}">
                <a16:creationId xmlns:a16="http://schemas.microsoft.com/office/drawing/2014/main" id="{4AF36626-9971-42F1-949D-856F6FD7672C}"/>
              </a:ext>
            </a:extLst>
          </p:cNvPr>
          <p:cNvSpPr>
            <a:spLocks noGrp="1"/>
          </p:cNvSpPr>
          <p:nvPr>
            <p:ph sz="half" idx="2"/>
          </p:nvPr>
        </p:nvSpPr>
        <p:spPr>
          <a:xfrm>
            <a:off x="5953284" y="2329670"/>
            <a:ext cx="5708040" cy="4213414"/>
          </a:xfrm>
        </p:spPr>
        <p:txBody>
          <a:bodyPr vert="horz" lIns="91440" tIns="45720" rIns="91440" bIns="45720" rtlCol="0" anchor="t">
            <a:normAutofit fontScale="55000" lnSpcReduction="20000"/>
          </a:bodyPr>
          <a:lstStyle/>
          <a:p>
            <a:r>
              <a:rPr lang="en-US">
                <a:ea typeface="+mn-lt"/>
                <a:cs typeface="+mn-lt"/>
              </a:rPr>
              <a:t>The confusion matrix and subsequent metrics calcuted:</a:t>
            </a:r>
          </a:p>
          <a:p>
            <a:endParaRPr lang="en-US"/>
          </a:p>
          <a:p>
            <a:endParaRPr lang="en-US"/>
          </a:p>
        </p:txBody>
      </p:sp>
      <p:pic>
        <p:nvPicPr>
          <p:cNvPr id="7" name="Picture 7">
            <a:extLst>
              <a:ext uri="{FF2B5EF4-FFF2-40B4-BE49-F238E27FC236}">
                <a16:creationId xmlns:a16="http://schemas.microsoft.com/office/drawing/2014/main" id="{B39C6885-5EFC-473C-B3C9-B4CBE6C692C7}"/>
              </a:ext>
            </a:extLst>
          </p:cNvPr>
          <p:cNvPicPr>
            <a:picLocks noChangeAspect="1"/>
          </p:cNvPicPr>
          <p:nvPr/>
        </p:nvPicPr>
        <p:blipFill>
          <a:blip r:embed="rId2"/>
          <a:stretch>
            <a:fillRect/>
          </a:stretch>
        </p:blipFill>
        <p:spPr>
          <a:xfrm>
            <a:off x="6614932" y="2772671"/>
            <a:ext cx="3312288" cy="3560076"/>
          </a:xfrm>
          <a:prstGeom prst="rect">
            <a:avLst/>
          </a:prstGeom>
        </p:spPr>
      </p:pic>
    </p:spTree>
    <p:extLst>
      <p:ext uri="{BB962C8B-B14F-4D97-AF65-F5344CB8AC3E}">
        <p14:creationId xmlns:p14="http://schemas.microsoft.com/office/powerpoint/2010/main" val="201021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6849-38AE-4653-8E8A-36A0DDA658F4}"/>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87A66AD9-1FF3-49C8-8A03-0B0D5583C9E0}"/>
              </a:ext>
            </a:extLst>
          </p:cNvPr>
          <p:cNvSpPr>
            <a:spLocks noGrp="1"/>
          </p:cNvSpPr>
          <p:nvPr>
            <p:ph idx="1"/>
          </p:nvPr>
        </p:nvSpPr>
        <p:spPr/>
        <p:txBody>
          <a:bodyPr vert="horz" lIns="91440" tIns="45720" rIns="91440" bIns="45720" rtlCol="0" anchor="t">
            <a:normAutofit/>
          </a:bodyPr>
          <a:lstStyle/>
          <a:p>
            <a:r>
              <a:rPr lang="en-US"/>
              <a:t>Introduction</a:t>
            </a:r>
          </a:p>
          <a:p>
            <a:r>
              <a:rPr lang="en-US"/>
              <a:t>Dataset</a:t>
            </a:r>
          </a:p>
          <a:p>
            <a:r>
              <a:rPr lang="en-US"/>
              <a:t>Data Exploration</a:t>
            </a:r>
          </a:p>
          <a:p>
            <a:r>
              <a:rPr lang="en-US"/>
              <a:t>Observations</a:t>
            </a:r>
            <a:endParaRPr lang="en-US" dirty="0"/>
          </a:p>
          <a:p>
            <a:r>
              <a:rPr lang="en-US"/>
              <a:t>Predicting The Petitions</a:t>
            </a:r>
          </a:p>
          <a:p>
            <a:r>
              <a:rPr lang="en-US"/>
              <a:t>Conclusion</a:t>
            </a:r>
            <a:endParaRPr lang="en-US" dirty="0"/>
          </a:p>
        </p:txBody>
      </p:sp>
    </p:spTree>
    <p:extLst>
      <p:ext uri="{BB962C8B-B14F-4D97-AF65-F5344CB8AC3E}">
        <p14:creationId xmlns:p14="http://schemas.microsoft.com/office/powerpoint/2010/main" val="3164717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5367-526F-4D11-B731-2E1B251E80E1}"/>
              </a:ext>
            </a:extLst>
          </p:cNvPr>
          <p:cNvSpPr>
            <a:spLocks noGrp="1"/>
          </p:cNvSpPr>
          <p:nvPr>
            <p:ph type="title"/>
          </p:nvPr>
        </p:nvSpPr>
        <p:spPr/>
        <p:txBody>
          <a:bodyPr/>
          <a:lstStyle/>
          <a:p>
            <a:r>
              <a:rPr lang="en-US"/>
              <a:t>Random Forest Model</a:t>
            </a:r>
          </a:p>
        </p:txBody>
      </p:sp>
      <p:sp>
        <p:nvSpPr>
          <p:cNvPr id="3" name="Content Placeholder 2">
            <a:extLst>
              <a:ext uri="{FF2B5EF4-FFF2-40B4-BE49-F238E27FC236}">
                <a16:creationId xmlns:a16="http://schemas.microsoft.com/office/drawing/2014/main" id="{94BD03F9-6CBE-4B72-8004-0C8C859D33BC}"/>
              </a:ext>
            </a:extLst>
          </p:cNvPr>
          <p:cNvSpPr>
            <a:spLocks noGrp="1"/>
          </p:cNvSpPr>
          <p:nvPr>
            <p:ph sz="half" idx="1"/>
          </p:nvPr>
        </p:nvSpPr>
        <p:spPr>
          <a:xfrm>
            <a:off x="522152" y="2437564"/>
            <a:ext cx="5005193" cy="4112264"/>
          </a:xfrm>
        </p:spPr>
        <p:txBody>
          <a:bodyPr vert="horz" lIns="91440" tIns="45720" rIns="91440" bIns="45720" rtlCol="0" anchor="t">
            <a:noAutofit/>
          </a:bodyPr>
          <a:lstStyle/>
          <a:p>
            <a:r>
              <a:rPr lang="en-US" sz="1100">
                <a:ea typeface="+mn-lt"/>
                <a:cs typeface="+mn-lt"/>
              </a:rPr>
              <a:t>We did some further preprocessing on the data.</a:t>
            </a:r>
          </a:p>
          <a:p>
            <a:r>
              <a:rPr lang="en-US" sz="1100">
                <a:ea typeface="+mn-lt"/>
                <a:cs typeface="+mn-lt"/>
              </a:rPr>
              <a:t>We introduced a system of taking 'n' random datapoints from the dataset, otherwise we were running out of RAM (since the dataset has more than 2.6 million datapoints)</a:t>
            </a:r>
          </a:p>
          <a:p>
            <a:r>
              <a:rPr lang="en-US" sz="1100">
                <a:ea typeface="+mn-lt"/>
                <a:cs typeface="+mn-lt"/>
              </a:rPr>
              <a:t>We dropped the features CITY, latitude and longitude but we kept the feature STATE as they all describe the location.</a:t>
            </a:r>
            <a:endParaRPr lang="en-US" sz="1100"/>
          </a:p>
          <a:p>
            <a:r>
              <a:rPr lang="en-US" sz="1100">
                <a:ea typeface="+mn-lt"/>
                <a:cs typeface="+mn-lt"/>
              </a:rPr>
              <a:t>We used one hot encoding for the features FULL_TIME_POSITION and YEAR for better training.</a:t>
            </a:r>
            <a:endParaRPr lang="en-US" sz="1100"/>
          </a:p>
          <a:p>
            <a:r>
              <a:rPr lang="en-US" sz="1100">
                <a:ea typeface="+mn-lt"/>
                <a:cs typeface="+mn-lt"/>
              </a:rPr>
              <a:t>We used Label Encoder for STATE as using one hot encoder would create too many features.</a:t>
            </a:r>
            <a:endParaRPr lang="en-US" sz="1100"/>
          </a:p>
          <a:p>
            <a:r>
              <a:rPr lang="en-US" sz="1100">
                <a:ea typeface="+mn-lt"/>
                <a:cs typeface="+mn-lt"/>
              </a:rPr>
              <a:t>There are three other features which are categorical and have very high cardinality: EMPLOYER_NAME, SOC_NAME, JOB_TITLE</a:t>
            </a:r>
            <a:endParaRPr lang="en-US" sz="1100"/>
          </a:p>
          <a:p>
            <a:r>
              <a:rPr lang="en-US" sz="1100">
                <a:ea typeface="+mn-lt"/>
                <a:cs typeface="+mn-lt"/>
              </a:rPr>
              <a:t>First, we tried by Label Encoding them and trained our model but didn't get a good enough result.</a:t>
            </a:r>
            <a:endParaRPr lang="en-US" sz="1100"/>
          </a:p>
          <a:p>
            <a:r>
              <a:rPr lang="en-US" sz="1100">
                <a:ea typeface="+mn-lt"/>
                <a:cs typeface="+mn-lt"/>
              </a:rPr>
              <a:t>Then we dropped these features and got decent results.</a:t>
            </a:r>
            <a:endParaRPr lang="en-US" sz="1100"/>
          </a:p>
          <a:p>
            <a:r>
              <a:rPr lang="en-US" sz="1100">
                <a:ea typeface="+mn-lt"/>
                <a:cs typeface="+mn-lt"/>
              </a:rPr>
              <a:t>We used 80% of the dataset for training and the rest for testing.</a:t>
            </a:r>
            <a:endParaRPr lang="en-US" sz="1100"/>
          </a:p>
        </p:txBody>
      </p:sp>
      <p:sp>
        <p:nvSpPr>
          <p:cNvPr id="4" name="Content Placeholder 3">
            <a:extLst>
              <a:ext uri="{FF2B5EF4-FFF2-40B4-BE49-F238E27FC236}">
                <a16:creationId xmlns:a16="http://schemas.microsoft.com/office/drawing/2014/main" id="{EA70F5C5-3F22-4726-9866-A6CFEF11B626}"/>
              </a:ext>
            </a:extLst>
          </p:cNvPr>
          <p:cNvSpPr>
            <a:spLocks noGrp="1"/>
          </p:cNvSpPr>
          <p:nvPr>
            <p:ph sz="half" idx="2"/>
          </p:nvPr>
        </p:nvSpPr>
        <p:spPr>
          <a:xfrm>
            <a:off x="5530928" y="2341108"/>
            <a:ext cx="6184343" cy="412121"/>
          </a:xfrm>
        </p:spPr>
        <p:txBody>
          <a:bodyPr vert="horz" lIns="91440" tIns="45720" rIns="91440" bIns="45720" rtlCol="0" anchor="t">
            <a:noAutofit/>
          </a:bodyPr>
          <a:lstStyle/>
          <a:p>
            <a:pPr marL="0" indent="0">
              <a:buNone/>
            </a:pPr>
            <a:r>
              <a:rPr lang="en-US" sz="1800">
                <a:ea typeface="+mn-lt"/>
                <a:cs typeface="+mn-lt"/>
              </a:rPr>
              <a:t>The confusion matrix and subsequent metrics calcuted:</a:t>
            </a:r>
            <a:endParaRPr lang="en-US" sz="1800"/>
          </a:p>
        </p:txBody>
      </p:sp>
      <p:pic>
        <p:nvPicPr>
          <p:cNvPr id="6" name="Picture 6">
            <a:extLst>
              <a:ext uri="{FF2B5EF4-FFF2-40B4-BE49-F238E27FC236}">
                <a16:creationId xmlns:a16="http://schemas.microsoft.com/office/drawing/2014/main" id="{00099B9E-7C41-45C5-B8A8-EF87F21BA43E}"/>
              </a:ext>
            </a:extLst>
          </p:cNvPr>
          <p:cNvPicPr>
            <a:picLocks noChangeAspect="1"/>
          </p:cNvPicPr>
          <p:nvPr/>
        </p:nvPicPr>
        <p:blipFill>
          <a:blip r:embed="rId2"/>
          <a:stretch>
            <a:fillRect/>
          </a:stretch>
        </p:blipFill>
        <p:spPr>
          <a:xfrm>
            <a:off x="7056940" y="2878238"/>
            <a:ext cx="2476500" cy="1371600"/>
          </a:xfrm>
          <a:prstGeom prst="rect">
            <a:avLst/>
          </a:prstGeom>
        </p:spPr>
      </p:pic>
      <p:pic>
        <p:nvPicPr>
          <p:cNvPr id="7" name="Picture 7">
            <a:extLst>
              <a:ext uri="{FF2B5EF4-FFF2-40B4-BE49-F238E27FC236}">
                <a16:creationId xmlns:a16="http://schemas.microsoft.com/office/drawing/2014/main" id="{FF39E932-C79E-403A-8B25-629820B16121}"/>
              </a:ext>
            </a:extLst>
          </p:cNvPr>
          <p:cNvPicPr>
            <a:picLocks noChangeAspect="1"/>
          </p:cNvPicPr>
          <p:nvPr/>
        </p:nvPicPr>
        <p:blipFill>
          <a:blip r:embed="rId3"/>
          <a:stretch>
            <a:fillRect/>
          </a:stretch>
        </p:blipFill>
        <p:spPr>
          <a:xfrm>
            <a:off x="6856071" y="4344664"/>
            <a:ext cx="2878237" cy="2094418"/>
          </a:xfrm>
          <a:prstGeom prst="rect">
            <a:avLst/>
          </a:prstGeom>
        </p:spPr>
      </p:pic>
    </p:spTree>
    <p:extLst>
      <p:ext uri="{BB962C8B-B14F-4D97-AF65-F5344CB8AC3E}">
        <p14:creationId xmlns:p14="http://schemas.microsoft.com/office/powerpoint/2010/main" val="236235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3CF5-C7DE-46D6-8FC5-9FA142D16292}"/>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B4E2091F-3AAB-4BC3-AEC2-40739D3F9EA5}"/>
              </a:ext>
            </a:extLst>
          </p:cNvPr>
          <p:cNvSpPr>
            <a:spLocks noGrp="1"/>
          </p:cNvSpPr>
          <p:nvPr>
            <p:ph sz="half" idx="1"/>
          </p:nvPr>
        </p:nvSpPr>
        <p:spPr>
          <a:xfrm>
            <a:off x="546479" y="2506961"/>
            <a:ext cx="4600166" cy="3694176"/>
          </a:xfrm>
        </p:spPr>
        <p:txBody>
          <a:bodyPr vert="horz" lIns="91440" tIns="45720" rIns="91440" bIns="45720" rtlCol="0" anchor="t">
            <a:normAutofit fontScale="85000" lnSpcReduction="10000"/>
          </a:bodyPr>
          <a:lstStyle/>
          <a:p>
            <a:r>
              <a:rPr lang="en-US"/>
              <a:t>Based on the previous three models, we achieved best accuracy with Random Forests.</a:t>
            </a:r>
          </a:p>
          <a:p>
            <a:r>
              <a:rPr lang="en-US"/>
              <a:t>However, the target value which is being classified is not evenly distributed. </a:t>
            </a:r>
            <a:endParaRPr lang="en-US" dirty="0"/>
          </a:p>
          <a:p>
            <a:pPr lvl="1"/>
            <a:r>
              <a:rPr lang="en-US"/>
              <a:t>We have a lot more values of CERTIFIED compared to DENIED.</a:t>
            </a:r>
          </a:p>
          <a:p>
            <a:pPr lvl="1"/>
            <a:r>
              <a:rPr lang="en-US"/>
              <a:t>If we had more datapoints with the DENIED label, our results would have been even better.</a:t>
            </a:r>
            <a:endParaRPr lang="en-US" dirty="0"/>
          </a:p>
        </p:txBody>
      </p:sp>
      <p:pic>
        <p:nvPicPr>
          <p:cNvPr id="5" name="Picture 5">
            <a:extLst>
              <a:ext uri="{FF2B5EF4-FFF2-40B4-BE49-F238E27FC236}">
                <a16:creationId xmlns:a16="http://schemas.microsoft.com/office/drawing/2014/main" id="{EE181DCA-DBB9-405F-A1C2-C699C1A65F02}"/>
              </a:ext>
            </a:extLst>
          </p:cNvPr>
          <p:cNvPicPr>
            <a:picLocks noChangeAspect="1"/>
          </p:cNvPicPr>
          <p:nvPr/>
        </p:nvPicPr>
        <p:blipFill>
          <a:blip r:embed="rId2"/>
          <a:stretch>
            <a:fillRect/>
          </a:stretch>
        </p:blipFill>
        <p:spPr>
          <a:xfrm>
            <a:off x="5389944" y="2575565"/>
            <a:ext cx="6369933" cy="3655276"/>
          </a:xfrm>
          <a:prstGeom prst="rect">
            <a:avLst/>
          </a:prstGeom>
        </p:spPr>
      </p:pic>
    </p:spTree>
    <p:extLst>
      <p:ext uri="{BB962C8B-B14F-4D97-AF65-F5344CB8AC3E}">
        <p14:creationId xmlns:p14="http://schemas.microsoft.com/office/powerpoint/2010/main" val="4166697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D4E0D1-4CA7-450C-B3A5-FFE660935A7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THANK YOU</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079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17AC-9AD5-457A-8F08-3DC49BCE69C5}"/>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6E6089E1-295B-48A5-BC12-8C921CE3406F}"/>
              </a:ext>
            </a:extLst>
          </p:cNvPr>
          <p:cNvSpPr>
            <a:spLocks noGrp="1"/>
          </p:cNvSpPr>
          <p:nvPr>
            <p:ph idx="1"/>
          </p:nvPr>
        </p:nvSpPr>
        <p:spPr>
          <a:xfrm>
            <a:off x="1115568" y="2478024"/>
            <a:ext cx="10168128" cy="4044830"/>
          </a:xfrm>
        </p:spPr>
        <p:txBody>
          <a:bodyPr vert="horz" lIns="91440" tIns="45720" rIns="91440" bIns="45720" rtlCol="0" anchor="t">
            <a:normAutofit fontScale="85000" lnSpcReduction="20000"/>
          </a:bodyPr>
          <a:lstStyle/>
          <a:p>
            <a:r>
              <a:rPr lang="en-US"/>
              <a:t>Everyone wants a life in the United States of America. Getting an H1B Visa is an essential part of that. </a:t>
            </a:r>
          </a:p>
          <a:p>
            <a:r>
              <a:rPr lang="en-US"/>
              <a:t>The H1B visa is a category of temporary, non-immigrant foreigners employed in the country. For a foreign national to get this visa, he/she must be offered a job and then the employing company submits a petition to the Us immigration department which may or may not be accepted.</a:t>
            </a:r>
          </a:p>
          <a:p>
            <a:r>
              <a:rPr lang="en-US"/>
              <a:t>Therein lies the question. How do we tell whether or not our H1B visa application will be accepted? What factors contribute most to it being accepted or rejected?</a:t>
            </a:r>
          </a:p>
          <a:p>
            <a:r>
              <a:rPr lang="en-US"/>
              <a:t>These are some issues that we will try to address with this system.</a:t>
            </a:r>
          </a:p>
          <a:p>
            <a:r>
              <a:rPr lang="en-US"/>
              <a:t>It would be beneficial for us data scientists to learn about various statistics for our job role. Therefore, we conducted some data exploration for the specific job role: Data Scientist</a:t>
            </a:r>
          </a:p>
          <a:p>
            <a:endParaRPr lang="en-US"/>
          </a:p>
        </p:txBody>
      </p:sp>
    </p:spTree>
    <p:extLst>
      <p:ext uri="{BB962C8B-B14F-4D97-AF65-F5344CB8AC3E}">
        <p14:creationId xmlns:p14="http://schemas.microsoft.com/office/powerpoint/2010/main" val="2968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DD17-FDC9-4DA9-8A73-8DF313755AA9}"/>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303CD113-45C5-45A8-82AB-5AC0C23787BA}"/>
              </a:ext>
            </a:extLst>
          </p:cNvPr>
          <p:cNvSpPr>
            <a:spLocks noGrp="1"/>
          </p:cNvSpPr>
          <p:nvPr>
            <p:ph idx="1"/>
          </p:nvPr>
        </p:nvSpPr>
        <p:spPr>
          <a:xfrm>
            <a:off x="1115568" y="2478024"/>
            <a:ext cx="3782761" cy="3694176"/>
          </a:xfrm>
        </p:spPr>
        <p:txBody>
          <a:bodyPr vert="horz" lIns="91440" tIns="45720" rIns="91440" bIns="45720" rtlCol="0" anchor="t">
            <a:noAutofit/>
          </a:bodyPr>
          <a:lstStyle/>
          <a:p>
            <a:r>
              <a:rPr lang="en-US" sz="1800">
                <a:ea typeface="+mn-lt"/>
                <a:cs typeface="+mn-lt"/>
              </a:rPr>
              <a:t>The dataset being used for this project is H1B Visas from Kaggle and is a time-series data. </a:t>
            </a:r>
          </a:p>
          <a:p>
            <a:r>
              <a:rPr lang="en-US" sz="1800">
                <a:ea typeface="+mn-lt"/>
                <a:cs typeface="+mn-lt"/>
              </a:rPr>
              <a:t>It contains 5 years of H-1B request information from 2011 to 2016, with around 3 million records.</a:t>
            </a:r>
            <a:endParaRPr lang="en-US" sz="1800"/>
          </a:p>
          <a:p>
            <a:r>
              <a:rPr lang="en-US" sz="1800">
                <a:ea typeface="+mn-lt"/>
                <a:cs typeface="+mn-lt"/>
              </a:rPr>
              <a:t>Link to the dataset: </a:t>
            </a:r>
            <a:r>
              <a:rPr lang="en-US" sz="1800">
                <a:ea typeface="+mn-lt"/>
                <a:cs typeface="+mn-lt"/>
                <a:hlinkClick r:id="rId2"/>
              </a:rPr>
              <a:t>https://www.kaggle.com/nsharan/h-1b-visa</a:t>
            </a:r>
            <a:endParaRPr lang="en-US" sz="1800">
              <a:ea typeface="+mn-lt"/>
              <a:cs typeface="+mn-lt"/>
            </a:endParaRPr>
          </a:p>
        </p:txBody>
      </p:sp>
      <p:pic>
        <p:nvPicPr>
          <p:cNvPr id="4" name="Picture 4">
            <a:extLst>
              <a:ext uri="{FF2B5EF4-FFF2-40B4-BE49-F238E27FC236}">
                <a16:creationId xmlns:a16="http://schemas.microsoft.com/office/drawing/2014/main" id="{FAA210E1-A674-410B-8E11-71DD95786F6C}"/>
              </a:ext>
            </a:extLst>
          </p:cNvPr>
          <p:cNvPicPr>
            <a:picLocks noChangeAspect="1"/>
          </p:cNvPicPr>
          <p:nvPr/>
        </p:nvPicPr>
        <p:blipFill>
          <a:blip r:embed="rId3"/>
          <a:stretch>
            <a:fillRect/>
          </a:stretch>
        </p:blipFill>
        <p:spPr>
          <a:xfrm>
            <a:off x="5129514" y="2554027"/>
            <a:ext cx="6842567" cy="3881616"/>
          </a:xfrm>
          <a:prstGeom prst="rect">
            <a:avLst/>
          </a:prstGeom>
        </p:spPr>
      </p:pic>
    </p:spTree>
    <p:extLst>
      <p:ext uri="{BB962C8B-B14F-4D97-AF65-F5344CB8AC3E}">
        <p14:creationId xmlns:p14="http://schemas.microsoft.com/office/powerpoint/2010/main" val="334395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ED8D-DE1A-4EC3-82A9-D0696DB30DB3}"/>
              </a:ext>
            </a:extLst>
          </p:cNvPr>
          <p:cNvSpPr>
            <a:spLocks noGrp="1"/>
          </p:cNvSpPr>
          <p:nvPr>
            <p:ph type="title"/>
          </p:nvPr>
        </p:nvSpPr>
        <p:spPr/>
        <p:txBody>
          <a:bodyPr/>
          <a:lstStyle/>
          <a:p>
            <a:r>
              <a:rPr lang="en-US" b="0">
                <a:ea typeface="+mj-lt"/>
                <a:cs typeface="+mj-lt"/>
              </a:rPr>
              <a:t>Data Exploration</a:t>
            </a:r>
            <a:endParaRPr lang="en-US"/>
          </a:p>
        </p:txBody>
      </p:sp>
      <p:sp>
        <p:nvSpPr>
          <p:cNvPr id="3" name="Content Placeholder 2">
            <a:extLst>
              <a:ext uri="{FF2B5EF4-FFF2-40B4-BE49-F238E27FC236}">
                <a16:creationId xmlns:a16="http://schemas.microsoft.com/office/drawing/2014/main" id="{BDCF53ED-0D0B-4C0F-AAFD-F47B46256A54}"/>
              </a:ext>
            </a:extLst>
          </p:cNvPr>
          <p:cNvSpPr>
            <a:spLocks noGrp="1"/>
          </p:cNvSpPr>
          <p:nvPr>
            <p:ph idx="1"/>
          </p:nvPr>
        </p:nvSpPr>
        <p:spPr>
          <a:xfrm>
            <a:off x="1115568" y="2478024"/>
            <a:ext cx="5084913" cy="3858150"/>
          </a:xfrm>
        </p:spPr>
        <p:txBody>
          <a:bodyPr vert="horz" lIns="91440" tIns="45720" rIns="91440" bIns="45720" rtlCol="0" anchor="t">
            <a:normAutofit fontScale="77500" lnSpcReduction="20000"/>
          </a:bodyPr>
          <a:lstStyle/>
          <a:p>
            <a:r>
              <a:rPr lang="en-US">
                <a:ea typeface="+mn-lt"/>
                <a:cs typeface="+mn-lt"/>
              </a:rPr>
              <a:t>The data set comprises of </a:t>
            </a:r>
            <a:r>
              <a:rPr lang="en-US" b="1">
                <a:ea typeface="+mn-lt"/>
                <a:cs typeface="+mn-lt"/>
              </a:rPr>
              <a:t>3 million</a:t>
            </a:r>
            <a:r>
              <a:rPr lang="en-US">
                <a:ea typeface="+mn-lt"/>
                <a:cs typeface="+mn-lt"/>
              </a:rPr>
              <a:t> records of cases petitioned for H1-B Visas. </a:t>
            </a:r>
          </a:p>
          <a:p>
            <a:r>
              <a:rPr lang="en-US">
                <a:ea typeface="+mn-lt"/>
                <a:cs typeface="+mn-lt"/>
              </a:rPr>
              <a:t>There are </a:t>
            </a:r>
            <a:r>
              <a:rPr lang="en-US" b="1">
                <a:ea typeface="+mn-lt"/>
                <a:cs typeface="+mn-lt"/>
              </a:rPr>
              <a:t>diverse</a:t>
            </a:r>
            <a:r>
              <a:rPr lang="en-US">
                <a:ea typeface="+mn-lt"/>
                <a:cs typeface="+mn-lt"/>
              </a:rPr>
              <a:t> people who applied with various job titles . </a:t>
            </a:r>
          </a:p>
          <a:p>
            <a:r>
              <a:rPr lang="en-US">
                <a:ea typeface="+mn-lt"/>
                <a:cs typeface="+mn-lt"/>
              </a:rPr>
              <a:t>A </a:t>
            </a:r>
            <a:r>
              <a:rPr lang="en-US" b="1">
                <a:ea typeface="+mn-lt"/>
                <a:cs typeface="+mn-lt"/>
              </a:rPr>
              <a:t>word cloud</a:t>
            </a:r>
            <a:r>
              <a:rPr lang="en-US">
                <a:ea typeface="+mn-lt"/>
                <a:cs typeface="+mn-lt"/>
              </a:rPr>
              <a:t> is generated to look at the most prevalent jobs. </a:t>
            </a:r>
          </a:p>
          <a:p>
            <a:r>
              <a:rPr lang="en-US">
                <a:ea typeface="+mn-lt"/>
                <a:cs typeface="+mn-lt"/>
              </a:rPr>
              <a:t>From the cloud, we can observe that </a:t>
            </a:r>
          </a:p>
          <a:p>
            <a:pPr lvl="1"/>
            <a:r>
              <a:rPr lang="en-US" b="1">
                <a:ea typeface="+mn-lt"/>
                <a:cs typeface="+mn-lt"/>
              </a:rPr>
              <a:t>Software Engineer </a:t>
            </a:r>
            <a:r>
              <a:rPr lang="en-US">
                <a:ea typeface="+mn-lt"/>
                <a:cs typeface="+mn-lt"/>
              </a:rPr>
              <a:t>is the most demanded job for H1-B, </a:t>
            </a:r>
          </a:p>
          <a:p>
            <a:pPr lvl="1"/>
            <a:r>
              <a:rPr lang="en-US">
                <a:ea typeface="+mn-lt"/>
                <a:cs typeface="+mn-lt"/>
              </a:rPr>
              <a:t>followed by </a:t>
            </a:r>
            <a:r>
              <a:rPr lang="en-US" b="1">
                <a:ea typeface="+mn-lt"/>
                <a:cs typeface="+mn-lt"/>
              </a:rPr>
              <a:t>Computer Programmers, System Analysts, Software Developers</a:t>
            </a:r>
            <a:r>
              <a:rPr lang="en-US">
                <a:ea typeface="+mn-lt"/>
                <a:cs typeface="+mn-lt"/>
              </a:rPr>
              <a:t> and </a:t>
            </a:r>
            <a:r>
              <a:rPr lang="en-US" b="1">
                <a:ea typeface="+mn-lt"/>
                <a:cs typeface="+mn-lt"/>
              </a:rPr>
              <a:t>Business Analysts</a:t>
            </a:r>
            <a:r>
              <a:rPr lang="en-US">
                <a:ea typeface="+mn-lt"/>
                <a:cs typeface="+mn-lt"/>
              </a:rPr>
              <a:t>.</a:t>
            </a:r>
            <a:endParaRPr lang="en-US"/>
          </a:p>
        </p:txBody>
      </p:sp>
      <p:pic>
        <p:nvPicPr>
          <p:cNvPr id="5" name="Picture 5">
            <a:extLst>
              <a:ext uri="{FF2B5EF4-FFF2-40B4-BE49-F238E27FC236}">
                <a16:creationId xmlns:a16="http://schemas.microsoft.com/office/drawing/2014/main" id="{F44D6D50-01AE-41DF-8B5B-244D17F3803B}"/>
              </a:ext>
            </a:extLst>
          </p:cNvPr>
          <p:cNvPicPr>
            <a:picLocks noChangeAspect="1"/>
          </p:cNvPicPr>
          <p:nvPr/>
        </p:nvPicPr>
        <p:blipFill>
          <a:blip r:embed="rId2"/>
          <a:stretch>
            <a:fillRect/>
          </a:stretch>
        </p:blipFill>
        <p:spPr>
          <a:xfrm>
            <a:off x="6479893" y="2476404"/>
            <a:ext cx="5038845" cy="4027218"/>
          </a:xfrm>
          <a:prstGeom prst="rect">
            <a:avLst/>
          </a:prstGeom>
        </p:spPr>
      </p:pic>
    </p:spTree>
    <p:extLst>
      <p:ext uri="{BB962C8B-B14F-4D97-AF65-F5344CB8AC3E}">
        <p14:creationId xmlns:p14="http://schemas.microsoft.com/office/powerpoint/2010/main" val="2672600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ED8D-DE1A-4EC3-82A9-D0696DB30DB3}"/>
              </a:ext>
            </a:extLst>
          </p:cNvPr>
          <p:cNvSpPr>
            <a:spLocks noGrp="1"/>
          </p:cNvSpPr>
          <p:nvPr>
            <p:ph type="title"/>
          </p:nvPr>
        </p:nvSpPr>
        <p:spPr/>
        <p:txBody>
          <a:bodyPr/>
          <a:lstStyle/>
          <a:p>
            <a:r>
              <a:rPr lang="en-US" b="0">
                <a:ea typeface="+mj-lt"/>
                <a:cs typeface="+mj-lt"/>
              </a:rPr>
              <a:t>Data Exploration (cont'd)</a:t>
            </a:r>
            <a:endParaRPr lang="en-US"/>
          </a:p>
        </p:txBody>
      </p:sp>
      <p:sp>
        <p:nvSpPr>
          <p:cNvPr id="3" name="Content Placeholder 2">
            <a:extLst>
              <a:ext uri="{FF2B5EF4-FFF2-40B4-BE49-F238E27FC236}">
                <a16:creationId xmlns:a16="http://schemas.microsoft.com/office/drawing/2014/main" id="{BDCF53ED-0D0B-4C0F-AAFD-F47B46256A54}"/>
              </a:ext>
            </a:extLst>
          </p:cNvPr>
          <p:cNvSpPr>
            <a:spLocks noGrp="1"/>
          </p:cNvSpPr>
          <p:nvPr>
            <p:ph idx="1"/>
          </p:nvPr>
        </p:nvSpPr>
        <p:spPr>
          <a:xfrm>
            <a:off x="1115568" y="2478024"/>
            <a:ext cx="4477243" cy="3858150"/>
          </a:xfrm>
        </p:spPr>
        <p:txBody>
          <a:bodyPr vert="horz" lIns="91440" tIns="45720" rIns="91440" bIns="45720" rtlCol="0" anchor="t">
            <a:normAutofit/>
          </a:bodyPr>
          <a:lstStyle/>
          <a:p>
            <a:r>
              <a:rPr lang="en-US">
                <a:ea typeface="+mn-lt"/>
                <a:cs typeface="+mn-lt"/>
              </a:rPr>
              <a:t>We checked which position that obtained most H1-B’s.</a:t>
            </a:r>
            <a:endParaRPr lang="en-US"/>
          </a:p>
          <a:p>
            <a:r>
              <a:rPr lang="en-US">
                <a:ea typeface="+mn-lt"/>
                <a:cs typeface="+mn-lt"/>
              </a:rPr>
              <a:t>From the pie chart, we can conclude that </a:t>
            </a:r>
          </a:p>
          <a:p>
            <a:pPr lvl="1"/>
            <a:r>
              <a:rPr lang="en-US">
                <a:ea typeface="+mn-lt"/>
                <a:cs typeface="+mn-lt"/>
              </a:rPr>
              <a:t>86% are full time positions and </a:t>
            </a:r>
          </a:p>
          <a:p>
            <a:pPr lvl="1"/>
            <a:r>
              <a:rPr lang="en-US">
                <a:ea typeface="+mn-lt"/>
                <a:cs typeface="+mn-lt"/>
              </a:rPr>
              <a:t>14% are part time positions.</a:t>
            </a:r>
            <a:endParaRPr lang="en-US"/>
          </a:p>
        </p:txBody>
      </p:sp>
      <p:pic>
        <p:nvPicPr>
          <p:cNvPr id="4" name="Picture 5">
            <a:extLst>
              <a:ext uri="{FF2B5EF4-FFF2-40B4-BE49-F238E27FC236}">
                <a16:creationId xmlns:a16="http://schemas.microsoft.com/office/drawing/2014/main" id="{453D367C-739A-4883-9AF6-3C465BBAE8C1}"/>
              </a:ext>
            </a:extLst>
          </p:cNvPr>
          <p:cNvPicPr>
            <a:picLocks noChangeAspect="1"/>
          </p:cNvPicPr>
          <p:nvPr/>
        </p:nvPicPr>
        <p:blipFill>
          <a:blip r:embed="rId2"/>
          <a:stretch>
            <a:fillRect/>
          </a:stretch>
        </p:blipFill>
        <p:spPr>
          <a:xfrm>
            <a:off x="6007261" y="3019697"/>
            <a:ext cx="5656162" cy="2564455"/>
          </a:xfrm>
          <a:prstGeom prst="rect">
            <a:avLst/>
          </a:prstGeom>
        </p:spPr>
      </p:pic>
    </p:spTree>
    <p:extLst>
      <p:ext uri="{BB962C8B-B14F-4D97-AF65-F5344CB8AC3E}">
        <p14:creationId xmlns:p14="http://schemas.microsoft.com/office/powerpoint/2010/main" val="420086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ED8D-DE1A-4EC3-82A9-D0696DB30DB3}"/>
              </a:ext>
            </a:extLst>
          </p:cNvPr>
          <p:cNvSpPr>
            <a:spLocks noGrp="1"/>
          </p:cNvSpPr>
          <p:nvPr>
            <p:ph type="title"/>
          </p:nvPr>
        </p:nvSpPr>
        <p:spPr/>
        <p:txBody>
          <a:bodyPr/>
          <a:lstStyle/>
          <a:p>
            <a:r>
              <a:rPr lang="en-US" b="0">
                <a:ea typeface="+mj-lt"/>
                <a:cs typeface="+mj-lt"/>
              </a:rPr>
              <a:t>Data Exploration (cont'd)</a:t>
            </a:r>
            <a:endParaRPr lang="en-US"/>
          </a:p>
        </p:txBody>
      </p:sp>
      <p:sp>
        <p:nvSpPr>
          <p:cNvPr id="3" name="Content Placeholder 2">
            <a:extLst>
              <a:ext uri="{FF2B5EF4-FFF2-40B4-BE49-F238E27FC236}">
                <a16:creationId xmlns:a16="http://schemas.microsoft.com/office/drawing/2014/main" id="{BDCF53ED-0D0B-4C0F-AAFD-F47B46256A54}"/>
              </a:ext>
            </a:extLst>
          </p:cNvPr>
          <p:cNvSpPr>
            <a:spLocks noGrp="1"/>
          </p:cNvSpPr>
          <p:nvPr>
            <p:ph idx="1"/>
          </p:nvPr>
        </p:nvSpPr>
        <p:spPr>
          <a:xfrm>
            <a:off x="575416" y="2342986"/>
            <a:ext cx="3531977" cy="3858150"/>
          </a:xfrm>
        </p:spPr>
        <p:txBody>
          <a:bodyPr vert="horz" lIns="91440" tIns="45720" rIns="91440" bIns="45720" rtlCol="0" anchor="t">
            <a:normAutofit fontScale="92500" lnSpcReduction="10000"/>
          </a:bodyPr>
          <a:lstStyle/>
          <a:p>
            <a:pPr marL="0" indent="0">
              <a:buNone/>
            </a:pPr>
            <a:r>
              <a:rPr lang="en-US">
                <a:ea typeface="+mn-lt"/>
                <a:cs typeface="+mn-lt"/>
              </a:rPr>
              <a:t>Here we observe that:</a:t>
            </a:r>
            <a:endParaRPr lang="en-US"/>
          </a:p>
          <a:p>
            <a:r>
              <a:rPr lang="en-US">
                <a:ea typeface="+mn-lt"/>
                <a:cs typeface="+mn-lt"/>
              </a:rPr>
              <a:t>Infosys has submitted highest H1B Visa Applications</a:t>
            </a:r>
          </a:p>
          <a:p>
            <a:r>
              <a:rPr lang="en-US">
                <a:ea typeface="+mn-lt"/>
                <a:cs typeface="+mn-lt"/>
              </a:rPr>
              <a:t>Top 5 Companies that submit most H1B Visa Applications are companies based in India associated with software /IT services.</a:t>
            </a:r>
            <a:endParaRPr lang="en-US"/>
          </a:p>
        </p:txBody>
      </p:sp>
      <p:pic>
        <p:nvPicPr>
          <p:cNvPr id="5" name="Picture 5">
            <a:extLst>
              <a:ext uri="{FF2B5EF4-FFF2-40B4-BE49-F238E27FC236}">
                <a16:creationId xmlns:a16="http://schemas.microsoft.com/office/drawing/2014/main" id="{C87E250F-85C1-498A-AD04-EF7B05D9701A}"/>
              </a:ext>
            </a:extLst>
          </p:cNvPr>
          <p:cNvPicPr>
            <a:picLocks noChangeAspect="1"/>
          </p:cNvPicPr>
          <p:nvPr/>
        </p:nvPicPr>
        <p:blipFill>
          <a:blip r:embed="rId2"/>
          <a:stretch>
            <a:fillRect/>
          </a:stretch>
        </p:blipFill>
        <p:spPr>
          <a:xfrm>
            <a:off x="4309642" y="2064302"/>
            <a:ext cx="7498465" cy="4513824"/>
          </a:xfrm>
          <a:prstGeom prst="rect">
            <a:avLst/>
          </a:prstGeom>
        </p:spPr>
      </p:pic>
    </p:spTree>
    <p:extLst>
      <p:ext uri="{BB962C8B-B14F-4D97-AF65-F5344CB8AC3E}">
        <p14:creationId xmlns:p14="http://schemas.microsoft.com/office/powerpoint/2010/main" val="31793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ED8D-DE1A-4EC3-82A9-D0696DB30DB3}"/>
              </a:ext>
            </a:extLst>
          </p:cNvPr>
          <p:cNvSpPr>
            <a:spLocks noGrp="1"/>
          </p:cNvSpPr>
          <p:nvPr>
            <p:ph type="title"/>
          </p:nvPr>
        </p:nvSpPr>
        <p:spPr/>
        <p:txBody>
          <a:bodyPr/>
          <a:lstStyle/>
          <a:p>
            <a:r>
              <a:rPr lang="en-US" b="0">
                <a:ea typeface="+mj-lt"/>
                <a:cs typeface="+mj-lt"/>
              </a:rPr>
              <a:t>Data Exploration (cont'd)</a:t>
            </a:r>
            <a:endParaRPr lang="en-US"/>
          </a:p>
        </p:txBody>
      </p:sp>
      <p:sp>
        <p:nvSpPr>
          <p:cNvPr id="3" name="Content Placeholder 2">
            <a:extLst>
              <a:ext uri="{FF2B5EF4-FFF2-40B4-BE49-F238E27FC236}">
                <a16:creationId xmlns:a16="http://schemas.microsoft.com/office/drawing/2014/main" id="{BDCF53ED-0D0B-4C0F-AAFD-F47B46256A54}"/>
              </a:ext>
            </a:extLst>
          </p:cNvPr>
          <p:cNvSpPr>
            <a:spLocks noGrp="1"/>
          </p:cNvSpPr>
          <p:nvPr>
            <p:ph idx="1"/>
          </p:nvPr>
        </p:nvSpPr>
        <p:spPr>
          <a:xfrm>
            <a:off x="575416" y="2342986"/>
            <a:ext cx="3531977" cy="3858150"/>
          </a:xfrm>
        </p:spPr>
        <p:txBody>
          <a:bodyPr vert="horz" lIns="91440" tIns="45720" rIns="91440" bIns="45720" rtlCol="0" anchor="t">
            <a:normAutofit fontScale="77500" lnSpcReduction="20000"/>
          </a:bodyPr>
          <a:lstStyle/>
          <a:p>
            <a:pPr marL="0" indent="0">
              <a:buNone/>
            </a:pPr>
            <a:r>
              <a:rPr lang="en-US">
                <a:ea typeface="+mn-lt"/>
                <a:cs typeface="+mn-lt"/>
              </a:rPr>
              <a:t>With the most prevalent jobs obtained, the analysis is done to look at the range of salaries they offered. </a:t>
            </a:r>
            <a:endParaRPr lang="en-US"/>
          </a:p>
          <a:p>
            <a:r>
              <a:rPr lang="en-US" b="1">
                <a:ea typeface="+mn-lt"/>
                <a:cs typeface="+mn-lt"/>
              </a:rPr>
              <a:t>Senior Software Engineer</a:t>
            </a:r>
            <a:r>
              <a:rPr lang="en-US">
                <a:ea typeface="+mn-lt"/>
                <a:cs typeface="+mn-lt"/>
              </a:rPr>
              <a:t> maintained the ranking offering the highest salary compared to other jobs. </a:t>
            </a:r>
          </a:p>
          <a:p>
            <a:r>
              <a:rPr lang="en-US" b="1">
                <a:ea typeface="+mn-lt"/>
                <a:cs typeface="+mn-lt"/>
              </a:rPr>
              <a:t>Computer Programmer</a:t>
            </a:r>
            <a:r>
              <a:rPr lang="en-US">
                <a:ea typeface="+mn-lt"/>
                <a:cs typeface="+mn-lt"/>
              </a:rPr>
              <a:t> and </a:t>
            </a:r>
            <a:r>
              <a:rPr lang="en-US" b="1">
                <a:ea typeface="+mn-lt"/>
                <a:cs typeface="+mn-lt"/>
              </a:rPr>
              <a:t>Software Developer</a:t>
            </a:r>
            <a:r>
              <a:rPr lang="en-US">
                <a:ea typeface="+mn-lt"/>
                <a:cs typeface="+mn-lt"/>
              </a:rPr>
              <a:t> showed the most variance during the time.</a:t>
            </a:r>
            <a:endParaRPr lang="en-US"/>
          </a:p>
        </p:txBody>
      </p:sp>
      <p:pic>
        <p:nvPicPr>
          <p:cNvPr id="4" name="Picture 5">
            <a:extLst>
              <a:ext uri="{FF2B5EF4-FFF2-40B4-BE49-F238E27FC236}">
                <a16:creationId xmlns:a16="http://schemas.microsoft.com/office/drawing/2014/main" id="{BC1035E7-D50A-45F9-91F1-34A1C047084F}"/>
              </a:ext>
            </a:extLst>
          </p:cNvPr>
          <p:cNvPicPr>
            <a:picLocks noChangeAspect="1"/>
          </p:cNvPicPr>
          <p:nvPr/>
        </p:nvPicPr>
        <p:blipFill>
          <a:blip r:embed="rId2"/>
          <a:stretch>
            <a:fillRect/>
          </a:stretch>
        </p:blipFill>
        <p:spPr>
          <a:xfrm>
            <a:off x="4492906" y="2343254"/>
            <a:ext cx="7180161" cy="3965567"/>
          </a:xfrm>
          <a:prstGeom prst="rect">
            <a:avLst/>
          </a:prstGeom>
        </p:spPr>
      </p:pic>
    </p:spTree>
    <p:extLst>
      <p:ext uri="{BB962C8B-B14F-4D97-AF65-F5344CB8AC3E}">
        <p14:creationId xmlns:p14="http://schemas.microsoft.com/office/powerpoint/2010/main" val="122275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ED8D-DE1A-4EC3-82A9-D0696DB30DB3}"/>
              </a:ext>
            </a:extLst>
          </p:cNvPr>
          <p:cNvSpPr>
            <a:spLocks noGrp="1"/>
          </p:cNvSpPr>
          <p:nvPr>
            <p:ph type="title"/>
          </p:nvPr>
        </p:nvSpPr>
        <p:spPr/>
        <p:txBody>
          <a:bodyPr/>
          <a:lstStyle/>
          <a:p>
            <a:r>
              <a:rPr lang="en-US" b="0">
                <a:ea typeface="+mj-lt"/>
                <a:cs typeface="+mj-lt"/>
              </a:rPr>
              <a:t>Data Exploration (cont'd)</a:t>
            </a:r>
            <a:endParaRPr lang="en-US"/>
          </a:p>
        </p:txBody>
      </p:sp>
      <p:sp>
        <p:nvSpPr>
          <p:cNvPr id="3" name="Content Placeholder 2">
            <a:extLst>
              <a:ext uri="{FF2B5EF4-FFF2-40B4-BE49-F238E27FC236}">
                <a16:creationId xmlns:a16="http://schemas.microsoft.com/office/drawing/2014/main" id="{BDCF53ED-0D0B-4C0F-AAFD-F47B46256A54}"/>
              </a:ext>
            </a:extLst>
          </p:cNvPr>
          <p:cNvSpPr>
            <a:spLocks noGrp="1"/>
          </p:cNvSpPr>
          <p:nvPr>
            <p:ph idx="1"/>
          </p:nvPr>
        </p:nvSpPr>
        <p:spPr>
          <a:xfrm>
            <a:off x="874428" y="2072910"/>
            <a:ext cx="10409269" cy="1147745"/>
          </a:xfrm>
        </p:spPr>
        <p:txBody>
          <a:bodyPr vert="horz" lIns="91440" tIns="45720" rIns="91440" bIns="45720" rtlCol="0" anchor="t">
            <a:normAutofit fontScale="47500" lnSpcReduction="20000"/>
          </a:bodyPr>
          <a:lstStyle/>
          <a:p>
            <a:pPr marL="0" indent="0">
              <a:buNone/>
            </a:pPr>
            <a:r>
              <a:rPr lang="en-US">
                <a:ea typeface="+mn-lt"/>
                <a:cs typeface="+mn-lt"/>
              </a:rPr>
              <a:t>The following plots show the various scenarios of H1-B petition status under </a:t>
            </a:r>
            <a:r>
              <a:rPr lang="en-US" b="1">
                <a:ea typeface="+mn-lt"/>
                <a:cs typeface="+mn-lt"/>
              </a:rPr>
              <a:t>Data Scientist role</a:t>
            </a:r>
            <a:r>
              <a:rPr lang="en-US">
                <a:ea typeface="+mn-lt"/>
                <a:cs typeface="+mn-lt"/>
              </a:rPr>
              <a:t>.</a:t>
            </a:r>
          </a:p>
          <a:p>
            <a:pPr marL="0" indent="0">
              <a:buNone/>
            </a:pPr>
            <a:r>
              <a:rPr lang="en-US">
                <a:ea typeface="+mn-lt"/>
                <a:cs typeface="+mn-lt"/>
              </a:rPr>
              <a:t>Following observations were made:</a:t>
            </a:r>
          </a:p>
          <a:p>
            <a:r>
              <a:rPr lang="en-US">
                <a:ea typeface="+mn-lt"/>
                <a:cs typeface="+mn-lt"/>
              </a:rPr>
              <a:t>Most petitions get certified</a:t>
            </a:r>
          </a:p>
          <a:p>
            <a:r>
              <a:rPr lang="en-US">
                <a:ea typeface="+mn-lt"/>
                <a:cs typeface="+mn-lt"/>
              </a:rPr>
              <a:t>There is a steady growth in the number of petitions per year</a:t>
            </a:r>
            <a:endParaRPr lang="en-US" dirty="0">
              <a:ea typeface="+mn-lt"/>
              <a:cs typeface="+mn-lt"/>
            </a:endParaRPr>
          </a:p>
        </p:txBody>
      </p:sp>
      <p:pic>
        <p:nvPicPr>
          <p:cNvPr id="5" name="Picture 5">
            <a:extLst>
              <a:ext uri="{FF2B5EF4-FFF2-40B4-BE49-F238E27FC236}">
                <a16:creationId xmlns:a16="http://schemas.microsoft.com/office/drawing/2014/main" id="{B17AC830-A415-41C6-BD89-EDAE6D9CC0CF}"/>
              </a:ext>
            </a:extLst>
          </p:cNvPr>
          <p:cNvPicPr>
            <a:picLocks noChangeAspect="1"/>
          </p:cNvPicPr>
          <p:nvPr/>
        </p:nvPicPr>
        <p:blipFill>
          <a:blip r:embed="rId2"/>
          <a:stretch>
            <a:fillRect/>
          </a:stretch>
        </p:blipFill>
        <p:spPr>
          <a:xfrm>
            <a:off x="875818" y="3433134"/>
            <a:ext cx="4498694" cy="3213353"/>
          </a:xfrm>
          <a:prstGeom prst="rect">
            <a:avLst/>
          </a:prstGeom>
        </p:spPr>
      </p:pic>
      <p:pic>
        <p:nvPicPr>
          <p:cNvPr id="6" name="Picture 6">
            <a:extLst>
              <a:ext uri="{FF2B5EF4-FFF2-40B4-BE49-F238E27FC236}">
                <a16:creationId xmlns:a16="http://schemas.microsoft.com/office/drawing/2014/main" id="{737512D7-921F-4507-BD76-633D3E11349C}"/>
              </a:ext>
            </a:extLst>
          </p:cNvPr>
          <p:cNvPicPr>
            <a:picLocks noChangeAspect="1"/>
          </p:cNvPicPr>
          <p:nvPr/>
        </p:nvPicPr>
        <p:blipFill>
          <a:blip r:embed="rId3"/>
          <a:stretch>
            <a:fillRect/>
          </a:stretch>
        </p:blipFill>
        <p:spPr>
          <a:xfrm>
            <a:off x="6576349" y="3587463"/>
            <a:ext cx="4402238" cy="3136189"/>
          </a:xfrm>
          <a:prstGeom prst="rect">
            <a:avLst/>
          </a:prstGeom>
        </p:spPr>
      </p:pic>
    </p:spTree>
    <p:extLst>
      <p:ext uri="{BB962C8B-B14F-4D97-AF65-F5344CB8AC3E}">
        <p14:creationId xmlns:p14="http://schemas.microsoft.com/office/powerpoint/2010/main" val="247415560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AccentBoxVTI</vt:lpstr>
      <vt:lpstr>Predicting H-1B Visa Petitions</vt:lpstr>
      <vt:lpstr>Outline</vt:lpstr>
      <vt:lpstr>Introduction</vt:lpstr>
      <vt:lpstr>Dataset</vt:lpstr>
      <vt:lpstr>Data Exploration</vt:lpstr>
      <vt:lpstr>Data Exploration (cont'd)</vt:lpstr>
      <vt:lpstr>Data Exploration (cont'd)</vt:lpstr>
      <vt:lpstr>Data Exploration (cont'd)</vt:lpstr>
      <vt:lpstr>Data Exploration (cont'd)</vt:lpstr>
      <vt:lpstr>Data Exploration (cont'd)</vt:lpstr>
      <vt:lpstr>Data Exploration (cont'd)</vt:lpstr>
      <vt:lpstr>Data Exploration (cont'd)</vt:lpstr>
      <vt:lpstr>Data Exploration (cont'd)</vt:lpstr>
      <vt:lpstr>Observations from the previous graphs</vt:lpstr>
      <vt:lpstr>State-wise applications</vt:lpstr>
      <vt:lpstr>Predicting The Petitions</vt:lpstr>
      <vt:lpstr>General Overview</vt:lpstr>
      <vt:lpstr>Logistic Regression</vt:lpstr>
      <vt:lpstr>Gradient Boosting</vt:lpstr>
      <vt:lpstr>Random Forest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720</cp:revision>
  <dcterms:created xsi:type="dcterms:W3CDTF">2020-12-17T23:49:27Z</dcterms:created>
  <dcterms:modified xsi:type="dcterms:W3CDTF">2020-12-18T02:51:21Z</dcterms:modified>
</cp:coreProperties>
</file>