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96" r:id="rId5"/>
    <p:sldId id="297" r:id="rId7"/>
    <p:sldId id="298" r:id="rId8"/>
    <p:sldId id="281" r:id="rId9"/>
    <p:sldId id="299" r:id="rId10"/>
    <p:sldId id="295" r:id="rId11"/>
    <p:sldId id="282" r:id="rId12"/>
    <p:sldId id="272" r:id="rId13"/>
    <p:sldId id="275" r:id="rId14"/>
    <p:sldId id="276" r:id="rId15"/>
    <p:sldId id="300" r:id="rId16"/>
    <p:sldId id="30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69E95-4325-4ED1-8A79-AA566B5EF86D}" type="doc">
      <dgm:prSet loTypeId="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A371A9-DA91-4ED9-9A6C-9F34CBE9F82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Of the total initial data, we were able to find match for about 2% of the incidents occured. </a:t>
          </a:r>
          <a:endParaRPr lang="en-US"/>
        </a:p>
      </dgm:t>
    </dgm:pt>
    <dgm:pt modelId="{9E8EDCA2-173A-48F6-9A5C-E1E662F5FC05}" cxnId="{3764B798-5B65-4AAF-AEA2-851A8D0BF047}" type="parTrans">
      <dgm:prSet/>
      <dgm:spPr/>
    </dgm:pt>
    <dgm:pt modelId="{8FCD88F5-8607-4BF8-9773-718530FB4500}" cxnId="{3764B798-5B65-4AAF-AEA2-851A8D0BF047}" type="sibTrans">
      <dgm:prSet/>
      <dgm:spPr/>
    </dgm:pt>
    <dgm:pt modelId="{2603CAD3-2848-468F-875A-100EB9247AB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Pre-existing biases is amplified after linking the datasets. All of the linked data is for Males only.</a:t>
          </a:r>
          <a:r>
            <a:rPr lang="en-US"/>
            <a:t/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/>
            <a:t/>
          </a:r>
          <a:endParaRPr/>
        </a:p>
      </dgm:t>
    </dgm:pt>
    <dgm:pt modelId="{F481E5D0-EB74-441E-ABBA-AC936333490D}" cxnId="{2C93ADA6-B567-40EA-9EDC-FA8BFBEA6227}" type="parTrans">
      <dgm:prSet/>
      <dgm:spPr/>
      <dgm:t>
        <a:bodyPr/>
        <a:lstStyle/>
        <a:p>
          <a:endParaRPr lang="en-US"/>
        </a:p>
      </dgm:t>
    </dgm:pt>
    <dgm:pt modelId="{2B2ED458-E473-474A-B1C7-4ABA80D71F80}" cxnId="{2C93ADA6-B567-40EA-9EDC-FA8BFBEA6227}" type="sibTrans">
      <dgm:prSet/>
      <dgm:spPr/>
      <dgm:t>
        <a:bodyPr/>
        <a:lstStyle/>
        <a:p>
          <a:endParaRPr lang="en-US"/>
        </a:p>
      </dgm:t>
    </dgm:pt>
    <dgm:pt modelId="{9C9C315A-7AE4-4D9C-8C58-DDE25D78047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The inmates who are kept under mental observation are less likely to be affiliated with gangs and those who are not have high chances of being affiliated with a gang.</a:t>
          </a:r>
          <a:r>
            <a:rPr/>
            <a:t/>
          </a:r>
          <a:endParaRPr/>
        </a:p>
      </dgm:t>
    </dgm:pt>
    <dgm:pt modelId="{359C482E-E0A5-462F-8296-AFDF741A918F}" cxnId="{CA6AD57D-9FAE-4B15-AAB8-D602C6066F02}" type="parTrans">
      <dgm:prSet/>
      <dgm:spPr/>
      <dgm:t>
        <a:bodyPr/>
        <a:lstStyle/>
        <a:p>
          <a:endParaRPr lang="en-US"/>
        </a:p>
      </dgm:t>
    </dgm:pt>
    <dgm:pt modelId="{0FFC4AA6-38FE-4FAB-86E4-58D5C1023761}" cxnId="{CA6AD57D-9FAE-4B15-AAB8-D602C6066F02}" type="sibTrans">
      <dgm:prSet/>
      <dgm:spPr/>
      <dgm:t>
        <a:bodyPr/>
        <a:lstStyle/>
        <a:p>
          <a:endParaRPr lang="en-US"/>
        </a:p>
      </dgm:t>
    </dgm:pt>
    <dgm:pt modelId="{25F3A1F2-BCE8-4507-8F2F-D517276F55A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The inmates under mental supervision are likely to commit more crimes for drugs related reason while those who are not related to any gang commit small scale crimes.</a:t>
          </a:r>
          <a:r>
            <a:rPr/>
            <a:t/>
          </a:r>
          <a:endParaRPr/>
        </a:p>
      </dgm:t>
    </dgm:pt>
    <dgm:pt modelId="{F09B95B5-0532-4952-8FDF-AF2F0B5ACCB1}" cxnId="{DF8B75F9-B738-49A5-A99E-4AFAC2364C83}" type="parTrans">
      <dgm:prSet/>
      <dgm:spPr/>
      <dgm:t>
        <a:bodyPr/>
        <a:lstStyle/>
        <a:p>
          <a:endParaRPr lang="en-US"/>
        </a:p>
      </dgm:t>
    </dgm:pt>
    <dgm:pt modelId="{89B1BA8B-8394-4750-AFFE-A3DE6EDAD3E0}" cxnId="{DF8B75F9-B738-49A5-A99E-4AFAC2364C83}" type="sibTrans">
      <dgm:prSet/>
      <dgm:spPr/>
      <dgm:t>
        <a:bodyPr/>
        <a:lstStyle/>
        <a:p>
          <a:endParaRPr lang="en-US"/>
        </a:p>
      </dgm:t>
    </dgm:pt>
    <dgm:pt modelId="{E0B0AB54-0DE2-4BD9-9526-0D495EDF548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Perperptors affiliated with a gang have resulted in more victim deaths than those who are not affiliated with a gang.</a:t>
          </a:r>
          <a:endParaRPr lang="en-US"/>
        </a:p>
      </dgm:t>
    </dgm:pt>
    <dgm:pt modelId="{C505C18C-0020-4283-A653-BBF95E19762B}" cxnId="{76B243ED-AE2E-4924-91A8-FFE5ED2E4038}" type="parTrans">
      <dgm:prSet/>
      <dgm:spPr/>
    </dgm:pt>
    <dgm:pt modelId="{7739037A-C147-4BD8-9ECF-9FEEB8B3E5A6}" cxnId="{76B243ED-AE2E-4924-91A8-FFE5ED2E4038}" type="sibTrans">
      <dgm:prSet/>
      <dgm:spPr/>
    </dgm:pt>
    <dgm:pt modelId="{35E3E69B-70E9-4CAD-A8F5-D80AD96722ED}" type="pres">
      <dgm:prSet presAssocID="{8B769E95-4325-4ED1-8A79-AA566B5EF86D}" presName="vert0" presStyleCnt="0">
        <dgm:presLayoutVars>
          <dgm:dir/>
          <dgm:animOne val="branch"/>
          <dgm:animLvl val="lvl"/>
        </dgm:presLayoutVars>
      </dgm:prSet>
      <dgm:spPr/>
    </dgm:pt>
    <dgm:pt modelId="{D000A46E-EDD7-4E01-B9A3-75CFA07DB770}" type="pres">
      <dgm:prSet presAssocID="{C2A371A9-DA91-4ED9-9A6C-9F34CBE9F820}" presName="thickLine" presStyleLbl="alignNode1" presStyleIdx="0" presStyleCnt="5"/>
      <dgm:spPr/>
    </dgm:pt>
    <dgm:pt modelId="{7F628043-A338-4D01-821E-5F559B1E93D9}" type="pres">
      <dgm:prSet presAssocID="{C2A371A9-DA91-4ED9-9A6C-9F34CBE9F820}" presName="horz1" presStyleCnt="0"/>
      <dgm:spPr/>
    </dgm:pt>
    <dgm:pt modelId="{5FF56C87-B546-4855-B7EB-76F5DBE3D1F0}" type="pres">
      <dgm:prSet presAssocID="{C2A371A9-DA91-4ED9-9A6C-9F34CBE9F820}" presName="tx1" presStyleLbl="revTx" presStyleIdx="0" presStyleCnt="5"/>
      <dgm:spPr/>
    </dgm:pt>
    <dgm:pt modelId="{CEB967A5-9892-46C5-AAC1-C983831329A7}" type="pres">
      <dgm:prSet presAssocID="{C2A371A9-DA91-4ED9-9A6C-9F34CBE9F820}" presName="vert1" presStyleCnt="0"/>
      <dgm:spPr/>
    </dgm:pt>
    <dgm:pt modelId="{59F59398-8A4E-47B8-BA06-282BB988F0D2}" type="pres">
      <dgm:prSet presAssocID="{2603CAD3-2848-468F-875A-100EB9247AB7}" presName="thickLine" presStyleLbl="alignNode1" presStyleIdx="1" presStyleCnt="5"/>
      <dgm:spPr/>
    </dgm:pt>
    <dgm:pt modelId="{9B431D43-F78B-4CEA-AB13-C614AE1AF1EC}" type="pres">
      <dgm:prSet presAssocID="{2603CAD3-2848-468F-875A-100EB9247AB7}" presName="horz1" presStyleCnt="0"/>
      <dgm:spPr/>
    </dgm:pt>
    <dgm:pt modelId="{CE3DA910-A480-4E84-BA3B-5B720506747A}" type="pres">
      <dgm:prSet presAssocID="{2603CAD3-2848-468F-875A-100EB9247AB7}" presName="tx1" presStyleLbl="revTx" presStyleIdx="1" presStyleCnt="5"/>
      <dgm:spPr/>
    </dgm:pt>
    <dgm:pt modelId="{6B94C680-514E-4CAC-9757-778EE9D81084}" type="pres">
      <dgm:prSet presAssocID="{2603CAD3-2848-468F-875A-100EB9247AB7}" presName="vert1" presStyleCnt="0"/>
      <dgm:spPr/>
    </dgm:pt>
    <dgm:pt modelId="{C4A28F7F-15FA-4081-A5F7-A0DCF56F964F}" type="pres">
      <dgm:prSet presAssocID="{9C9C315A-7AE4-4D9C-8C58-DDE25D780472}" presName="thickLine" presStyleLbl="alignNode1" presStyleIdx="2" presStyleCnt="5"/>
      <dgm:spPr/>
    </dgm:pt>
    <dgm:pt modelId="{BB7CCF55-7A07-4ADA-94BD-45B238ED5917}" type="pres">
      <dgm:prSet presAssocID="{9C9C315A-7AE4-4D9C-8C58-DDE25D780472}" presName="horz1" presStyleCnt="0"/>
      <dgm:spPr/>
    </dgm:pt>
    <dgm:pt modelId="{0636CE69-D7C5-425E-BC30-DD9154266A8B}" type="pres">
      <dgm:prSet presAssocID="{9C9C315A-7AE4-4D9C-8C58-DDE25D780472}" presName="tx1" presStyleLbl="revTx" presStyleIdx="2" presStyleCnt="5"/>
      <dgm:spPr/>
    </dgm:pt>
    <dgm:pt modelId="{A8FE28F4-1D6F-4F4E-A15C-4086A7A298E2}" type="pres">
      <dgm:prSet presAssocID="{9C9C315A-7AE4-4D9C-8C58-DDE25D780472}" presName="vert1" presStyleCnt="0"/>
      <dgm:spPr/>
    </dgm:pt>
    <dgm:pt modelId="{BFB9BD2F-5EDB-4117-ACF2-A1DEB5CB7EE2}" type="pres">
      <dgm:prSet presAssocID="{25F3A1F2-BCE8-4507-8F2F-D517276F55AE}" presName="thickLine" presStyleLbl="alignNode1" presStyleIdx="3" presStyleCnt="5"/>
      <dgm:spPr/>
    </dgm:pt>
    <dgm:pt modelId="{ADD5B5CA-8C6E-4E0F-964C-3375FCB72A6D}" type="pres">
      <dgm:prSet presAssocID="{25F3A1F2-BCE8-4507-8F2F-D517276F55AE}" presName="horz1" presStyleCnt="0"/>
      <dgm:spPr/>
    </dgm:pt>
    <dgm:pt modelId="{41FF524A-0985-405B-882B-5A3AA88C046C}" type="pres">
      <dgm:prSet presAssocID="{25F3A1F2-BCE8-4507-8F2F-D517276F55AE}" presName="tx1" presStyleLbl="revTx" presStyleIdx="3" presStyleCnt="5"/>
      <dgm:spPr/>
    </dgm:pt>
    <dgm:pt modelId="{55D8C2E4-5F06-4002-9FF5-A93F3A2F2D4A}" type="pres">
      <dgm:prSet presAssocID="{25F3A1F2-BCE8-4507-8F2F-D517276F55AE}" presName="vert1" presStyleCnt="0"/>
      <dgm:spPr/>
    </dgm:pt>
    <dgm:pt modelId="{B3E036D4-6B6C-460C-B0C5-9D8C687572B1}" type="pres">
      <dgm:prSet presAssocID="{E0B0AB54-0DE2-4BD9-9526-0D495EDF5487}" presName="thickLine" presStyleLbl="alignNode1" presStyleIdx="4" presStyleCnt="5"/>
      <dgm:spPr/>
    </dgm:pt>
    <dgm:pt modelId="{3BFC6844-45A9-4B03-AF92-889DB79A1E6D}" type="pres">
      <dgm:prSet presAssocID="{E0B0AB54-0DE2-4BD9-9526-0D495EDF5487}" presName="horz1" presStyleCnt="0"/>
      <dgm:spPr/>
    </dgm:pt>
    <dgm:pt modelId="{7095B012-582C-4FBB-ADA5-627EECA74166}" type="pres">
      <dgm:prSet presAssocID="{E0B0AB54-0DE2-4BD9-9526-0D495EDF5487}" presName="tx1" presStyleLbl="revTx" presStyleIdx="4" presStyleCnt="5"/>
      <dgm:spPr/>
    </dgm:pt>
    <dgm:pt modelId="{9A3677CE-A2A6-488F-B0A7-2B08C4D7F40E}" type="pres">
      <dgm:prSet presAssocID="{E0B0AB54-0DE2-4BD9-9526-0D495EDF5487}" presName="vert1" presStyleCnt="0"/>
      <dgm:spPr/>
    </dgm:pt>
  </dgm:ptLst>
  <dgm:cxnLst>
    <dgm:cxn modelId="{3764B798-5B65-4AAF-AEA2-851A8D0BF047}" srcId="{8B769E95-4325-4ED1-8A79-AA566B5EF86D}" destId="{C2A371A9-DA91-4ED9-9A6C-9F34CBE9F820}" srcOrd="0" destOrd="0" parTransId="{9E8EDCA2-173A-48F6-9A5C-E1E662F5FC05}" sibTransId="{8FCD88F5-8607-4BF8-9773-718530FB4500}"/>
    <dgm:cxn modelId="{2C93ADA6-B567-40EA-9EDC-FA8BFBEA6227}" srcId="{8B769E95-4325-4ED1-8A79-AA566B5EF86D}" destId="{2603CAD3-2848-468F-875A-100EB9247AB7}" srcOrd="1" destOrd="0" parTransId="{F481E5D0-EB74-441E-ABBA-AC936333490D}" sibTransId="{2B2ED458-E473-474A-B1C7-4ABA80D71F80}"/>
    <dgm:cxn modelId="{CA6AD57D-9FAE-4B15-AAB8-D602C6066F02}" srcId="{8B769E95-4325-4ED1-8A79-AA566B5EF86D}" destId="{9C9C315A-7AE4-4D9C-8C58-DDE25D780472}" srcOrd="2" destOrd="0" parTransId="{359C482E-E0A5-462F-8296-AFDF741A918F}" sibTransId="{0FFC4AA6-38FE-4FAB-86E4-58D5C1023761}"/>
    <dgm:cxn modelId="{DF8B75F9-B738-49A5-A99E-4AFAC2364C83}" srcId="{8B769E95-4325-4ED1-8A79-AA566B5EF86D}" destId="{25F3A1F2-BCE8-4507-8F2F-D517276F55AE}" srcOrd="3" destOrd="0" parTransId="{F09B95B5-0532-4952-8FDF-AF2F0B5ACCB1}" sibTransId="{89B1BA8B-8394-4750-AFFE-A3DE6EDAD3E0}"/>
    <dgm:cxn modelId="{76B243ED-AE2E-4924-91A8-FFE5ED2E4038}" srcId="{8B769E95-4325-4ED1-8A79-AA566B5EF86D}" destId="{E0B0AB54-0DE2-4BD9-9526-0D495EDF5487}" srcOrd="4" destOrd="0" parTransId="{C505C18C-0020-4283-A653-BBF95E19762B}" sibTransId="{7739037A-C147-4BD8-9ECF-9FEEB8B3E5A6}"/>
    <dgm:cxn modelId="{00119F25-FFFD-485A-8314-E68992A4B442}" type="presOf" srcId="{8B769E95-4325-4ED1-8A79-AA566B5EF86D}" destId="{35E3E69B-70E9-4CAD-A8F5-D80AD96722ED}" srcOrd="0" destOrd="0" presId="urn:microsoft.com/office/officeart/2008/layout/LinedList"/>
    <dgm:cxn modelId="{BCB23B49-F914-484C-81FC-AF77FA4C46CC}" type="presParOf" srcId="{35E3E69B-70E9-4CAD-A8F5-D80AD96722ED}" destId="{D000A46E-EDD7-4E01-B9A3-75CFA07DB770}" srcOrd="0" destOrd="0" presId="urn:microsoft.com/office/officeart/2008/layout/LinedList"/>
    <dgm:cxn modelId="{0203F819-5F04-4513-939E-520DDE5E49FF}" type="presParOf" srcId="{35E3E69B-70E9-4CAD-A8F5-D80AD96722ED}" destId="{7F628043-A338-4D01-821E-5F559B1E93D9}" srcOrd="1" destOrd="0" presId="urn:microsoft.com/office/officeart/2008/layout/LinedList"/>
    <dgm:cxn modelId="{7D3856E8-350C-4A9A-B6B9-FB887430D115}" type="presParOf" srcId="{7F628043-A338-4D01-821E-5F559B1E93D9}" destId="{5FF56C87-B546-4855-B7EB-76F5DBE3D1F0}" srcOrd="0" destOrd="1" presId="urn:microsoft.com/office/officeart/2008/layout/LinedList"/>
    <dgm:cxn modelId="{1BB627F8-D2C1-4BFF-B51B-3F2ED66BD2ED}" type="presOf" srcId="{C2A371A9-DA91-4ED9-9A6C-9F34CBE9F820}" destId="{5FF56C87-B546-4855-B7EB-76F5DBE3D1F0}" srcOrd="0" destOrd="0" presId="urn:microsoft.com/office/officeart/2008/layout/LinedList"/>
    <dgm:cxn modelId="{EE4C2858-8820-4220-BA6D-62ADA5526203}" type="presParOf" srcId="{7F628043-A338-4D01-821E-5F559B1E93D9}" destId="{CEB967A5-9892-46C5-AAC1-C983831329A7}" srcOrd="1" destOrd="1" presId="urn:microsoft.com/office/officeart/2008/layout/LinedList"/>
    <dgm:cxn modelId="{9E05FA9E-F3CF-4A38-8C7F-43747456BDCC}" type="presParOf" srcId="{35E3E69B-70E9-4CAD-A8F5-D80AD96722ED}" destId="{59F59398-8A4E-47B8-BA06-282BB988F0D2}" srcOrd="2" destOrd="0" presId="urn:microsoft.com/office/officeart/2008/layout/LinedList"/>
    <dgm:cxn modelId="{93691F49-D8DE-46BE-A169-B6E08B5E590B}" type="presParOf" srcId="{35E3E69B-70E9-4CAD-A8F5-D80AD96722ED}" destId="{9B431D43-F78B-4CEA-AB13-C614AE1AF1EC}" srcOrd="3" destOrd="0" presId="urn:microsoft.com/office/officeart/2008/layout/LinedList"/>
    <dgm:cxn modelId="{0D193253-D7B2-4025-85B5-0993059BE139}" type="presParOf" srcId="{9B431D43-F78B-4CEA-AB13-C614AE1AF1EC}" destId="{CE3DA910-A480-4E84-BA3B-5B720506747A}" srcOrd="0" destOrd="3" presId="urn:microsoft.com/office/officeart/2008/layout/LinedList"/>
    <dgm:cxn modelId="{12CFD2FE-558A-4556-8C2F-6E9E5A6E3611}" type="presOf" srcId="{2603CAD3-2848-468F-875A-100EB9247AB7}" destId="{CE3DA910-A480-4E84-BA3B-5B720506747A}" srcOrd="0" destOrd="0" presId="urn:microsoft.com/office/officeart/2008/layout/LinedList"/>
    <dgm:cxn modelId="{E52CA105-40BC-4BCD-B876-15E13B465F8A}" type="presParOf" srcId="{9B431D43-F78B-4CEA-AB13-C614AE1AF1EC}" destId="{6B94C680-514E-4CAC-9757-778EE9D81084}" srcOrd="1" destOrd="3" presId="urn:microsoft.com/office/officeart/2008/layout/LinedList"/>
    <dgm:cxn modelId="{A0ACCB02-1AE6-49D2-81AA-806A9978E16E}" type="presParOf" srcId="{35E3E69B-70E9-4CAD-A8F5-D80AD96722ED}" destId="{C4A28F7F-15FA-4081-A5F7-A0DCF56F964F}" srcOrd="4" destOrd="0" presId="urn:microsoft.com/office/officeart/2008/layout/LinedList"/>
    <dgm:cxn modelId="{CF2525AD-D8D6-4138-90E8-B3922BCDAEF7}" type="presParOf" srcId="{35E3E69B-70E9-4CAD-A8F5-D80AD96722ED}" destId="{BB7CCF55-7A07-4ADA-94BD-45B238ED5917}" srcOrd="5" destOrd="0" presId="urn:microsoft.com/office/officeart/2008/layout/LinedList"/>
    <dgm:cxn modelId="{364919FF-8E99-4865-A075-45D583F4C628}" type="presParOf" srcId="{BB7CCF55-7A07-4ADA-94BD-45B238ED5917}" destId="{0636CE69-D7C5-425E-BC30-DD9154266A8B}" srcOrd="0" destOrd="5" presId="urn:microsoft.com/office/officeart/2008/layout/LinedList"/>
    <dgm:cxn modelId="{74155DA0-595F-48FB-8DD8-67D1AB3B5391}" type="presOf" srcId="{9C9C315A-7AE4-4D9C-8C58-DDE25D780472}" destId="{0636CE69-D7C5-425E-BC30-DD9154266A8B}" srcOrd="0" destOrd="0" presId="urn:microsoft.com/office/officeart/2008/layout/LinedList"/>
    <dgm:cxn modelId="{94BE1371-CC91-4431-BC42-CD4C99F3D7B8}" type="presParOf" srcId="{BB7CCF55-7A07-4ADA-94BD-45B238ED5917}" destId="{A8FE28F4-1D6F-4F4E-A15C-4086A7A298E2}" srcOrd="1" destOrd="5" presId="urn:microsoft.com/office/officeart/2008/layout/LinedList"/>
    <dgm:cxn modelId="{18FAE28C-1C61-4FDD-A74C-EF5BF617241D}" type="presParOf" srcId="{35E3E69B-70E9-4CAD-A8F5-D80AD96722ED}" destId="{BFB9BD2F-5EDB-4117-ACF2-A1DEB5CB7EE2}" srcOrd="6" destOrd="0" presId="urn:microsoft.com/office/officeart/2008/layout/LinedList"/>
    <dgm:cxn modelId="{F80239FB-8E75-40F4-8AA6-BCB81B5E4446}" type="presParOf" srcId="{35E3E69B-70E9-4CAD-A8F5-D80AD96722ED}" destId="{ADD5B5CA-8C6E-4E0F-964C-3375FCB72A6D}" srcOrd="7" destOrd="0" presId="urn:microsoft.com/office/officeart/2008/layout/LinedList"/>
    <dgm:cxn modelId="{D61C88AD-C98E-4873-930F-4FD9FC9B548E}" type="presParOf" srcId="{ADD5B5CA-8C6E-4E0F-964C-3375FCB72A6D}" destId="{41FF524A-0985-405B-882B-5A3AA88C046C}" srcOrd="0" destOrd="7" presId="urn:microsoft.com/office/officeart/2008/layout/LinedList"/>
    <dgm:cxn modelId="{64545221-6095-4229-AB50-03FB0FA4FB9E}" type="presOf" srcId="{25F3A1F2-BCE8-4507-8F2F-D517276F55AE}" destId="{41FF524A-0985-405B-882B-5A3AA88C046C}" srcOrd="0" destOrd="0" presId="urn:microsoft.com/office/officeart/2008/layout/LinedList"/>
    <dgm:cxn modelId="{C5393B9F-409D-43C0-B446-ED67BBEB702B}" type="presParOf" srcId="{ADD5B5CA-8C6E-4E0F-964C-3375FCB72A6D}" destId="{55D8C2E4-5F06-4002-9FF5-A93F3A2F2D4A}" srcOrd="1" destOrd="7" presId="urn:microsoft.com/office/officeart/2008/layout/LinedList"/>
    <dgm:cxn modelId="{894653FD-EA10-4A45-8356-7232893CFC62}" type="presParOf" srcId="{35E3E69B-70E9-4CAD-A8F5-D80AD96722ED}" destId="{B3E036D4-6B6C-460C-B0C5-9D8C687572B1}" srcOrd="8" destOrd="0" presId="urn:microsoft.com/office/officeart/2008/layout/LinedList"/>
    <dgm:cxn modelId="{B360C8FC-7F38-4170-82DC-D90861BCD095}" type="presParOf" srcId="{35E3E69B-70E9-4CAD-A8F5-D80AD96722ED}" destId="{3BFC6844-45A9-4B03-AF92-889DB79A1E6D}" srcOrd="9" destOrd="0" presId="urn:microsoft.com/office/officeart/2008/layout/LinedList"/>
    <dgm:cxn modelId="{B31BEF5E-270E-4160-90E4-AD8861BA0E1F}" type="presParOf" srcId="{3BFC6844-45A9-4B03-AF92-889DB79A1E6D}" destId="{7095B012-582C-4FBB-ADA5-627EECA74166}" srcOrd="0" destOrd="9" presId="urn:microsoft.com/office/officeart/2008/layout/LinedList"/>
    <dgm:cxn modelId="{DF0AF9AD-557F-4622-A78F-8157C04D0B1D}" type="presOf" srcId="{E0B0AB54-0DE2-4BD9-9526-0D495EDF5487}" destId="{7095B012-582C-4FBB-ADA5-627EECA74166}" srcOrd="0" destOrd="0" presId="urn:microsoft.com/office/officeart/2008/layout/LinedList"/>
    <dgm:cxn modelId="{7D8DB9C4-DEBF-464E-A105-95A431A554BE}" type="presParOf" srcId="{3BFC6844-45A9-4B03-AF92-889DB79A1E6D}" destId="{9A3677CE-A2A6-488F-B0A7-2B08C4D7F40E}" srcOrd="1" destOrd="9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492875" cy="5105400"/>
        <a:chOff x="0" y="0"/>
        <a:chExt cx="6492875" cy="5105400"/>
      </a:xfrm>
    </dsp:grpSpPr>
    <dsp:sp modelId="{D000A46E-EDD7-4E01-B9A3-75CFA07DB770}">
      <dsp:nvSpPr>
        <dsp:cNvPr id="25" name="Straight Connector 24"/>
        <dsp:cNvSpPr/>
      </dsp:nvSpPr>
      <dsp:spPr bwMode="white">
        <a:xfrm>
          <a:off x="0" y="0"/>
          <a:ext cx="6492875" cy="0"/>
        </a:xfrm>
        <a:prstGeom prst="line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6492875" cy="0"/>
      </dsp:txXfrm>
    </dsp:sp>
    <dsp:sp modelId="{5FF56C87-B546-4855-B7EB-76F5DBE3D1F0}">
      <dsp:nvSpPr>
        <dsp:cNvPr id="26" name="Rectangles 25"/>
        <dsp:cNvSpPr/>
      </dsp:nvSpPr>
      <dsp:spPr bwMode="white">
        <a:xfrm>
          <a:off x="0" y="0"/>
          <a:ext cx="6492875" cy="10210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tx1"/>
              </a:solidFill>
            </a:rPr>
            <a:t>Of the total initial data, we were able to find match for about 2% of the incidents occured. </a:t>
          </a:r>
          <a:endParaRPr lang="en-US">
            <a:solidFill>
              <a:schemeClr val="tx1"/>
            </a:solidFill>
          </a:endParaRPr>
        </a:p>
      </dsp:txBody>
      <dsp:txXfrm>
        <a:off x="0" y="0"/>
        <a:ext cx="6492875" cy="1021080"/>
      </dsp:txXfrm>
    </dsp:sp>
    <dsp:sp modelId="{59F59398-8A4E-47B8-BA06-282BB988F0D2}">
      <dsp:nvSpPr>
        <dsp:cNvPr id="15" name="Straight Connector 14"/>
        <dsp:cNvSpPr/>
      </dsp:nvSpPr>
      <dsp:spPr bwMode="white">
        <a:xfrm>
          <a:off x="0" y="1021080"/>
          <a:ext cx="6492875" cy="0"/>
        </a:xfrm>
        <a:prstGeom prst="line">
          <a:avLst/>
        </a:prstGeom>
      </dsp:spPr>
      <dsp:style>
        <a:lnRef idx="2">
          <a:schemeClr val="accent2">
            <a:hueOff val="1590000"/>
            <a:satOff val="2745"/>
            <a:lumOff val="-97"/>
            <a:alpha val="100000"/>
          </a:schemeClr>
        </a:lnRef>
        <a:fillRef idx="1">
          <a:schemeClr val="accent2">
            <a:hueOff val="1590000"/>
            <a:satOff val="2745"/>
            <a:lumOff val="-9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1021080"/>
        <a:ext cx="6492875" cy="0"/>
      </dsp:txXfrm>
    </dsp:sp>
    <dsp:sp modelId="{CE3DA910-A480-4E84-BA3B-5B720506747A}">
      <dsp:nvSpPr>
        <dsp:cNvPr id="16" name="Rectangles 15"/>
        <dsp:cNvSpPr/>
      </dsp:nvSpPr>
      <dsp:spPr bwMode="white">
        <a:xfrm>
          <a:off x="0" y="1021080"/>
          <a:ext cx="6492875" cy="10210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tx1"/>
              </a:solidFill>
            </a:rPr>
            <a:t>Pre-existing biases is amplified after linking the datasets. All of the linked data is for Males only.</a:t>
          </a:r>
          <a:endParaRPr lang="en-US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>
            <a:solidFill>
              <a:schemeClr val="tx1"/>
            </a:solidFill>
          </a:endParaRPr>
        </a:p>
      </dsp:txBody>
      <dsp:txXfrm>
        <a:off x="0" y="1021080"/>
        <a:ext cx="6492875" cy="1021080"/>
      </dsp:txXfrm>
    </dsp:sp>
    <dsp:sp modelId="{C4A28F7F-15FA-4081-A5F7-A0DCF56F964F}">
      <dsp:nvSpPr>
        <dsp:cNvPr id="9" name="Straight Connector 8"/>
        <dsp:cNvSpPr/>
      </dsp:nvSpPr>
      <dsp:spPr bwMode="white">
        <a:xfrm>
          <a:off x="0" y="2042160"/>
          <a:ext cx="6492875" cy="0"/>
        </a:xfrm>
        <a:prstGeom prst="line">
          <a:avLst/>
        </a:prstGeom>
      </dsp:spPr>
      <dsp:style>
        <a:lnRef idx="2">
          <a:schemeClr val="accent2">
            <a:hueOff val="3180000"/>
            <a:satOff val="5490"/>
            <a:lumOff val="-195"/>
            <a:alpha val="100000"/>
          </a:schemeClr>
        </a:lnRef>
        <a:fillRef idx="1">
          <a:schemeClr val="accent2">
            <a:hueOff val="3180000"/>
            <a:satOff val="5490"/>
            <a:lumOff val="-19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2042160"/>
        <a:ext cx="6492875" cy="0"/>
      </dsp:txXfrm>
    </dsp:sp>
    <dsp:sp modelId="{0636CE69-D7C5-425E-BC30-DD9154266A8B}">
      <dsp:nvSpPr>
        <dsp:cNvPr id="10" name="Rectangles 9"/>
        <dsp:cNvSpPr/>
      </dsp:nvSpPr>
      <dsp:spPr bwMode="white">
        <a:xfrm>
          <a:off x="0" y="2042160"/>
          <a:ext cx="6492875" cy="10210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The inmates who are kept under mental observation are less likely to be affiliated with gangs and those who are not have high chances of being affiliated with a gang.</a:t>
          </a:r>
          <a:endParaRPr>
            <a:solidFill>
              <a:schemeClr val="tx1"/>
            </a:solidFill>
          </a:endParaRPr>
        </a:p>
      </dsp:txBody>
      <dsp:txXfrm>
        <a:off x="0" y="2042160"/>
        <a:ext cx="6492875" cy="1021080"/>
      </dsp:txXfrm>
    </dsp:sp>
    <dsp:sp modelId="{BFB9BD2F-5EDB-4117-ACF2-A1DEB5CB7EE2}">
      <dsp:nvSpPr>
        <dsp:cNvPr id="7" name="Straight Connector 6"/>
        <dsp:cNvSpPr/>
      </dsp:nvSpPr>
      <dsp:spPr bwMode="white">
        <a:xfrm>
          <a:off x="0" y="3063240"/>
          <a:ext cx="6492875" cy="0"/>
        </a:xfrm>
        <a:prstGeom prst="line">
          <a:avLst/>
        </a:prstGeom>
      </dsp:spPr>
      <dsp:style>
        <a:lnRef idx="2">
          <a:schemeClr val="accent2">
            <a:hueOff val="4770000"/>
            <a:satOff val="8235"/>
            <a:lumOff val="-293"/>
            <a:alpha val="100000"/>
          </a:schemeClr>
        </a:lnRef>
        <a:fillRef idx="1">
          <a:schemeClr val="accent2">
            <a:hueOff val="4770000"/>
            <a:satOff val="8235"/>
            <a:lumOff val="-29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063240"/>
        <a:ext cx="6492875" cy="0"/>
      </dsp:txXfrm>
    </dsp:sp>
    <dsp:sp modelId="{41FF524A-0985-405B-882B-5A3AA88C046C}">
      <dsp:nvSpPr>
        <dsp:cNvPr id="8" name="Rectangles 7"/>
        <dsp:cNvSpPr/>
      </dsp:nvSpPr>
      <dsp:spPr bwMode="white">
        <a:xfrm>
          <a:off x="0" y="3063240"/>
          <a:ext cx="6492875" cy="10210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The inmates under mental supervision are likely to commit more crimes for drugs related reason while those who are not related to any gang commit small scale crimes.</a:t>
          </a:r>
          <a:endParaRPr>
            <a:solidFill>
              <a:schemeClr val="tx1"/>
            </a:solidFill>
          </a:endParaRPr>
        </a:p>
      </dsp:txBody>
      <dsp:txXfrm>
        <a:off x="0" y="3063240"/>
        <a:ext cx="6492875" cy="1021080"/>
      </dsp:txXfrm>
    </dsp:sp>
    <dsp:sp modelId="{B3E036D4-6B6C-460C-B0C5-9D8C687572B1}">
      <dsp:nvSpPr>
        <dsp:cNvPr id="23" name="Straight Connector 22"/>
        <dsp:cNvSpPr/>
      </dsp:nvSpPr>
      <dsp:spPr bwMode="white">
        <a:xfrm>
          <a:off x="0" y="4084320"/>
          <a:ext cx="6492875" cy="0"/>
        </a:xfrm>
        <a:prstGeom prst="line">
          <a:avLst/>
        </a:prstGeom>
      </dsp:spPr>
      <dsp:style>
        <a:lnRef idx="2">
          <a:schemeClr val="accent2">
            <a:hueOff val="6360000"/>
            <a:satOff val="10980"/>
            <a:lumOff val="-391"/>
            <a:alpha val="100000"/>
          </a:schemeClr>
        </a:lnRef>
        <a:fillRef idx="1">
          <a:schemeClr val="accent2">
            <a:hueOff val="6360000"/>
            <a:satOff val="10980"/>
            <a:lumOff val="-3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4084320"/>
        <a:ext cx="6492875" cy="0"/>
      </dsp:txXfrm>
    </dsp:sp>
    <dsp:sp modelId="{7095B012-582C-4FBB-ADA5-627EECA74166}">
      <dsp:nvSpPr>
        <dsp:cNvPr id="24" name="Rectangles 23"/>
        <dsp:cNvSpPr/>
      </dsp:nvSpPr>
      <dsp:spPr bwMode="white">
        <a:xfrm>
          <a:off x="0" y="4084320"/>
          <a:ext cx="6492875" cy="10210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4769" tIns="64769" rIns="64769" bIns="64769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Perperptors affiliated with a gang have resulted in more victim deaths than those who are not affiliated with a gang.</a:t>
          </a:r>
          <a:endParaRPr lang="en-US">
            <a:solidFill>
              <a:schemeClr val="tx1"/>
            </a:solidFill>
          </a:endParaRPr>
        </a:p>
      </dsp:txBody>
      <dsp:txXfrm>
        <a:off x="0" y="4084320"/>
        <a:ext cx="6492875" cy="1021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5"/>
          <p:cNvPicPr>
            <a:picLocks noChangeAspect="1"/>
          </p:cNvPicPr>
          <p:nvPr/>
        </p:nvPicPr>
        <p:blipFill rotWithShape="1">
          <a:blip r:embed="rId1"/>
          <a:srcRect t="14864" r="-2" b="159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3640" y="2698115"/>
            <a:ext cx="4285615" cy="204533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 panose="020F0302020204030204"/>
              </a:rPr>
              <a:t>LinkData2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0610" y="4743450"/>
            <a:ext cx="4511675" cy="118808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>
                <a:cs typeface="Calibri" panose="020F0502020204030204"/>
              </a:rPr>
              <a:t>Group Members: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cs typeface="Calibri" panose="020F0502020204030204"/>
              </a:rPr>
              <a:t> </a:t>
            </a:r>
            <a:r>
              <a:rPr lang="en-US" sz="2000">
                <a:ea typeface="+mn-lt"/>
                <a:cs typeface="+mn-lt"/>
              </a:rPr>
              <a:t>Asif Ahmmed Joy, Chaitanya Prabhakar Ghadling, Garvit Jain, Niraliben Patel, Kaustubh Vijaykumar Pethkar.</a:t>
            </a:r>
            <a:endParaRPr lang="en-US" sz="2000">
              <a:ea typeface="+mn-lt"/>
              <a:cs typeface="+mn-lt"/>
            </a:endParaRPr>
          </a:p>
        </p:txBody>
      </p:sp>
      <p:cxnSp>
        <p:nvCxnSpPr>
          <p:cNvPr id="49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49166" y="466024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0" y="0"/>
            <a:ext cx="3820795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9" name="Freeform: Shap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149725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662305"/>
            <a:ext cx="3879215" cy="57181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800" u="sng" dirty="0">
                <a:solidFill>
                  <a:schemeClr val="bg1"/>
                </a:solidFill>
                <a:ea typeface="+mj-lt"/>
                <a:cs typeface="+mj-lt"/>
              </a:rPr>
              <a:t>Fig: 1</a:t>
            </a: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Analyzing if the </a:t>
            </a: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shooter has any </a:t>
            </a: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affiliation with any Gang. Or if the </a:t>
            </a:r>
            <a:r>
              <a:rPr lang="en-US" sz="2800" dirty="0">
                <a:solidFill>
                  <a:schemeClr val="bg1"/>
                </a:solidFill>
                <a:ea typeface="+mj-lt"/>
                <a:cs typeface="+mj-lt"/>
                <a:sym typeface="+mn-ea"/>
              </a:rPr>
              <a:t>perpetrators were </a:t>
            </a:r>
            <a:br>
              <a:rPr lang="en-US" sz="2800" dirty="0">
                <a:solidFill>
                  <a:schemeClr val="bg1"/>
                </a:solidFill>
                <a:ea typeface="+mj-lt"/>
                <a:cs typeface="+mj-lt"/>
                <a:sym typeface="+mn-ea"/>
              </a:rPr>
            </a:br>
            <a:r>
              <a:rPr lang="en-US" sz="2800" dirty="0">
                <a:solidFill>
                  <a:schemeClr val="bg1"/>
                </a:solidFill>
                <a:ea typeface="+mj-lt"/>
                <a:cs typeface="+mj-lt"/>
                <a:sym typeface="+mn-ea"/>
              </a:rPr>
              <a:t>kept under m</a:t>
            </a: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ental </a:t>
            </a: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observation?</a:t>
            </a: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 u="sng" dirty="0">
                <a:solidFill>
                  <a:schemeClr val="bg1"/>
                </a:solidFill>
                <a:ea typeface="+mj-lt"/>
                <a:cs typeface="+mj-lt"/>
              </a:rPr>
              <a:t>Fig: 2</a:t>
            </a: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Analyzing murder probability based on </a:t>
            </a: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gang affiliation.</a:t>
            </a:r>
            <a:endParaRPr lang="en-US" sz="2800" dirty="0">
              <a:ea typeface="+mj-lt"/>
              <a:cs typeface="+mj-lt"/>
            </a:endParaRPr>
          </a:p>
          <a:p>
            <a:endParaRPr lang="en-US" sz="2800" dirty="0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56405" y="169545"/>
            <a:ext cx="4907280" cy="65189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0620" y="662305"/>
            <a:ext cx="126492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225" y="169545"/>
            <a:ext cx="3811905" cy="6518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75" y="280670"/>
            <a:ext cx="11438890" cy="1445260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4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Distribution of Data based on Gang Affiliation and Mental Observation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396990" y="2070100"/>
            <a:ext cx="0" cy="4279265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1885" y="1825625"/>
            <a:ext cx="46335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2760" y="1903095"/>
            <a:ext cx="4645025" cy="435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190" y="2360295"/>
            <a:ext cx="1933575" cy="93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930" y="2312670"/>
            <a:ext cx="17621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rcRect b="4713"/>
          <a:stretch>
            <a:fillRect/>
          </a:stretch>
        </p:blipFill>
        <p:spPr>
          <a:xfrm>
            <a:off x="549275" y="1706880"/>
            <a:ext cx="11093450" cy="5073650"/>
          </a:xfrm>
          <a:prstGeom prst="rect">
            <a:avLst/>
          </a:prstGeom>
        </p:spPr>
      </p:pic>
      <p:sp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75" y="280670"/>
            <a:ext cx="11438890" cy="1241425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440"/>
          </a:xfrm>
        </p:spPr>
        <p:txBody>
          <a:bodyPr vert="horz" lIns="91440" tIns="45720" rIns="91440" bIns="45720" rtlCol="0" anchor="b">
            <a:noAutofit/>
          </a:bodyPr>
          <a:p>
            <a:pPr algn="ctr"/>
            <a:r>
              <a:rPr lang="en-US" sz="2800" dirty="0">
                <a:solidFill>
                  <a:schemeClr val="bg1"/>
                </a:solidFill>
              </a:rPr>
              <a:t>Distribution of Data at precinct level on NYC Map.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456773" y="121876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815"/>
          </a:xfrm>
        </p:spPr>
        <p:txBody>
          <a:bodyPr>
            <a:normAutofit fontScale="90000"/>
          </a:bodyPr>
          <a:p>
            <a:endParaRPr lang="en-US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708150"/>
            <a:ext cx="10081260" cy="5068570"/>
          </a:xfrm>
          <a:prstGeom prst="rect">
            <a:avLst/>
          </a:prstGeom>
        </p:spPr>
      </p:pic>
      <p:sp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75" y="280670"/>
            <a:ext cx="11438890" cy="1241425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838200" y="365125"/>
            <a:ext cx="10515600" cy="853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Distribution of Data based on Offense Description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758" y="121876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/>
              <a:t>Interactivity</a:t>
            </a:r>
            <a:endParaRPr lang="en-US" b="1" u="sn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935" y="1825625"/>
            <a:ext cx="10603865" cy="4351655"/>
          </a:xfrm>
        </p:spPr>
        <p:txBody>
          <a:bodyPr/>
          <a:p>
            <a:r>
              <a:rPr lang="en-US"/>
              <a:t>Video here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7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 panose="020F0302020204030204"/>
              </a:rPr>
              <a:t>Key Insights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0" name="Content Placeholder 2"/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75" y="280670"/>
            <a:ext cx="11438890" cy="1410335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20" y="440055"/>
            <a:ext cx="10515600" cy="7766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 Understanding  individual datasets.</a:t>
            </a:r>
            <a:endParaRPr lang="en-US" sz="2800">
              <a:solidFill>
                <a:schemeClr val="bg1"/>
              </a:solidFill>
              <a:cs typeface="Calibri Light" panose="020F0302020204030204"/>
            </a:endParaRP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90403" y="1298137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6240" y="2136775"/>
            <a:ext cx="5836920" cy="414337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850" y="2136775"/>
            <a:ext cx="5505450" cy="424624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96240" y="6383020"/>
            <a:ext cx="433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Dataset Length : 16,249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506210" y="6383020"/>
            <a:ext cx="433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Dataset Length : 5,928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US"/>
              <a:t>Need for linking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838200" y="1591310"/>
            <a:ext cx="10515600" cy="2091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Put a face to crime. 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Shooting Data gives information on </a:t>
            </a:r>
            <a:r>
              <a:rPr lang="en-US" sz="2400" b="1"/>
              <a:t>suspects</a:t>
            </a:r>
            <a:r>
              <a:rPr lang="en-US" sz="2400"/>
              <a:t> general discription.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Inmates data has perperstors confirmed discription with additional information 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like gang affiliation and mental state but does not mention what crime they commited.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Linking the data will allow us to identify individual to a crime incident.</a:t>
            </a:r>
            <a:endParaRPr lang="en-US" sz="24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838200" y="3757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/>
              <a:t>Directly linking the two datasets  with common attributes: Race, Age and Gender?</a:t>
            </a:r>
            <a:endParaRPr lang="en-US" sz="2400" b="1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772660"/>
            <a:ext cx="10515600" cy="1572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Screenshot (63)"/>
          <p:cNvPicPr>
            <a:picLocks noChangeAspect="1"/>
          </p:cNvPicPr>
          <p:nvPr>
            <p:ph type="pic" idx="1"/>
          </p:nvPr>
        </p:nvPicPr>
        <p:blipFill>
          <a:blip r:embed="rId1"/>
          <a:srcRect r="15514" b="4919"/>
          <a:stretch>
            <a:fillRect/>
          </a:stretch>
        </p:blipFill>
        <p:spPr>
          <a:xfrm>
            <a:off x="-635" y="735330"/>
            <a:ext cx="6127750" cy="60229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0550" y="223520"/>
            <a:ext cx="10367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i="1" u="sng"/>
              <a:t>Distribution based on Race, Gender and Age Group</a:t>
            </a:r>
            <a:endParaRPr lang="en-US" sz="2000" b="1" i="1" u="sng"/>
          </a:p>
        </p:txBody>
      </p:sp>
      <p:pic>
        <p:nvPicPr>
          <p:cNvPr id="8" name="Content Placeholder 4" descr="Screenshot (65)"/>
          <p:cNvPicPr>
            <a:picLocks noChangeAspect="1"/>
          </p:cNvPicPr>
          <p:nvPr/>
        </p:nvPicPr>
        <p:blipFill>
          <a:blip r:embed="rId2"/>
          <a:srcRect r="17799" b="5239"/>
          <a:stretch>
            <a:fillRect/>
          </a:stretch>
        </p:blipFill>
        <p:spPr>
          <a:xfrm>
            <a:off x="6052185" y="735330"/>
            <a:ext cx="5996305" cy="6094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515600" cy="1325563"/>
          </a:xfrm>
        </p:spPr>
        <p:txBody>
          <a:bodyPr/>
          <a:p>
            <a:r>
              <a:rPr lang="en-US"/>
              <a:t>Adding Another dataset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20165"/>
            <a:ext cx="8978900" cy="33147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38200" y="4634865"/>
            <a:ext cx="433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Dataset Length : 3,441,036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33730" y="5073015"/>
            <a:ext cx="105156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More linking attributes like Borough, Precinct and Date.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We get additional information of the crime commited through offense description.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64)"/>
          <p:cNvPicPr>
            <a:picLocks noChangeAspect="1"/>
          </p:cNvPicPr>
          <p:nvPr>
            <p:ph idx="1"/>
          </p:nvPr>
        </p:nvPicPr>
        <p:blipFill>
          <a:blip r:embed="rId1"/>
          <a:srcRect r="15002" b="5820"/>
          <a:stretch>
            <a:fillRect/>
          </a:stretch>
        </p:blipFill>
        <p:spPr>
          <a:xfrm>
            <a:off x="0" y="815340"/>
            <a:ext cx="12107545" cy="58953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946785" y="271780"/>
            <a:ext cx="10367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i="1" u="sng"/>
              <a:t>Arrest Data Distribution based on Race, Gender and Age Group</a:t>
            </a:r>
            <a:endParaRPr lang="en-US" sz="2000" b="1" i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790"/>
            <a:ext cx="10515600" cy="937895"/>
          </a:xfrm>
        </p:spPr>
        <p:txBody>
          <a:bodyPr/>
          <a:p>
            <a:r>
              <a:rPr lang="en-US"/>
              <a:t>Linking the datasets.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2510" y="1788160"/>
            <a:ext cx="9740900" cy="7937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32510" y="2722245"/>
            <a:ext cx="10515600" cy="475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Filtered data by keeping perperators that have been caught within 3 days. </a:t>
            </a:r>
            <a:endParaRPr lang="en-US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2510" y="3207385"/>
            <a:ext cx="10514965" cy="8515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1118870" y="4228465"/>
            <a:ext cx="10515600" cy="475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Again linking with daily_inmates. </a:t>
            </a:r>
            <a:endParaRPr lang="en-US" sz="2400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32510" y="1312545"/>
            <a:ext cx="10515600" cy="475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Linking shooting and arrest data. </a:t>
            </a: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4708525"/>
            <a:ext cx="9277350" cy="6540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264285" y="5478145"/>
            <a:ext cx="433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Final Linked Dataset Length: 1,902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Understanding the Linked Data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15462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838200" y="2852420"/>
            <a:ext cx="1051560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Of 12,004 unique shooting incidents we were able to match 232 unique incident to its perperator.</a:t>
            </a: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That’s around 2% of matches in the linked data.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6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20" y="748030"/>
            <a:ext cx="11320780" cy="59486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946785" y="271780"/>
            <a:ext cx="10367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i="1" u="sng"/>
              <a:t>Linked Data Distribution based on Race, Gender and Age Group</a:t>
            </a:r>
            <a:endParaRPr lang="en-US" sz="2000" b="1" i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1747</Words>
  <Application>WPS Presentation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 Light</vt:lpstr>
      <vt:lpstr>Calibri</vt:lpstr>
      <vt:lpstr>Microsoft YaHei</vt:lpstr>
      <vt:lpstr>Arial Unicode MS</vt:lpstr>
      <vt:lpstr>Calibri</vt:lpstr>
      <vt:lpstr>Calibri Light</vt:lpstr>
      <vt:lpstr>Office Theme</vt:lpstr>
      <vt:lpstr>LinkData2</vt:lpstr>
      <vt:lpstr>Task: Understand the overall summary of individual datasets.</vt:lpstr>
      <vt:lpstr>Need for linking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Task-3: Analyzing if the shooter has any affiliation with any Gang. Or if the Mental state of perpetrators was stable or not?</vt:lpstr>
      <vt:lpstr>Task-3:</vt:lpstr>
      <vt:lpstr>Distribution of Data based on Gang Affiliation and Mental Observation</vt:lpstr>
      <vt:lpstr>Distribution of Data based on Gang Affiliation and Mental Observation</vt:lpstr>
      <vt:lpstr>PowerPoint 演示文稿</vt:lpstr>
      <vt:lpstr>Key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chait</cp:lastModifiedBy>
  <cp:revision>32</cp:revision>
  <dcterms:created xsi:type="dcterms:W3CDTF">2022-12-07T01:01:00Z</dcterms:created>
  <dcterms:modified xsi:type="dcterms:W3CDTF">2022-12-12T00:21:50Z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A41AE81B09B142D88ED09688B4724C1B</vt:lpwstr>
  </property>
  <property fmtid="{D5CDD505-2E9C-101B-9397-08002B2CF9AE}" pid="3" name="KSOProductBuildVer">
    <vt:lpwstr>1033-11.2.0.11214</vt:lpwstr>
  </property>
</Properties>
</file>