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92" autoAdjust="0"/>
  </p:normalViewPr>
  <p:slideViewPr>
    <p:cSldViewPr snapToGrid="0">
      <p:cViewPr varScale="1">
        <p:scale>
          <a:sx n="48" d="100"/>
          <a:sy n="48" d="100"/>
        </p:scale>
        <p:origin x="53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DNYA JUWALE" userId="7611ceb2603d46fb" providerId="LiveId" clId="{901C48B5-B30E-4516-BE81-452468E63774}"/>
    <pc:docChg chg="undo custSel addSld modSld">
      <pc:chgData name="PRADNYA JUWALE" userId="7611ceb2603d46fb" providerId="LiveId" clId="{901C48B5-B30E-4516-BE81-452468E63774}" dt="2025-08-27T17:04:29.272" v="184" actId="1076"/>
      <pc:docMkLst>
        <pc:docMk/>
      </pc:docMkLst>
      <pc:sldChg chg="modSp new mod">
        <pc:chgData name="PRADNYA JUWALE" userId="7611ceb2603d46fb" providerId="LiveId" clId="{901C48B5-B30E-4516-BE81-452468E63774}" dt="2025-08-27T17:03:28.528" v="178" actId="255"/>
        <pc:sldMkLst>
          <pc:docMk/>
          <pc:sldMk cId="2990649966" sldId="256"/>
        </pc:sldMkLst>
        <pc:spChg chg="mod">
          <ac:chgData name="PRADNYA JUWALE" userId="7611ceb2603d46fb" providerId="LiveId" clId="{901C48B5-B30E-4516-BE81-452468E63774}" dt="2025-08-27T16:53:05.867" v="132" actId="2711"/>
          <ac:spMkLst>
            <pc:docMk/>
            <pc:sldMk cId="2990649966" sldId="256"/>
            <ac:spMk id="2" creationId="{C8B51A4E-96BB-1B59-9538-E5B1A9FB0D71}"/>
          </ac:spMkLst>
        </pc:spChg>
        <pc:spChg chg="mod">
          <ac:chgData name="PRADNYA JUWALE" userId="7611ceb2603d46fb" providerId="LiveId" clId="{901C48B5-B30E-4516-BE81-452468E63774}" dt="2025-08-27T17:03:28.528" v="178" actId="255"/>
          <ac:spMkLst>
            <pc:docMk/>
            <pc:sldMk cId="2990649966" sldId="256"/>
            <ac:spMk id="3" creationId="{53F8BA5A-FDE4-3349-7BED-77837D4E4464}"/>
          </ac:spMkLst>
        </pc:spChg>
      </pc:sldChg>
      <pc:sldChg chg="modSp new mod">
        <pc:chgData name="PRADNYA JUWALE" userId="7611ceb2603d46fb" providerId="LiveId" clId="{901C48B5-B30E-4516-BE81-452468E63774}" dt="2025-08-27T17:03:36.003" v="179" actId="1076"/>
        <pc:sldMkLst>
          <pc:docMk/>
          <pc:sldMk cId="3709176679" sldId="257"/>
        </pc:sldMkLst>
        <pc:spChg chg="mod">
          <ac:chgData name="PRADNYA JUWALE" userId="7611ceb2603d46fb" providerId="LiveId" clId="{901C48B5-B30E-4516-BE81-452468E63774}" dt="2025-08-27T16:54:17.117" v="143" actId="113"/>
          <ac:spMkLst>
            <pc:docMk/>
            <pc:sldMk cId="3709176679" sldId="257"/>
            <ac:spMk id="2" creationId="{88D1ADBE-0697-7760-8377-1FD06C0F8428}"/>
          </ac:spMkLst>
        </pc:spChg>
        <pc:spChg chg="mod">
          <ac:chgData name="PRADNYA JUWALE" userId="7611ceb2603d46fb" providerId="LiveId" clId="{901C48B5-B30E-4516-BE81-452468E63774}" dt="2025-08-27T17:03:36.003" v="179" actId="1076"/>
          <ac:spMkLst>
            <pc:docMk/>
            <pc:sldMk cId="3709176679" sldId="257"/>
            <ac:spMk id="3" creationId="{4C68C9DD-BF7B-EC2B-9097-3681A731F911}"/>
          </ac:spMkLst>
        </pc:spChg>
      </pc:sldChg>
      <pc:sldChg chg="addSp delSp modSp new mod setBg">
        <pc:chgData name="PRADNYA JUWALE" userId="7611ceb2603d46fb" providerId="LiveId" clId="{901C48B5-B30E-4516-BE81-452468E63774}" dt="2025-08-27T17:03:45.496" v="180" actId="1076"/>
        <pc:sldMkLst>
          <pc:docMk/>
          <pc:sldMk cId="3618899327" sldId="258"/>
        </pc:sldMkLst>
        <pc:spChg chg="mod">
          <ac:chgData name="PRADNYA JUWALE" userId="7611ceb2603d46fb" providerId="LiveId" clId="{901C48B5-B30E-4516-BE81-452468E63774}" dt="2025-08-27T16:54:38.472" v="145" actId="108"/>
          <ac:spMkLst>
            <pc:docMk/>
            <pc:sldMk cId="3618899327" sldId="258"/>
            <ac:spMk id="2" creationId="{341A70EA-6E8A-5348-4B3A-9EB8BC5B6875}"/>
          </ac:spMkLst>
        </pc:spChg>
        <pc:spChg chg="add del">
          <ac:chgData name="PRADNYA JUWALE" userId="7611ceb2603d46fb" providerId="LiveId" clId="{901C48B5-B30E-4516-BE81-452468E63774}" dt="2025-08-27T15:04:05.944" v="15"/>
          <ac:spMkLst>
            <pc:docMk/>
            <pc:sldMk cId="3618899327" sldId="258"/>
            <ac:spMk id="3" creationId="{7984A967-3B29-C1FE-DF60-548F9173CED8}"/>
          </ac:spMkLst>
        </pc:spChg>
        <pc:spChg chg="add mod">
          <ac:chgData name="PRADNYA JUWALE" userId="7611ceb2603d46fb" providerId="LiveId" clId="{901C48B5-B30E-4516-BE81-452468E63774}" dt="2025-08-27T15:04:03.684" v="14"/>
          <ac:spMkLst>
            <pc:docMk/>
            <pc:sldMk cId="3618899327" sldId="258"/>
            <ac:spMk id="4" creationId="{7A3B5F9E-C4E5-7AAA-446F-641D77A71F8A}"/>
          </ac:spMkLst>
        </pc:spChg>
        <pc:spChg chg="add mod">
          <ac:chgData name="PRADNYA JUWALE" userId="7611ceb2603d46fb" providerId="LiveId" clId="{901C48B5-B30E-4516-BE81-452468E63774}" dt="2025-08-27T17:03:45.496" v="180" actId="1076"/>
          <ac:spMkLst>
            <pc:docMk/>
            <pc:sldMk cId="3618899327" sldId="258"/>
            <ac:spMk id="5" creationId="{A4FCB3A7-268E-348B-B128-EA49EC612D33}"/>
          </ac:spMkLst>
        </pc:spChg>
      </pc:sldChg>
      <pc:sldChg chg="modSp new mod">
        <pc:chgData name="PRADNYA JUWALE" userId="7611ceb2603d46fb" providerId="LiveId" clId="{901C48B5-B30E-4516-BE81-452468E63774}" dt="2025-08-27T17:04:03.193" v="181" actId="1076"/>
        <pc:sldMkLst>
          <pc:docMk/>
          <pc:sldMk cId="3035906980" sldId="259"/>
        </pc:sldMkLst>
        <pc:spChg chg="mod">
          <ac:chgData name="PRADNYA JUWALE" userId="7611ceb2603d46fb" providerId="LiveId" clId="{901C48B5-B30E-4516-BE81-452468E63774}" dt="2025-08-27T16:54:44.397" v="146" actId="108"/>
          <ac:spMkLst>
            <pc:docMk/>
            <pc:sldMk cId="3035906980" sldId="259"/>
            <ac:spMk id="2" creationId="{6C9C315A-CF43-B535-8E9A-690A5B6B53C5}"/>
          </ac:spMkLst>
        </pc:spChg>
        <pc:spChg chg="mod">
          <ac:chgData name="PRADNYA JUWALE" userId="7611ceb2603d46fb" providerId="LiveId" clId="{901C48B5-B30E-4516-BE81-452468E63774}" dt="2025-08-27T17:04:03.193" v="181" actId="1076"/>
          <ac:spMkLst>
            <pc:docMk/>
            <pc:sldMk cId="3035906980" sldId="259"/>
            <ac:spMk id="3" creationId="{9A0017C3-2564-50D8-C41F-647526F44FAD}"/>
          </ac:spMkLst>
        </pc:spChg>
      </pc:sldChg>
      <pc:sldChg chg="modSp new mod">
        <pc:chgData name="PRADNYA JUWALE" userId="7611ceb2603d46fb" providerId="LiveId" clId="{901C48B5-B30E-4516-BE81-452468E63774}" dt="2025-08-27T17:04:13.644" v="182" actId="1076"/>
        <pc:sldMkLst>
          <pc:docMk/>
          <pc:sldMk cId="2937276281" sldId="260"/>
        </pc:sldMkLst>
        <pc:spChg chg="mod">
          <ac:chgData name="PRADNYA JUWALE" userId="7611ceb2603d46fb" providerId="LiveId" clId="{901C48B5-B30E-4516-BE81-452468E63774}" dt="2025-08-27T16:54:50.849" v="147" actId="108"/>
          <ac:spMkLst>
            <pc:docMk/>
            <pc:sldMk cId="2937276281" sldId="260"/>
            <ac:spMk id="2" creationId="{ECC80D85-89C5-7758-D63C-418EB231239B}"/>
          </ac:spMkLst>
        </pc:spChg>
        <pc:spChg chg="mod">
          <ac:chgData name="PRADNYA JUWALE" userId="7611ceb2603d46fb" providerId="LiveId" clId="{901C48B5-B30E-4516-BE81-452468E63774}" dt="2025-08-27T17:04:13.644" v="182" actId="1076"/>
          <ac:spMkLst>
            <pc:docMk/>
            <pc:sldMk cId="2937276281" sldId="260"/>
            <ac:spMk id="3" creationId="{43F58786-B663-C121-941A-0A8B97FC2438}"/>
          </ac:spMkLst>
        </pc:spChg>
      </pc:sldChg>
      <pc:sldChg chg="addSp delSp modSp new mod">
        <pc:chgData name="PRADNYA JUWALE" userId="7611ceb2603d46fb" providerId="LiveId" clId="{901C48B5-B30E-4516-BE81-452468E63774}" dt="2025-08-27T17:02:25.299" v="169" actId="1076"/>
        <pc:sldMkLst>
          <pc:docMk/>
          <pc:sldMk cId="2663440422" sldId="261"/>
        </pc:sldMkLst>
        <pc:spChg chg="mod">
          <ac:chgData name="PRADNYA JUWALE" userId="7611ceb2603d46fb" providerId="LiveId" clId="{901C48B5-B30E-4516-BE81-452468E63774}" dt="2025-08-27T16:54:56.011" v="148" actId="108"/>
          <ac:spMkLst>
            <pc:docMk/>
            <pc:sldMk cId="2663440422" sldId="261"/>
            <ac:spMk id="2" creationId="{A3C93ECB-5E38-B30F-4300-ABF31869D815}"/>
          </ac:spMkLst>
        </pc:spChg>
        <pc:spChg chg="del">
          <ac:chgData name="PRADNYA JUWALE" userId="7611ceb2603d46fb" providerId="LiveId" clId="{901C48B5-B30E-4516-BE81-452468E63774}" dt="2025-08-27T15:05:18.473" v="23"/>
          <ac:spMkLst>
            <pc:docMk/>
            <pc:sldMk cId="2663440422" sldId="261"/>
            <ac:spMk id="3" creationId="{5695076A-FF4D-DB12-1B2E-64DB8CDBE9C0}"/>
          </ac:spMkLst>
        </pc:spChg>
        <pc:spChg chg="add mod">
          <ac:chgData name="PRADNYA JUWALE" userId="7611ceb2603d46fb" providerId="LiveId" clId="{901C48B5-B30E-4516-BE81-452468E63774}" dt="2025-08-27T17:02:25.299" v="169" actId="1076"/>
          <ac:spMkLst>
            <pc:docMk/>
            <pc:sldMk cId="2663440422" sldId="261"/>
            <ac:spMk id="4" creationId="{8B8D3005-B32C-D5E9-C0D8-C191897258F3}"/>
          </ac:spMkLst>
        </pc:spChg>
      </pc:sldChg>
      <pc:sldChg chg="addSp delSp modSp new mod">
        <pc:chgData name="PRADNYA JUWALE" userId="7611ceb2603d46fb" providerId="LiveId" clId="{901C48B5-B30E-4516-BE81-452468E63774}" dt="2025-08-27T17:04:25.734" v="183" actId="1076"/>
        <pc:sldMkLst>
          <pc:docMk/>
          <pc:sldMk cId="1555916048" sldId="262"/>
        </pc:sldMkLst>
        <pc:spChg chg="mod">
          <ac:chgData name="PRADNYA JUWALE" userId="7611ceb2603d46fb" providerId="LiveId" clId="{901C48B5-B30E-4516-BE81-452468E63774}" dt="2025-08-27T16:55:15.272" v="150" actId="108"/>
          <ac:spMkLst>
            <pc:docMk/>
            <pc:sldMk cId="1555916048" sldId="262"/>
            <ac:spMk id="2" creationId="{721CE307-C29E-6CDA-975A-0D3CC4F81090}"/>
          </ac:spMkLst>
        </pc:spChg>
        <pc:spChg chg="del">
          <ac:chgData name="PRADNYA JUWALE" userId="7611ceb2603d46fb" providerId="LiveId" clId="{901C48B5-B30E-4516-BE81-452468E63774}" dt="2025-08-27T15:05:45.398" v="25"/>
          <ac:spMkLst>
            <pc:docMk/>
            <pc:sldMk cId="1555916048" sldId="262"/>
            <ac:spMk id="3" creationId="{E3946E4A-5CA9-62EB-A0CF-BD2694A71518}"/>
          </ac:spMkLst>
        </pc:spChg>
        <pc:spChg chg="add mod">
          <ac:chgData name="PRADNYA JUWALE" userId="7611ceb2603d46fb" providerId="LiveId" clId="{901C48B5-B30E-4516-BE81-452468E63774}" dt="2025-08-27T17:04:25.734" v="183" actId="1076"/>
          <ac:spMkLst>
            <pc:docMk/>
            <pc:sldMk cId="1555916048" sldId="262"/>
            <ac:spMk id="4" creationId="{FB85874A-B23D-1558-1550-7AEFB7EA8965}"/>
          </ac:spMkLst>
        </pc:spChg>
      </pc:sldChg>
      <pc:sldChg chg="modSp new mod">
        <pc:chgData name="PRADNYA JUWALE" userId="7611ceb2603d46fb" providerId="LiveId" clId="{901C48B5-B30E-4516-BE81-452468E63774}" dt="2025-08-27T17:04:29.272" v="184" actId="1076"/>
        <pc:sldMkLst>
          <pc:docMk/>
          <pc:sldMk cId="2125312738" sldId="263"/>
        </pc:sldMkLst>
        <pc:spChg chg="mod">
          <ac:chgData name="PRADNYA JUWALE" userId="7611ceb2603d46fb" providerId="LiveId" clId="{901C48B5-B30E-4516-BE81-452468E63774}" dt="2025-08-27T16:55:20.458" v="151" actId="108"/>
          <ac:spMkLst>
            <pc:docMk/>
            <pc:sldMk cId="2125312738" sldId="263"/>
            <ac:spMk id="2" creationId="{04ED2E6B-87A0-3E59-5945-C8E8A0B7BF07}"/>
          </ac:spMkLst>
        </pc:spChg>
        <pc:spChg chg="mod">
          <ac:chgData name="PRADNYA JUWALE" userId="7611ceb2603d46fb" providerId="LiveId" clId="{901C48B5-B30E-4516-BE81-452468E63774}" dt="2025-08-27T17:04:29.272" v="184" actId="1076"/>
          <ac:spMkLst>
            <pc:docMk/>
            <pc:sldMk cId="2125312738" sldId="263"/>
            <ac:spMk id="3" creationId="{79E5C5CF-2A01-FFE8-91E3-AA8D0B6EF25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85A5-942E-469A-BF35-D64501399FFF}" type="datetimeFigureOut">
              <a:rPr lang="en-IN" smtClean="0"/>
              <a:t>2025-08-27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A39598-F406-409E-9840-05D1FD767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9238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85A5-942E-469A-BF35-D64501399FFF}" type="datetimeFigureOut">
              <a:rPr lang="en-IN" smtClean="0"/>
              <a:t>2025-08-27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A39598-F406-409E-9840-05D1FD767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575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85A5-942E-469A-BF35-D64501399FFF}" type="datetimeFigureOut">
              <a:rPr lang="en-IN" smtClean="0"/>
              <a:t>2025-08-27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A39598-F406-409E-9840-05D1FD76773D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0102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85A5-942E-469A-BF35-D64501399FFF}" type="datetimeFigureOut">
              <a:rPr lang="en-IN" smtClean="0"/>
              <a:t>2025-08-27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A39598-F406-409E-9840-05D1FD767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9408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85A5-942E-469A-BF35-D64501399FFF}" type="datetimeFigureOut">
              <a:rPr lang="en-IN" smtClean="0"/>
              <a:t>2025-08-27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A39598-F406-409E-9840-05D1FD76773D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61398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85A5-942E-469A-BF35-D64501399FFF}" type="datetimeFigureOut">
              <a:rPr lang="en-IN" smtClean="0"/>
              <a:t>2025-08-27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A39598-F406-409E-9840-05D1FD767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237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85A5-942E-469A-BF35-D64501399FFF}" type="datetimeFigureOut">
              <a:rPr lang="en-IN" smtClean="0"/>
              <a:t>2025-08-27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9598-F406-409E-9840-05D1FD767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953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85A5-942E-469A-BF35-D64501399FFF}" type="datetimeFigureOut">
              <a:rPr lang="en-IN" smtClean="0"/>
              <a:t>2025-08-27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9598-F406-409E-9840-05D1FD767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60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85A5-942E-469A-BF35-D64501399FFF}" type="datetimeFigureOut">
              <a:rPr lang="en-IN" smtClean="0"/>
              <a:t>2025-08-27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9598-F406-409E-9840-05D1FD767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359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85A5-942E-469A-BF35-D64501399FFF}" type="datetimeFigureOut">
              <a:rPr lang="en-IN" smtClean="0"/>
              <a:t>2025-08-27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A39598-F406-409E-9840-05D1FD767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59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85A5-942E-469A-BF35-D64501399FFF}" type="datetimeFigureOut">
              <a:rPr lang="en-IN" smtClean="0"/>
              <a:t>2025-08-27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A39598-F406-409E-9840-05D1FD767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64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85A5-942E-469A-BF35-D64501399FFF}" type="datetimeFigureOut">
              <a:rPr lang="en-IN" smtClean="0"/>
              <a:t>2025-08-27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A39598-F406-409E-9840-05D1FD767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788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85A5-942E-469A-BF35-D64501399FFF}" type="datetimeFigureOut">
              <a:rPr lang="en-IN" smtClean="0"/>
              <a:t>2025-08-27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9598-F406-409E-9840-05D1FD767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609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85A5-942E-469A-BF35-D64501399FFF}" type="datetimeFigureOut">
              <a:rPr lang="en-IN" smtClean="0"/>
              <a:t>2025-08-27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9598-F406-409E-9840-05D1FD767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52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85A5-942E-469A-BF35-D64501399FFF}" type="datetimeFigureOut">
              <a:rPr lang="en-IN" smtClean="0"/>
              <a:t>2025-08-27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39598-F406-409E-9840-05D1FD767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554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185A5-942E-469A-BF35-D64501399FFF}" type="datetimeFigureOut">
              <a:rPr lang="en-IN" smtClean="0"/>
              <a:t>2025-08-27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A39598-F406-409E-9840-05D1FD767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46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185A5-942E-469A-BF35-D64501399FFF}" type="datetimeFigureOut">
              <a:rPr lang="en-IN" smtClean="0"/>
              <a:t>2025-08-27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A39598-F406-409E-9840-05D1FD7677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0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1A4E-96BB-1B59-9538-E5B1A9FB0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6602" y="1166219"/>
            <a:ext cx="8129336" cy="2262781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Waste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8BA5A-FDE4-3349-7BED-77837D4E4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76601" y="3606305"/>
            <a:ext cx="7551820" cy="1126283"/>
          </a:xfrm>
        </p:spPr>
        <p:txBody>
          <a:bodyPr>
            <a:normAutofit/>
          </a:bodyPr>
          <a:lstStyle/>
          <a:p>
            <a:r>
              <a:rPr lang="en-US" sz="2200" b="1" dirty="0"/>
              <a:t>Comprehensive Analysis for Optimized Donation and Distribution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299064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1ADBE-0697-7760-8377-1FD06C0F8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8C9DD-BF7B-EC2B-9097-3681A731F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784641" cy="3777622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/>
              <a:t>Food waste is a critical global issue, impacting both sustainability and hunger management.</a:t>
            </a:r>
            <a:br>
              <a:rPr lang="en-US" sz="2200" b="1" dirty="0"/>
            </a:br>
            <a:r>
              <a:rPr lang="en-US" sz="2200" b="1" dirty="0"/>
              <a:t>This project focuses on analyzing food donation and claim data to improve utilization, minimize waste, and enhance equitable distribution.</a:t>
            </a:r>
            <a:br>
              <a:rPr lang="en-US" sz="2200" b="1" dirty="0"/>
            </a:br>
            <a:r>
              <a:rPr lang="en-US" sz="2200" b="1" dirty="0"/>
              <a:t>Tools used:</a:t>
            </a:r>
          </a:p>
          <a:p>
            <a:r>
              <a:rPr lang="en-US" sz="2200" b="1" dirty="0"/>
              <a:t>PostgreSQL for database management</a:t>
            </a:r>
          </a:p>
          <a:p>
            <a:r>
              <a:rPr lang="en-US" sz="2200" b="1" dirty="0"/>
              <a:t>Python &amp; </a:t>
            </a:r>
            <a:r>
              <a:rPr lang="en-US" sz="2200" b="1" dirty="0" err="1"/>
              <a:t>Streamlit</a:t>
            </a:r>
            <a:r>
              <a:rPr lang="en-US" sz="2200" b="1" dirty="0"/>
              <a:t> for building an interactive dashboard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9176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70EA-6E8A-5348-4B3A-9EB8BC5B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4FCB3A7-268E-348B-B128-EA49EC612D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92925" y="1905000"/>
            <a:ext cx="8700718" cy="2975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buSzTx/>
              <a:tabLst/>
            </a:pPr>
            <a:r>
              <a:rPr lang="en-US" altLang="en-US" sz="2200" b="1" dirty="0"/>
              <a:t>Analyze donation trends across cities and provider types.</a:t>
            </a:r>
          </a:p>
          <a:p>
            <a:pPr marR="0" lvl="0" fontAlgn="base">
              <a:lnSpc>
                <a:spcPct val="100000"/>
              </a:lnSpc>
              <a:buSzTx/>
              <a:tabLst/>
            </a:pPr>
            <a:r>
              <a:rPr lang="en-US" altLang="en-US" sz="2200" b="1" dirty="0"/>
              <a:t>Track food availability, claims, and distribution efficiency.</a:t>
            </a:r>
          </a:p>
          <a:p>
            <a:pPr marR="0" lvl="0" fontAlgn="base">
              <a:lnSpc>
                <a:spcPct val="100000"/>
              </a:lnSpc>
              <a:buSzTx/>
              <a:tabLst/>
            </a:pPr>
            <a:r>
              <a:rPr lang="en-US" altLang="en-US" sz="2200" b="1" dirty="0"/>
              <a:t>Identify high-demand items and underutilized providers.</a:t>
            </a:r>
          </a:p>
          <a:p>
            <a:pPr marR="0" lvl="0" fontAlgn="base">
              <a:lnSpc>
                <a:spcPct val="100000"/>
              </a:lnSpc>
              <a:buSzTx/>
              <a:tabLst/>
            </a:pPr>
            <a:r>
              <a:rPr lang="en-US" altLang="en-US" sz="2200" b="1" dirty="0"/>
              <a:t>Develop an interactive platform for query execution and visualization.</a:t>
            </a:r>
          </a:p>
          <a:p>
            <a:pPr marR="0" lvl="0" fontAlgn="base">
              <a:lnSpc>
                <a:spcPct val="100000"/>
              </a:lnSpc>
              <a:buSzTx/>
              <a:tabLst/>
            </a:pPr>
            <a:r>
              <a:rPr lang="en-US" altLang="en-US" sz="2200" b="1" dirty="0"/>
              <a:t>Generate actionable recommendations to reduce waste and improve logistics.</a:t>
            </a:r>
          </a:p>
        </p:txBody>
      </p:sp>
    </p:spTree>
    <p:extLst>
      <p:ext uri="{BB962C8B-B14F-4D97-AF65-F5344CB8AC3E}">
        <p14:creationId xmlns:p14="http://schemas.microsoft.com/office/powerpoint/2010/main" val="3618899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315A-CF43-B535-8E9A-690A5B6B5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017C3-2564-50D8-C41F-647526F44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796970" cy="3986463"/>
          </a:xfrm>
        </p:spPr>
        <p:txBody>
          <a:bodyPr>
            <a:normAutofit fontScale="85000" lnSpcReduction="10000"/>
          </a:bodyPr>
          <a:lstStyle/>
          <a:p>
            <a:pPr fontAlgn="base">
              <a:lnSpc>
                <a:spcPct val="120000"/>
              </a:lnSpc>
            </a:pPr>
            <a:r>
              <a:rPr lang="en-IN" sz="2600" b="1" dirty="0"/>
              <a:t>Data Source: Providers, Receivers, Food Listings, and Claims</a:t>
            </a:r>
          </a:p>
          <a:p>
            <a:pPr fontAlgn="base">
              <a:lnSpc>
                <a:spcPct val="120000"/>
              </a:lnSpc>
            </a:pPr>
            <a:r>
              <a:rPr lang="en-IN" sz="2600" b="1" dirty="0"/>
              <a:t>Tools: PostgreSQL (Database Setup &amp; SQL Queries), Python + </a:t>
            </a:r>
            <a:r>
              <a:rPr lang="en-IN" sz="2600" b="1" dirty="0" err="1"/>
              <a:t>Streamlit</a:t>
            </a:r>
            <a:r>
              <a:rPr lang="en-IN" sz="2600" b="1" dirty="0"/>
              <a:t> (Web App Development)</a:t>
            </a:r>
          </a:p>
          <a:p>
            <a:pPr fontAlgn="base">
              <a:lnSpc>
                <a:spcPct val="120000"/>
              </a:lnSpc>
            </a:pPr>
            <a:r>
              <a:rPr lang="en-IN" sz="2600" b="1" dirty="0"/>
              <a:t>Process:</a:t>
            </a:r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/>
            </a:pPr>
            <a:r>
              <a:rPr lang="en-IN" sz="2600" b="1" dirty="0"/>
              <a:t>Data Loading &amp; Cleaning</a:t>
            </a:r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/>
            </a:pPr>
            <a:r>
              <a:rPr lang="en-IN" sz="2600" b="1" dirty="0"/>
              <a:t>SQL-based Exploratory Data Analysis (EDA)</a:t>
            </a:r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/>
            </a:pPr>
            <a:r>
              <a:rPr lang="en-IN" sz="2600" b="1" dirty="0"/>
              <a:t>Interactive Dashboard Development in </a:t>
            </a:r>
            <a:r>
              <a:rPr lang="en-IN" sz="2600" b="1" dirty="0" err="1"/>
              <a:t>Streamlit</a:t>
            </a:r>
            <a:endParaRPr lang="en-IN" sz="2600" b="1" dirty="0"/>
          </a:p>
          <a:p>
            <a:pPr marL="514350" indent="-514350" fontAlgn="base">
              <a:lnSpc>
                <a:spcPct val="120000"/>
              </a:lnSpc>
              <a:buFont typeface="+mj-lt"/>
              <a:buAutoNum type="arabicPeriod"/>
            </a:pPr>
            <a:r>
              <a:rPr lang="en-IN" sz="2600" b="1" dirty="0"/>
              <a:t>Insights, Recommendations &amp; Reporting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590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0D85-89C5-7758-D63C-418EB231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Impactful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58786-B663-C121-941A-0A8B97FC2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764886" cy="3777622"/>
          </a:xfrm>
        </p:spPr>
        <p:txBody>
          <a:bodyPr>
            <a:noAutofit/>
          </a:bodyPr>
          <a:lstStyle/>
          <a:p>
            <a:r>
              <a:rPr lang="en-US" sz="2200" b="1" dirty="0"/>
              <a:t>Providers &amp; Receivers per City:</a:t>
            </a:r>
            <a:r>
              <a:rPr lang="en-US" sz="2200" dirty="0"/>
              <a:t> Most cities have only 1–2 providers/receivers, indicating limited local networks.</a:t>
            </a:r>
          </a:p>
          <a:p>
            <a:r>
              <a:rPr lang="en-US" sz="2200" b="1" dirty="0"/>
              <a:t>Top Contributing Provider Type:</a:t>
            </a:r>
            <a:r>
              <a:rPr lang="en-US" sz="2200" dirty="0"/>
              <a:t> Restaurants contribute the highest quantity (6,923 units).</a:t>
            </a:r>
          </a:p>
          <a:p>
            <a:r>
              <a:rPr lang="en-US" sz="2200" b="1" dirty="0"/>
              <a:t>Food Type Distribution:</a:t>
            </a:r>
            <a:r>
              <a:rPr lang="en-US" sz="2200" dirty="0"/>
              <a:t> Vegan food dominates (70%), followed by Non-Vegetarian (19%) and Vegetarian (10%).</a:t>
            </a:r>
          </a:p>
          <a:p>
            <a:r>
              <a:rPr lang="en-US" sz="2200" b="1" dirty="0"/>
              <a:t>Claims Analysis:</a:t>
            </a:r>
            <a:r>
              <a:rPr lang="en-US" sz="2200" dirty="0"/>
              <a:t> High cancellation rate (33.6%) and pending claims (32.5%) indicate operational challenges.</a:t>
            </a:r>
          </a:p>
          <a:p>
            <a:r>
              <a:rPr lang="en-US" sz="2200" b="1" dirty="0"/>
              <a:t>Near-Expiry Listings:</a:t>
            </a:r>
            <a:r>
              <a:rPr lang="en-US" sz="2200" dirty="0"/>
              <a:t> Real-time tracking of soon-to-expire items supports better claim planning.</a:t>
            </a:r>
          </a:p>
        </p:txBody>
      </p:sp>
    </p:spTree>
    <p:extLst>
      <p:ext uri="{BB962C8B-B14F-4D97-AF65-F5344CB8AC3E}">
        <p14:creationId xmlns:p14="http://schemas.microsoft.com/office/powerpoint/2010/main" val="293727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3ECB-5E38-B30F-4300-ABF31869D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B8D3005-B32C-D5E9-C0D8-C191897258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92925" y="1905000"/>
            <a:ext cx="8796970" cy="4734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buSzTx/>
              <a:tabLst/>
            </a:pPr>
            <a:r>
              <a:rPr lang="en-US" altLang="en-US" sz="2200" b="1" dirty="0"/>
              <a:t>Overview Page: </a:t>
            </a:r>
            <a:r>
              <a:rPr lang="en-US" altLang="en-US" sz="2200" dirty="0"/>
              <a:t>KPI metrics for total providers, receivers, listings, and claims.</a:t>
            </a:r>
          </a:p>
          <a:p>
            <a:pPr marR="0" lvl="0" fontAlgn="base">
              <a:lnSpc>
                <a:spcPct val="100000"/>
              </a:lnSpc>
              <a:buSzTx/>
              <a:tabLst/>
            </a:pPr>
            <a:r>
              <a:rPr lang="en-US" altLang="en-US" sz="2200" b="1" dirty="0"/>
              <a:t>Providers &amp; Receivers Pages: </a:t>
            </a:r>
            <a:r>
              <a:rPr lang="en-US" altLang="en-US" sz="2200" dirty="0"/>
              <a:t>Tables and bar charts for city-wise distribution.</a:t>
            </a:r>
          </a:p>
          <a:p>
            <a:pPr marR="0" lvl="0" fontAlgn="base">
              <a:lnSpc>
                <a:spcPct val="100000"/>
              </a:lnSpc>
              <a:buSzTx/>
              <a:tabLst/>
            </a:pPr>
            <a:r>
              <a:rPr lang="en-US" altLang="en-US" sz="2200" b="1" dirty="0"/>
              <a:t>Food Listings Page: </a:t>
            </a:r>
            <a:r>
              <a:rPr lang="en-US" altLang="en-US" sz="2200" dirty="0"/>
              <a:t>Complete listings + filter for near-expiry items.</a:t>
            </a:r>
          </a:p>
          <a:p>
            <a:pPr marR="0" lvl="0" fontAlgn="base">
              <a:lnSpc>
                <a:spcPct val="100000"/>
              </a:lnSpc>
              <a:buSzTx/>
              <a:tabLst/>
            </a:pPr>
            <a:r>
              <a:rPr lang="en-US" altLang="en-US" sz="2200" b="1" dirty="0"/>
              <a:t>Claims Page: </a:t>
            </a:r>
            <a:r>
              <a:rPr lang="en-US" altLang="en-US" sz="2200" dirty="0"/>
              <a:t>Claims data with status-based analysis.</a:t>
            </a:r>
          </a:p>
          <a:p>
            <a:pPr marR="0" lvl="0" fontAlgn="base">
              <a:lnSpc>
                <a:spcPct val="100000"/>
              </a:lnSpc>
              <a:buSzTx/>
              <a:tabLst/>
            </a:pPr>
            <a:r>
              <a:rPr lang="en-US" altLang="en-US" sz="2200" b="1" dirty="0"/>
              <a:t>Analytics Page: </a:t>
            </a:r>
            <a:r>
              <a:rPr lang="en-US" altLang="en-US" sz="2200" dirty="0"/>
              <a:t>Key trend visualizations (provider type, food type).</a:t>
            </a:r>
          </a:p>
          <a:p>
            <a:pPr marR="0" lvl="0" fontAlgn="base">
              <a:lnSpc>
                <a:spcPct val="100000"/>
              </a:lnSpc>
              <a:buSzTx/>
              <a:tabLst/>
            </a:pPr>
            <a:r>
              <a:rPr lang="en-US" altLang="en-US" sz="2200" b="1" dirty="0"/>
              <a:t>Query Page: </a:t>
            </a:r>
            <a:r>
              <a:rPr lang="en-US" altLang="en-US" sz="2200" dirty="0"/>
              <a:t>Custom SQL query execution with various visualization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44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E307-C29E-6CDA-975A-0D3CC4F81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85874A-B23D-1558-1550-7AEFB7EA89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92925" y="1905000"/>
            <a:ext cx="8764886" cy="3990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/>
            <a:r>
              <a:rPr lang="en-US" altLang="en-US" sz="2200" b="1" dirty="0"/>
              <a:t>Increase awareness in low-activity cities to expand provider and receiver networks.</a:t>
            </a:r>
          </a:p>
          <a:p>
            <a:pPr fontAlgn="base"/>
            <a:r>
              <a:rPr lang="en-US" altLang="en-US" sz="2200" b="1" dirty="0"/>
              <a:t>Build strong partnerships with restaurants and incentivize regular contributions.</a:t>
            </a:r>
          </a:p>
          <a:p>
            <a:pPr fontAlgn="base"/>
            <a:r>
              <a:rPr lang="en-US" altLang="en-US" sz="2200" b="1" dirty="0"/>
              <a:t>Implement automated notifications for near-expiry food to reduce waste.</a:t>
            </a:r>
          </a:p>
          <a:p>
            <a:pPr fontAlgn="base"/>
            <a:r>
              <a:rPr lang="en-US" altLang="en-US" sz="2200" b="1" dirty="0"/>
              <a:t>Introduce real-time claim tracking and auto-reminders to minimize pending/cancelled claims.</a:t>
            </a:r>
          </a:p>
          <a:p>
            <a:pPr fontAlgn="base"/>
            <a:r>
              <a:rPr lang="en-US" altLang="en-US" sz="2200" b="1" dirty="0"/>
              <a:t>Use predictive analytics to match providers and receivers based on demand and supply patterns.</a:t>
            </a:r>
          </a:p>
        </p:txBody>
      </p:sp>
    </p:spTree>
    <p:extLst>
      <p:ext uri="{BB962C8B-B14F-4D97-AF65-F5344CB8AC3E}">
        <p14:creationId xmlns:p14="http://schemas.microsoft.com/office/powerpoint/2010/main" val="155591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2E6B-87A0-3E59-5945-C8E8A0B7B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5C5CF-2A01-FFE8-91E3-AA8D0B6EF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1687" cy="3777622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200" b="1" dirty="0"/>
              <a:t>This project highlights how data-driven insights can significantly improve food donation management and reduce waste. By integrating SQL analysis with an interactive </a:t>
            </a:r>
            <a:r>
              <a:rPr lang="en-US" sz="2200" b="1" dirty="0" err="1"/>
              <a:t>Streamlit</a:t>
            </a:r>
            <a:r>
              <a:rPr lang="en-US" sz="2200" b="1" dirty="0"/>
              <a:t> dashboard, we enable real-time tracking, better coordination, and informed decision-making. The approach helps identify trends, optimize distribution, and ensure equitable access for receivers. Ultimately, this solution supports sustainability and strengthens the food donation ecosystem.</a:t>
            </a:r>
            <a:endParaRPr lang="en-IN" sz="2200" b="1" dirty="0"/>
          </a:p>
        </p:txBody>
      </p:sp>
    </p:spTree>
    <p:extLst>
      <p:ext uri="{BB962C8B-B14F-4D97-AF65-F5344CB8AC3E}">
        <p14:creationId xmlns:p14="http://schemas.microsoft.com/office/powerpoint/2010/main" val="212531273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466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 3</vt:lpstr>
      <vt:lpstr>Wisp</vt:lpstr>
      <vt:lpstr>Food Waste Management System</vt:lpstr>
      <vt:lpstr>Introduction</vt:lpstr>
      <vt:lpstr>Project Objectives</vt:lpstr>
      <vt:lpstr>Methodology Overview</vt:lpstr>
      <vt:lpstr>Most Impactful Findings</vt:lpstr>
      <vt:lpstr>Streamlit Dashboard Overview</vt:lpstr>
      <vt:lpstr>Recommendations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PRADNYA JUWALE</dc:creator>
  <cp:lastModifiedBy>PRADNYA JUWALE</cp:lastModifiedBy>
  <cp:revision>1</cp:revision>
  <dcterms:created xsi:type="dcterms:W3CDTF">2025-08-27T15:00:50Z</dcterms:created>
  <dcterms:modified xsi:type="dcterms:W3CDTF">2025-08-27T17:05:29Z</dcterms:modified>
</cp:coreProperties>
</file>