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64" r:id="rId2"/>
    <p:sldId id="260" r:id="rId3"/>
    <p:sldId id="276" r:id="rId4"/>
    <p:sldId id="277" r:id="rId5"/>
    <p:sldId id="267" r:id="rId6"/>
    <p:sldId id="287" r:id="rId7"/>
    <p:sldId id="281" r:id="rId8"/>
    <p:sldId id="278" r:id="rId9"/>
    <p:sldId id="269" r:id="rId10"/>
    <p:sldId id="286" r:id="rId11"/>
    <p:sldId id="279" r:id="rId12"/>
    <p:sldId id="282" r:id="rId13"/>
    <p:sldId id="271" r:id="rId14"/>
    <p:sldId id="275" r:id="rId15"/>
    <p:sldId id="285" r:id="rId16"/>
    <p:sldId id="283" r:id="rId17"/>
    <p:sldId id="284" r:id="rId18"/>
    <p:sldId id="274" r:id="rId19"/>
    <p:sldId id="280" r:id="rId20"/>
    <p:sldId id="289"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94291" autoAdjust="0"/>
  </p:normalViewPr>
  <p:slideViewPr>
    <p:cSldViewPr snapToGrid="0">
      <p:cViewPr>
        <p:scale>
          <a:sx n="70" d="100"/>
          <a:sy n="70" d="100"/>
        </p:scale>
        <p:origin x="-708"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75D894F-E2DD-4398-AFB5-16CD40F38AAF}" type="datetimeFigureOut">
              <a:rPr lang="en-US" smtClean="0"/>
              <a:pPr/>
              <a:t>6/20/2021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C5EC919-A10B-4419-8720-91D71ACD7A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01302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B0E5F64C-3C14-47AF-A28B-7C45C7D6273E}" type="datetime">
              <a:rPr lang="en-IN" sz="1200" b="0" strike="noStrike" spc="-1">
                <a:solidFill>
                  <a:srgbClr val="8B8B8B"/>
                </a:solidFill>
                <a:latin typeface="Calibri"/>
              </a:rPr>
              <a:pPr>
                <a:lnSpc>
                  <a:spcPct val="100000"/>
                </a:lnSpc>
              </a:pPr>
              <a:t>20-06-2021</a:t>
            </a:fld>
            <a:endParaRPr lang="en-US" sz="1200" b="0" strike="noStrike" spc="-1">
              <a:latin typeface="Times New Roman"/>
            </a:endParaRPr>
          </a:p>
        </p:txBody>
      </p:sp>
      <p:sp>
        <p:nvSpPr>
          <p:cNvPr id="6" name="PlaceHolder 2"/>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C3BE2692-80E7-4846-A458-A3A549EDD5D2}" type="slidenum">
              <a:rPr lang="en-IN" sz="1200" b="0" strike="noStrike" spc="-1">
                <a:solidFill>
                  <a:srgbClr val="8B8B8B"/>
                </a:solidFill>
                <a:latin typeface="Calibri"/>
              </a:rPr>
              <a:pPr algn="r">
                <a:lnSpc>
                  <a:spcPct val="100000"/>
                </a:lnSpc>
              </a:pPr>
              <a:t>‹#›</a:t>
            </a:fld>
            <a:endParaRPr lang="en-US" sz="1200" b="0" strike="noStrike" spc="-1">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win\Desktop\Logo.jpg"/>
          <p:cNvPicPr/>
          <p:nvPr/>
        </p:nvPicPr>
        <p:blipFill>
          <a:blip r:embed="rId3"/>
          <a:srcRect l="8849" t="10001" r="9151" b="8333"/>
          <a:stretch>
            <a:fillRect/>
          </a:stretch>
        </p:blipFill>
        <p:spPr bwMode="auto">
          <a:xfrm>
            <a:off x="521009" y="479509"/>
            <a:ext cx="1848704" cy="1452322"/>
          </a:xfrm>
          <a:prstGeom prst="rect">
            <a:avLst/>
          </a:prstGeom>
          <a:noFill/>
          <a:ln w="9525">
            <a:noFill/>
            <a:miter lim="800000"/>
            <a:headEnd/>
            <a:tailEnd/>
          </a:ln>
        </p:spPr>
      </p:pic>
      <p:pic>
        <p:nvPicPr>
          <p:cNvPr id="5" name="Picture 4" descr="C:\Users\win\Desktop\header.jpg"/>
          <p:cNvPicPr/>
          <p:nvPr/>
        </p:nvPicPr>
        <p:blipFill>
          <a:blip r:embed="rId4"/>
          <a:srcRect/>
          <a:stretch>
            <a:fillRect/>
          </a:stretch>
        </p:blipFill>
        <p:spPr bwMode="auto">
          <a:xfrm>
            <a:off x="10058401" y="479509"/>
            <a:ext cx="1651748" cy="1452322"/>
          </a:xfrm>
          <a:prstGeom prst="rect">
            <a:avLst/>
          </a:prstGeom>
          <a:noFill/>
          <a:ln w="9525">
            <a:noFill/>
            <a:miter lim="800000"/>
            <a:headEnd/>
            <a:tailEnd/>
          </a:ln>
        </p:spPr>
      </p:pic>
      <p:sp>
        <p:nvSpPr>
          <p:cNvPr id="6" name="Rectangle 5"/>
          <p:cNvSpPr/>
          <p:nvPr/>
        </p:nvSpPr>
        <p:spPr>
          <a:xfrm>
            <a:off x="2496457" y="957942"/>
            <a:ext cx="7664667" cy="523220"/>
          </a:xfrm>
          <a:prstGeom prst="rect">
            <a:avLst/>
          </a:prstGeom>
        </p:spPr>
        <p:txBody>
          <a:bodyPr wrap="square">
            <a:spAutoFit/>
          </a:bodyPr>
          <a:lstStyle/>
          <a:p>
            <a:r>
              <a:rPr lang="en-US" sz="2800" b="1" dirty="0">
                <a:latin typeface="Cambria" panose="02040503050406030204" pitchFamily="18" charset="0"/>
                <a:ea typeface="BatangChe" panose="02030609000101010101" pitchFamily="49" charset="-127"/>
                <a:cs typeface="Times New Roman" panose="02020603050405020304" pitchFamily="18" charset="0"/>
              </a:rPr>
              <a:t>MVSR Engineering College, </a:t>
            </a:r>
            <a:r>
              <a:rPr lang="en-US" sz="2400" b="1" dirty="0">
                <a:latin typeface="Cambria" panose="02040503050406030204" pitchFamily="18" charset="0"/>
                <a:ea typeface="BatangChe" panose="02030609000101010101" pitchFamily="49" charset="-127"/>
                <a:cs typeface="Times New Roman" panose="02020603050405020304" pitchFamily="18" charset="0"/>
              </a:rPr>
              <a:t>Hyderabad - 501 510</a:t>
            </a:r>
            <a:endParaRPr lang="en-US" sz="2800" b="1" dirty="0"/>
          </a:p>
        </p:txBody>
      </p:sp>
      <p:sp>
        <p:nvSpPr>
          <p:cNvPr id="7" name="Left-Right Arrow 6"/>
          <p:cNvSpPr/>
          <p:nvPr/>
        </p:nvSpPr>
        <p:spPr>
          <a:xfrm>
            <a:off x="901522" y="1931831"/>
            <a:ext cx="10625070" cy="3973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760411" y="2449356"/>
            <a:ext cx="9143115" cy="954107"/>
          </a:xfrm>
          <a:prstGeom prst="rect">
            <a:avLst/>
          </a:prstGeom>
        </p:spPr>
        <p:txBody>
          <a:bodyPr wrap="square">
            <a:spAutoFit/>
          </a:bodyPr>
          <a:lstStyle/>
          <a:p>
            <a:pPr algn="ctr"/>
            <a:r>
              <a:rPr lang="en-US" sz="2800" b="1" dirty="0">
                <a:latin typeface="Cambria" pitchFamily="18" charset="0"/>
                <a:ea typeface="BatangChe" panose="02030609000101010101" pitchFamily="49" charset="-127"/>
                <a:cs typeface="Times New Roman" panose="02020603050405020304" pitchFamily="18" charset="0"/>
              </a:rPr>
              <a:t>Bachelor of Engineering</a:t>
            </a:r>
          </a:p>
          <a:p>
            <a:pPr algn="ctr"/>
            <a:r>
              <a:rPr lang="en-US" sz="2800" b="1" dirty="0">
                <a:latin typeface="Cambria" pitchFamily="18" charset="0"/>
                <a:ea typeface="BatangChe" panose="02030609000101010101" pitchFamily="49" charset="-127"/>
                <a:cs typeface="Times New Roman" panose="02020603050405020304" pitchFamily="18" charset="0"/>
              </a:rPr>
              <a:t>Department of Computer Science and Engineering</a:t>
            </a:r>
          </a:p>
        </p:txBody>
      </p:sp>
      <p:sp>
        <p:nvSpPr>
          <p:cNvPr id="9" name="TextBox 8"/>
          <p:cNvSpPr txBox="1"/>
          <p:nvPr/>
        </p:nvSpPr>
        <p:spPr>
          <a:xfrm>
            <a:off x="1136072" y="3449781"/>
            <a:ext cx="10363201" cy="3139321"/>
          </a:xfrm>
          <a:prstGeom prst="rect">
            <a:avLst/>
          </a:prstGeom>
          <a:solidFill>
            <a:schemeClr val="bg1"/>
          </a:solidFill>
          <a:ln>
            <a:solidFill>
              <a:schemeClr val="bg1"/>
            </a:solidFill>
          </a:ln>
        </p:spPr>
        <p:txBody>
          <a:bodyPr wrap="square" rtlCol="0">
            <a:spAutoFit/>
          </a:bodyPr>
          <a:lstStyle/>
          <a:p>
            <a:r>
              <a:rPr lang="en-US" b="1" dirty="0" smtClean="0"/>
              <a:t>	Project </a:t>
            </a:r>
            <a:r>
              <a:rPr lang="en-US" b="1" dirty="0"/>
              <a:t>Name</a:t>
            </a:r>
            <a:r>
              <a:rPr lang="en-US" b="1" dirty="0" smtClean="0"/>
              <a:t>: Time Series Forecasting on </a:t>
            </a:r>
            <a:r>
              <a:rPr lang="en-US" b="1" dirty="0" smtClean="0"/>
              <a:t>Covid-19 </a:t>
            </a:r>
            <a:r>
              <a:rPr lang="en-US" b="1" dirty="0" smtClean="0"/>
              <a:t>Data with Parametric Curve 	          	            	            Fitting</a:t>
            </a:r>
            <a:endParaRPr lang="en-US" b="1" dirty="0">
              <a:latin typeface="Times New Roman" panose="02020603050405020304" pitchFamily="18" charset="0"/>
              <a:cs typeface="Times New Roman" panose="02020603050405020304" pitchFamily="18" charset="0"/>
            </a:endParaRPr>
          </a:p>
          <a:p>
            <a:endParaRPr lang="en-US" b="1" dirty="0"/>
          </a:p>
          <a:p>
            <a:pPr algn="ctr"/>
            <a:r>
              <a:rPr lang="en-US" b="1" dirty="0">
                <a:latin typeface="Calibri" pitchFamily="34" charset="0"/>
              </a:rPr>
              <a:t>Batch No</a:t>
            </a:r>
            <a:r>
              <a:rPr lang="en-US" b="1" dirty="0" smtClean="0">
                <a:latin typeface="Calibri" pitchFamily="34" charset="0"/>
              </a:rPr>
              <a:t>: A18</a:t>
            </a:r>
          </a:p>
          <a:p>
            <a:r>
              <a:rPr lang="en-US" b="1" dirty="0" smtClean="0">
                <a:latin typeface="Calibri" pitchFamily="34" charset="0"/>
              </a:rPr>
              <a:t>			</a:t>
            </a:r>
            <a:r>
              <a:rPr lang="en-US" b="1" dirty="0" err="1" smtClean="0">
                <a:latin typeface="Calibri" pitchFamily="34" charset="0"/>
              </a:rPr>
              <a:t>Sushma</a:t>
            </a:r>
            <a:r>
              <a:rPr lang="en-US" b="1" dirty="0" smtClean="0">
                <a:latin typeface="Calibri" pitchFamily="34" charset="0"/>
              </a:rPr>
              <a:t> </a:t>
            </a:r>
            <a:r>
              <a:rPr lang="en-US" b="1" dirty="0">
                <a:latin typeface="Calibri" pitchFamily="34" charset="0"/>
              </a:rPr>
              <a:t>Salunke –  </a:t>
            </a:r>
            <a:r>
              <a:rPr lang="en-US" b="1" dirty="0" smtClean="0">
                <a:latin typeface="Calibri" pitchFamily="34" charset="0"/>
              </a:rPr>
              <a:t>		   2451-17-733-010</a:t>
            </a:r>
            <a:endParaRPr lang="en-US" b="1" dirty="0">
              <a:latin typeface="Calibri" pitchFamily="34" charset="0"/>
            </a:endParaRPr>
          </a:p>
          <a:p>
            <a:r>
              <a:rPr lang="en-US" b="1" dirty="0" smtClean="0">
                <a:latin typeface="Calibri" pitchFamily="34" charset="0"/>
              </a:rPr>
              <a:t>			</a:t>
            </a:r>
            <a:r>
              <a:rPr lang="en-US" b="1" dirty="0" err="1" smtClean="0">
                <a:latin typeface="Calibri" pitchFamily="34" charset="0"/>
              </a:rPr>
              <a:t>Kunapareddy</a:t>
            </a:r>
            <a:r>
              <a:rPr lang="en-US" b="1" dirty="0" smtClean="0">
                <a:latin typeface="Calibri" pitchFamily="34" charset="0"/>
              </a:rPr>
              <a:t> </a:t>
            </a:r>
            <a:r>
              <a:rPr lang="en-US" b="1" dirty="0" err="1" smtClean="0">
                <a:latin typeface="Calibri" pitchFamily="34" charset="0"/>
              </a:rPr>
              <a:t>Jyothirmayee</a:t>
            </a:r>
            <a:r>
              <a:rPr lang="en-US" b="1" dirty="0" smtClean="0">
                <a:latin typeface="Calibri" pitchFamily="34" charset="0"/>
              </a:rPr>
              <a:t> </a:t>
            </a:r>
            <a:r>
              <a:rPr lang="en-US" b="1" dirty="0">
                <a:latin typeface="Calibri" pitchFamily="34" charset="0"/>
              </a:rPr>
              <a:t>–  2451-17-733-050</a:t>
            </a:r>
          </a:p>
          <a:p>
            <a:r>
              <a:rPr lang="en-US" b="1" dirty="0">
                <a:latin typeface="Calibri" pitchFamily="34" charset="0"/>
              </a:rPr>
              <a:t> </a:t>
            </a:r>
            <a:r>
              <a:rPr lang="en-US" b="1" dirty="0" smtClean="0">
                <a:latin typeface="Calibri" pitchFamily="34" charset="0"/>
              </a:rPr>
              <a:t>			</a:t>
            </a:r>
            <a:r>
              <a:rPr lang="en-US" b="1" dirty="0" err="1" smtClean="0">
                <a:latin typeface="Calibri" pitchFamily="34" charset="0"/>
              </a:rPr>
              <a:t>Karnati</a:t>
            </a:r>
            <a:r>
              <a:rPr lang="en-US" b="1" dirty="0" smtClean="0">
                <a:latin typeface="Calibri" pitchFamily="34" charset="0"/>
              </a:rPr>
              <a:t> </a:t>
            </a:r>
            <a:r>
              <a:rPr lang="en-US" b="1" dirty="0" err="1" smtClean="0">
                <a:latin typeface="Calibri" pitchFamily="34" charset="0"/>
              </a:rPr>
              <a:t>Chaitanya</a:t>
            </a:r>
            <a:r>
              <a:rPr lang="en-US" b="1" dirty="0" smtClean="0">
                <a:latin typeface="Calibri" pitchFamily="34" charset="0"/>
              </a:rPr>
              <a:t>     </a:t>
            </a:r>
            <a:r>
              <a:rPr lang="en-US" b="1" dirty="0">
                <a:latin typeface="Calibri" pitchFamily="34" charset="0"/>
              </a:rPr>
              <a:t>–   </a:t>
            </a:r>
            <a:r>
              <a:rPr lang="en-US" b="1" dirty="0" smtClean="0">
                <a:latin typeface="Calibri" pitchFamily="34" charset="0"/>
              </a:rPr>
              <a:t>	   2451-17-733-051</a:t>
            </a:r>
          </a:p>
          <a:p>
            <a:endParaRPr lang="en-US" b="1" dirty="0">
              <a:latin typeface="Calibri" pitchFamily="34" charset="0"/>
            </a:endParaRPr>
          </a:p>
          <a:p>
            <a:endParaRPr lang="en-US" b="1" dirty="0"/>
          </a:p>
          <a:p>
            <a:endParaRPr lang="en-US" b="1" dirty="0"/>
          </a:p>
          <a:p>
            <a:endParaRPr lang="en-US" b="1" dirty="0"/>
          </a:p>
        </p:txBody>
      </p:sp>
      <p:sp>
        <p:nvSpPr>
          <p:cNvPr id="10" name="TextBox 6"/>
          <p:cNvSpPr txBox="1">
            <a:spLocks noChangeArrowheads="1"/>
          </p:cNvSpPr>
          <p:nvPr/>
        </p:nvSpPr>
        <p:spPr bwMode="auto">
          <a:xfrm>
            <a:off x="8818112" y="5470585"/>
            <a:ext cx="184731" cy="323165"/>
          </a:xfrm>
          <a:prstGeom prst="rect">
            <a:avLst/>
          </a:prstGeom>
          <a:noFill/>
          <a:ln w="9525">
            <a:noFill/>
            <a:miter lim="800000"/>
            <a:headEnd/>
            <a:tailEnd/>
          </a:ln>
        </p:spPr>
        <p:txBody>
          <a:bodyPr wrap="none">
            <a:spAutoFit/>
          </a:bodyPr>
          <a:lstStyle/>
          <a:p>
            <a:pPr>
              <a:buFontTx/>
              <a:buNone/>
            </a:pPr>
            <a:endParaRPr lang="en-US" sz="1500" b="1" dirty="0"/>
          </a:p>
        </p:txBody>
      </p:sp>
      <p:sp>
        <p:nvSpPr>
          <p:cNvPr id="11" name="TextBox 10"/>
          <p:cNvSpPr txBox="1"/>
          <p:nvPr/>
        </p:nvSpPr>
        <p:spPr>
          <a:xfrm>
            <a:off x="8714509" y="5555673"/>
            <a:ext cx="2757055" cy="1077218"/>
          </a:xfrm>
          <a:prstGeom prst="rect">
            <a:avLst/>
          </a:prstGeom>
          <a:noFill/>
        </p:spPr>
        <p:txBody>
          <a:bodyPr wrap="square" rtlCol="0">
            <a:spAutoFit/>
          </a:bodyPr>
          <a:lstStyle/>
          <a:p>
            <a:pPr>
              <a:buFontTx/>
              <a:buNone/>
            </a:pPr>
            <a:r>
              <a:rPr lang="en-US" sz="1600" b="1" dirty="0" smtClean="0"/>
              <a:t>Under the guidance of</a:t>
            </a:r>
          </a:p>
          <a:p>
            <a:pPr>
              <a:buFontTx/>
              <a:buNone/>
            </a:pPr>
            <a:r>
              <a:rPr lang="en-US" sz="1600" b="1" dirty="0" err="1" smtClean="0"/>
              <a:t>Mrs.K.V.SriLakshmi</a:t>
            </a:r>
            <a:endParaRPr lang="en-US" sz="1600" b="1" dirty="0" smtClean="0"/>
          </a:p>
          <a:p>
            <a:pPr>
              <a:buFontTx/>
              <a:buNone/>
            </a:pPr>
            <a:r>
              <a:rPr lang="en-US" sz="1600" b="1" dirty="0" smtClean="0"/>
              <a:t>Assistant Professor,</a:t>
            </a:r>
          </a:p>
          <a:p>
            <a:pPr>
              <a:buFontTx/>
              <a:buNone/>
            </a:pPr>
            <a:r>
              <a:rPr lang="en-US" sz="1600" b="1" dirty="0" smtClean="0"/>
              <a:t>CSED,MVSREC</a:t>
            </a:r>
          </a:p>
        </p:txBody>
      </p:sp>
    </p:spTree>
    <p:extLst>
      <p:ext uri="{BB962C8B-B14F-4D97-AF65-F5344CB8AC3E}">
        <p14:creationId xmlns:p14="http://schemas.microsoft.com/office/powerpoint/2010/main" xmlns="" val="3469541516"/>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984075"/>
            <a:ext cx="11783903" cy="4631686"/>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rPr sz="1200">
                <a:latin typeface="Arial Black" pitchFamily="34" charset="0"/>
              </a:rPr>
              <a:t/>
            </a:r>
            <a:br>
              <a:rPr sz="1200">
                <a:latin typeface="Arial Black" pitchFamily="34" charset="0"/>
              </a:rPr>
            </a:br>
            <a:endParaRPr lang="en-US" sz="1200" b="0" strike="noStrike" spc="-1" dirty="0">
              <a:latin typeface="Arial Black" pitchFamily="34" charset="0"/>
            </a:endParaRPr>
          </a:p>
        </p:txBody>
      </p:sp>
      <p:sp>
        <p:nvSpPr>
          <p:cNvPr id="9" name="CustomShape 2"/>
          <p:cNvSpPr/>
          <p:nvPr/>
        </p:nvSpPr>
        <p:spPr>
          <a:xfrm>
            <a:off x="232913" y="477249"/>
            <a:ext cx="11852695" cy="1421280"/>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600" dirty="0">
                <a:latin typeface="Times New Roman" pitchFamily="18" charset="0"/>
                <a:cs typeface="Times New Roman" pitchFamily="18" charset="0"/>
              </a:rPr>
              <a:t>Implementation of Module-2 </a:t>
            </a:r>
          </a:p>
          <a:p>
            <a:endParaRPr lang="en-US" sz="1200" dirty="0"/>
          </a:p>
          <a:p>
            <a:r>
              <a:rPr lang="en-US" sz="1600" dirty="0">
                <a:latin typeface="Times New Roman" pitchFamily="18" charset="0"/>
                <a:cs typeface="Times New Roman" pitchFamily="18" charset="0"/>
              </a:rPr>
              <a:t>Software Environment Used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Jupyter</a:t>
            </a:r>
            <a:r>
              <a:rPr lang="en-US" sz="1600" dirty="0" smtClean="0">
                <a:latin typeface="Times New Roman" pitchFamily="18" charset="0"/>
                <a:cs typeface="Times New Roman" pitchFamily="18" charset="0"/>
              </a:rPr>
              <a:t> Notebook</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Major Functions used </a:t>
            </a:r>
            <a:r>
              <a:rPr lang="en-US" sz="1600" dirty="0" smtClean="0">
                <a:latin typeface="Times New Roman" pitchFamily="18" charset="0"/>
                <a:cs typeface="Times New Roman" pitchFamily="18" charset="0"/>
              </a:rPr>
              <a:t>: Flask, predict</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Number of lines of code : </a:t>
            </a:r>
            <a:r>
              <a:rPr lang="en-US" sz="1600" dirty="0" smtClean="0">
                <a:latin typeface="Times New Roman" pitchFamily="18" charset="0"/>
                <a:cs typeface="Times New Roman" pitchFamily="18" charset="0"/>
              </a:rPr>
              <a:t> 20</a:t>
            </a:r>
            <a:endParaRPr lang="en-US" sz="1600" dirty="0">
              <a:latin typeface="Times New Roman" pitchFamily="18" charset="0"/>
              <a:cs typeface="Times New Roman" pitchFamily="18" charset="0"/>
            </a:endParaRPr>
          </a:p>
          <a:p>
            <a:endParaRPr lang="en-US" sz="1200" dirty="0"/>
          </a:p>
        </p:txBody>
      </p:sp>
      <p:sp>
        <p:nvSpPr>
          <p:cNvPr id="7" name="CustomShape 10">
            <a:extLst>
              <a:ext uri="{FF2B5EF4-FFF2-40B4-BE49-F238E27FC236}">
                <a16:creationId xmlns:a16="http://schemas.microsoft.com/office/drawing/2014/main" xmlns="" id="{0C59F65F-C64F-4C9D-9BBF-CA16536BBA5A}"/>
              </a:ext>
            </a:extLst>
          </p:cNvPr>
          <p:cNvSpPr/>
          <p:nvPr/>
        </p:nvSpPr>
        <p:spPr>
          <a:xfrm>
            <a:off x="415086" y="2133600"/>
            <a:ext cx="6834125" cy="254526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endParaRPr lang="en-US" sz="1500" b="0" strike="noStrike" spc="-1" dirty="0">
              <a:solidFill>
                <a:srgbClr val="404040"/>
              </a:solidFill>
              <a:latin typeface="Calibri"/>
            </a:endParaRPr>
          </a:p>
          <a:p>
            <a:pPr>
              <a:lnSpc>
                <a:spcPct val="100000"/>
              </a:lnSpc>
            </a:pPr>
            <a:r>
              <a:rPr lang="en-US" sz="1600" b="0" strike="noStrike" spc="-1" dirty="0">
                <a:solidFill>
                  <a:srgbClr val="404040"/>
                </a:solidFill>
                <a:latin typeface="Times New Roman" pitchFamily="18" charset="0"/>
                <a:cs typeface="Times New Roman" pitchFamily="18" charset="0"/>
              </a:rPr>
              <a:t>Test cases for Module 2</a:t>
            </a:r>
            <a:r>
              <a:rPr lang="en-US" sz="1600" b="0" strike="noStrike" spc="-1" dirty="0" smtClean="0">
                <a:solidFill>
                  <a:srgbClr val="404040"/>
                </a:solidFill>
                <a:latin typeface="Times New Roman" pitchFamily="18" charset="0"/>
                <a:cs typeface="Times New Roman" pitchFamily="18" charset="0"/>
              </a:rPr>
              <a:t>:</a:t>
            </a:r>
            <a:endParaRPr lang="en-US" sz="1600" spc="-1" dirty="0">
              <a:solidFill>
                <a:srgbClr val="404040"/>
              </a:solidFill>
              <a:latin typeface="Times New Roman" pitchFamily="18" charset="0"/>
              <a:cs typeface="Times New Roman" pitchFamily="18" charset="0"/>
            </a:endParaRPr>
          </a:p>
          <a:p>
            <a:pPr>
              <a:lnSpc>
                <a:spcPct val="100000"/>
              </a:lnSpc>
            </a:pPr>
            <a:r>
              <a:rPr lang="en-US" sz="1600" spc="-1" dirty="0" smtClean="0">
                <a:solidFill>
                  <a:srgbClr val="404040"/>
                </a:solidFill>
                <a:latin typeface="Times New Roman" pitchFamily="18" charset="0"/>
                <a:cs typeface="Times New Roman" pitchFamily="18" charset="0"/>
              </a:rPr>
              <a:t>Test </a:t>
            </a:r>
            <a:r>
              <a:rPr lang="en-US" sz="1600" spc="-1" dirty="0" smtClean="0">
                <a:solidFill>
                  <a:srgbClr val="404040"/>
                </a:solidFill>
                <a:latin typeface="Times New Roman" pitchFamily="18" charset="0"/>
                <a:cs typeface="Times New Roman" pitchFamily="18" charset="0"/>
              </a:rPr>
              <a:t>case 2 </a:t>
            </a:r>
            <a:r>
              <a:rPr lang="en-US" sz="1600" spc="-1" dirty="0" smtClean="0">
                <a:solidFill>
                  <a:srgbClr val="404040"/>
                </a:solidFill>
                <a:latin typeface="Times New Roman" pitchFamily="18" charset="0"/>
                <a:cs typeface="Times New Roman" pitchFamily="18" charset="0"/>
              </a:rPr>
              <a:t>: </a:t>
            </a:r>
          </a:p>
          <a:p>
            <a:pPr>
              <a:lnSpc>
                <a:spcPct val="100000"/>
              </a:lnSpc>
            </a:pPr>
            <a:endParaRPr lang="en-US" sz="1600" spc="-1" dirty="0">
              <a:solidFill>
                <a:srgbClr val="404040"/>
              </a:solidFill>
              <a:latin typeface="Times New Roman" pitchFamily="18" charset="0"/>
              <a:cs typeface="Times New Roman" pitchFamily="18" charset="0"/>
            </a:endParaRPr>
          </a:p>
          <a:p>
            <a:pPr>
              <a:lnSpc>
                <a:spcPct val="100000"/>
              </a:lnSpc>
            </a:pPr>
            <a:r>
              <a:rPr lang="en-US" sz="1600" spc="-1" dirty="0">
                <a:solidFill>
                  <a:srgbClr val="404040"/>
                </a:solidFill>
                <a:latin typeface="Times New Roman" pitchFamily="18" charset="0"/>
                <a:cs typeface="Times New Roman" pitchFamily="18" charset="0"/>
              </a:rPr>
              <a:t>Input </a:t>
            </a:r>
            <a:r>
              <a:rPr lang="en-US" sz="1600" spc="-1" dirty="0" smtClean="0">
                <a:solidFill>
                  <a:srgbClr val="404040"/>
                </a:solidFill>
                <a:latin typeface="Times New Roman" pitchFamily="18" charset="0"/>
                <a:cs typeface="Times New Roman" pitchFamily="18" charset="0"/>
              </a:rPr>
              <a:t>:  Prophet model</a:t>
            </a:r>
          </a:p>
          <a:p>
            <a:pPr>
              <a:lnSpc>
                <a:spcPct val="100000"/>
              </a:lnSpc>
            </a:pPr>
            <a:endParaRPr lang="en-US" sz="1500" spc="-1" dirty="0">
              <a:solidFill>
                <a:srgbClr val="404040"/>
              </a:solidFill>
              <a:latin typeface="Calibri"/>
            </a:endParaRPr>
          </a:p>
          <a:p>
            <a:pPr>
              <a:lnSpc>
                <a:spcPct val="100000"/>
              </a:lnSpc>
            </a:pPr>
            <a:r>
              <a:rPr lang="en-US" sz="1600" spc="-1" dirty="0">
                <a:solidFill>
                  <a:srgbClr val="404040"/>
                </a:solidFill>
                <a:latin typeface="Times New Roman" pitchFamily="18" charset="0"/>
                <a:cs typeface="Times New Roman" pitchFamily="18" charset="0"/>
              </a:rPr>
              <a:t>Output :</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p:txBody>
      </p:sp>
      <p:pic>
        <p:nvPicPr>
          <p:cNvPr id="1026" name="Picture 2" descr="WhatsApp Image 2021-06-12 at 16"/>
          <p:cNvPicPr>
            <a:picLocks noChangeAspect="1" noChangeArrowheads="1"/>
          </p:cNvPicPr>
          <p:nvPr/>
        </p:nvPicPr>
        <p:blipFill>
          <a:blip r:embed="rId2"/>
          <a:srcRect/>
          <a:stretch>
            <a:fillRect/>
          </a:stretch>
        </p:blipFill>
        <p:spPr bwMode="auto">
          <a:xfrm>
            <a:off x="1937982" y="3616657"/>
            <a:ext cx="8693623" cy="2797791"/>
          </a:xfrm>
          <a:prstGeom prst="rect">
            <a:avLst/>
          </a:prstGeom>
          <a:noFill/>
          <a:ln w="9525">
            <a:noFill/>
            <a:miter lim="800000"/>
            <a:headEnd/>
            <a:tailEnd/>
          </a:ln>
        </p:spPr>
      </p:pic>
    </p:spTree>
    <p:extLst>
      <p:ext uri="{BB962C8B-B14F-4D97-AF65-F5344CB8AC3E}">
        <p14:creationId xmlns:p14="http://schemas.microsoft.com/office/powerpoint/2010/main" xmlns="" val="320925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55" name="CustomShape 10"/>
          <p:cNvSpPr/>
          <p:nvPr/>
        </p:nvSpPr>
        <p:spPr>
          <a:xfrm>
            <a:off x="313947" y="1183633"/>
            <a:ext cx="6826320" cy="3371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pc="-1" dirty="0" smtClean="0">
                <a:solidFill>
                  <a:srgbClr val="404040"/>
                </a:solidFill>
                <a:latin typeface="Times New Roman" pitchFamily="18" charset="0"/>
                <a:cs typeface="Times New Roman" pitchFamily="18" charset="0"/>
              </a:rPr>
              <a:t>Dataset Employed</a:t>
            </a:r>
            <a:endParaRPr lang="en-US" sz="1600" b="1" strike="noStrike" spc="-1" dirty="0">
              <a:solidFill>
                <a:srgbClr val="404040"/>
              </a:solidFill>
              <a:latin typeface="Times New Roman" pitchFamily="18" charset="0"/>
              <a:cs typeface="Times New Roman" pitchFamily="18" charset="0"/>
            </a:endParaRPr>
          </a:p>
        </p:txBody>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t/>
            </a:r>
            <a:br/>
            <a:endParaRPr lang="en-US" sz="2200" b="0" strike="noStrike" spc="-1" dirty="0">
              <a:latin typeface="Arial"/>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Evaluation Criteria</a:t>
            </a:r>
          </a:p>
          <a:p>
            <a:pPr algn="ctr"/>
            <a:endParaRPr lang="en-US" sz="1500" dirty="0"/>
          </a:p>
          <a:p>
            <a:pPr algn="ctr"/>
            <a:endParaRPr lang="en-US" sz="1500" dirty="0"/>
          </a:p>
          <a:p>
            <a:pPr algn="ctr"/>
            <a:endParaRPr lang="en-US" sz="1500" dirty="0"/>
          </a:p>
          <a:p>
            <a:pPr algn="ctr"/>
            <a:endParaRPr lang="en-US" sz="1500" dirty="0"/>
          </a:p>
        </p:txBody>
      </p:sp>
      <p:sp>
        <p:nvSpPr>
          <p:cNvPr id="6" name="CustomShape 10"/>
          <p:cNvSpPr/>
          <p:nvPr/>
        </p:nvSpPr>
        <p:spPr>
          <a:xfrm>
            <a:off x="328325" y="3796145"/>
            <a:ext cx="6826320"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endParaRPr lang="en-US" sz="1500" b="0" strike="noStrike" spc="-1" dirty="0" smtClean="0">
              <a:solidFill>
                <a:srgbClr val="404040"/>
              </a:solidFill>
              <a:latin typeface="Calibri"/>
            </a:endParaRPr>
          </a:p>
          <a:p>
            <a:pPr>
              <a:lnSpc>
                <a:spcPct val="100000"/>
              </a:lnSpc>
            </a:pPr>
            <a:endParaRPr lang="en-US" sz="1500" spc="-1" dirty="0" smtClean="0">
              <a:solidFill>
                <a:srgbClr val="404040"/>
              </a:solidFill>
              <a:latin typeface="Calibri"/>
            </a:endParaRPr>
          </a:p>
          <a:p>
            <a:pPr>
              <a:lnSpc>
                <a:spcPct val="100000"/>
              </a:lnSpc>
            </a:pPr>
            <a:endParaRPr lang="en-US" sz="1500" b="0" strike="noStrike" spc="-1" dirty="0" smtClean="0">
              <a:solidFill>
                <a:srgbClr val="404040"/>
              </a:solidFill>
              <a:latin typeface="Calibri"/>
            </a:endParaRPr>
          </a:p>
          <a:p>
            <a:pPr>
              <a:lnSpc>
                <a:spcPct val="100000"/>
              </a:lnSpc>
            </a:pPr>
            <a:endParaRPr lang="en-US" sz="1500" spc="-1" dirty="0" smtClean="0">
              <a:solidFill>
                <a:srgbClr val="404040"/>
              </a:solidFill>
              <a:latin typeface="Calibri"/>
            </a:endParaRPr>
          </a:p>
          <a:p>
            <a:pPr>
              <a:lnSpc>
                <a:spcPct val="100000"/>
              </a:lnSpc>
            </a:pPr>
            <a:endParaRPr lang="en-US" sz="1500" b="0" strike="noStrike" spc="-1" dirty="0" smtClean="0">
              <a:solidFill>
                <a:srgbClr val="404040"/>
              </a:solidFill>
              <a:latin typeface="Calibri"/>
            </a:endParaRPr>
          </a:p>
          <a:p>
            <a:pPr>
              <a:lnSpc>
                <a:spcPct val="100000"/>
              </a:lnSpc>
            </a:pPr>
            <a:endParaRPr lang="en-US" sz="1500" spc="-1" dirty="0" smtClean="0">
              <a:solidFill>
                <a:srgbClr val="404040"/>
              </a:solidFill>
              <a:latin typeface="Calibri"/>
            </a:endParaRPr>
          </a:p>
        </p:txBody>
      </p:sp>
      <p:pic>
        <p:nvPicPr>
          <p:cNvPr id="10" name="Picture 9" descr="WhatsApp Image 2021-04-10 at 20.57.20.jpeg"/>
          <p:cNvPicPr>
            <a:picLocks noChangeAspect="1"/>
          </p:cNvPicPr>
          <p:nvPr/>
        </p:nvPicPr>
        <p:blipFill>
          <a:blip r:embed="rId2"/>
          <a:srcRect l="1615" t="25831" r="60192" b="7289"/>
          <a:stretch>
            <a:fillRect/>
          </a:stretch>
        </p:blipFill>
        <p:spPr>
          <a:xfrm>
            <a:off x="1245202" y="1648692"/>
            <a:ext cx="9547489" cy="4003963"/>
          </a:xfrm>
          <a:prstGeom prst="rect">
            <a:avLst/>
          </a:prstGeom>
        </p:spPr>
      </p:pic>
      <p:sp>
        <p:nvSpPr>
          <p:cNvPr id="11" name="TextBox 10"/>
          <p:cNvSpPr txBox="1"/>
          <p:nvPr/>
        </p:nvSpPr>
        <p:spPr>
          <a:xfrm>
            <a:off x="1801091" y="6096000"/>
            <a:ext cx="8950036"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Our dataset consists of 8columns and 236018rows of different countries all over the world.</a:t>
            </a:r>
          </a:p>
        </p:txBody>
      </p:sp>
    </p:spTree>
    <p:extLst>
      <p:ext uri="{BB962C8B-B14F-4D97-AF65-F5344CB8AC3E}">
        <p14:creationId xmlns:p14="http://schemas.microsoft.com/office/powerpoint/2010/main" xmlns="" val="1990959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a:rPr>
              <a:t>Time Series Forecasting on Covid-19 Data with Parametric Curve Fitting</a:t>
            </a:r>
            <a:endParaRPr lang="en-US" sz="1200" spc="-1" dirty="0" smtClean="0"/>
          </a:p>
          <a:p>
            <a:pPr>
              <a:lnSpc>
                <a:spcPct val="90000"/>
              </a:lnSpc>
            </a:pPr>
            <a:r>
              <a:t/>
            </a:r>
            <a:br/>
            <a:endParaRPr lang="en-US" sz="2200" b="0" strike="noStrike" spc="-1" dirty="0">
              <a:latin typeface="Arial"/>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Evaluation Criteria</a:t>
            </a:r>
          </a:p>
          <a:p>
            <a:pPr algn="ctr"/>
            <a:endParaRPr lang="en-US" sz="1500" dirty="0"/>
          </a:p>
          <a:p>
            <a:pPr algn="ctr"/>
            <a:endParaRPr lang="en-US" sz="1500" dirty="0"/>
          </a:p>
          <a:p>
            <a:pPr algn="ctr"/>
            <a:endParaRPr lang="en-US" sz="1500" dirty="0"/>
          </a:p>
          <a:p>
            <a:pPr algn="ctr"/>
            <a:endParaRPr lang="en-US" sz="1500" dirty="0"/>
          </a:p>
        </p:txBody>
      </p:sp>
      <p:sp>
        <p:nvSpPr>
          <p:cNvPr id="6" name="CustomShape 10"/>
          <p:cNvSpPr/>
          <p:nvPr/>
        </p:nvSpPr>
        <p:spPr>
          <a:xfrm>
            <a:off x="360218" y="1177636"/>
            <a:ext cx="11623964" cy="543080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600" b="1" strike="noStrike" spc="-1" dirty="0" smtClean="0">
                <a:solidFill>
                  <a:srgbClr val="404040"/>
                </a:solidFill>
                <a:latin typeface="Times New Roman" pitchFamily="18" charset="0"/>
                <a:cs typeface="Times New Roman" pitchFamily="18" charset="0"/>
              </a:rPr>
              <a:t>Evaluation Metrics:</a:t>
            </a:r>
          </a:p>
          <a:p>
            <a:pPr>
              <a:lnSpc>
                <a:spcPct val="100000"/>
              </a:lnSpc>
            </a:pPr>
            <a:endParaRPr lang="en-US" sz="1500" b="0" strike="noStrike" spc="-1" dirty="0" smtClean="0">
              <a:solidFill>
                <a:srgbClr val="404040"/>
              </a:solidFill>
              <a:latin typeface="Calibri"/>
            </a:endParaRPr>
          </a:p>
          <a:p>
            <a:pPr>
              <a:lnSpc>
                <a:spcPct val="100000"/>
              </a:lnSpc>
              <a:buFont typeface="Wingdings" pitchFamily="2" charset="2"/>
              <a:buChar char="Ø"/>
            </a:pPr>
            <a:r>
              <a:rPr lang="en-US" sz="1600" b="1" spc="-1" dirty="0" smtClean="0">
                <a:solidFill>
                  <a:srgbClr val="404040"/>
                </a:solidFill>
                <a:latin typeface="Times New Roman" pitchFamily="18" charset="0"/>
                <a:cs typeface="Times New Roman" pitchFamily="18" charset="0"/>
              </a:rPr>
              <a:t>Root Mean Squared Error (RMSE): </a:t>
            </a:r>
          </a:p>
          <a:p>
            <a:pPr>
              <a:lnSpc>
                <a:spcPct val="100000"/>
              </a:lnSpc>
            </a:pPr>
            <a:r>
              <a:rPr lang="en-US" sz="1600" spc="-1" dirty="0" smtClean="0">
                <a:solidFill>
                  <a:srgbClr val="404040"/>
                </a:solidFill>
                <a:latin typeface="Times New Roman" pitchFamily="18" charset="0"/>
                <a:cs typeface="Times New Roman" pitchFamily="18" charset="0"/>
              </a:rPr>
              <a:t>   Represents the sample standard deviation of the differences between predicted values and observed values</a:t>
            </a:r>
            <a:r>
              <a:rPr lang="en-US" sz="1600" spc="-1" dirty="0" smtClean="0">
                <a:solidFill>
                  <a:srgbClr val="404040"/>
                </a:solidFill>
                <a:latin typeface="Times New Roman" pitchFamily="18" charset="0"/>
                <a:cs typeface="Times New Roman" pitchFamily="18" charset="0"/>
              </a:rPr>
              <a:t>.</a:t>
            </a:r>
          </a:p>
          <a:p>
            <a:pPr>
              <a:lnSpc>
                <a:spcPct val="100000"/>
              </a:lnSpc>
            </a:pPr>
            <a:endParaRPr lang="en-US" sz="1600" spc="-1" dirty="0" smtClean="0">
              <a:solidFill>
                <a:srgbClr val="404040"/>
              </a:solidFill>
              <a:latin typeface="Times New Roman" pitchFamily="18" charset="0"/>
              <a:cs typeface="Times New Roman" pitchFamily="18" charset="0"/>
            </a:endParaRPr>
          </a:p>
          <a:p>
            <a:pPr>
              <a:lnSpc>
                <a:spcPct val="100000"/>
              </a:lnSpc>
            </a:pPr>
            <a:endParaRPr lang="en-US" sz="1600" spc="-1" dirty="0" smtClean="0">
              <a:solidFill>
                <a:srgbClr val="404040"/>
              </a:solidFill>
              <a:latin typeface="Times New Roman" pitchFamily="18" charset="0"/>
              <a:cs typeface="Times New Roman" pitchFamily="18" charset="0"/>
            </a:endParaRPr>
          </a:p>
          <a:p>
            <a:pPr>
              <a:lnSpc>
                <a:spcPct val="100000"/>
              </a:lnSpc>
            </a:pPr>
            <a:endParaRPr lang="en-US" sz="1600" spc="-1" dirty="0" smtClean="0">
              <a:solidFill>
                <a:srgbClr val="404040"/>
              </a:solidFill>
              <a:latin typeface="Times New Roman" pitchFamily="18" charset="0"/>
              <a:cs typeface="Times New Roman" pitchFamily="18" charset="0"/>
            </a:endParaRPr>
          </a:p>
          <a:p>
            <a:pPr>
              <a:lnSpc>
                <a:spcPct val="100000"/>
              </a:lnSpc>
            </a:pPr>
            <a:endParaRPr lang="en-US" sz="1600" spc="-1" dirty="0" smtClean="0">
              <a:solidFill>
                <a:srgbClr val="404040"/>
              </a:solidFill>
              <a:latin typeface="Times New Roman" pitchFamily="18" charset="0"/>
              <a:cs typeface="Times New Roman" pitchFamily="18" charset="0"/>
            </a:endParaRPr>
          </a:p>
          <a:p>
            <a:pPr>
              <a:lnSpc>
                <a:spcPct val="100000"/>
              </a:lnSpc>
            </a:pPr>
            <a:endParaRPr lang="en-US" sz="1600" spc="-1" dirty="0" smtClean="0">
              <a:solidFill>
                <a:srgbClr val="404040"/>
              </a:solidFill>
              <a:latin typeface="Times New Roman" pitchFamily="18" charset="0"/>
              <a:cs typeface="Times New Roman" pitchFamily="18" charset="0"/>
            </a:endParaRPr>
          </a:p>
          <a:p>
            <a:pPr>
              <a:lnSpc>
                <a:spcPct val="100000"/>
              </a:lnSpc>
              <a:buFont typeface="Wingdings" pitchFamily="2" charset="2"/>
              <a:buChar char="Ø"/>
            </a:pPr>
            <a:r>
              <a:rPr lang="en-US" sz="1600" spc="-1" dirty="0" smtClean="0">
                <a:solidFill>
                  <a:srgbClr val="404040"/>
                </a:solidFill>
                <a:latin typeface="Times New Roman" pitchFamily="18" charset="0"/>
                <a:cs typeface="Times New Roman" pitchFamily="18" charset="0"/>
              </a:rPr>
              <a:t> </a:t>
            </a:r>
            <a:r>
              <a:rPr lang="en-US" sz="1600" b="1" spc="-1" dirty="0" smtClean="0">
                <a:solidFill>
                  <a:srgbClr val="404040"/>
                </a:solidFill>
                <a:latin typeface="Times New Roman" pitchFamily="18" charset="0"/>
                <a:cs typeface="Times New Roman" pitchFamily="18" charset="0"/>
              </a:rPr>
              <a:t>Mean Absolute Error (MAE) : </a:t>
            </a:r>
          </a:p>
          <a:p>
            <a:pPr>
              <a:lnSpc>
                <a:spcPct val="100000"/>
              </a:lnSpc>
            </a:pPr>
            <a:r>
              <a:rPr lang="en-US" sz="1600" spc="-1" dirty="0" smtClean="0">
                <a:solidFill>
                  <a:srgbClr val="404040"/>
                </a:solidFill>
                <a:latin typeface="Times New Roman" pitchFamily="18" charset="0"/>
                <a:cs typeface="Times New Roman" pitchFamily="18" charset="0"/>
              </a:rPr>
              <a:t>     Takes the sum of the absolute difference from actual to forecast and averages them. </a:t>
            </a:r>
            <a:endParaRPr lang="en-US" sz="1600" spc="-1" dirty="0" smtClean="0">
              <a:solidFill>
                <a:srgbClr val="404040"/>
              </a:solidFill>
              <a:latin typeface="Times New Roman" pitchFamily="18" charset="0"/>
              <a:cs typeface="Times New Roman" pitchFamily="18" charset="0"/>
            </a:endParaRPr>
          </a:p>
          <a:p>
            <a:pPr>
              <a:lnSpc>
                <a:spcPct val="100000"/>
              </a:lnSpc>
            </a:pPr>
            <a:endParaRPr lang="en-US" sz="1600" spc="-1" dirty="0" smtClean="0">
              <a:solidFill>
                <a:srgbClr val="404040"/>
              </a:solidFill>
              <a:latin typeface="Times New Roman" pitchFamily="18" charset="0"/>
              <a:cs typeface="Times New Roman" pitchFamily="18" charset="0"/>
            </a:endParaRPr>
          </a:p>
          <a:p>
            <a:pPr>
              <a:lnSpc>
                <a:spcPct val="100000"/>
              </a:lnSpc>
            </a:pPr>
            <a:endParaRPr lang="en-US" sz="1600" spc="-1" dirty="0" smtClean="0">
              <a:solidFill>
                <a:srgbClr val="404040"/>
              </a:solidFill>
              <a:latin typeface="Times New Roman" pitchFamily="18" charset="0"/>
              <a:cs typeface="Times New Roman" pitchFamily="18" charset="0"/>
            </a:endParaRPr>
          </a:p>
          <a:p>
            <a:pPr>
              <a:lnSpc>
                <a:spcPct val="100000"/>
              </a:lnSpc>
            </a:pPr>
            <a:endParaRPr lang="en-US" sz="1600" spc="-1" dirty="0" smtClean="0">
              <a:solidFill>
                <a:srgbClr val="404040"/>
              </a:solidFill>
              <a:latin typeface="Times New Roman" pitchFamily="18" charset="0"/>
              <a:cs typeface="Times New Roman" pitchFamily="18" charset="0"/>
            </a:endParaRPr>
          </a:p>
          <a:p>
            <a:pPr>
              <a:lnSpc>
                <a:spcPct val="100000"/>
              </a:lnSpc>
            </a:pPr>
            <a:endParaRPr lang="en-US" sz="1600" spc="-1" dirty="0" smtClean="0">
              <a:solidFill>
                <a:srgbClr val="404040"/>
              </a:solidFill>
              <a:latin typeface="Times New Roman" pitchFamily="18" charset="0"/>
              <a:cs typeface="Times New Roman" pitchFamily="18" charset="0"/>
            </a:endParaRPr>
          </a:p>
          <a:p>
            <a:pPr>
              <a:lnSpc>
                <a:spcPct val="100000"/>
              </a:lnSpc>
            </a:pPr>
            <a:endParaRPr lang="en-US" sz="1600" spc="-1" dirty="0" smtClean="0">
              <a:solidFill>
                <a:srgbClr val="404040"/>
              </a:solidFill>
              <a:latin typeface="Times New Roman" pitchFamily="18" charset="0"/>
              <a:cs typeface="Times New Roman" pitchFamily="18" charset="0"/>
            </a:endParaRPr>
          </a:p>
          <a:p>
            <a:pPr>
              <a:lnSpc>
                <a:spcPct val="100000"/>
              </a:lnSpc>
              <a:buFont typeface="Wingdings" pitchFamily="2" charset="2"/>
              <a:buChar char="Ø"/>
            </a:pPr>
            <a:r>
              <a:rPr lang="en-US" sz="1600" b="1" spc="-1" dirty="0" smtClean="0">
                <a:solidFill>
                  <a:srgbClr val="404040"/>
                </a:solidFill>
                <a:latin typeface="Times New Roman" pitchFamily="18" charset="0"/>
                <a:cs typeface="Times New Roman" pitchFamily="18" charset="0"/>
              </a:rPr>
              <a:t>Mean Squared Error (MSE):</a:t>
            </a:r>
          </a:p>
          <a:p>
            <a:pPr>
              <a:lnSpc>
                <a:spcPct val="100000"/>
              </a:lnSpc>
            </a:pPr>
            <a:r>
              <a:rPr lang="en-US" sz="1600" spc="-1" dirty="0" smtClean="0">
                <a:solidFill>
                  <a:srgbClr val="404040"/>
                </a:solidFill>
                <a:latin typeface="Times New Roman" pitchFamily="18" charset="0"/>
                <a:cs typeface="Times New Roman" pitchFamily="18" charset="0"/>
              </a:rPr>
              <a:t>    It is calculated as the average of the squared forecast error values. </a:t>
            </a:r>
          </a:p>
          <a:p>
            <a:pPr>
              <a:lnSpc>
                <a:spcPct val="100000"/>
              </a:lnSpc>
            </a:pPr>
            <a:endParaRPr lang="en-US" sz="1500" spc="-1" dirty="0" smtClean="0">
              <a:solidFill>
                <a:srgbClr val="404040"/>
              </a:solidFill>
              <a:latin typeface="Calibri"/>
            </a:endParaRPr>
          </a:p>
          <a:p>
            <a:pPr>
              <a:lnSpc>
                <a:spcPct val="100000"/>
              </a:lnSpc>
            </a:pPr>
            <a:endParaRPr lang="en-US" sz="1500" spc="-1" dirty="0" smtClean="0">
              <a:solidFill>
                <a:srgbClr val="404040"/>
              </a:solidFill>
              <a:latin typeface="Calibri"/>
            </a:endParaRPr>
          </a:p>
          <a:p>
            <a:pPr>
              <a:lnSpc>
                <a:spcPct val="100000"/>
              </a:lnSpc>
            </a:pPr>
            <a:endParaRPr lang="en-US" sz="1500" b="0" strike="noStrike" spc="-1" dirty="0" smtClean="0">
              <a:solidFill>
                <a:srgbClr val="404040"/>
              </a:solidFill>
              <a:latin typeface="Calibri"/>
            </a:endParaRPr>
          </a:p>
          <a:p>
            <a:pPr>
              <a:lnSpc>
                <a:spcPct val="100000"/>
              </a:lnSpc>
            </a:pPr>
            <a:endParaRPr lang="en-US" sz="1500" b="0" strike="noStrike" spc="-1" dirty="0">
              <a:solidFill>
                <a:srgbClr val="404040"/>
              </a:solidFill>
              <a:latin typeface="Calibri"/>
            </a:endParaRPr>
          </a:p>
        </p:txBody>
      </p:sp>
      <p:pic>
        <p:nvPicPr>
          <p:cNvPr id="7" name="Picture 6" descr="WhatsApp Image 2021-06-12 at 12.16.03.jpeg"/>
          <p:cNvPicPr>
            <a:picLocks noChangeAspect="1"/>
          </p:cNvPicPr>
          <p:nvPr/>
        </p:nvPicPr>
        <p:blipFill>
          <a:blip r:embed="rId2"/>
          <a:stretch>
            <a:fillRect/>
          </a:stretch>
        </p:blipFill>
        <p:spPr>
          <a:xfrm>
            <a:off x="2571394" y="5748693"/>
            <a:ext cx="3609975" cy="628650"/>
          </a:xfrm>
          <a:prstGeom prst="rect">
            <a:avLst/>
          </a:prstGeom>
        </p:spPr>
      </p:pic>
      <p:pic>
        <p:nvPicPr>
          <p:cNvPr id="10" name="Picture 9" descr="WhatsApp Image 2021-06-12 at 12.17.50.jpeg"/>
          <p:cNvPicPr>
            <a:picLocks noChangeAspect="1"/>
          </p:cNvPicPr>
          <p:nvPr/>
        </p:nvPicPr>
        <p:blipFill>
          <a:blip r:embed="rId3"/>
          <a:srcRect t="20256"/>
          <a:stretch>
            <a:fillRect/>
          </a:stretch>
        </p:blipFill>
        <p:spPr>
          <a:xfrm>
            <a:off x="2631815" y="2429302"/>
            <a:ext cx="2977415" cy="850711"/>
          </a:xfrm>
          <a:prstGeom prst="rect">
            <a:avLst/>
          </a:prstGeom>
        </p:spPr>
      </p:pic>
      <p:pic>
        <p:nvPicPr>
          <p:cNvPr id="11" name="Picture 10" descr="WhatsApp Image 2021-06-12 at 12.18.28.jpeg"/>
          <p:cNvPicPr>
            <a:picLocks noChangeAspect="1"/>
          </p:cNvPicPr>
          <p:nvPr/>
        </p:nvPicPr>
        <p:blipFill>
          <a:blip r:embed="rId4"/>
          <a:stretch>
            <a:fillRect/>
          </a:stretch>
        </p:blipFill>
        <p:spPr>
          <a:xfrm>
            <a:off x="2368314" y="4203936"/>
            <a:ext cx="3333750" cy="742950"/>
          </a:xfrm>
          <a:prstGeom prst="rect">
            <a:avLst/>
          </a:prstGeom>
        </p:spPr>
      </p:pic>
    </p:spTree>
    <p:extLst>
      <p:ext uri="{BB962C8B-B14F-4D97-AF65-F5344CB8AC3E}">
        <p14:creationId xmlns:p14="http://schemas.microsoft.com/office/powerpoint/2010/main" xmlns="" val="1990959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a:t>
            </a:r>
            <a:r>
              <a:rPr lang="en-GB" sz="1200" b="0" strike="noStrike" spc="-1" dirty="0" smtClean="0">
                <a:solidFill>
                  <a:srgbClr val="4472C4"/>
                </a:solidFill>
                <a:latin typeface="Arial Black"/>
              </a:rPr>
              <a:t>: 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a:rPr>
              <a:t>Time Series Forecasting on Covid-19 Data with Parametric Curve Fitting</a:t>
            </a:r>
            <a:endParaRPr lang="en-US" sz="1200" spc="-1" dirty="0" smtClean="0"/>
          </a:p>
          <a:p>
            <a:pPr>
              <a:lnSpc>
                <a:spcPct val="90000"/>
              </a:lnSpc>
            </a:pPr>
            <a:r>
              <a:t/>
            </a:r>
            <a:br/>
            <a:endParaRPr lang="en-US" sz="2200" b="0" strike="noStrike" spc="-1" dirty="0">
              <a:latin typeface="Arial"/>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Integration &amp; Deployment</a:t>
            </a:r>
          </a:p>
          <a:p>
            <a:pPr algn="ctr"/>
            <a:endParaRPr lang="en-US" sz="1500" dirty="0"/>
          </a:p>
          <a:p>
            <a:pPr algn="ctr"/>
            <a:endParaRPr lang="en-US" sz="1500" dirty="0"/>
          </a:p>
          <a:p>
            <a:pPr algn="ctr"/>
            <a:endParaRPr lang="en-US" sz="1500" dirty="0"/>
          </a:p>
          <a:p>
            <a:pPr algn="ctr"/>
            <a:endParaRPr lang="en-US" sz="1500" dirty="0"/>
          </a:p>
        </p:txBody>
      </p:sp>
      <p:sp>
        <p:nvSpPr>
          <p:cNvPr id="11" name="CustomShape 10">
            <a:extLst>
              <a:ext uri="{FF2B5EF4-FFF2-40B4-BE49-F238E27FC236}">
                <a16:creationId xmlns:a16="http://schemas.microsoft.com/office/drawing/2014/main" xmlns="" id="{EF738139-E610-4A6C-A714-57E550A75AF7}"/>
              </a:ext>
            </a:extLst>
          </p:cNvPr>
          <p:cNvSpPr/>
          <p:nvPr/>
        </p:nvSpPr>
        <p:spPr>
          <a:xfrm>
            <a:off x="415087" y="1190850"/>
            <a:ext cx="11527531" cy="412275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endParaRPr lang="en-US" sz="1500" b="0" strike="noStrike"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r>
              <a:rPr lang="en-US" sz="1500" spc="-1" dirty="0">
                <a:solidFill>
                  <a:srgbClr val="404040"/>
                </a:solidFill>
                <a:latin typeface="Calibri"/>
              </a:rPr>
              <a:t>Technical challenges faced / Issues </a:t>
            </a:r>
            <a:r>
              <a:rPr lang="en-US" sz="1500" spc="-1" dirty="0" smtClean="0">
                <a:solidFill>
                  <a:srgbClr val="404040"/>
                </a:solidFill>
                <a:latin typeface="Calibri"/>
              </a:rPr>
              <a:t>addressed</a:t>
            </a:r>
          </a:p>
          <a:p>
            <a:pPr>
              <a:lnSpc>
                <a:spcPct val="100000"/>
              </a:lnSpc>
            </a:pPr>
            <a:endParaRPr lang="en-US" sz="1500" spc="-1" dirty="0" smtClean="0">
              <a:solidFill>
                <a:srgbClr val="404040"/>
              </a:solidFill>
              <a:latin typeface="Calibri"/>
            </a:endParaRPr>
          </a:p>
          <a:p>
            <a:pPr algn="just">
              <a:lnSpc>
                <a:spcPct val="100000"/>
              </a:lnSpc>
              <a:buFont typeface="Arial" pitchFamily="34" charset="0"/>
              <a:buChar char="•"/>
            </a:pPr>
            <a:r>
              <a:rPr lang="en-US" sz="1600" dirty="0" smtClean="0">
                <a:latin typeface="Times New Roman" pitchFamily="18" charset="0"/>
                <a:cs typeface="Times New Roman" pitchFamily="18" charset="0"/>
              </a:rPr>
              <a:t>As we are using time series forecasting if the dataset used was seasonal then we could get the best results but as the dataset taken was covid19 which was not a seasonal dataset.</a:t>
            </a:r>
          </a:p>
          <a:p>
            <a:pPr>
              <a:lnSpc>
                <a:spcPct val="100000"/>
              </a:lnSpc>
              <a:buFont typeface="Arial" pitchFamily="34" charset="0"/>
              <a:buChar char="•"/>
            </a:pPr>
            <a:endParaRPr lang="en-US" sz="1600" dirty="0" smtClean="0">
              <a:latin typeface="Times New Roman" pitchFamily="18" charset="0"/>
              <a:cs typeface="Times New Roman" pitchFamily="18" charset="0"/>
            </a:endParaRPr>
          </a:p>
          <a:p>
            <a:pPr>
              <a:lnSpc>
                <a:spcPct val="100000"/>
              </a:lnSpc>
              <a:buFont typeface="Arial" pitchFamily="34" charset="0"/>
              <a:buChar char="•"/>
            </a:pPr>
            <a:r>
              <a:rPr lang="en-US" sz="1600" dirty="0" smtClean="0">
                <a:latin typeface="Times New Roman" pitchFamily="18" charset="0"/>
                <a:cs typeface="Times New Roman" pitchFamily="18" charset="0"/>
              </a:rPr>
              <a:t>Deployment of FB prophet with flask is also one of the issue.</a:t>
            </a:r>
          </a:p>
          <a:p>
            <a:pPr>
              <a:lnSpc>
                <a:spcPct val="100000"/>
              </a:lnSpc>
            </a:pPr>
            <a:endParaRPr lang="en-US" sz="1600" dirty="0" smtClean="0">
              <a:latin typeface="Times New Roman" pitchFamily="18" charset="0"/>
              <a:cs typeface="Times New Roman" pitchFamily="18" charset="0"/>
            </a:endParaRPr>
          </a:p>
          <a:p>
            <a:pPr algn="just">
              <a:lnSpc>
                <a:spcPct val="100000"/>
              </a:lnSpc>
              <a:buFont typeface="Arial" pitchFamily="34" charset="0"/>
              <a:buChar char="•"/>
            </a:pPr>
            <a:r>
              <a:rPr lang="en-US" sz="1600" dirty="0" smtClean="0">
                <a:latin typeface="Times New Roman" pitchFamily="18" charset="0"/>
                <a:cs typeface="Times New Roman" pitchFamily="18" charset="0"/>
              </a:rPr>
              <a:t>After running the flask when we get the URL as output and then when the URL is clicked we got the Internal Server Error which was the difficult challenge faced.</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p:txBody>
      </p:sp>
    </p:spTree>
    <p:extLst>
      <p:ext uri="{BB962C8B-B14F-4D97-AF65-F5344CB8AC3E}">
        <p14:creationId xmlns:p14="http://schemas.microsoft.com/office/powerpoint/2010/main" xmlns="" val="320925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rPr sz="1200">
                <a:latin typeface="Arial Black" pitchFamily="34" charset="0"/>
              </a:rPr>
              <a:t/>
            </a:r>
            <a:br>
              <a:rPr sz="1200">
                <a:latin typeface="Arial Black" pitchFamily="34" charset="0"/>
              </a:rPr>
            </a:br>
            <a:endParaRPr lang="en-US" sz="1200" b="0" strike="noStrike" spc="-1" dirty="0">
              <a:latin typeface="Arial Black" pitchFamily="34" charset="0"/>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Results</a:t>
            </a:r>
          </a:p>
          <a:p>
            <a:pPr algn="ctr"/>
            <a:endParaRPr lang="en-US" sz="1500" dirty="0"/>
          </a:p>
          <a:p>
            <a:pPr algn="ctr"/>
            <a:endParaRPr lang="en-US" sz="1500" dirty="0"/>
          </a:p>
          <a:p>
            <a:pPr algn="ctr"/>
            <a:endParaRPr lang="en-US" sz="1500" dirty="0"/>
          </a:p>
          <a:p>
            <a:pPr algn="ctr"/>
            <a:endParaRPr lang="en-US" sz="1500" dirty="0"/>
          </a:p>
        </p:txBody>
      </p:sp>
      <p:pic>
        <p:nvPicPr>
          <p:cNvPr id="5" name="Picture 4" descr="WhatsApp Image 2021-05-28 at 16.49.28.jpeg"/>
          <p:cNvPicPr>
            <a:picLocks noChangeAspect="1"/>
          </p:cNvPicPr>
          <p:nvPr/>
        </p:nvPicPr>
        <p:blipFill>
          <a:blip r:embed="rId2"/>
          <a:stretch>
            <a:fillRect/>
          </a:stretch>
        </p:blipFill>
        <p:spPr>
          <a:xfrm>
            <a:off x="627797" y="1233055"/>
            <a:ext cx="10913039" cy="5278581"/>
          </a:xfrm>
          <a:prstGeom prst="rect">
            <a:avLst/>
          </a:prstGeom>
        </p:spPr>
      </p:pic>
    </p:spTree>
    <p:extLst>
      <p:ext uri="{BB962C8B-B14F-4D97-AF65-F5344CB8AC3E}">
        <p14:creationId xmlns:p14="http://schemas.microsoft.com/office/powerpoint/2010/main" xmlns="" val="3461750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rPr sz="1200">
                <a:latin typeface="Arial Black" pitchFamily="34" charset="0"/>
              </a:rPr>
              <a:t/>
            </a:r>
            <a:br>
              <a:rPr sz="1200">
                <a:latin typeface="Arial Black" pitchFamily="34" charset="0"/>
              </a:rPr>
            </a:br>
            <a:endParaRPr lang="en-US" sz="1200" b="0" strike="noStrike" spc="-1" dirty="0">
              <a:latin typeface="Arial Black" pitchFamily="34" charset="0"/>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Results</a:t>
            </a:r>
          </a:p>
          <a:p>
            <a:pPr algn="ctr"/>
            <a:endParaRPr lang="en-US" sz="1500" dirty="0"/>
          </a:p>
          <a:p>
            <a:pPr algn="ctr"/>
            <a:endParaRPr lang="en-US" sz="1500" dirty="0"/>
          </a:p>
          <a:p>
            <a:pPr algn="ctr"/>
            <a:endParaRPr lang="en-US" sz="1500" dirty="0"/>
          </a:p>
          <a:p>
            <a:pPr algn="ctr"/>
            <a:endParaRPr lang="en-US" sz="1500" dirty="0"/>
          </a:p>
        </p:txBody>
      </p:sp>
      <p:pic>
        <p:nvPicPr>
          <p:cNvPr id="6" name="Picture 5" descr="WhatsApp Image 2021-05-28 at 16.45.42.jpeg"/>
          <p:cNvPicPr>
            <a:picLocks noChangeAspect="1"/>
          </p:cNvPicPr>
          <p:nvPr/>
        </p:nvPicPr>
        <p:blipFill>
          <a:blip r:embed="rId2"/>
          <a:stretch>
            <a:fillRect/>
          </a:stretch>
        </p:blipFill>
        <p:spPr>
          <a:xfrm>
            <a:off x="436727" y="1296538"/>
            <a:ext cx="11395881" cy="5117910"/>
          </a:xfrm>
          <a:prstGeom prst="rect">
            <a:avLst/>
          </a:prstGeom>
        </p:spPr>
      </p:pic>
    </p:spTree>
    <p:extLst>
      <p:ext uri="{BB962C8B-B14F-4D97-AF65-F5344CB8AC3E}">
        <p14:creationId xmlns:p14="http://schemas.microsoft.com/office/powerpoint/2010/main" xmlns="" val="3461750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rPr sz="1200">
                <a:latin typeface="Arial Black" pitchFamily="34" charset="0"/>
              </a:rPr>
              <a:t/>
            </a:r>
            <a:br>
              <a:rPr sz="1200">
                <a:latin typeface="Arial Black" pitchFamily="34" charset="0"/>
              </a:rPr>
            </a:br>
            <a:endParaRPr lang="en-US" sz="1200" b="0" strike="noStrike" spc="-1" dirty="0">
              <a:latin typeface="Arial Black" pitchFamily="34" charset="0"/>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Results</a:t>
            </a:r>
          </a:p>
          <a:p>
            <a:pPr algn="ctr"/>
            <a:endParaRPr lang="en-US" sz="1500" dirty="0"/>
          </a:p>
          <a:p>
            <a:pPr algn="ctr"/>
            <a:endParaRPr lang="en-US" sz="1500" dirty="0"/>
          </a:p>
          <a:p>
            <a:pPr algn="ctr"/>
            <a:endParaRPr lang="en-US" sz="1500" dirty="0"/>
          </a:p>
          <a:p>
            <a:pPr algn="ctr"/>
            <a:endParaRPr lang="en-US" sz="1500" dirty="0"/>
          </a:p>
        </p:txBody>
      </p:sp>
      <p:pic>
        <p:nvPicPr>
          <p:cNvPr id="6" name="Picture 5" descr="WhatsApp Image 2021-05-28 at 18.03.10.jpeg"/>
          <p:cNvPicPr>
            <a:picLocks noChangeAspect="1"/>
          </p:cNvPicPr>
          <p:nvPr/>
        </p:nvPicPr>
        <p:blipFill>
          <a:blip r:embed="rId2"/>
          <a:stretch>
            <a:fillRect/>
          </a:stretch>
        </p:blipFill>
        <p:spPr>
          <a:xfrm>
            <a:off x="739486" y="1813214"/>
            <a:ext cx="10635096" cy="3784022"/>
          </a:xfrm>
          <a:prstGeom prst="rect">
            <a:avLst/>
          </a:prstGeom>
        </p:spPr>
      </p:pic>
    </p:spTree>
    <p:extLst>
      <p:ext uri="{BB962C8B-B14F-4D97-AF65-F5344CB8AC3E}">
        <p14:creationId xmlns:p14="http://schemas.microsoft.com/office/powerpoint/2010/main" xmlns="" val="3461750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rPr sz="1200">
                <a:latin typeface="Arial Black" pitchFamily="34" charset="0"/>
              </a:rPr>
              <a:t/>
            </a:r>
            <a:br>
              <a:rPr sz="1200">
                <a:latin typeface="Arial Black" pitchFamily="34" charset="0"/>
              </a:rPr>
            </a:br>
            <a:endParaRPr lang="en-US" sz="1200" b="0" strike="noStrike" spc="-1" dirty="0">
              <a:latin typeface="Arial Black" pitchFamily="34" charset="0"/>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Results</a:t>
            </a:r>
          </a:p>
          <a:p>
            <a:pPr algn="ctr"/>
            <a:endParaRPr lang="en-US" sz="1500" dirty="0"/>
          </a:p>
          <a:p>
            <a:pPr algn="ctr"/>
            <a:endParaRPr lang="en-US" sz="1500" dirty="0"/>
          </a:p>
          <a:p>
            <a:pPr algn="ctr"/>
            <a:endParaRPr lang="en-US" sz="1500" dirty="0"/>
          </a:p>
          <a:p>
            <a:pPr algn="ctr"/>
            <a:endParaRPr lang="en-US" sz="1500" dirty="0"/>
          </a:p>
        </p:txBody>
      </p:sp>
      <p:pic>
        <p:nvPicPr>
          <p:cNvPr id="6" name="Picture 5" descr="WhatsApp Image 2021-05-28 at 18.07.19.jpeg"/>
          <p:cNvPicPr>
            <a:picLocks noChangeAspect="1"/>
          </p:cNvPicPr>
          <p:nvPr/>
        </p:nvPicPr>
        <p:blipFill>
          <a:blip r:embed="rId2"/>
          <a:stretch>
            <a:fillRect/>
          </a:stretch>
        </p:blipFill>
        <p:spPr>
          <a:xfrm>
            <a:off x="816985" y="1824903"/>
            <a:ext cx="10626870" cy="4326515"/>
          </a:xfrm>
          <a:prstGeom prst="rect">
            <a:avLst/>
          </a:prstGeom>
        </p:spPr>
      </p:pic>
    </p:spTree>
    <p:extLst>
      <p:ext uri="{BB962C8B-B14F-4D97-AF65-F5344CB8AC3E}">
        <p14:creationId xmlns:p14="http://schemas.microsoft.com/office/powerpoint/2010/main" xmlns="" val="3461750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a:t>
            </a:r>
            <a:r>
              <a:rPr lang="en-GB" sz="1200" b="0" strike="noStrike" spc="-1" dirty="0" smtClean="0">
                <a:solidFill>
                  <a:srgbClr val="4472C4"/>
                </a:solidFill>
                <a:latin typeface="Arial Black"/>
              </a:rPr>
              <a:t>: 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t/>
            </a:r>
            <a:br/>
            <a:endParaRPr lang="en-US" sz="2200" b="0" strike="noStrike" spc="-1" dirty="0">
              <a:latin typeface="Arial"/>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Conclusion &amp; Future scope</a:t>
            </a:r>
          </a:p>
          <a:p>
            <a:pPr algn="ctr"/>
            <a:endParaRPr lang="en-US" sz="1500" dirty="0"/>
          </a:p>
          <a:p>
            <a:pPr algn="ctr"/>
            <a:endParaRPr lang="en-US" sz="1500" dirty="0"/>
          </a:p>
          <a:p>
            <a:pPr algn="ctr"/>
            <a:endParaRPr lang="en-US" sz="1500" dirty="0"/>
          </a:p>
          <a:p>
            <a:pPr algn="ctr"/>
            <a:endParaRPr lang="en-US" sz="1500" dirty="0"/>
          </a:p>
        </p:txBody>
      </p:sp>
      <p:sp>
        <p:nvSpPr>
          <p:cNvPr id="5" name="Rectangle 4"/>
          <p:cNvSpPr/>
          <p:nvPr/>
        </p:nvSpPr>
        <p:spPr>
          <a:xfrm>
            <a:off x="374073" y="1260762"/>
            <a:ext cx="11305309" cy="2862322"/>
          </a:xfrm>
          <a:prstGeom prst="rect">
            <a:avLst/>
          </a:prstGeom>
        </p:spPr>
        <p:txBody>
          <a:bodyPr wrap="square">
            <a:spAutoFit/>
          </a:bodyPr>
          <a:lstStyle/>
          <a:p>
            <a:r>
              <a:rPr lang="en-US" sz="1600" b="1" dirty="0" smtClean="0">
                <a:latin typeface="Times New Roman" pitchFamily="18" charset="0"/>
                <a:cs typeface="Times New Roman" pitchFamily="18" charset="0"/>
              </a:rPr>
              <a:t>Conclusion:</a:t>
            </a:r>
          </a:p>
          <a:p>
            <a:pPr algn="just"/>
            <a:r>
              <a:rPr lang="en-US" sz="1600" dirty="0" smtClean="0">
                <a:latin typeface="Times New Roman" pitchFamily="18" charset="0"/>
                <a:cs typeface="Times New Roman" pitchFamily="18" charset="0"/>
              </a:rPr>
              <a:t>In this project, we have proposed a Time Series model using </a:t>
            </a:r>
            <a:r>
              <a:rPr lang="en-US" sz="1600" dirty="0" err="1" smtClean="0">
                <a:latin typeface="Times New Roman" pitchFamily="18" charset="0"/>
                <a:cs typeface="Times New Roman" pitchFamily="18" charset="0"/>
              </a:rPr>
              <a:t>FbProphet</a:t>
            </a:r>
            <a:r>
              <a:rPr lang="en-US" sz="1600" dirty="0" smtClean="0">
                <a:latin typeface="Times New Roman" pitchFamily="18" charset="0"/>
                <a:cs typeface="Times New Roman" pitchFamily="18" charset="0"/>
              </a:rPr>
              <a:t> on covid19 dataset to predict number of confirmed cases in future and even we have shown a parametric curve on the time series dataset. At present we have deployed our model using flask through REST API in Postman where prediction horizon parameter is passed to the API and we get back JSON response with forecast data. </a:t>
            </a:r>
          </a:p>
          <a:p>
            <a:endParaRPr lang="en-US" dirty="0" smtClean="0"/>
          </a:p>
          <a:p>
            <a:endParaRPr lang="en-US" dirty="0" smtClean="0"/>
          </a:p>
          <a:p>
            <a:r>
              <a:rPr lang="en-US" sz="1600" b="1" dirty="0" smtClean="0">
                <a:latin typeface="Times New Roman" pitchFamily="18" charset="0"/>
                <a:cs typeface="Times New Roman" pitchFamily="18" charset="0"/>
              </a:rPr>
              <a:t>Future Scope:</a:t>
            </a:r>
          </a:p>
          <a:p>
            <a:pPr algn="just"/>
            <a:r>
              <a:rPr lang="en-US" sz="1600" dirty="0" smtClean="0">
                <a:latin typeface="Times New Roman" pitchFamily="18" charset="0"/>
                <a:cs typeface="Times New Roman" pitchFamily="18" charset="0"/>
              </a:rPr>
              <a:t>The future scope of this project is to forecast for a minute and hourly forecasts also using PROPHET, which are the components not available also it should be ensuring to create computerized calculations to provide information within a standard range and naturally predict the number of cases daily and every week.</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64565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052423"/>
            <a:ext cx="11783903" cy="556333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t/>
            </a:r>
            <a:br/>
            <a:endParaRPr lang="en-US" sz="2200" b="0" strike="noStrike" spc="-1" dirty="0">
              <a:latin typeface="Arial"/>
            </a:endParaRPr>
          </a:p>
        </p:txBody>
      </p:sp>
      <p:sp>
        <p:nvSpPr>
          <p:cNvPr id="9" name="CustomShape 2"/>
          <p:cNvSpPr/>
          <p:nvPr/>
        </p:nvSpPr>
        <p:spPr>
          <a:xfrm>
            <a:off x="232913" y="477249"/>
            <a:ext cx="11852695" cy="394019"/>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500" dirty="0"/>
              <a:t>References</a:t>
            </a:r>
          </a:p>
          <a:p>
            <a:pPr algn="ctr"/>
            <a:endParaRPr lang="en-US" sz="1500" dirty="0"/>
          </a:p>
          <a:p>
            <a:pPr algn="ctr"/>
            <a:endParaRPr lang="en-US" sz="1500" dirty="0"/>
          </a:p>
          <a:p>
            <a:pPr algn="ctr"/>
            <a:endParaRPr lang="en-US" sz="1500" dirty="0"/>
          </a:p>
          <a:p>
            <a:pPr algn="ctr"/>
            <a:endParaRPr lang="en-US" sz="1500" dirty="0"/>
          </a:p>
        </p:txBody>
      </p:sp>
      <p:sp>
        <p:nvSpPr>
          <p:cNvPr id="5" name="Rectangle 4"/>
          <p:cNvSpPr/>
          <p:nvPr/>
        </p:nvSpPr>
        <p:spPr>
          <a:xfrm>
            <a:off x="387927" y="1405719"/>
            <a:ext cx="11554691" cy="4849404"/>
          </a:xfrm>
          <a:prstGeom prst="rect">
            <a:avLst/>
          </a:prstGeom>
        </p:spPr>
        <p:txBody>
          <a:bodyPr wrap="square">
            <a:spAutoFit/>
          </a:bodyPr>
          <a:lstStyle/>
          <a:p>
            <a:pPr marL="342900" indent="-342900">
              <a:lnSpc>
                <a:spcPct val="150000"/>
              </a:lnSpc>
            </a:pPr>
            <a:r>
              <a:rPr lang="en-US" sz="1600" dirty="0" smtClean="0">
                <a:latin typeface="Times New Roman" pitchFamily="18" charset="0"/>
                <a:cs typeface="Times New Roman" pitchFamily="18" charset="0"/>
              </a:rPr>
              <a:t>[1] G.E. Box, D.A. Pierce, Distribution of residual autocorrelations in autoregressive- integrated moving average time series models. J. Am. Stat. Assoc. 65(332), 1509– 1526 (1970). </a:t>
            </a:r>
          </a:p>
          <a:p>
            <a:pPr marL="342900" indent="-342900">
              <a:lnSpc>
                <a:spcPct val="150000"/>
              </a:lnSpc>
            </a:pPr>
            <a:r>
              <a:rPr lang="en-US" sz="1600" dirty="0" smtClean="0">
                <a:latin typeface="Times New Roman" pitchFamily="18" charset="0"/>
                <a:cs typeface="Times New Roman" pitchFamily="18" charset="0"/>
              </a:rPr>
              <a:t>[2] S. B. </a:t>
            </a:r>
            <a:r>
              <a:rPr lang="en-US" sz="1600" dirty="0" err="1" smtClean="0">
                <a:latin typeface="Times New Roman" pitchFamily="18" charset="0"/>
                <a:cs typeface="Times New Roman" pitchFamily="18" charset="0"/>
              </a:rPr>
              <a:t>Lajevardi</a:t>
            </a:r>
            <a:r>
              <a:rPr lang="en-US" sz="1600" dirty="0" smtClean="0">
                <a:latin typeface="Times New Roman" pitchFamily="18" charset="0"/>
                <a:cs typeface="Times New Roman" pitchFamily="18" charset="0"/>
              </a:rPr>
              <a:t> and B. </a:t>
            </a:r>
            <a:r>
              <a:rPr lang="en-US" sz="1600" dirty="0" err="1" smtClean="0">
                <a:latin typeface="Times New Roman" pitchFamily="18" charset="0"/>
                <a:cs typeface="Times New Roman" pitchFamily="18" charset="0"/>
              </a:rPr>
              <a:t>Minaei-Bidgoli</a:t>
            </a:r>
            <a:r>
              <a:rPr lang="en-US" sz="1600" dirty="0" smtClean="0">
                <a:latin typeface="Times New Roman" pitchFamily="18" charset="0"/>
                <a:cs typeface="Times New Roman" pitchFamily="18" charset="0"/>
              </a:rPr>
              <a:t>, "Combination of Time Series Decision Tree and Clustering : A Case Study in </a:t>
            </a:r>
            <a:r>
              <a:rPr lang="en-US" sz="1600" dirty="0" err="1" smtClean="0">
                <a:latin typeface="Times New Roman" pitchFamily="18" charset="0"/>
                <a:cs typeface="Times New Roman" pitchFamily="18" charset="0"/>
              </a:rPr>
              <a:t>Aerology</a:t>
            </a:r>
            <a:r>
              <a:rPr lang="en-US" sz="1600" dirty="0" smtClean="0">
                <a:latin typeface="Times New Roman" pitchFamily="18" charset="0"/>
                <a:cs typeface="Times New Roman" pitchFamily="18" charset="0"/>
              </a:rPr>
              <a:t> Event Prediction", International Conference on Computer and Electrical Engineering, pp. 111-115, 2008. </a:t>
            </a:r>
          </a:p>
          <a:p>
            <a:pPr marL="342900" indent="-342900">
              <a:lnSpc>
                <a:spcPct val="150000"/>
              </a:lnSpc>
            </a:pPr>
            <a:r>
              <a:rPr lang="en-US" sz="1600" dirty="0" smtClean="0">
                <a:latin typeface="Times New Roman" pitchFamily="18" charset="0"/>
                <a:cs typeface="Times New Roman" pitchFamily="18" charset="0"/>
              </a:rPr>
              <a:t>[3] </a:t>
            </a:r>
            <a:r>
              <a:rPr lang="en-US" sz="1600" dirty="0" err="1" smtClean="0">
                <a:latin typeface="Times New Roman" pitchFamily="18" charset="0"/>
                <a:cs typeface="Times New Roman" pitchFamily="18" charset="0"/>
              </a:rPr>
              <a:t>Rasheed</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Omobolaji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Alabi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Akpojoto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Siemuri</a:t>
            </a:r>
            <a:r>
              <a:rPr lang="en-US" sz="1600" dirty="0" smtClean="0">
                <a:latin typeface="Times New Roman" pitchFamily="18" charset="0"/>
                <a:cs typeface="Times New Roman" pitchFamily="18" charset="0"/>
              </a:rPr>
              <a:t>, and Mohammed </a:t>
            </a:r>
            <a:r>
              <a:rPr lang="en-US" sz="1600" dirty="0" err="1" smtClean="0">
                <a:latin typeface="Times New Roman" pitchFamily="18" charset="0"/>
                <a:cs typeface="Times New Roman" pitchFamily="18" charset="0"/>
              </a:rPr>
              <a:t>Elmus-rati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Covid</a:t>
            </a:r>
            <a:r>
              <a:rPr lang="en-US" sz="1600" dirty="0" smtClean="0">
                <a:latin typeface="Times New Roman" pitchFamily="18" charset="0"/>
                <a:cs typeface="Times New Roman" pitchFamily="18" charset="0"/>
              </a:rPr>
              <a:t>- 19: Easing the </a:t>
            </a:r>
            <a:r>
              <a:rPr lang="en-US" sz="1600" dirty="0" err="1" smtClean="0">
                <a:latin typeface="Times New Roman" pitchFamily="18" charset="0"/>
                <a:cs typeface="Times New Roman" pitchFamily="18" charset="0"/>
              </a:rPr>
              <a:t>coronavirus</a:t>
            </a:r>
            <a:r>
              <a:rPr lang="en-US" sz="1600" dirty="0" smtClean="0">
                <a:latin typeface="Times New Roman" pitchFamily="18" charset="0"/>
                <a:cs typeface="Times New Roman" pitchFamily="18" charset="0"/>
              </a:rPr>
              <a:t> lockdowns with caution. medRxiv,2020 </a:t>
            </a:r>
          </a:p>
          <a:p>
            <a:pPr marL="342900" indent="-342900">
              <a:lnSpc>
                <a:spcPct val="150000"/>
              </a:lnSpc>
            </a:pPr>
            <a:r>
              <a:rPr lang="en-US" sz="1600" dirty="0" smtClean="0">
                <a:latin typeface="Times New Roman" pitchFamily="18" charset="0"/>
                <a:cs typeface="Times New Roman" pitchFamily="18" charset="0"/>
              </a:rPr>
              <a:t>[4] WHO. Laboratory Testing for </a:t>
            </a:r>
            <a:r>
              <a:rPr lang="en-US" sz="1600" dirty="0" err="1" smtClean="0">
                <a:latin typeface="Times New Roman" pitchFamily="18" charset="0"/>
                <a:cs typeface="Times New Roman" pitchFamily="18" charset="0"/>
              </a:rPr>
              <a:t>Coronavirus</a:t>
            </a:r>
            <a:r>
              <a:rPr lang="en-US" sz="1600" dirty="0" smtClean="0">
                <a:latin typeface="Times New Roman" pitchFamily="18" charset="0"/>
                <a:cs typeface="Times New Roman" pitchFamily="18" charset="0"/>
              </a:rPr>
              <a:t> Disease 2019 (COVID-19) in Suspected Human Cases: Interim Guidance, 2 March 2020; Technical report. WHO: Geneva, Switzerland, 2020. </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[5] </a:t>
            </a:r>
            <a:r>
              <a:rPr lang="en-US" sz="1600" dirty="0" smtClean="0">
                <a:latin typeface="Times New Roman" pitchFamily="18" charset="0"/>
                <a:cs typeface="Times New Roman" pitchFamily="18" charset="0"/>
              </a:rPr>
              <a:t>S. </a:t>
            </a:r>
            <a:r>
              <a:rPr lang="en-US" sz="1600" dirty="0" err="1" smtClean="0">
                <a:latin typeface="Times New Roman" pitchFamily="18" charset="0"/>
                <a:cs typeface="Times New Roman" pitchFamily="18" charset="0"/>
              </a:rPr>
              <a:t>Mehrmolaei</a:t>
            </a:r>
            <a:r>
              <a:rPr lang="en-US" sz="1600" dirty="0" smtClean="0">
                <a:latin typeface="Times New Roman" pitchFamily="18" charset="0"/>
                <a:cs typeface="Times New Roman" pitchFamily="18" charset="0"/>
              </a:rPr>
              <a:t> and M. R. </a:t>
            </a:r>
            <a:r>
              <a:rPr lang="en-US" sz="1600" dirty="0" err="1" smtClean="0">
                <a:latin typeface="Times New Roman" pitchFamily="18" charset="0"/>
                <a:cs typeface="Times New Roman" pitchFamily="18" charset="0"/>
              </a:rPr>
              <a:t>Keyvanpour</a:t>
            </a:r>
            <a:r>
              <a:rPr lang="en-US" sz="1600" dirty="0" smtClean="0">
                <a:latin typeface="Times New Roman" pitchFamily="18" charset="0"/>
                <a:cs typeface="Times New Roman" pitchFamily="18" charset="0"/>
              </a:rPr>
              <a:t>, "A Brief Survey on Event Prediction Methods in Time Series" in Artificial Intelligence Perspectives and Applications, Springer International Publishing, pp. 235-246, 2015.</a:t>
            </a:r>
          </a:p>
          <a:p>
            <a:pPr algn="just">
              <a:lnSpc>
                <a:spcPct val="150000"/>
              </a:lnSpc>
            </a:pPr>
            <a:r>
              <a:rPr lang="en-US" sz="1600" dirty="0" smtClean="0">
                <a:latin typeface="Times New Roman" pitchFamily="18" charset="0"/>
                <a:cs typeface="Times New Roman" pitchFamily="18" charset="0"/>
              </a:rPr>
              <a:t>[6] </a:t>
            </a:r>
            <a:r>
              <a:rPr lang="en-US" sz="1600" dirty="0" smtClean="0">
                <a:latin typeface="Times New Roman" pitchFamily="18" charset="0"/>
                <a:cs typeface="Times New Roman" pitchFamily="18" charset="0"/>
              </a:rPr>
              <a:t>Lu, H.; Stratton, C.W.; Tang, Y.W. Outbreak of Pneumonia of Unknown Etiology in Wuhan China: The Mystery and the Miracle. </a:t>
            </a:r>
            <a:r>
              <a:rPr lang="en-US" sz="1600" i="1" dirty="0" smtClean="0">
                <a:latin typeface="Times New Roman" pitchFamily="18" charset="0"/>
                <a:cs typeface="Times New Roman" pitchFamily="18" charset="0"/>
              </a:rPr>
              <a:t>J. Med </a:t>
            </a:r>
            <a:r>
              <a:rPr lang="en-US" sz="1600" i="1" dirty="0" err="1" smtClean="0">
                <a:latin typeface="Times New Roman" pitchFamily="18" charset="0"/>
                <a:cs typeface="Times New Roman" pitchFamily="18" charset="0"/>
              </a:rPr>
              <a:t>Virol</a:t>
            </a:r>
            <a:r>
              <a:rPr lang="en-US" sz="1600" i="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2020</a:t>
            </a:r>
            <a:r>
              <a:rPr lang="en-US" sz="1600"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92</a:t>
            </a:r>
            <a:r>
              <a:rPr lang="en-US" sz="1600" dirty="0" smtClean="0">
                <a:latin typeface="Times New Roman" pitchFamily="18" charset="0"/>
                <a:cs typeface="Times New Roman" pitchFamily="18" charset="0"/>
              </a:rPr>
              <a:t>, 401–402.</a:t>
            </a:r>
          </a:p>
          <a:p>
            <a:pPr marL="342900" indent="-342900">
              <a:lnSpc>
                <a:spcPct val="150000"/>
              </a:lnSpc>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39501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spc="-1" dirty="0">
                <a:solidFill>
                  <a:srgbClr val="4472C4"/>
                </a:solidFill>
                <a:latin typeface="Arial Black"/>
              </a:rPr>
              <a:t>	Name of the project</a:t>
            </a:r>
            <a:r>
              <a:rPr lang="en-GB" sz="1200" spc="-1" dirty="0" smtClean="0">
                <a:solidFill>
                  <a:srgbClr val="4472C4"/>
                </a:solidFill>
                <a:latin typeface="Arial Black"/>
              </a:rPr>
              <a:t>: Time Series Forecasting on Covid-19 Data with Parametric Curve Fitting</a:t>
            </a:r>
            <a:r>
              <a:rPr lang="en-GB" sz="1200" dirty="0"/>
              <a:t/>
            </a:r>
            <a:br>
              <a:rPr lang="en-GB" sz="1200" dirty="0"/>
            </a:br>
            <a:endParaRPr lang="en-US" sz="2200" b="0" strike="noStrike" spc="-1" dirty="0">
              <a:latin typeface="Arial"/>
            </a:endParaRPr>
          </a:p>
        </p:txBody>
      </p:sp>
      <p:sp>
        <p:nvSpPr>
          <p:cNvPr id="48" name="CustomShape 3"/>
          <p:cNvSpPr/>
          <p:nvPr/>
        </p:nvSpPr>
        <p:spPr>
          <a:xfrm>
            <a:off x="130724" y="481307"/>
            <a:ext cx="11930552" cy="1402911"/>
          </a:xfrm>
          <a:prstGeom prst="rect">
            <a:avLst/>
          </a:prstGeom>
          <a:solidFill>
            <a:schemeClr val="bg1"/>
          </a:solidFill>
          <a:ln w="9360">
            <a:solidFill>
              <a:schemeClr val="tx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500" b="0" strike="noStrike" spc="-1" dirty="0">
              <a:latin typeface="Arial"/>
            </a:endParaRP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b="1" strike="noStrike" spc="-1" dirty="0" smtClean="0">
              <a:latin typeface="Times New Roman" panose="02020603050405020304" pitchFamily="18" charset="0"/>
              <a:cs typeface="Times New Roman" panose="02020603050405020304" pitchFamily="18" charset="0"/>
            </a:endParaRPr>
          </a:p>
          <a:p>
            <a:pPr>
              <a:lnSpc>
                <a:spcPct val="100000"/>
              </a:lnSpc>
            </a:pPr>
            <a:endParaRPr lang="en-US" sz="1500" b="1" spc="-1" dirty="0" smtClean="0">
              <a:latin typeface="Times New Roman" panose="02020603050405020304" pitchFamily="18" charset="0"/>
              <a:cs typeface="Times New Roman" panose="02020603050405020304" pitchFamily="18" charset="0"/>
            </a:endParaRPr>
          </a:p>
          <a:p>
            <a:pPr>
              <a:lnSpc>
                <a:spcPct val="100000"/>
              </a:lnSpc>
            </a:pPr>
            <a:r>
              <a:rPr lang="en-US" b="1" strike="noStrike" spc="-1" dirty="0" smtClean="0">
                <a:latin typeface="Times New Roman" pitchFamily="18" charset="0"/>
                <a:cs typeface="Times New Roman" pitchFamily="18" charset="0"/>
              </a:rPr>
              <a:t>Problem </a:t>
            </a:r>
            <a:r>
              <a:rPr lang="en-US" b="1" strike="noStrike" spc="-1" dirty="0">
                <a:latin typeface="Times New Roman" pitchFamily="18" charset="0"/>
                <a:cs typeface="Times New Roman" pitchFamily="18" charset="0"/>
              </a:rPr>
              <a:t>Statement</a:t>
            </a:r>
            <a:r>
              <a:rPr lang="en-US" b="0" strike="noStrike" spc="-1" dirty="0">
                <a:latin typeface="Times New Roman" pitchFamily="18" charset="0"/>
                <a:cs typeface="Times New Roman" pitchFamily="18" charset="0"/>
              </a:rPr>
              <a:t>: </a:t>
            </a:r>
            <a:endParaRPr lang="en-US" b="0" strike="noStrike" spc="-1" dirty="0" smtClean="0">
              <a:latin typeface="Times New Roman" pitchFamily="18" charset="0"/>
              <a:cs typeface="Times New Roman" pitchFamily="18" charset="0"/>
            </a:endParaRPr>
          </a:p>
          <a:p>
            <a:pPr algn="just">
              <a:lnSpc>
                <a:spcPct val="100000"/>
              </a:lnSpc>
            </a:pPr>
            <a:r>
              <a:rPr lang="en-US" sz="1600" dirty="0" smtClean="0">
                <a:latin typeface="Times New Roman" panose="02020603050405020304" pitchFamily="18" charset="0"/>
                <a:cs typeface="Times New Roman" panose="02020603050405020304" pitchFamily="18" charset="0"/>
              </a:rPr>
              <a:t>All </a:t>
            </a:r>
            <a:r>
              <a:rPr lang="en-US" sz="1600" dirty="0">
                <a:latin typeface="Times New Roman" panose="02020603050405020304" pitchFamily="18" charset="0"/>
                <a:cs typeface="Times New Roman" panose="02020603050405020304" pitchFamily="18" charset="0"/>
              </a:rPr>
              <a:t>of us are aware of the 2019-nCoV (Corona virus) outbreak and how deadly it has turned out to be. The World Health Organization is currently monitoring the situation closely and working towards developing a Global Strategic Preparedness. Every day a situation report is published to track the number of Confirmed Cases, Deaths, Recoveries, New Cases and so on. Limited medical facilities and mismanagement of resource allocation can lead to additional severe cases and a decline in recovery rates.</a:t>
            </a:r>
            <a:endParaRPr lang="en-US" sz="1600" b="0" strike="noStrike" spc="-1" dirty="0">
              <a:latin typeface="Times New Roman" panose="02020603050405020304" pitchFamily="18" charset="0"/>
              <a:cs typeface="Times New Roman" panose="02020603050405020304" pitchFamily="18" charset="0"/>
            </a:endParaRP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
        <p:nvSpPr>
          <p:cNvPr id="9" name="CustomShape 3"/>
          <p:cNvSpPr/>
          <p:nvPr/>
        </p:nvSpPr>
        <p:spPr>
          <a:xfrm>
            <a:off x="120771" y="1981200"/>
            <a:ext cx="11944930" cy="1274618"/>
          </a:xfrm>
          <a:prstGeom prst="rect">
            <a:avLst/>
          </a:prstGeom>
          <a:solidFill>
            <a:schemeClr val="bg1"/>
          </a:solidFill>
          <a:ln w="9360">
            <a:solidFill>
              <a:schemeClr val="tx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500" b="0" strike="noStrike" spc="-1" dirty="0">
              <a:latin typeface="Arial"/>
            </a:endParaRP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r>
              <a:rPr lang="en-US" b="1" strike="noStrike" spc="-1" dirty="0">
                <a:latin typeface="Times New Roman" panose="02020603050405020304" pitchFamily="18" charset="0"/>
                <a:cs typeface="Times New Roman" panose="02020603050405020304" pitchFamily="18" charset="0"/>
              </a:rPr>
              <a:t>Project Scope</a:t>
            </a:r>
            <a:r>
              <a:rPr lang="en-US" b="0" strike="noStrike" spc="-1" dirty="0">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pPr algn="just">
              <a:lnSpc>
                <a:spcPct val="100000"/>
              </a:lnSpc>
            </a:pPr>
            <a:r>
              <a:rPr lang="en-US" sz="1600" dirty="0" smtClean="0">
                <a:solidFill>
                  <a:srgbClr val="000000"/>
                </a:solidFill>
                <a:latin typeface="Times New Roman" panose="02020603050405020304" pitchFamily="18" charset="0"/>
                <a:cs typeface="Times New Roman" panose="02020603050405020304" pitchFamily="18" charset="0"/>
              </a:rPr>
              <a:t>This </a:t>
            </a:r>
            <a:r>
              <a:rPr lang="en-US" sz="1600" dirty="0">
                <a:solidFill>
                  <a:srgbClr val="000000"/>
                </a:solidFill>
                <a:latin typeface="Times New Roman" panose="02020603050405020304" pitchFamily="18" charset="0"/>
                <a:cs typeface="Times New Roman" panose="02020603050405020304" pitchFamily="18" charset="0"/>
              </a:rPr>
              <a:t>system forecasts thus can also be of great help for the authorities to take timely actions and make decisions to contain the COVID-19 crisis. This system will be enhanced continuously in the future, next we plan to explore the prediction methodology using the updated dataset and use the most accurate and appropriate ML  and deep learning methods for forecasting. </a:t>
            </a:r>
            <a:r>
              <a:rPr lang="en-US" sz="1600" spc="-1" dirty="0">
                <a:latin typeface="Times New Roman" panose="02020603050405020304" pitchFamily="18" charset="0"/>
                <a:cs typeface="Times New Roman" panose="02020603050405020304" pitchFamily="18" charset="0"/>
              </a:rPr>
              <a:t>It can be used in health sectors like Hospitals and Labs.</a:t>
            </a:r>
            <a:endParaRPr lang="en-US" sz="1600" b="0" strike="noStrike" spc="-1" dirty="0">
              <a:latin typeface="Times New Roman" panose="02020603050405020304" pitchFamily="18" charset="0"/>
              <a:cs typeface="Times New Roman" panose="02020603050405020304" pitchFamily="18" charset="0"/>
            </a:endParaRP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
        <p:nvSpPr>
          <p:cNvPr id="11" name="CustomShape 3"/>
          <p:cNvSpPr/>
          <p:nvPr/>
        </p:nvSpPr>
        <p:spPr>
          <a:xfrm>
            <a:off x="126521" y="4502726"/>
            <a:ext cx="11919051" cy="1039091"/>
          </a:xfrm>
          <a:prstGeom prst="rect">
            <a:avLst/>
          </a:prstGeom>
          <a:solidFill>
            <a:schemeClr val="bg1"/>
          </a:solidFill>
          <a:ln w="9360">
            <a:solidFill>
              <a:schemeClr val="tx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500" b="0" strike="noStrike" spc="-1" dirty="0">
              <a:latin typeface="Arial"/>
            </a:endParaRPr>
          </a:p>
          <a:p>
            <a:pPr>
              <a:lnSpc>
                <a:spcPct val="100000"/>
              </a:lnSpc>
            </a:pPr>
            <a:endParaRPr lang="en-US" sz="1500" spc="-1" dirty="0">
              <a:latin typeface="Arial"/>
            </a:endParaRPr>
          </a:p>
          <a:p>
            <a:pPr>
              <a:lnSpc>
                <a:spcPct val="100000"/>
              </a:lnSpc>
            </a:pPr>
            <a:r>
              <a:rPr lang="en-US" b="1" spc="-1" dirty="0">
                <a:latin typeface="Times New Roman" panose="02020603050405020304" pitchFamily="18" charset="0"/>
                <a:cs typeface="Times New Roman" panose="02020603050405020304" pitchFamily="18" charset="0"/>
              </a:rPr>
              <a:t>Challenges</a:t>
            </a:r>
            <a:r>
              <a:rPr lang="en-US" spc="-1" dirty="0">
                <a:latin typeface="Times New Roman" panose="02020603050405020304" pitchFamily="18" charset="0"/>
                <a:cs typeface="Times New Roman" panose="02020603050405020304" pitchFamily="18" charset="0"/>
              </a:rPr>
              <a:t>:</a:t>
            </a: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
        <p:nvSpPr>
          <p:cNvPr id="12" name="CustomShape 3"/>
          <p:cNvSpPr/>
          <p:nvPr/>
        </p:nvSpPr>
        <p:spPr>
          <a:xfrm>
            <a:off x="140898" y="3380508"/>
            <a:ext cx="11919051" cy="1039091"/>
          </a:xfrm>
          <a:prstGeom prst="rect">
            <a:avLst/>
          </a:prstGeom>
          <a:solidFill>
            <a:schemeClr val="bg1"/>
          </a:solidFill>
          <a:ln w="9360">
            <a:solidFill>
              <a:schemeClr val="tx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500" b="0" strike="noStrike" spc="-1" dirty="0">
              <a:latin typeface="Arial"/>
            </a:endParaRPr>
          </a:p>
          <a:p>
            <a:pPr>
              <a:lnSpc>
                <a:spcPct val="100000"/>
              </a:lnSpc>
            </a:pPr>
            <a:endParaRPr lang="en-US" sz="1500" spc="-1" dirty="0">
              <a:latin typeface="Arial"/>
            </a:endParaRPr>
          </a:p>
          <a:p>
            <a:pPr>
              <a:lnSpc>
                <a:spcPct val="100000"/>
              </a:lnSpc>
            </a:pPr>
            <a:endParaRPr lang="en-US" sz="1500" spc="-1" dirty="0"/>
          </a:p>
          <a:p>
            <a:pPr>
              <a:lnSpc>
                <a:spcPct val="100000"/>
              </a:lnSpc>
            </a:pPr>
            <a:endParaRPr lang="en-US" sz="1500" spc="-1" dirty="0"/>
          </a:p>
          <a:p>
            <a:pPr>
              <a:lnSpc>
                <a:spcPct val="100000"/>
              </a:lnSpc>
            </a:pPr>
            <a:r>
              <a:rPr lang="en-US" b="1" spc="-1" dirty="0">
                <a:latin typeface="Times New Roman" panose="02020603050405020304" pitchFamily="18" charset="0"/>
                <a:cs typeface="Times New Roman" panose="02020603050405020304" pitchFamily="18" charset="0"/>
              </a:rPr>
              <a:t>Application Areas</a:t>
            </a:r>
            <a:r>
              <a:rPr lang="en-US" spc="-1" dirty="0">
                <a:latin typeface="Times New Roman" panose="02020603050405020304" pitchFamily="18" charset="0"/>
                <a:cs typeface="Times New Roman" panose="02020603050405020304" pitchFamily="18" charset="0"/>
              </a:rPr>
              <a:t>:</a:t>
            </a:r>
          </a:p>
          <a:p>
            <a:pPr algn="just">
              <a:lnSpc>
                <a:spcPct val="100000"/>
              </a:lnSpc>
            </a:pPr>
            <a:r>
              <a:rPr lang="en-US" sz="1600" spc="-1" dirty="0">
                <a:latin typeface="Times New Roman" panose="02020603050405020304" pitchFamily="18" charset="0"/>
                <a:cs typeface="Times New Roman" panose="02020603050405020304" pitchFamily="18" charset="0"/>
              </a:rPr>
              <a:t>Healthcare</a:t>
            </a:r>
          </a:p>
          <a:p>
            <a:pPr algn="just">
              <a:lnSpc>
                <a:spcPct val="100000"/>
              </a:lnSpc>
            </a:pPr>
            <a:r>
              <a:rPr lang="en-US" sz="1600" spc="-1" dirty="0">
                <a:latin typeface="Times New Roman" panose="02020603050405020304" pitchFamily="18" charset="0"/>
                <a:cs typeface="Times New Roman" panose="02020603050405020304" pitchFamily="18" charset="0"/>
              </a:rPr>
              <a:t>Weather Forecasting</a:t>
            </a:r>
          </a:p>
          <a:p>
            <a:pPr algn="just">
              <a:lnSpc>
                <a:spcPct val="100000"/>
              </a:lnSpc>
            </a:pPr>
            <a:r>
              <a:rPr lang="en-US" sz="1600" spc="-1" dirty="0">
                <a:latin typeface="Times New Roman" panose="02020603050405020304" pitchFamily="18" charset="0"/>
                <a:cs typeface="Times New Roman" panose="02020603050405020304" pitchFamily="18" charset="0"/>
              </a:rPr>
              <a:t>Stock Market Prediction</a:t>
            </a:r>
          </a:p>
          <a:p>
            <a:pPr>
              <a:lnSpc>
                <a:spcPct val="100000"/>
              </a:lnSpc>
            </a:pPr>
            <a:endParaRPr lang="en-US" sz="1500" b="0" strike="noStrike" spc="-1" dirty="0">
              <a:latin typeface="Arial"/>
            </a:endParaRP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
        <p:nvSpPr>
          <p:cNvPr id="13" name="CustomShape 3"/>
          <p:cNvSpPr/>
          <p:nvPr/>
        </p:nvSpPr>
        <p:spPr>
          <a:xfrm>
            <a:off x="140898" y="5652655"/>
            <a:ext cx="11919051" cy="1047678"/>
          </a:xfrm>
          <a:prstGeom prst="rect">
            <a:avLst/>
          </a:prstGeom>
          <a:solidFill>
            <a:schemeClr val="bg1"/>
          </a:solidFill>
          <a:ln w="9360">
            <a:solidFill>
              <a:schemeClr val="tx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500" spc="-1" dirty="0">
              <a:latin typeface="Times New Roman" panose="02020603050405020304" pitchFamily="18" charset="0"/>
              <a:cs typeface="Times New Roman" panose="02020603050405020304" pitchFamily="18" charset="0"/>
            </a:endParaRPr>
          </a:p>
          <a:p>
            <a:pPr algn="just">
              <a:lnSpc>
                <a:spcPct val="100000"/>
              </a:lnSpc>
            </a:pPr>
            <a:r>
              <a:rPr lang="en-US" sz="1600" spc="-1" dirty="0">
                <a:latin typeface="Times New Roman" panose="02020603050405020304" pitchFamily="18" charset="0"/>
                <a:cs typeface="Times New Roman" panose="02020603050405020304" pitchFamily="18" charset="0"/>
              </a:rPr>
              <a:t>The first challenge is to have the time series dataset</a:t>
            </a:r>
          </a:p>
          <a:p>
            <a:pPr algn="just">
              <a:lnSpc>
                <a:spcPct val="100000"/>
              </a:lnSpc>
            </a:pPr>
            <a:r>
              <a:rPr lang="en-US" sz="1600" spc="-1" dirty="0">
                <a:latin typeface="Times New Roman" panose="02020603050405020304" pitchFamily="18" charset="0"/>
                <a:cs typeface="Times New Roman" panose="02020603050405020304" pitchFamily="18" charset="0"/>
              </a:rPr>
              <a:t>And then to analyze the pattern of dataset </a:t>
            </a:r>
          </a:p>
          <a:p>
            <a:pPr algn="just">
              <a:lnSpc>
                <a:spcPct val="100000"/>
              </a:lnSpc>
            </a:pPr>
            <a:r>
              <a:rPr lang="en-US" sz="1600" spc="-1" dirty="0">
                <a:latin typeface="Times New Roman" panose="02020603050405020304" pitchFamily="18" charset="0"/>
                <a:cs typeface="Times New Roman" panose="02020603050405020304" pitchFamily="18" charset="0"/>
              </a:rPr>
              <a:t>Integration of model with flask is a bit challenging.</a:t>
            </a:r>
          </a:p>
          <a:p>
            <a:pPr>
              <a:lnSpc>
                <a:spcPct val="100000"/>
              </a:lnSpc>
            </a:pPr>
            <a:endParaRPr lang="en-US" sz="1500" spc="-1" dirty="0">
              <a:latin typeface="Times New Roman" panose="02020603050405020304" pitchFamily="18" charset="0"/>
              <a:cs typeface="Times New Roman" panose="02020603050405020304" pitchFamily="18" charset="0"/>
            </a:endParaRPr>
          </a:p>
          <a:p>
            <a:pPr>
              <a:lnSpc>
                <a:spcPct val="100000"/>
              </a:lnSpc>
            </a:pPr>
            <a:r>
              <a:rPr lang="en-US" sz="1600" b="1" spc="-1" dirty="0">
                <a:latin typeface="Times New Roman" panose="02020603050405020304" pitchFamily="18" charset="0"/>
                <a:cs typeface="Times New Roman" panose="02020603050405020304" pitchFamily="18" charset="0"/>
              </a:rPr>
              <a:t>In-house Project</a:t>
            </a:r>
          </a:p>
          <a:p>
            <a:pPr>
              <a:lnSpc>
                <a:spcPct val="100000"/>
              </a:lnSpc>
            </a:pPr>
            <a:r>
              <a:rPr lang="en-US" sz="1600" b="1" spc="-1" dirty="0">
                <a:latin typeface="Times New Roman" panose="02020603050405020304" pitchFamily="18" charset="0"/>
                <a:cs typeface="Times New Roman" panose="02020603050405020304" pitchFamily="18" charset="0"/>
              </a:rPr>
              <a:t>Organization Name</a:t>
            </a:r>
            <a:r>
              <a:rPr lang="en-US" sz="1600" spc="-1" dirty="0">
                <a:latin typeface="Times New Roman" panose="02020603050405020304" pitchFamily="18" charset="0"/>
                <a:cs typeface="Times New Roman" panose="02020603050405020304" pitchFamily="18" charset="0"/>
              </a:rPr>
              <a:t>: </a:t>
            </a:r>
            <a:r>
              <a:rPr lang="en-US" sz="1600" spc="-1" dirty="0" err="1">
                <a:latin typeface="Times New Roman" panose="02020603050405020304" pitchFamily="18" charset="0"/>
                <a:cs typeface="Times New Roman" panose="02020603050405020304" pitchFamily="18" charset="0"/>
              </a:rPr>
              <a:t>Maturi</a:t>
            </a:r>
            <a:r>
              <a:rPr lang="en-US" sz="1600" spc="-1" dirty="0">
                <a:latin typeface="Times New Roman" panose="02020603050405020304" pitchFamily="18" charset="0"/>
                <a:cs typeface="Times New Roman" panose="02020603050405020304" pitchFamily="18" charset="0"/>
              </a:rPr>
              <a:t> Venkata </a:t>
            </a:r>
            <a:r>
              <a:rPr lang="en-US" sz="1600" spc="-1" dirty="0" err="1">
                <a:latin typeface="Times New Roman" panose="02020603050405020304" pitchFamily="18" charset="0"/>
                <a:cs typeface="Times New Roman" panose="02020603050405020304" pitchFamily="18" charset="0"/>
              </a:rPr>
              <a:t>Subba</a:t>
            </a:r>
            <a:r>
              <a:rPr lang="en-US" sz="1600" spc="-1" dirty="0">
                <a:latin typeface="Times New Roman" panose="02020603050405020304" pitchFamily="18" charset="0"/>
                <a:cs typeface="Times New Roman" panose="02020603050405020304" pitchFamily="18" charset="0"/>
              </a:rPr>
              <a:t> Rao Engineering College</a:t>
            </a:r>
          </a:p>
          <a:p>
            <a:pPr>
              <a:lnSpc>
                <a:spcPct val="100000"/>
              </a:lnSpc>
            </a:pPr>
            <a:endParaRPr lang="en-US" sz="1500" spc="-1" dirty="0"/>
          </a:p>
          <a:p>
            <a:pPr>
              <a:lnSpc>
                <a:spcPct val="100000"/>
              </a:lnSpc>
            </a:pPr>
            <a:endParaRPr lang="en-US" sz="1500" spc="-1" dirty="0"/>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spc="-1" dirty="0">
              <a:latin typeface="Arial"/>
            </a:endParaRPr>
          </a:p>
          <a:p>
            <a:pPr>
              <a:lnSpc>
                <a:spcPct val="100000"/>
              </a:lnSpc>
            </a:pPr>
            <a:endParaRPr lang="en-US" sz="1500" b="0" strike="noStrike" spc="-1" dirty="0">
              <a:latin typeface="Arial"/>
            </a:endParaRPr>
          </a:p>
          <a:p>
            <a:pPr>
              <a:lnSpc>
                <a:spcPct val="100000"/>
              </a:lnSpc>
            </a:pPr>
            <a:endParaRPr lang="en-US" sz="1500" b="0" strike="noStrike" spc="-1" dirty="0">
              <a:latin typeface="Arial"/>
            </a:endParaRPr>
          </a:p>
        </p:txBody>
      </p:sp>
    </p:spTree>
    <p:extLst>
      <p:ext uri="{BB962C8B-B14F-4D97-AF65-F5344CB8AC3E}">
        <p14:creationId xmlns:p14="http://schemas.microsoft.com/office/powerpoint/2010/main" xmlns="" val="309427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709684"/>
            <a:ext cx="11783903" cy="5906077"/>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286603"/>
            <a:ext cx="11601510" cy="1947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t/>
            </a:r>
            <a:br/>
            <a:endParaRPr lang="en-US" sz="2200" b="0" strike="noStrike" spc="-1" dirty="0">
              <a:latin typeface="Arial"/>
            </a:endParaRPr>
          </a:p>
        </p:txBody>
      </p:sp>
      <p:sp>
        <p:nvSpPr>
          <p:cNvPr id="7" name="Rectangle 6"/>
          <p:cNvSpPr/>
          <p:nvPr/>
        </p:nvSpPr>
        <p:spPr>
          <a:xfrm>
            <a:off x="3592879" y="3002506"/>
            <a:ext cx="5673951" cy="923330"/>
          </a:xfrm>
          <a:prstGeom prst="rect">
            <a:avLst/>
          </a:prstGeom>
          <a:noFill/>
        </p:spPr>
        <p:txBody>
          <a:bodyPr wrap="squar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cs typeface="Times New Roman" pitchFamily="18" charset="0"/>
              </a:rPr>
              <a:t>THANK YOU</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cs typeface="Times New Roman" pitchFamily="18" charset="0"/>
            </a:endParaRPr>
          </a:p>
        </p:txBody>
      </p:sp>
    </p:spTree>
    <p:extLst>
      <p:ext uri="{BB962C8B-B14F-4D97-AF65-F5344CB8AC3E}">
        <p14:creationId xmlns:p14="http://schemas.microsoft.com/office/powerpoint/2010/main" xmlns="" val="3139501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2"/>
          <p:cNvSpPr/>
          <p:nvPr/>
        </p:nvSpPr>
        <p:spPr>
          <a:xfrm>
            <a:off x="112230" y="457430"/>
            <a:ext cx="4951475" cy="1787006"/>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r>
              <a:rPr lang="en-US" sz="1400" b="1" dirty="0">
                <a:latin typeface="Times New Roman" pitchFamily="18" charset="0"/>
                <a:cs typeface="Times New Roman" pitchFamily="18" charset="0"/>
              </a:rPr>
              <a:t>Software Requirements:</a:t>
            </a:r>
          </a:p>
          <a:p>
            <a:pPr algn="just"/>
            <a:r>
              <a:rPr lang="en-US" sz="1400" dirty="0">
                <a:latin typeface="Times New Roman" pitchFamily="18" charset="0"/>
                <a:cs typeface="Times New Roman" pitchFamily="18" charset="0"/>
              </a:rPr>
              <a:t>Programming Language: Python </a:t>
            </a:r>
          </a:p>
          <a:p>
            <a:pPr algn="just"/>
            <a:r>
              <a:rPr lang="en-US" sz="1400" dirty="0" err="1">
                <a:latin typeface="Times New Roman" pitchFamily="18" charset="0"/>
                <a:cs typeface="Times New Roman" pitchFamily="18" charset="0"/>
              </a:rPr>
              <a:t>Jupyter</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Notebook,Postman</a:t>
            </a:r>
            <a:endParaRPr lang="en-US" sz="1400" dirty="0">
              <a:latin typeface="Times New Roman" pitchFamily="18" charset="0"/>
              <a:cs typeface="Times New Roman" pitchFamily="18" charset="0"/>
            </a:endParaRPr>
          </a:p>
          <a:p>
            <a:endParaRPr lang="en-US" sz="1200" dirty="0"/>
          </a:p>
          <a:p>
            <a:r>
              <a:rPr lang="en-US" sz="1400" b="1" dirty="0">
                <a:latin typeface="Times New Roman" pitchFamily="18" charset="0"/>
                <a:cs typeface="Times New Roman" pitchFamily="18" charset="0"/>
              </a:rPr>
              <a:t>Hardware Requirements:</a:t>
            </a:r>
          </a:p>
          <a:p>
            <a:r>
              <a:rPr lang="en-US" sz="1400" dirty="0">
                <a:latin typeface="Times New Roman" pitchFamily="18" charset="0"/>
                <a:cs typeface="Times New Roman" pitchFamily="18" charset="0"/>
              </a:rPr>
              <a:t>Operating System – Windows</a:t>
            </a:r>
          </a:p>
          <a:p>
            <a:r>
              <a:rPr lang="en-US" sz="1400" dirty="0">
                <a:latin typeface="Times New Roman" pitchFamily="18" charset="0"/>
                <a:cs typeface="Times New Roman" pitchFamily="18" charset="0"/>
              </a:rPr>
              <a:t>Processor Intel i3 and above </a:t>
            </a:r>
          </a:p>
          <a:p>
            <a:r>
              <a:rPr lang="en-US" sz="1400" dirty="0">
                <a:latin typeface="Times New Roman" pitchFamily="18" charset="0"/>
                <a:cs typeface="Times New Roman" pitchFamily="18" charset="0"/>
              </a:rPr>
              <a:t>RAM:4GB and higher</a:t>
            </a:r>
          </a:p>
          <a:p>
            <a:r>
              <a:rPr lang="en-US" sz="1200" dirty="0"/>
              <a:t> </a:t>
            </a:r>
          </a:p>
          <a:p>
            <a:endParaRPr lang="en-US" sz="1200" dirty="0"/>
          </a:p>
        </p:txBody>
      </p:sp>
      <p:sp>
        <p:nvSpPr>
          <p:cNvPr id="49" name="CustomShape 4"/>
          <p:cNvSpPr/>
          <p:nvPr/>
        </p:nvSpPr>
        <p:spPr>
          <a:xfrm>
            <a:off x="304800" y="2424545"/>
            <a:ext cx="11540198" cy="4114800"/>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A18	Name of the project</a:t>
            </a:r>
            <a:r>
              <a:rPr lang="en-GB" sz="1200" b="0" strike="noStrike" spc="-1" dirty="0" smtClean="0">
                <a:solidFill>
                  <a:srgbClr val="4472C4"/>
                </a:solidFill>
                <a:latin typeface="Arial Black"/>
              </a:rPr>
              <a:t>: Time Series Forecasting on Covid</a:t>
            </a:r>
            <a:r>
              <a:rPr lang="en-GB" sz="1200" spc="-1" dirty="0" smtClean="0">
                <a:solidFill>
                  <a:srgbClr val="4472C4"/>
                </a:solidFill>
                <a:latin typeface="Arial Black"/>
              </a:rPr>
              <a:t>-19 Data with Parametric Curve Fitting</a:t>
            </a:r>
            <a:endParaRPr lang="en-US" sz="2200" b="0" strike="noStrike" spc="-1" dirty="0">
              <a:latin typeface="Arial"/>
            </a:endParaRPr>
          </a:p>
        </p:txBody>
      </p:sp>
      <p:sp>
        <p:nvSpPr>
          <p:cNvPr id="9" name="CustomShape 2"/>
          <p:cNvSpPr/>
          <p:nvPr/>
        </p:nvSpPr>
        <p:spPr>
          <a:xfrm>
            <a:off x="5095423" y="477248"/>
            <a:ext cx="6990185" cy="1794897"/>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r>
              <a:rPr lang="en-US" sz="1400" b="1" dirty="0">
                <a:latin typeface="Times New Roman" pitchFamily="18" charset="0"/>
                <a:cs typeface="Times New Roman" pitchFamily="18" charset="0"/>
              </a:rPr>
              <a:t>Project Objective: </a:t>
            </a:r>
          </a:p>
          <a:p>
            <a:pPr algn="just"/>
            <a:r>
              <a:rPr lang="en-US" sz="1600" dirty="0">
                <a:latin typeface="Times New Roman" pitchFamily="18" charset="0"/>
                <a:cs typeface="Times New Roman" pitchFamily="18" charset="0"/>
              </a:rPr>
              <a:t>The main objective of this project is to provide an early forecast model for the spread of novel coronavirus, also known as SARS-CoV-2.To predict the confirmed cases , new cases and total cases with parametric curve fitting</a:t>
            </a:r>
            <a:r>
              <a:rPr lang="en-US" sz="1400" dirty="0"/>
              <a:t>.</a:t>
            </a:r>
          </a:p>
        </p:txBody>
      </p:sp>
      <p:pic>
        <p:nvPicPr>
          <p:cNvPr id="3" name="Picture 2">
            <a:extLst>
              <a:ext uri="{FF2B5EF4-FFF2-40B4-BE49-F238E27FC236}">
                <a16:creationId xmlns:a16="http://schemas.microsoft.com/office/drawing/2014/main" xmlns="" id="{0F51BD7A-37A5-4E44-AA77-64BD1B2C3ECD}"/>
              </a:ext>
            </a:extLst>
          </p:cNvPr>
          <p:cNvPicPr>
            <a:picLocks noChangeAspect="1"/>
          </p:cNvPicPr>
          <p:nvPr/>
        </p:nvPicPr>
        <p:blipFill>
          <a:blip r:embed="rId2"/>
          <a:stretch>
            <a:fillRect/>
          </a:stretch>
        </p:blipFill>
        <p:spPr>
          <a:xfrm>
            <a:off x="1080655" y="3311237"/>
            <a:ext cx="9975272" cy="2272146"/>
          </a:xfrm>
          <a:prstGeom prst="rect">
            <a:avLst/>
          </a:prstGeom>
        </p:spPr>
      </p:pic>
      <p:sp>
        <p:nvSpPr>
          <p:cNvPr id="4" name="TextBox 3">
            <a:extLst>
              <a:ext uri="{FF2B5EF4-FFF2-40B4-BE49-F238E27FC236}">
                <a16:creationId xmlns:a16="http://schemas.microsoft.com/office/drawing/2014/main" xmlns="" id="{5EB4742E-29F2-453A-9BCE-69FBF16F493F}"/>
              </a:ext>
            </a:extLst>
          </p:cNvPr>
          <p:cNvSpPr txBox="1"/>
          <p:nvPr/>
        </p:nvSpPr>
        <p:spPr>
          <a:xfrm>
            <a:off x="3559126" y="2715491"/>
            <a:ext cx="3896751"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xmlns="" val="3472252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415087" y="2388229"/>
            <a:ext cx="11458258" cy="4130158"/>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a:t>
            </a:r>
            <a:r>
              <a:rPr lang="en-GB" sz="1200" b="0" strike="noStrike" spc="-1" dirty="0" smtClean="0">
                <a:solidFill>
                  <a:srgbClr val="4472C4"/>
                </a:solidFill>
                <a:latin typeface="Arial Black"/>
              </a:rPr>
              <a:t>: 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a:rPr>
              <a:t>Time Series Forecasting on Covid-19 Data with Parametric Curve Fitting</a:t>
            </a:r>
            <a:endParaRPr lang="en-US" sz="1200" spc="-1" dirty="0" smtClean="0"/>
          </a:p>
          <a:p>
            <a:pPr>
              <a:lnSpc>
                <a:spcPct val="90000"/>
              </a:lnSpc>
            </a:pPr>
            <a:r>
              <a:t/>
            </a:r>
            <a:br/>
            <a:endParaRPr lang="en-US" sz="2200" b="0" strike="noStrike" spc="-1" dirty="0">
              <a:latin typeface="Arial"/>
            </a:endParaRPr>
          </a:p>
        </p:txBody>
      </p:sp>
      <p:sp>
        <p:nvSpPr>
          <p:cNvPr id="9" name="CustomShape 2"/>
          <p:cNvSpPr/>
          <p:nvPr/>
        </p:nvSpPr>
        <p:spPr>
          <a:xfrm>
            <a:off x="232913" y="477249"/>
            <a:ext cx="11852695" cy="1591398"/>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r>
              <a:rPr lang="en-US" sz="1600" b="1" dirty="0">
                <a:latin typeface="Times New Roman" panose="02020603050405020304" pitchFamily="18" charset="0"/>
                <a:cs typeface="Times New Roman" panose="02020603050405020304" pitchFamily="18" charset="0"/>
              </a:rPr>
              <a:t>Module-1 : Training and Testing the model</a:t>
            </a:r>
          </a:p>
          <a:p>
            <a:r>
              <a:rPr lang="en-US" sz="1600" dirty="0">
                <a:latin typeface="Times New Roman" panose="02020603050405020304" pitchFamily="18" charset="0"/>
                <a:cs typeface="Times New Roman" panose="02020603050405020304" pitchFamily="18" charset="0"/>
              </a:rPr>
              <a:t>Description:</a:t>
            </a:r>
          </a:p>
          <a:p>
            <a:r>
              <a:rPr lang="en-US" sz="1600" dirty="0">
                <a:latin typeface="Times New Roman" panose="02020603050405020304" pitchFamily="18" charset="0"/>
                <a:cs typeface="Times New Roman" panose="02020603050405020304" pitchFamily="18" charset="0"/>
              </a:rPr>
              <a:t>Give the dataset as the input and perform preprocessing then we split the data into training and  testing sets. Evaluate the model on the test set.</a:t>
            </a:r>
          </a:p>
          <a:p>
            <a:endParaRPr lang="en-US" sz="1600" dirty="0">
              <a:latin typeface="Times New Roman" panose="02020603050405020304" pitchFamily="18" charset="0"/>
              <a:cs typeface="Times New Roman" panose="02020603050405020304" pitchFamily="18" charset="0"/>
            </a:endParaRP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Inputs: dataset consisting of  some attributes</a:t>
            </a: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Outputs: values of evaluation parameters</a:t>
            </a:r>
            <a:endParaRPr lang="en-US" sz="1600" spc="-1" dirty="0">
              <a:latin typeface="Times New Roman" panose="02020603050405020304" pitchFamily="18" charset="0"/>
              <a:cs typeface="Times New Roman" panose="02020603050405020304" pitchFamily="18" charset="0"/>
            </a:endParaRPr>
          </a:p>
          <a:p>
            <a:endParaRPr lang="en-US" sz="1200" dirty="0"/>
          </a:p>
        </p:txBody>
      </p:sp>
      <p:pic>
        <p:nvPicPr>
          <p:cNvPr id="3" name="Picture 2">
            <a:extLst>
              <a:ext uri="{FF2B5EF4-FFF2-40B4-BE49-F238E27FC236}">
                <a16:creationId xmlns:a16="http://schemas.microsoft.com/office/drawing/2014/main" xmlns="" id="{E9B7593F-7B91-4A1E-AF68-C2C806663FCA}"/>
              </a:ext>
            </a:extLst>
          </p:cNvPr>
          <p:cNvPicPr>
            <a:picLocks noChangeAspect="1"/>
          </p:cNvPicPr>
          <p:nvPr/>
        </p:nvPicPr>
        <p:blipFill>
          <a:blip r:embed="rId2"/>
          <a:stretch>
            <a:fillRect/>
          </a:stretch>
        </p:blipFill>
        <p:spPr>
          <a:xfrm>
            <a:off x="2922669" y="2715491"/>
            <a:ext cx="5833403" cy="3546765"/>
          </a:xfrm>
          <a:prstGeom prst="rect">
            <a:avLst/>
          </a:prstGeom>
        </p:spPr>
      </p:pic>
    </p:spTree>
    <p:extLst>
      <p:ext uri="{BB962C8B-B14F-4D97-AF65-F5344CB8AC3E}">
        <p14:creationId xmlns:p14="http://schemas.microsoft.com/office/powerpoint/2010/main" xmlns="" val="3861983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984075"/>
            <a:ext cx="11783903" cy="4631686"/>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55" name="CustomShape 10"/>
          <p:cNvSpPr/>
          <p:nvPr/>
        </p:nvSpPr>
        <p:spPr>
          <a:xfrm>
            <a:off x="449811" y="2078183"/>
            <a:ext cx="11601511" cy="17682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600" b="0" strike="noStrike" spc="-1" dirty="0" smtClean="0">
                <a:solidFill>
                  <a:srgbClr val="404040"/>
                </a:solidFill>
                <a:latin typeface="Times New Roman" panose="02020603050405020304" pitchFamily="18" charset="0"/>
                <a:cs typeface="Times New Roman" panose="02020603050405020304" pitchFamily="18" charset="0"/>
              </a:rPr>
              <a:t>Test </a:t>
            </a:r>
            <a:r>
              <a:rPr lang="en-US" sz="1600" b="0" strike="noStrike" spc="-1" dirty="0">
                <a:solidFill>
                  <a:srgbClr val="404040"/>
                </a:solidFill>
                <a:latin typeface="Times New Roman" panose="02020603050405020304" pitchFamily="18" charset="0"/>
                <a:cs typeface="Times New Roman" panose="02020603050405020304" pitchFamily="18" charset="0"/>
              </a:rPr>
              <a:t>cases for Module 1:</a:t>
            </a:r>
          </a:p>
          <a:p>
            <a:pPr>
              <a:lnSpc>
                <a:spcPct val="100000"/>
              </a:lnSpc>
            </a:pPr>
            <a:endParaRPr lang="en-US" sz="1500" spc="-1" dirty="0">
              <a:solidFill>
                <a:srgbClr val="404040"/>
              </a:solidFill>
              <a:latin typeface="Times New Roman" panose="02020603050405020304" pitchFamily="18" charset="0"/>
              <a:cs typeface="Times New Roman" panose="02020603050405020304" pitchFamily="18" charset="0"/>
            </a:endParaRP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Test case 1: </a:t>
            </a: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Input: Dataset</a:t>
            </a: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Output : </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p:txBody>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a:t>
            </a:r>
            <a:r>
              <a:rPr lang="en-GB" sz="1200" b="0" strike="noStrike" spc="-1" dirty="0" smtClean="0">
                <a:solidFill>
                  <a:srgbClr val="4472C4"/>
                </a:solidFill>
                <a:latin typeface="Arial Black"/>
              </a:rPr>
              <a:t>: 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a:rPr>
              <a:t>Time Series Forecasting on Covid-19 Data with Parametric Curve Fitting</a:t>
            </a:r>
            <a:endParaRPr lang="en-US" sz="1200" spc="-1" dirty="0" smtClean="0"/>
          </a:p>
          <a:p>
            <a:pPr>
              <a:lnSpc>
                <a:spcPct val="90000"/>
              </a:lnSpc>
            </a:pPr>
            <a:r>
              <a:t/>
            </a:r>
            <a:br/>
            <a:endParaRPr lang="en-US" sz="2200" b="0" strike="noStrike" spc="-1" dirty="0">
              <a:latin typeface="Arial"/>
            </a:endParaRPr>
          </a:p>
        </p:txBody>
      </p:sp>
      <p:sp>
        <p:nvSpPr>
          <p:cNvPr id="9" name="CustomShape 2"/>
          <p:cNvSpPr/>
          <p:nvPr/>
        </p:nvSpPr>
        <p:spPr>
          <a:xfrm>
            <a:off x="163902" y="481307"/>
            <a:ext cx="11852695" cy="1421280"/>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600" dirty="0">
                <a:latin typeface="Times New Roman" panose="02020603050405020304" pitchFamily="18" charset="0"/>
                <a:cs typeface="Times New Roman" panose="02020603050405020304" pitchFamily="18" charset="0"/>
              </a:rPr>
              <a:t>Implementation of Module-1 </a:t>
            </a:r>
          </a:p>
          <a:p>
            <a:endParaRPr lang="en-US" sz="1200" b="1" dirty="0"/>
          </a:p>
          <a:p>
            <a:r>
              <a:rPr lang="en-US" sz="1600" dirty="0">
                <a:latin typeface="Times New Roman" panose="02020603050405020304" pitchFamily="18" charset="0"/>
                <a:cs typeface="Times New Roman" panose="02020603050405020304" pitchFamily="18" charset="0"/>
              </a:rPr>
              <a:t>Software Environment Used </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Jupyter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Notebook</a:t>
            </a:r>
          </a:p>
          <a:p>
            <a:r>
              <a:rPr lang="en-US" sz="1600" dirty="0">
                <a:latin typeface="Times New Roman" panose="02020603050405020304" pitchFamily="18" charset="0"/>
                <a:cs typeface="Times New Roman" panose="02020603050405020304" pitchFamily="18" charset="0"/>
              </a:rPr>
              <a:t>Major Functions used : Prophet</a:t>
            </a:r>
          </a:p>
          <a:p>
            <a:r>
              <a:rPr lang="en-US" sz="1600" dirty="0">
                <a:latin typeface="Times New Roman" panose="02020603050405020304" pitchFamily="18" charset="0"/>
                <a:cs typeface="Times New Roman" panose="02020603050405020304" pitchFamily="18" charset="0"/>
              </a:rPr>
              <a:t>Number of lines of code : </a:t>
            </a:r>
            <a:r>
              <a:rPr lang="en-US" sz="1600" dirty="0" smtClean="0">
                <a:latin typeface="Times New Roman" panose="02020603050405020304" pitchFamily="18" charset="0"/>
                <a:cs typeface="Times New Roman" panose="02020603050405020304" pitchFamily="18" charset="0"/>
              </a:rPr>
              <a:t>76</a:t>
            </a:r>
            <a:endParaRPr lang="en-US" sz="1600" dirty="0">
              <a:latin typeface="Times New Roman" panose="02020603050405020304" pitchFamily="18" charset="0"/>
              <a:cs typeface="Times New Roman" panose="02020603050405020304" pitchFamily="18" charset="0"/>
            </a:endParaRPr>
          </a:p>
          <a:p>
            <a:endParaRPr lang="en-US" sz="1200" dirty="0"/>
          </a:p>
        </p:txBody>
      </p:sp>
      <p:pic>
        <p:nvPicPr>
          <p:cNvPr id="7" name="Picture 6" descr="WhatsApp Image 2021-06-12 at 12.23.09.jpeg"/>
          <p:cNvPicPr>
            <a:picLocks noChangeAspect="1"/>
          </p:cNvPicPr>
          <p:nvPr/>
        </p:nvPicPr>
        <p:blipFill>
          <a:blip r:embed="rId2"/>
          <a:srcRect t="30766"/>
          <a:stretch>
            <a:fillRect/>
          </a:stretch>
        </p:blipFill>
        <p:spPr>
          <a:xfrm>
            <a:off x="1651380" y="3207224"/>
            <a:ext cx="9949218" cy="3002507"/>
          </a:xfrm>
          <a:prstGeom prst="rect">
            <a:avLst/>
          </a:prstGeom>
        </p:spPr>
      </p:pic>
      <p:pic>
        <p:nvPicPr>
          <p:cNvPr id="10" name="Picture 9" descr="WhatsApp Image 2021-06-12 at 12.19.12.jpeg"/>
          <p:cNvPicPr>
            <a:picLocks noChangeAspect="1"/>
          </p:cNvPicPr>
          <p:nvPr/>
        </p:nvPicPr>
        <p:blipFill>
          <a:blip r:embed="rId3"/>
          <a:srcRect t="20061"/>
          <a:stretch>
            <a:fillRect/>
          </a:stretch>
        </p:blipFill>
        <p:spPr>
          <a:xfrm>
            <a:off x="6467972" y="3507475"/>
            <a:ext cx="5534025" cy="2596415"/>
          </a:xfrm>
          <a:prstGeom prst="rect">
            <a:avLst/>
          </a:prstGeom>
        </p:spPr>
      </p:pic>
    </p:spTree>
    <p:extLst>
      <p:ext uri="{BB962C8B-B14F-4D97-AF65-F5344CB8AC3E}">
        <p14:creationId xmlns:p14="http://schemas.microsoft.com/office/powerpoint/2010/main" xmlns="" val="320925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984075"/>
            <a:ext cx="11783903" cy="4631686"/>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55" name="CustomShape 10"/>
          <p:cNvSpPr/>
          <p:nvPr/>
        </p:nvSpPr>
        <p:spPr>
          <a:xfrm>
            <a:off x="449811" y="2078183"/>
            <a:ext cx="11601511" cy="17682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600" b="0" strike="noStrike" spc="-1" dirty="0" smtClean="0">
                <a:solidFill>
                  <a:srgbClr val="404040"/>
                </a:solidFill>
                <a:latin typeface="Times New Roman" panose="02020603050405020304" pitchFamily="18" charset="0"/>
                <a:cs typeface="Times New Roman" panose="02020603050405020304" pitchFamily="18" charset="0"/>
              </a:rPr>
              <a:t>Test </a:t>
            </a:r>
            <a:r>
              <a:rPr lang="en-US" sz="1600" b="0" strike="noStrike" spc="-1" dirty="0">
                <a:solidFill>
                  <a:srgbClr val="404040"/>
                </a:solidFill>
                <a:latin typeface="Times New Roman" panose="02020603050405020304" pitchFamily="18" charset="0"/>
                <a:cs typeface="Times New Roman" panose="02020603050405020304" pitchFamily="18" charset="0"/>
              </a:rPr>
              <a:t>cases for Module 1:</a:t>
            </a:r>
          </a:p>
          <a:p>
            <a:pPr>
              <a:lnSpc>
                <a:spcPct val="100000"/>
              </a:lnSpc>
            </a:pPr>
            <a:endParaRPr lang="en-US" sz="1500" spc="-1" dirty="0">
              <a:solidFill>
                <a:srgbClr val="404040"/>
              </a:solidFill>
              <a:latin typeface="Times New Roman" panose="02020603050405020304" pitchFamily="18" charset="0"/>
              <a:cs typeface="Times New Roman" panose="02020603050405020304" pitchFamily="18" charset="0"/>
            </a:endParaRP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Test case </a:t>
            </a:r>
            <a:r>
              <a:rPr lang="en-US" sz="1600" spc="-1" dirty="0" smtClean="0">
                <a:solidFill>
                  <a:srgbClr val="404040"/>
                </a:solidFill>
                <a:latin typeface="Times New Roman" panose="02020603050405020304" pitchFamily="18" charset="0"/>
                <a:cs typeface="Times New Roman" panose="02020603050405020304" pitchFamily="18" charset="0"/>
              </a:rPr>
              <a:t>2: </a:t>
            </a:r>
            <a:endParaRPr lang="en-US" sz="1600" spc="-1" dirty="0">
              <a:solidFill>
                <a:srgbClr val="404040"/>
              </a:solidFill>
              <a:latin typeface="Times New Roman" panose="02020603050405020304" pitchFamily="18" charset="0"/>
              <a:cs typeface="Times New Roman" panose="02020603050405020304" pitchFamily="18" charset="0"/>
            </a:endParaRP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Input: Dataset</a:t>
            </a: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Output : </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p:txBody>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a:t>
            </a:r>
            <a:r>
              <a:rPr lang="en-GB" sz="1200" b="0" strike="noStrike" spc="-1" dirty="0" smtClean="0">
                <a:solidFill>
                  <a:srgbClr val="4472C4"/>
                </a:solidFill>
                <a:latin typeface="Arial Black"/>
              </a:rPr>
              <a:t>: 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a:rPr>
              <a:t>Time Series Forecasting on Covid-19 Data with Parametric Curve Fitting</a:t>
            </a:r>
            <a:endParaRPr lang="en-US" sz="1200" spc="-1" dirty="0" smtClean="0"/>
          </a:p>
          <a:p>
            <a:pPr>
              <a:lnSpc>
                <a:spcPct val="90000"/>
              </a:lnSpc>
            </a:pPr>
            <a:r>
              <a:t/>
            </a:r>
            <a:br/>
            <a:endParaRPr lang="en-US" sz="2200" b="0" strike="noStrike" spc="-1" dirty="0">
              <a:latin typeface="Arial"/>
            </a:endParaRPr>
          </a:p>
        </p:txBody>
      </p:sp>
      <p:sp>
        <p:nvSpPr>
          <p:cNvPr id="9" name="CustomShape 2"/>
          <p:cNvSpPr/>
          <p:nvPr/>
        </p:nvSpPr>
        <p:spPr>
          <a:xfrm>
            <a:off x="163902" y="481307"/>
            <a:ext cx="11852695" cy="1421280"/>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600" dirty="0">
                <a:latin typeface="Times New Roman" panose="02020603050405020304" pitchFamily="18" charset="0"/>
                <a:cs typeface="Times New Roman" panose="02020603050405020304" pitchFamily="18" charset="0"/>
              </a:rPr>
              <a:t>Implementation of Module-1 </a:t>
            </a:r>
          </a:p>
          <a:p>
            <a:endParaRPr lang="en-US" sz="1200" b="1" dirty="0"/>
          </a:p>
          <a:p>
            <a:r>
              <a:rPr lang="en-US" sz="1600" dirty="0">
                <a:latin typeface="Times New Roman" panose="02020603050405020304" pitchFamily="18" charset="0"/>
                <a:cs typeface="Times New Roman" panose="02020603050405020304" pitchFamily="18" charset="0"/>
              </a:rPr>
              <a:t>Software Environment Used </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Jupyter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Notebook</a:t>
            </a:r>
          </a:p>
          <a:p>
            <a:r>
              <a:rPr lang="en-US" sz="1600" dirty="0">
                <a:latin typeface="Times New Roman" panose="02020603050405020304" pitchFamily="18" charset="0"/>
                <a:cs typeface="Times New Roman" panose="02020603050405020304" pitchFamily="18" charset="0"/>
              </a:rPr>
              <a:t>Major Functions used : Prophet</a:t>
            </a:r>
          </a:p>
          <a:p>
            <a:r>
              <a:rPr lang="en-US" sz="1600" dirty="0">
                <a:latin typeface="Times New Roman" panose="02020603050405020304" pitchFamily="18" charset="0"/>
                <a:cs typeface="Times New Roman" panose="02020603050405020304" pitchFamily="18" charset="0"/>
              </a:rPr>
              <a:t>Number of lines of code : </a:t>
            </a:r>
            <a:r>
              <a:rPr lang="en-US" sz="1600" dirty="0" smtClean="0">
                <a:latin typeface="Times New Roman" panose="02020603050405020304" pitchFamily="18" charset="0"/>
                <a:cs typeface="Times New Roman" panose="02020603050405020304" pitchFamily="18" charset="0"/>
              </a:rPr>
              <a:t>76</a:t>
            </a:r>
            <a:endParaRPr lang="en-US" sz="1600" dirty="0">
              <a:latin typeface="Times New Roman" panose="02020603050405020304" pitchFamily="18" charset="0"/>
              <a:cs typeface="Times New Roman" panose="02020603050405020304" pitchFamily="18" charset="0"/>
            </a:endParaRPr>
          </a:p>
          <a:p>
            <a:endParaRPr lang="en-US" sz="1200" dirty="0"/>
          </a:p>
        </p:txBody>
      </p:sp>
      <p:pic>
        <p:nvPicPr>
          <p:cNvPr id="3" name="Picture 2">
            <a:extLst>
              <a:ext uri="{FF2B5EF4-FFF2-40B4-BE49-F238E27FC236}">
                <a16:creationId xmlns:a16="http://schemas.microsoft.com/office/drawing/2014/main" xmlns="" id="{7D47DAE4-A63A-4E32-B7B1-BCC09C99412D}"/>
              </a:ext>
            </a:extLst>
          </p:cNvPr>
          <p:cNvPicPr>
            <a:picLocks noChangeAspect="1"/>
          </p:cNvPicPr>
          <p:nvPr/>
        </p:nvPicPr>
        <p:blipFill>
          <a:blip r:embed="rId2"/>
          <a:stretch>
            <a:fillRect/>
          </a:stretch>
        </p:blipFill>
        <p:spPr>
          <a:xfrm>
            <a:off x="1300835" y="3451273"/>
            <a:ext cx="8932985" cy="2758458"/>
          </a:xfrm>
          <a:prstGeom prst="rect">
            <a:avLst/>
          </a:prstGeom>
        </p:spPr>
      </p:pic>
    </p:spTree>
    <p:extLst>
      <p:ext uri="{BB962C8B-B14F-4D97-AF65-F5344CB8AC3E}">
        <p14:creationId xmlns:p14="http://schemas.microsoft.com/office/powerpoint/2010/main" xmlns="" val="320925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984075"/>
            <a:ext cx="11783903" cy="4631686"/>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55" name="CustomShape 10"/>
          <p:cNvSpPr/>
          <p:nvPr/>
        </p:nvSpPr>
        <p:spPr>
          <a:xfrm>
            <a:off x="449811" y="2050473"/>
            <a:ext cx="11601511" cy="17682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600" b="0" strike="noStrike" spc="-1" dirty="0">
                <a:solidFill>
                  <a:srgbClr val="404040"/>
                </a:solidFill>
                <a:latin typeface="Times New Roman" panose="02020603050405020304" pitchFamily="18" charset="0"/>
                <a:cs typeface="Times New Roman" panose="02020603050405020304" pitchFamily="18" charset="0"/>
              </a:rPr>
              <a:t>Test cases for Module 1:</a:t>
            </a:r>
          </a:p>
          <a:p>
            <a:pPr>
              <a:lnSpc>
                <a:spcPct val="100000"/>
              </a:lnSpc>
            </a:pPr>
            <a:endParaRPr lang="en-US" sz="1500" spc="-1" dirty="0">
              <a:solidFill>
                <a:srgbClr val="404040"/>
              </a:solidFill>
              <a:latin typeface="Times New Roman" panose="02020603050405020304" pitchFamily="18" charset="0"/>
              <a:cs typeface="Times New Roman" panose="02020603050405020304" pitchFamily="18" charset="0"/>
            </a:endParaRP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Test case </a:t>
            </a:r>
            <a:r>
              <a:rPr lang="en-US" sz="1600" spc="-1" dirty="0" smtClean="0">
                <a:solidFill>
                  <a:srgbClr val="404040"/>
                </a:solidFill>
                <a:latin typeface="Times New Roman" panose="02020603050405020304" pitchFamily="18" charset="0"/>
                <a:cs typeface="Times New Roman" panose="02020603050405020304" pitchFamily="18" charset="0"/>
              </a:rPr>
              <a:t>3: </a:t>
            </a:r>
            <a:endParaRPr lang="en-US" sz="1600" spc="-1" dirty="0">
              <a:solidFill>
                <a:srgbClr val="404040"/>
              </a:solidFill>
              <a:latin typeface="Times New Roman" panose="02020603050405020304" pitchFamily="18" charset="0"/>
              <a:cs typeface="Times New Roman" panose="02020603050405020304" pitchFamily="18" charset="0"/>
            </a:endParaRP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Input: Dataset</a:t>
            </a:r>
          </a:p>
          <a:p>
            <a:pPr>
              <a:lnSpc>
                <a:spcPct val="100000"/>
              </a:lnSpc>
            </a:pPr>
            <a:r>
              <a:rPr lang="en-US" sz="1600" spc="-1" dirty="0">
                <a:solidFill>
                  <a:srgbClr val="404040"/>
                </a:solidFill>
                <a:latin typeface="Times New Roman" panose="02020603050405020304" pitchFamily="18" charset="0"/>
                <a:cs typeface="Times New Roman" panose="02020603050405020304" pitchFamily="18" charset="0"/>
              </a:rPr>
              <a:t>Output : </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p:txBody>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a:rPr>
              <a:t>Time Series Forecasting on Covid-19 Data with Parametric Curve Fitting</a:t>
            </a:r>
            <a:endParaRPr lang="en-US" sz="1200" spc="-1" dirty="0" smtClean="0"/>
          </a:p>
          <a:p>
            <a:pPr>
              <a:lnSpc>
                <a:spcPct val="90000"/>
              </a:lnSpc>
            </a:pPr>
            <a:r>
              <a:t/>
            </a:r>
            <a:br/>
            <a:endParaRPr lang="en-US" sz="2200" b="0" strike="noStrike" spc="-1" dirty="0">
              <a:latin typeface="Arial"/>
            </a:endParaRPr>
          </a:p>
        </p:txBody>
      </p:sp>
      <p:sp>
        <p:nvSpPr>
          <p:cNvPr id="9" name="CustomShape 2"/>
          <p:cNvSpPr/>
          <p:nvPr/>
        </p:nvSpPr>
        <p:spPr>
          <a:xfrm>
            <a:off x="163902" y="481307"/>
            <a:ext cx="11852695" cy="1421280"/>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600" dirty="0">
                <a:latin typeface="Times New Roman" panose="02020603050405020304" pitchFamily="18" charset="0"/>
                <a:cs typeface="Times New Roman" panose="02020603050405020304" pitchFamily="18" charset="0"/>
              </a:rPr>
              <a:t>Implementation of Module-1 </a:t>
            </a:r>
          </a:p>
          <a:p>
            <a:endParaRPr lang="en-US" sz="1200" b="1" dirty="0"/>
          </a:p>
          <a:p>
            <a:r>
              <a:rPr lang="en-US" sz="1600" dirty="0">
                <a:latin typeface="Times New Roman" panose="02020603050405020304" pitchFamily="18" charset="0"/>
                <a:cs typeface="Times New Roman" panose="02020603050405020304" pitchFamily="18" charset="0"/>
              </a:rPr>
              <a:t>Software Environment Used </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Jupyter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Notebook</a:t>
            </a:r>
          </a:p>
          <a:p>
            <a:r>
              <a:rPr lang="en-US" sz="1600" dirty="0">
                <a:latin typeface="Times New Roman" panose="02020603050405020304" pitchFamily="18" charset="0"/>
                <a:cs typeface="Times New Roman" panose="02020603050405020304" pitchFamily="18" charset="0"/>
              </a:rPr>
              <a:t>Major Functions used : Prophet</a:t>
            </a:r>
          </a:p>
          <a:p>
            <a:r>
              <a:rPr lang="en-US" sz="1600" dirty="0">
                <a:latin typeface="Times New Roman" panose="02020603050405020304" pitchFamily="18" charset="0"/>
                <a:cs typeface="Times New Roman" panose="02020603050405020304" pitchFamily="18" charset="0"/>
              </a:rPr>
              <a:t>Number of lines of code : </a:t>
            </a:r>
            <a:r>
              <a:rPr lang="en-US" sz="1600" dirty="0" smtClean="0">
                <a:latin typeface="Times New Roman" panose="02020603050405020304" pitchFamily="18" charset="0"/>
                <a:cs typeface="Times New Roman" panose="02020603050405020304" pitchFamily="18" charset="0"/>
              </a:rPr>
              <a:t>76</a:t>
            </a:r>
            <a:endParaRPr lang="en-US" sz="1600" dirty="0">
              <a:latin typeface="Times New Roman" panose="02020603050405020304" pitchFamily="18" charset="0"/>
              <a:cs typeface="Times New Roman" panose="02020603050405020304" pitchFamily="18" charset="0"/>
            </a:endParaRPr>
          </a:p>
          <a:p>
            <a:endParaRPr lang="en-US" sz="1200" dirty="0"/>
          </a:p>
        </p:txBody>
      </p:sp>
      <p:pic>
        <p:nvPicPr>
          <p:cNvPr id="7" name="Picture 6" descr="WhatsApp Image 2021-05-17 at 23.32.13.jpeg"/>
          <p:cNvPicPr>
            <a:picLocks noChangeAspect="1"/>
          </p:cNvPicPr>
          <p:nvPr/>
        </p:nvPicPr>
        <p:blipFill>
          <a:blip r:embed="rId2"/>
          <a:stretch>
            <a:fillRect/>
          </a:stretch>
        </p:blipFill>
        <p:spPr>
          <a:xfrm>
            <a:off x="1225692" y="3214253"/>
            <a:ext cx="8915833" cy="3311237"/>
          </a:xfrm>
          <a:prstGeom prst="rect">
            <a:avLst/>
          </a:prstGeom>
        </p:spPr>
      </p:pic>
    </p:spTree>
    <p:extLst>
      <p:ext uri="{BB962C8B-B14F-4D97-AF65-F5344CB8AC3E}">
        <p14:creationId xmlns:p14="http://schemas.microsoft.com/office/powerpoint/2010/main" xmlns="" val="3563297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2272145"/>
            <a:ext cx="11783903" cy="4343616"/>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a:t>
            </a:r>
            <a:r>
              <a:rPr lang="en-GB" sz="1200" b="0" strike="noStrike" spc="-1" dirty="0" smtClean="0">
                <a:solidFill>
                  <a:srgbClr val="4472C4"/>
                </a:solidFill>
                <a:latin typeface="Arial Black"/>
              </a:rPr>
              <a:t>: 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t/>
            </a:r>
            <a:br/>
            <a:endParaRPr lang="en-US" sz="2200" b="0" strike="noStrike" spc="-1" dirty="0">
              <a:latin typeface="Arial"/>
            </a:endParaRPr>
          </a:p>
        </p:txBody>
      </p:sp>
      <p:sp>
        <p:nvSpPr>
          <p:cNvPr id="9" name="CustomShape 2"/>
          <p:cNvSpPr/>
          <p:nvPr/>
        </p:nvSpPr>
        <p:spPr>
          <a:xfrm>
            <a:off x="232913" y="477249"/>
            <a:ext cx="11852695" cy="1684060"/>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r>
              <a:rPr lang="en-US" sz="1600" b="1" dirty="0" smtClean="0">
                <a:latin typeface="Times New Roman" pitchFamily="18" charset="0"/>
                <a:cs typeface="Times New Roman" pitchFamily="18" charset="0"/>
              </a:rPr>
              <a:t>Module-2: Integration  with Flask </a:t>
            </a:r>
          </a:p>
          <a:p>
            <a:r>
              <a:rPr lang="en-US" sz="1400" dirty="0" smtClean="0">
                <a:latin typeface="Times New Roman" pitchFamily="18" charset="0"/>
                <a:cs typeface="Times New Roman" pitchFamily="18" charset="0"/>
              </a:rPr>
              <a:t>Description</a:t>
            </a:r>
            <a:r>
              <a:rPr lang="en-US" sz="1400" dirty="0">
                <a:latin typeface="Times New Roman" pitchFamily="18" charset="0"/>
                <a:cs typeface="Times New Roman" pitchFamily="18" charset="0"/>
              </a:rPr>
              <a:t>:</a:t>
            </a:r>
          </a:p>
          <a:p>
            <a:r>
              <a:rPr lang="en-US" sz="1400" dirty="0" smtClean="0">
                <a:latin typeface="Times New Roman" pitchFamily="18" charset="0"/>
                <a:cs typeface="Times New Roman" pitchFamily="18" charset="0"/>
              </a:rPr>
              <a:t>In this module i.e. model integration with flask we give the Input as the COVID-19 Dataset in the front end then the Time Series model (</a:t>
            </a:r>
            <a:r>
              <a:rPr lang="en-US" sz="1400" dirty="0" err="1" smtClean="0">
                <a:latin typeface="Times New Roman" pitchFamily="18" charset="0"/>
                <a:cs typeface="Times New Roman" pitchFamily="18" charset="0"/>
              </a:rPr>
              <a:t>Fbprophet</a:t>
            </a:r>
            <a:r>
              <a:rPr lang="en-US" sz="1400" dirty="0" smtClean="0">
                <a:latin typeface="Times New Roman" pitchFamily="18" charset="0"/>
                <a:cs typeface="Times New Roman" pitchFamily="18" charset="0"/>
              </a:rPr>
              <a:t>) is integrated with Flask</a:t>
            </a:r>
            <a:r>
              <a:rPr lang="en-US" sz="1200" dirty="0" smtClean="0"/>
              <a:t>. </a:t>
            </a:r>
            <a:endParaRPr lang="en-US" sz="1200" dirty="0"/>
          </a:p>
          <a:p>
            <a:endParaRPr lang="en-US" sz="1200" dirty="0"/>
          </a:p>
          <a:p>
            <a:pPr>
              <a:lnSpc>
                <a:spcPct val="100000"/>
              </a:lnSpc>
            </a:pPr>
            <a:r>
              <a:rPr lang="en-US" sz="1600" spc="-1" dirty="0">
                <a:solidFill>
                  <a:srgbClr val="404040"/>
                </a:solidFill>
                <a:latin typeface="Times New Roman" pitchFamily="18" charset="0"/>
                <a:cs typeface="Times New Roman" pitchFamily="18" charset="0"/>
              </a:rPr>
              <a:t>Inputs: </a:t>
            </a:r>
            <a:r>
              <a:rPr lang="en-US" sz="1600" spc="-1" dirty="0" smtClean="0">
                <a:solidFill>
                  <a:srgbClr val="404040"/>
                </a:solidFill>
                <a:latin typeface="Times New Roman" pitchFamily="18" charset="0"/>
                <a:cs typeface="Times New Roman" pitchFamily="18" charset="0"/>
              </a:rPr>
              <a:t>dataset</a:t>
            </a:r>
            <a:endParaRPr lang="en-US" sz="1600" spc="-1" dirty="0">
              <a:solidFill>
                <a:srgbClr val="404040"/>
              </a:solidFill>
              <a:latin typeface="Times New Roman" pitchFamily="18" charset="0"/>
              <a:cs typeface="Times New Roman" pitchFamily="18" charset="0"/>
            </a:endParaRPr>
          </a:p>
          <a:p>
            <a:pPr>
              <a:lnSpc>
                <a:spcPct val="100000"/>
              </a:lnSpc>
            </a:pPr>
            <a:r>
              <a:rPr lang="en-US" sz="1600" spc="-1" dirty="0">
                <a:solidFill>
                  <a:srgbClr val="404040"/>
                </a:solidFill>
                <a:latin typeface="Times New Roman" pitchFamily="18" charset="0"/>
                <a:cs typeface="Times New Roman" pitchFamily="18" charset="0"/>
              </a:rPr>
              <a:t>Outputs</a:t>
            </a:r>
            <a:r>
              <a:rPr lang="en-US" sz="1600" spc="-1" dirty="0" smtClean="0">
                <a:solidFill>
                  <a:srgbClr val="404040"/>
                </a:solidFill>
                <a:latin typeface="Times New Roman" pitchFamily="18" charset="0"/>
                <a:cs typeface="Times New Roman" pitchFamily="18" charset="0"/>
              </a:rPr>
              <a:t>:  forecast data</a:t>
            </a:r>
            <a:endParaRPr lang="en-US" sz="1600" spc="-1" dirty="0">
              <a:latin typeface="Times New Roman" pitchFamily="18" charset="0"/>
              <a:cs typeface="Times New Roman" pitchFamily="18" charset="0"/>
            </a:endParaRPr>
          </a:p>
          <a:p>
            <a:endParaRPr lang="en-US" sz="1200" dirty="0"/>
          </a:p>
        </p:txBody>
      </p:sp>
      <p:pic>
        <p:nvPicPr>
          <p:cNvPr id="7" name="Picture 6" descr="Screenshot (130).png"/>
          <p:cNvPicPr>
            <a:picLocks noChangeAspect="1"/>
          </p:cNvPicPr>
          <p:nvPr/>
        </p:nvPicPr>
        <p:blipFill>
          <a:blip r:embed="rId2"/>
          <a:srcRect t="9266" b="6178"/>
          <a:stretch>
            <a:fillRect/>
          </a:stretch>
        </p:blipFill>
        <p:spPr>
          <a:xfrm>
            <a:off x="706582" y="2576945"/>
            <a:ext cx="10377053" cy="3574473"/>
          </a:xfrm>
          <a:prstGeom prst="rect">
            <a:avLst/>
          </a:prstGeom>
        </p:spPr>
      </p:pic>
    </p:spTree>
    <p:extLst>
      <p:ext uri="{BB962C8B-B14F-4D97-AF65-F5344CB8AC3E}">
        <p14:creationId xmlns:p14="http://schemas.microsoft.com/office/powerpoint/2010/main" xmlns="" val="2577182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4"/>
          <p:cNvSpPr/>
          <p:nvPr/>
        </p:nvSpPr>
        <p:spPr>
          <a:xfrm>
            <a:off x="267419" y="1984075"/>
            <a:ext cx="11783903" cy="4631686"/>
          </a:xfrm>
          <a:prstGeom prst="rect">
            <a:avLst/>
          </a:prstGeom>
          <a:noFill/>
          <a:ln w="9360">
            <a:solidFill>
              <a:schemeClr val="accent1"/>
            </a:solidFill>
          </a:ln>
        </p:spPr>
        <p:style>
          <a:lnRef idx="2">
            <a:schemeClr val="accent1">
              <a:shade val="50000"/>
            </a:schemeClr>
          </a:lnRef>
          <a:fillRef idx="1">
            <a:schemeClr val="accent1"/>
          </a:fillRef>
          <a:effectRef idx="0">
            <a:schemeClr val="accent1"/>
          </a:effectRef>
          <a:fontRef idx="minor"/>
        </p:style>
      </p:sp>
      <p:sp>
        <p:nvSpPr>
          <p:cNvPr id="8" name="CustomShape 1"/>
          <p:cNvSpPr/>
          <p:nvPr/>
        </p:nvSpPr>
        <p:spPr>
          <a:xfrm>
            <a:off x="415087" y="157667"/>
            <a:ext cx="11601510" cy="32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GB" sz="1200" b="0" strike="noStrike" spc="-1" dirty="0">
                <a:solidFill>
                  <a:srgbClr val="4472C4"/>
                </a:solidFill>
                <a:latin typeface="Arial Black"/>
              </a:rPr>
              <a:t>Batch No:	</a:t>
            </a:r>
            <a:r>
              <a:rPr lang="en-GB" sz="1200" b="0" strike="noStrike" spc="-1" dirty="0" smtClean="0">
                <a:solidFill>
                  <a:srgbClr val="4472C4"/>
                </a:solidFill>
                <a:latin typeface="Arial Black"/>
              </a:rPr>
              <a:t>A18</a:t>
            </a:r>
            <a:r>
              <a:rPr lang="en-GB" sz="1200" b="0" strike="noStrike" spc="-1" dirty="0">
                <a:solidFill>
                  <a:srgbClr val="4472C4"/>
                </a:solidFill>
                <a:latin typeface="Arial Black"/>
              </a:rPr>
              <a:t>	Name of the project</a:t>
            </a:r>
            <a:r>
              <a:rPr lang="en-GB" sz="1200" b="0" strike="noStrike" spc="-1" dirty="0" smtClean="0">
                <a:solidFill>
                  <a:srgbClr val="4472C4"/>
                </a:solidFill>
                <a:latin typeface="Arial Black"/>
              </a:rPr>
              <a:t>: </a:t>
            </a:r>
            <a:r>
              <a:rPr lang="en-GB" sz="1200" spc="-1" dirty="0" smtClean="0">
                <a:solidFill>
                  <a:srgbClr val="4472C4"/>
                </a:solidFill>
                <a:latin typeface="Arial Black" pitchFamily="34" charset="0"/>
              </a:rPr>
              <a:t>Time Series Forecasting on Covid-19 Data with Parametric Curve Fitting</a:t>
            </a:r>
            <a:endParaRPr lang="en-US" sz="1200" spc="-1" dirty="0" smtClean="0">
              <a:latin typeface="Arial Black" pitchFamily="34" charset="0"/>
            </a:endParaRPr>
          </a:p>
          <a:p>
            <a:pPr>
              <a:lnSpc>
                <a:spcPct val="90000"/>
              </a:lnSpc>
            </a:pPr>
            <a:r>
              <a:rPr sz="1200">
                <a:latin typeface="Arial Black" pitchFamily="34" charset="0"/>
              </a:rPr>
              <a:t/>
            </a:r>
            <a:br>
              <a:rPr sz="1200">
                <a:latin typeface="Arial Black" pitchFamily="34" charset="0"/>
              </a:rPr>
            </a:br>
            <a:endParaRPr lang="en-US" sz="1200" b="0" strike="noStrike" spc="-1" dirty="0">
              <a:latin typeface="Arial Black" pitchFamily="34" charset="0"/>
            </a:endParaRPr>
          </a:p>
        </p:txBody>
      </p:sp>
      <p:sp>
        <p:nvSpPr>
          <p:cNvPr id="9" name="CustomShape 2"/>
          <p:cNvSpPr/>
          <p:nvPr/>
        </p:nvSpPr>
        <p:spPr>
          <a:xfrm>
            <a:off x="232913" y="477249"/>
            <a:ext cx="11852695" cy="1421280"/>
          </a:xfrm>
          <a:prstGeom prst="rect">
            <a:avLst/>
          </a:prstGeom>
          <a:solidFill>
            <a:srgbClr val="D9D9D9"/>
          </a:solidFill>
          <a:ln w="9360">
            <a:solidFill>
              <a:srgbClr val="FFFFFF"/>
            </a:solidFill>
          </a:ln>
        </p:spPr>
        <p:style>
          <a:lnRef idx="2">
            <a:schemeClr val="accent1">
              <a:shade val="50000"/>
            </a:schemeClr>
          </a:lnRef>
          <a:fillRef idx="1">
            <a:schemeClr val="accent1"/>
          </a:fillRef>
          <a:effectRef idx="0">
            <a:schemeClr val="accent1"/>
          </a:effectRef>
          <a:fontRef idx="minor"/>
        </p:style>
        <p:txBody>
          <a:bodyPr/>
          <a:lstStyle/>
          <a:p>
            <a:pPr algn="ctr"/>
            <a:r>
              <a:rPr lang="en-US" sz="1600" dirty="0">
                <a:latin typeface="Times New Roman" pitchFamily="18" charset="0"/>
                <a:cs typeface="Times New Roman" pitchFamily="18" charset="0"/>
              </a:rPr>
              <a:t>Implementation of Module-2 </a:t>
            </a:r>
          </a:p>
          <a:p>
            <a:endParaRPr lang="en-US" sz="1200" dirty="0"/>
          </a:p>
          <a:p>
            <a:r>
              <a:rPr lang="en-US" sz="1600" dirty="0">
                <a:latin typeface="Times New Roman" pitchFamily="18" charset="0"/>
                <a:cs typeface="Times New Roman" pitchFamily="18" charset="0"/>
              </a:rPr>
              <a:t>Software Environment Used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Jupyter</a:t>
            </a:r>
            <a:r>
              <a:rPr lang="en-US" sz="1600" dirty="0" smtClean="0">
                <a:latin typeface="Times New Roman" pitchFamily="18" charset="0"/>
                <a:cs typeface="Times New Roman" pitchFamily="18" charset="0"/>
              </a:rPr>
              <a:t> Notebook</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Major Functions used </a:t>
            </a:r>
            <a:r>
              <a:rPr lang="en-US" sz="1600" dirty="0" smtClean="0">
                <a:latin typeface="Times New Roman" pitchFamily="18" charset="0"/>
                <a:cs typeface="Times New Roman" pitchFamily="18" charset="0"/>
              </a:rPr>
              <a:t>: Flask, predict</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Number of lines of code : </a:t>
            </a:r>
            <a:r>
              <a:rPr lang="en-US" sz="1600" dirty="0" smtClean="0">
                <a:latin typeface="Times New Roman" pitchFamily="18" charset="0"/>
                <a:cs typeface="Times New Roman" pitchFamily="18" charset="0"/>
              </a:rPr>
              <a:t> 20</a:t>
            </a:r>
            <a:endParaRPr lang="en-US" sz="1600" dirty="0">
              <a:latin typeface="Times New Roman" pitchFamily="18" charset="0"/>
              <a:cs typeface="Times New Roman" pitchFamily="18" charset="0"/>
            </a:endParaRPr>
          </a:p>
          <a:p>
            <a:endParaRPr lang="en-US" sz="1200" dirty="0"/>
          </a:p>
        </p:txBody>
      </p:sp>
      <p:sp>
        <p:nvSpPr>
          <p:cNvPr id="7" name="CustomShape 10">
            <a:extLst>
              <a:ext uri="{FF2B5EF4-FFF2-40B4-BE49-F238E27FC236}">
                <a16:creationId xmlns:a16="http://schemas.microsoft.com/office/drawing/2014/main" xmlns="" id="{0C59F65F-C64F-4C9D-9BBF-CA16536BBA5A}"/>
              </a:ext>
            </a:extLst>
          </p:cNvPr>
          <p:cNvSpPr/>
          <p:nvPr/>
        </p:nvSpPr>
        <p:spPr>
          <a:xfrm>
            <a:off x="415086" y="2133600"/>
            <a:ext cx="6834125" cy="254526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endParaRPr lang="en-US" sz="1500" b="0" strike="noStrike" spc="-1" dirty="0">
              <a:solidFill>
                <a:srgbClr val="404040"/>
              </a:solidFill>
              <a:latin typeface="Calibri"/>
            </a:endParaRPr>
          </a:p>
          <a:p>
            <a:pPr>
              <a:lnSpc>
                <a:spcPct val="100000"/>
              </a:lnSpc>
            </a:pPr>
            <a:r>
              <a:rPr lang="en-US" sz="1600" b="0" strike="noStrike" spc="-1" dirty="0">
                <a:solidFill>
                  <a:srgbClr val="404040"/>
                </a:solidFill>
                <a:latin typeface="Times New Roman" pitchFamily="18" charset="0"/>
                <a:cs typeface="Times New Roman" pitchFamily="18" charset="0"/>
              </a:rPr>
              <a:t>Test cases for Module 2</a:t>
            </a:r>
            <a:r>
              <a:rPr lang="en-US" sz="1600" b="0" strike="noStrike" spc="-1" dirty="0" smtClean="0">
                <a:solidFill>
                  <a:srgbClr val="404040"/>
                </a:solidFill>
                <a:latin typeface="Times New Roman" pitchFamily="18" charset="0"/>
                <a:cs typeface="Times New Roman" pitchFamily="18" charset="0"/>
              </a:rPr>
              <a:t>:</a:t>
            </a:r>
            <a:endParaRPr lang="en-US" sz="1600" spc="-1" dirty="0">
              <a:solidFill>
                <a:srgbClr val="404040"/>
              </a:solidFill>
              <a:latin typeface="Times New Roman" pitchFamily="18" charset="0"/>
              <a:cs typeface="Times New Roman" pitchFamily="18" charset="0"/>
            </a:endParaRPr>
          </a:p>
          <a:p>
            <a:pPr>
              <a:lnSpc>
                <a:spcPct val="100000"/>
              </a:lnSpc>
            </a:pPr>
            <a:r>
              <a:rPr lang="en-US" sz="1600" spc="-1" dirty="0" smtClean="0">
                <a:solidFill>
                  <a:srgbClr val="404040"/>
                </a:solidFill>
                <a:latin typeface="Times New Roman" pitchFamily="18" charset="0"/>
                <a:cs typeface="Times New Roman" pitchFamily="18" charset="0"/>
              </a:rPr>
              <a:t>Test </a:t>
            </a:r>
            <a:r>
              <a:rPr lang="en-US" sz="1600" spc="-1" dirty="0">
                <a:solidFill>
                  <a:srgbClr val="404040"/>
                </a:solidFill>
                <a:latin typeface="Times New Roman" pitchFamily="18" charset="0"/>
                <a:cs typeface="Times New Roman" pitchFamily="18" charset="0"/>
              </a:rPr>
              <a:t>case </a:t>
            </a:r>
            <a:r>
              <a:rPr lang="en-US" sz="1600" spc="-1" dirty="0" smtClean="0">
                <a:solidFill>
                  <a:srgbClr val="404040"/>
                </a:solidFill>
                <a:latin typeface="Times New Roman" pitchFamily="18" charset="0"/>
                <a:cs typeface="Times New Roman" pitchFamily="18" charset="0"/>
              </a:rPr>
              <a:t>1</a:t>
            </a:r>
            <a:r>
              <a:rPr lang="en-US" sz="1600" spc="-1" dirty="0" smtClean="0">
                <a:solidFill>
                  <a:srgbClr val="404040"/>
                </a:solidFill>
                <a:latin typeface="Times New Roman" pitchFamily="18" charset="0"/>
                <a:cs typeface="Times New Roman" pitchFamily="18" charset="0"/>
              </a:rPr>
              <a:t>: </a:t>
            </a:r>
            <a:endParaRPr lang="en-US" sz="1600" spc="-1" dirty="0" smtClean="0">
              <a:solidFill>
                <a:srgbClr val="404040"/>
              </a:solidFill>
              <a:latin typeface="Times New Roman" pitchFamily="18" charset="0"/>
              <a:cs typeface="Times New Roman" pitchFamily="18" charset="0"/>
            </a:endParaRPr>
          </a:p>
          <a:p>
            <a:pPr>
              <a:lnSpc>
                <a:spcPct val="100000"/>
              </a:lnSpc>
            </a:pPr>
            <a:endParaRPr lang="en-US" sz="1600" spc="-1" dirty="0">
              <a:solidFill>
                <a:srgbClr val="404040"/>
              </a:solidFill>
              <a:latin typeface="Times New Roman" pitchFamily="18" charset="0"/>
              <a:cs typeface="Times New Roman" pitchFamily="18" charset="0"/>
            </a:endParaRPr>
          </a:p>
          <a:p>
            <a:pPr>
              <a:lnSpc>
                <a:spcPct val="100000"/>
              </a:lnSpc>
            </a:pPr>
            <a:r>
              <a:rPr lang="en-US" sz="1600" spc="-1" dirty="0">
                <a:solidFill>
                  <a:srgbClr val="404040"/>
                </a:solidFill>
                <a:latin typeface="Times New Roman" pitchFamily="18" charset="0"/>
                <a:cs typeface="Times New Roman" pitchFamily="18" charset="0"/>
              </a:rPr>
              <a:t>Input </a:t>
            </a:r>
            <a:r>
              <a:rPr lang="en-US" sz="1600" spc="-1" dirty="0" smtClean="0">
                <a:solidFill>
                  <a:srgbClr val="404040"/>
                </a:solidFill>
                <a:latin typeface="Times New Roman" pitchFamily="18" charset="0"/>
                <a:cs typeface="Times New Roman" pitchFamily="18" charset="0"/>
              </a:rPr>
              <a:t>:  Prophet model</a:t>
            </a:r>
          </a:p>
          <a:p>
            <a:pPr>
              <a:lnSpc>
                <a:spcPct val="100000"/>
              </a:lnSpc>
            </a:pPr>
            <a:endParaRPr lang="en-US" sz="1500" spc="-1" dirty="0">
              <a:solidFill>
                <a:srgbClr val="404040"/>
              </a:solidFill>
              <a:latin typeface="Calibri"/>
            </a:endParaRPr>
          </a:p>
          <a:p>
            <a:pPr>
              <a:lnSpc>
                <a:spcPct val="100000"/>
              </a:lnSpc>
            </a:pPr>
            <a:r>
              <a:rPr lang="en-US" sz="1600" spc="-1" dirty="0">
                <a:solidFill>
                  <a:srgbClr val="404040"/>
                </a:solidFill>
                <a:latin typeface="Times New Roman" pitchFamily="18" charset="0"/>
                <a:cs typeface="Times New Roman" pitchFamily="18" charset="0"/>
              </a:rPr>
              <a:t>Output :</a:t>
            </a: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a:p>
            <a:pPr>
              <a:lnSpc>
                <a:spcPct val="100000"/>
              </a:lnSpc>
            </a:pPr>
            <a:endParaRPr lang="en-US" sz="1500" spc="-1" dirty="0">
              <a:solidFill>
                <a:srgbClr val="404040"/>
              </a:solidFill>
              <a:latin typeface="Calibri"/>
            </a:endParaRPr>
          </a:p>
        </p:txBody>
      </p:sp>
      <p:pic>
        <p:nvPicPr>
          <p:cNvPr id="10" name="Picture 9" descr="WhatsApp Image 2021-06-12 at 16.42.11.jpeg"/>
          <p:cNvPicPr>
            <a:picLocks noChangeAspect="1"/>
          </p:cNvPicPr>
          <p:nvPr/>
        </p:nvPicPr>
        <p:blipFill>
          <a:blip r:embed="rId2"/>
          <a:stretch>
            <a:fillRect/>
          </a:stretch>
        </p:blipFill>
        <p:spPr>
          <a:xfrm>
            <a:off x="1524866" y="3754583"/>
            <a:ext cx="7286625" cy="2105890"/>
          </a:xfrm>
          <a:prstGeom prst="rect">
            <a:avLst/>
          </a:prstGeom>
        </p:spPr>
      </p:pic>
    </p:spTree>
    <p:extLst>
      <p:ext uri="{BB962C8B-B14F-4D97-AF65-F5344CB8AC3E}">
        <p14:creationId xmlns:p14="http://schemas.microsoft.com/office/powerpoint/2010/main" xmlns="" val="320925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958</TotalTime>
  <Words>1199</Words>
  <Application>Microsoft Office PowerPoint</Application>
  <PresentationFormat>Custom</PresentationFormat>
  <Paragraphs>258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 Singh</dc:creator>
  <cp:lastModifiedBy>VEDA</cp:lastModifiedBy>
  <cp:revision>85</cp:revision>
  <cp:lastPrinted>2021-03-15T07:09:29Z</cp:lastPrinted>
  <dcterms:created xsi:type="dcterms:W3CDTF">2019-07-15T09:28:51Z</dcterms:created>
  <dcterms:modified xsi:type="dcterms:W3CDTF">2021-06-20T13:13:37Z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ies>
</file>