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4" r:id="rId2"/>
    <p:sldId id="276" r:id="rId3"/>
    <p:sldId id="257" r:id="rId4"/>
    <p:sldId id="277" r:id="rId5"/>
    <p:sldId id="272" r:id="rId6"/>
    <p:sldId id="266" r:id="rId7"/>
    <p:sldId id="267" r:id="rId8"/>
    <p:sldId id="268" r:id="rId9"/>
    <p:sldId id="270" r:id="rId10"/>
    <p:sldId id="269" r:id="rId11"/>
    <p:sldId id="278" r:id="rId12"/>
    <p:sldId id="279" r:id="rId13"/>
    <p:sldId id="284" r:id="rId14"/>
    <p:sldId id="281" r:id="rId15"/>
    <p:sldId id="28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2"/>
    <p:restoredTop sz="94719"/>
  </p:normalViewPr>
  <p:slideViewPr>
    <p:cSldViewPr snapToGrid="0">
      <p:cViewPr>
        <p:scale>
          <a:sx n="99" d="100"/>
          <a:sy n="99" d="100"/>
        </p:scale>
        <p:origin x="768"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1B147-051F-A140-BBB6-18B51D81606B}" type="datetimeFigureOut">
              <a:rPr lang="en-US" smtClean="0"/>
              <a:t>4/24/24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A9E26-468E-D448-BAD2-37B205B3A3FB}" type="slidenum">
              <a:rPr lang="en-US" smtClean="0"/>
              <a:t>‹#›</a:t>
            </a:fld>
            <a:endParaRPr lang="en-US"/>
          </a:p>
        </p:txBody>
      </p:sp>
    </p:spTree>
    <p:extLst>
      <p:ext uri="{BB962C8B-B14F-4D97-AF65-F5344CB8AC3E}">
        <p14:creationId xmlns:p14="http://schemas.microsoft.com/office/powerpoint/2010/main" val="266405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7A9E26-468E-D448-BAD2-37B205B3A3FB}" type="slidenum">
              <a:rPr lang="en-US" smtClean="0"/>
              <a:t>4</a:t>
            </a:fld>
            <a:endParaRPr lang="en-US"/>
          </a:p>
        </p:txBody>
      </p:sp>
    </p:spTree>
    <p:extLst>
      <p:ext uri="{BB962C8B-B14F-4D97-AF65-F5344CB8AC3E}">
        <p14:creationId xmlns:p14="http://schemas.microsoft.com/office/powerpoint/2010/main" val="928914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7A9E26-468E-D448-BAD2-37B205B3A3FB}" type="slidenum">
              <a:rPr lang="en-US" smtClean="0"/>
              <a:t>6</a:t>
            </a:fld>
            <a:endParaRPr lang="en-US"/>
          </a:p>
        </p:txBody>
      </p:sp>
    </p:spTree>
    <p:extLst>
      <p:ext uri="{BB962C8B-B14F-4D97-AF65-F5344CB8AC3E}">
        <p14:creationId xmlns:p14="http://schemas.microsoft.com/office/powerpoint/2010/main" val="229597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7A9E26-468E-D448-BAD2-37B205B3A3FB}" type="slidenum">
              <a:rPr lang="en-US" smtClean="0"/>
              <a:t>16</a:t>
            </a:fld>
            <a:endParaRPr lang="en-US"/>
          </a:p>
        </p:txBody>
      </p:sp>
    </p:spTree>
    <p:extLst>
      <p:ext uri="{BB962C8B-B14F-4D97-AF65-F5344CB8AC3E}">
        <p14:creationId xmlns:p14="http://schemas.microsoft.com/office/powerpoint/2010/main" val="337028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89B5-4818-CFFB-E438-9CE89BC13C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144C2A-B3D8-A22B-7E49-62FE16795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C6263F-080E-6B3C-8768-F34C4DCA868A}"/>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5" name="Footer Placeholder 4">
            <a:extLst>
              <a:ext uri="{FF2B5EF4-FFF2-40B4-BE49-F238E27FC236}">
                <a16:creationId xmlns:a16="http://schemas.microsoft.com/office/drawing/2014/main" id="{B62264E4-7794-A4D3-718E-EE6801BED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4E619-383D-44D8-69BA-884C83872F7E}"/>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3594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A7A8-F743-4B02-426B-5040F5C4B7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D497AB-18CB-D690-D553-3AED73E1F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56765-898C-A084-22AF-5C8A4A566394}"/>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5" name="Footer Placeholder 4">
            <a:extLst>
              <a:ext uri="{FF2B5EF4-FFF2-40B4-BE49-F238E27FC236}">
                <a16:creationId xmlns:a16="http://schemas.microsoft.com/office/drawing/2014/main" id="{5EFCAB2F-774F-634A-8810-92EFFB0AF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DCD17-F04A-3C6A-F7B1-CFA5C87FA850}"/>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103241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835351-0D3C-210D-82EA-1230EC2018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37A495-C4CA-D8DB-B631-28AACBBAAF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20FC8-F8FA-E080-FB2F-D2D3A0FAE048}"/>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5" name="Footer Placeholder 4">
            <a:extLst>
              <a:ext uri="{FF2B5EF4-FFF2-40B4-BE49-F238E27FC236}">
                <a16:creationId xmlns:a16="http://schemas.microsoft.com/office/drawing/2014/main" id="{238D84C8-F9F5-1CAC-3306-1AD36B808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B18A0-76D4-5842-2599-845D3428D56D}"/>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91976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9EDA-B17A-85E6-02E5-8C2D2DD09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280F4-5C73-F57B-C483-75C0DC5E68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E64A1-EA9F-D1F4-0C40-7B7C1D62DB61}"/>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5" name="Footer Placeholder 4">
            <a:extLst>
              <a:ext uri="{FF2B5EF4-FFF2-40B4-BE49-F238E27FC236}">
                <a16:creationId xmlns:a16="http://schemas.microsoft.com/office/drawing/2014/main" id="{3A27C888-8BAB-70B1-BC4F-1D75AF84C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38560-E012-B867-553D-98046C31C74D}"/>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330983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55E7-99FA-000A-9396-4380430101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FC13C-307E-FA68-5B46-5229B4E47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22DBC8-F559-E444-C539-D3B7D561248E}"/>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5" name="Footer Placeholder 4">
            <a:extLst>
              <a:ext uri="{FF2B5EF4-FFF2-40B4-BE49-F238E27FC236}">
                <a16:creationId xmlns:a16="http://schemas.microsoft.com/office/drawing/2014/main" id="{0A136EFF-83FF-9D67-18BA-357DF0F8D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90D57-1E53-43D9-435A-7A79FDEDB935}"/>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195754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76A9-99A4-5086-2C6E-A071047D5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E7C3F-D341-48B0-8479-89DB448A92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DC3ABC-214E-C795-685F-C93DCBDDF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6B3F55-535E-8A9C-DD71-548A808A19F2}"/>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6" name="Footer Placeholder 5">
            <a:extLst>
              <a:ext uri="{FF2B5EF4-FFF2-40B4-BE49-F238E27FC236}">
                <a16:creationId xmlns:a16="http://schemas.microsoft.com/office/drawing/2014/main" id="{9157EE3F-7BB4-B25C-498A-7300C5C2C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5DF51-BACB-FCD7-DA04-5AAEF0DBFED2}"/>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107732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91B8-F5E3-BF95-0CC3-5B2AC0088F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381F6-6E20-271E-04D5-B2772ED7B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88929-0BDD-B114-9666-11B7F70AF3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CA9E85-07AC-A8F4-FCDD-3AF328AF3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9B5E1-5B12-631A-2E2C-8664EDD64A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76CEC-BFCC-38F3-DA52-A6523182E9DE}"/>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8" name="Footer Placeholder 7">
            <a:extLst>
              <a:ext uri="{FF2B5EF4-FFF2-40B4-BE49-F238E27FC236}">
                <a16:creationId xmlns:a16="http://schemas.microsoft.com/office/drawing/2014/main" id="{BE253462-2BE7-A0F2-D182-73EDEF892F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B84B4D-7640-4F76-CB89-C8A9B830E9F3}"/>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392210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AA96-B9C4-E494-B6CF-3E6EC3758A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109124-C91C-E4F3-1033-A655F417B988}"/>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4" name="Footer Placeholder 3">
            <a:extLst>
              <a:ext uri="{FF2B5EF4-FFF2-40B4-BE49-F238E27FC236}">
                <a16:creationId xmlns:a16="http://schemas.microsoft.com/office/drawing/2014/main" id="{0A2B8C72-4AB3-069E-453B-495250C446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7E2BC-F6F0-BBF8-1AA0-161727812258}"/>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206762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991CE2-E2D0-68DA-8735-AEC51069B57D}"/>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3" name="Footer Placeholder 2">
            <a:extLst>
              <a:ext uri="{FF2B5EF4-FFF2-40B4-BE49-F238E27FC236}">
                <a16:creationId xmlns:a16="http://schemas.microsoft.com/office/drawing/2014/main" id="{DB72CE8E-7C02-CFAB-1CC6-2359433E4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25E8A-9B15-FE59-34F8-49EC64D6C17A}"/>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226735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4AF0-098C-B582-33A1-F9A13CE36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6F388A-2E98-CC73-7286-DA1CE3556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26885-92C0-3F05-DB40-F283F4A04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C4906-7AC4-FB1A-0E14-FE4901414B50}"/>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6" name="Footer Placeholder 5">
            <a:extLst>
              <a:ext uri="{FF2B5EF4-FFF2-40B4-BE49-F238E27FC236}">
                <a16:creationId xmlns:a16="http://schemas.microsoft.com/office/drawing/2014/main" id="{659EDFCB-6C7F-1C32-6A16-CD6BE3BD2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7C844-9D0C-60FC-AD6E-05B043381FC2}"/>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336117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5EF4-2275-82E1-7068-FB8954D12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51F3B9-3FD1-9828-D95B-66E579C4B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0A7AE2-06B7-F842-49A6-AE166595D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AECD97-9593-9AEF-2817-29562656FB62}"/>
              </a:ext>
            </a:extLst>
          </p:cNvPr>
          <p:cNvSpPr>
            <a:spLocks noGrp="1"/>
          </p:cNvSpPr>
          <p:nvPr>
            <p:ph type="dt" sz="half" idx="10"/>
          </p:nvPr>
        </p:nvSpPr>
        <p:spPr/>
        <p:txBody>
          <a:bodyPr/>
          <a:lstStyle/>
          <a:p>
            <a:fld id="{F5285E87-2013-D945-977C-BAC272E6F9A6}" type="datetimeFigureOut">
              <a:rPr lang="en-US" smtClean="0"/>
              <a:t>4/24/24</a:t>
            </a:fld>
            <a:endParaRPr lang="en-US"/>
          </a:p>
        </p:txBody>
      </p:sp>
      <p:sp>
        <p:nvSpPr>
          <p:cNvPr id="6" name="Footer Placeholder 5">
            <a:extLst>
              <a:ext uri="{FF2B5EF4-FFF2-40B4-BE49-F238E27FC236}">
                <a16:creationId xmlns:a16="http://schemas.microsoft.com/office/drawing/2014/main" id="{665F8827-ABE3-EF44-96F6-5847DEAE5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52630-0A37-744F-A347-DE66C83FCD18}"/>
              </a:ext>
            </a:extLst>
          </p:cNvPr>
          <p:cNvSpPr>
            <a:spLocks noGrp="1"/>
          </p:cNvSpPr>
          <p:nvPr>
            <p:ph type="sldNum" sz="quarter" idx="12"/>
          </p:nvPr>
        </p:nvSpPr>
        <p:spPr/>
        <p:txBody>
          <a:bodyPr/>
          <a:lstStyle/>
          <a:p>
            <a:fld id="{B25F213B-B52A-5A47-BA92-77E4ADC104F1}" type="slidenum">
              <a:rPr lang="en-US" smtClean="0"/>
              <a:t>‹#›</a:t>
            </a:fld>
            <a:endParaRPr lang="en-US"/>
          </a:p>
        </p:txBody>
      </p:sp>
    </p:spTree>
    <p:extLst>
      <p:ext uri="{BB962C8B-B14F-4D97-AF65-F5344CB8AC3E}">
        <p14:creationId xmlns:p14="http://schemas.microsoft.com/office/powerpoint/2010/main" val="35841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28B187-C5DA-EE76-7FF3-5EADA6BEB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83D57-6EC7-B8C1-4770-C68ADC3974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73C94-B8CF-0701-9634-BA453B7DA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85E87-2013-D945-977C-BAC272E6F9A6}" type="datetimeFigureOut">
              <a:rPr lang="en-US" smtClean="0"/>
              <a:t>4/24/24</a:t>
            </a:fld>
            <a:endParaRPr lang="en-US"/>
          </a:p>
        </p:txBody>
      </p:sp>
      <p:sp>
        <p:nvSpPr>
          <p:cNvPr id="5" name="Footer Placeholder 4">
            <a:extLst>
              <a:ext uri="{FF2B5EF4-FFF2-40B4-BE49-F238E27FC236}">
                <a16:creationId xmlns:a16="http://schemas.microsoft.com/office/drawing/2014/main" id="{BF00188E-F943-8B7E-BB91-B9C601926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B714D3-56F4-7D57-9C4A-491F3CE0F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F213B-B52A-5A47-BA92-77E4ADC104F1}" type="slidenum">
              <a:rPr lang="en-US" smtClean="0"/>
              <a:t>‹#›</a:t>
            </a:fld>
            <a:endParaRPr lang="en-US"/>
          </a:p>
        </p:txBody>
      </p:sp>
    </p:spTree>
    <p:extLst>
      <p:ext uri="{BB962C8B-B14F-4D97-AF65-F5344CB8AC3E}">
        <p14:creationId xmlns:p14="http://schemas.microsoft.com/office/powerpoint/2010/main" val="3389620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https://lh7-us.googleusercontent.com/W1DlJZih0ZtKtfZB5LEK5cljVe1n9HpbQtOTHE_LmbNLqKjO7MEERUkGab9n96hDfa8m9ECu-FS1FFsc_nSbjjg8_swLg-T04CqauRIdBVfAoshAnn9id587aPNMja_3fBN1qL_HKmsCFPTs_HJJx2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https://lh7-us.googleusercontent.com/N0OQA-8oXiNV6FbQOtQ9w6435hdUapkfXGYfTfF1IHi0ZRNU1fY17V4juxC1-S1gi0WWZrSdX86jgxg5y1GpuKdJ4k7uTXVQOGLlr6uD_Wr-9ZJjCSIFeXKlSke1vWrTkPmS7oj72dENDHU1Q0icq6Q" TargetMode="External"/><Relationship Id="rId2" Type="http://schemas.openxmlformats.org/officeDocument/2006/relationships/image" Target="../media/image14.jpeg"/><Relationship Id="rId1" Type="http://schemas.openxmlformats.org/officeDocument/2006/relationships/slideLayout" Target="../slideLayouts/slideLayout1.xml"/><Relationship Id="rId5" Type="http://schemas.openxmlformats.org/officeDocument/2006/relationships/image" Target="https://lh7-us.googleusercontent.com/9MokyxY47tzKU3dkSWDLxof2uXKCN4tiOcUJbuFT1OvgVBAHcQeCzPSmthZby5rnMwPXSh11TwT1-8TxXhNBIGFEb3JNjm3bCk-6l9XnvVbF5Qagoe5FgQWgoTSB_TBYvyHGtpbRiAP9J6ikhhptfCA" TargetMode="Externa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https://lh7-us.googleusercontent.com/DDkAx6AgD-Pebfrm4ooFIk9ZKSl6VllcJUCVpFr47gPapi1AH-hMi9aiQxe3q0hfj2ZazmiJa-OpCDbOFJJFXTEhA2kltioAv7t5pPkbW2ZhzHKLy8DkkAUICqWCFjskKEAFpvjvAI9KbY1Zpwj9uPA" TargetMode="External"/><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https://lh7-us.googleusercontent.com/8EOEZ3dgaknVy501WS6U_eY1zO62oz_7zol-0FPyv6xoKxekruDgTYGfN245GDEEFYQsaxsbVQDPTVtWAEFlnRV0xlkJkEmmY0z1ew_27s6HP9Fvu_UqgbH02hzZ6rV3qwjQXR3LjWEtBWONtmiFLPw" TargetMode="Externa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ounakbanik/pokemon?resource=downloa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smogon.com/ingame/guides/capture_mechanics#:~:text=The%20Capture%20Rate%20Formula,-The%20Capture%20Rate&amp;text=The%20equation%20is%20based%20on,more%20denotes%20a%20guaranteed%20capture" TargetMode="External"/><Relationship Id="rId5" Type="http://schemas.openxmlformats.org/officeDocument/2006/relationships/hyperlink" Target="https://pokemondb.net/pokedex/stats/height-weight" TargetMode="External"/><Relationship Id="rId4" Type="http://schemas.openxmlformats.org/officeDocument/2006/relationships/hyperlink" Target="https://www.kaggle.com/datasets/abcsds/pokem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png"/><Relationship Id="rId7" Type="http://schemas.openxmlformats.org/officeDocument/2006/relationships/image" Target="https://lh7-us.googleusercontent.com/TFfBn5R-MXjgjJtpTgiuDcLX6NRfOvhn_08sefqo6g7eOSdPthguCwHaa6QQU9hSnv3k2LyQXkmUDer-DOtKybax4C0so6RQKohDrCYteV3nBgxHbDSvPjyZy4rOs1Z25_xBxjlcnNwrfXcmHcqcQVQ" TargetMode="Externa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jpeg"/><Relationship Id="rId11" Type="http://schemas.openxmlformats.org/officeDocument/2006/relationships/image" Target="https://lh7-us.googleusercontent.com/uck-D5c9USZDKYVrOBpaYeT8GozQtxArknfuI6mD75XVyWrdZjgmkIX1zRKzQjFl5kxqzewSeKB-lZFKXq8DmI9HK8e0ZgYq-VbWKcNhfMpk9sAk8919hsTfAZGtcVQQ0yfgZ3QyuDtGu2hFy5GRKHw" TargetMode="External"/><Relationship Id="rId5" Type="http://schemas.openxmlformats.org/officeDocument/2006/relationships/image" Target="https://lh7-us.googleusercontent.com/xzGWnJXAhyjCCCJV1SiiiPqkRE4xLXsLEM5W7yJ60dhz58nrM-Lef4YyVtAyOnkkvVWz5is8Dsd6t5EPn94ETbtMgP4H3Z0KRqfL-k4B7tC_L1mP3Vtz1xKq1wirw8pHP-y5mE-HG3uv3v_1x_a8J0A" TargetMode="External"/><Relationship Id="rId10" Type="http://schemas.openxmlformats.org/officeDocument/2006/relationships/image" Target="../media/image11.jpeg"/><Relationship Id="rId4" Type="http://schemas.openxmlformats.org/officeDocument/2006/relationships/image" Target="../media/image8.jpeg"/><Relationship Id="rId9" Type="http://schemas.openxmlformats.org/officeDocument/2006/relationships/image" Target="https://lh7-us.googleusercontent.com/2BOMjgI0YulR1ETxhfwCrhirooSO3Zln0ADW-lEGLbErvoUgVHX7IPOHBUNfB2VXerBLH1BnnwVxyE4lvLnYIO0bsGGK9sXY0FmrI2oL6xH93W1D00MFmpOUZvffjO9g0JnR03aB64mYt2S7zTz-8M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24E1A-B52F-4316-B272-478E5ABB3115}"/>
              </a:ext>
            </a:extLst>
          </p:cNvPr>
          <p:cNvSpPr/>
          <p:nvPr/>
        </p:nvSpPr>
        <p:spPr>
          <a:xfrm>
            <a:off x="0" y="0"/>
            <a:ext cx="8825948" cy="6858000"/>
          </a:xfrm>
          <a:prstGeom prst="rect">
            <a:avLst/>
          </a:prstGeom>
          <a:solidFill>
            <a:srgbClr val="F7D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Pokemon PNG">
            <a:extLst>
              <a:ext uri="{FF2B5EF4-FFF2-40B4-BE49-F238E27FC236}">
                <a16:creationId xmlns:a16="http://schemas.microsoft.com/office/drawing/2014/main" id="{363EC9A5-584C-4AB9-A95D-2FF3CE437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940" y="852742"/>
            <a:ext cx="5152516" cy="515251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2D87957-A59D-4C77-B90A-D390AC09CA40}"/>
              </a:ext>
            </a:extLst>
          </p:cNvPr>
          <p:cNvGrpSpPr/>
          <p:nvPr/>
        </p:nvGrpSpPr>
        <p:grpSpPr>
          <a:xfrm>
            <a:off x="153075" y="1785075"/>
            <a:ext cx="6165558" cy="2650540"/>
            <a:chOff x="153075" y="1271249"/>
            <a:chExt cx="6165558" cy="2650540"/>
          </a:xfrm>
        </p:grpSpPr>
        <p:sp>
          <p:nvSpPr>
            <p:cNvPr id="10" name="TextBox 9">
              <a:extLst>
                <a:ext uri="{FF2B5EF4-FFF2-40B4-BE49-F238E27FC236}">
                  <a16:creationId xmlns:a16="http://schemas.microsoft.com/office/drawing/2014/main" id="{B4FC94AC-087D-48BD-A67A-AEDA15DD8FFB}"/>
                </a:ext>
              </a:extLst>
            </p:cNvPr>
            <p:cNvSpPr txBox="1"/>
            <p:nvPr/>
          </p:nvSpPr>
          <p:spPr>
            <a:xfrm>
              <a:off x="153075" y="3460124"/>
              <a:ext cx="6165558" cy="461665"/>
            </a:xfrm>
            <a:prstGeom prst="rect">
              <a:avLst/>
            </a:prstGeom>
            <a:noFill/>
          </p:spPr>
          <p:txBody>
            <a:bodyPr wrap="square" rtlCol="0">
              <a:spAutoFit/>
            </a:bodyPr>
            <a:lstStyle/>
            <a:p>
              <a:pPr algn="ctr"/>
              <a:r>
                <a:rPr lang="en-US" sz="2400" dirty="0">
                  <a:solidFill>
                    <a:schemeClr val="accent1"/>
                  </a:solidFill>
                </a:rPr>
                <a:t>Sachi Patel, Steffi Patel, Chaitanya Kharche</a:t>
              </a:r>
              <a:endParaRPr lang="en-US" sz="2400" dirty="0">
                <a:solidFill>
                  <a:schemeClr val="accent1"/>
                </a:solidFill>
                <a:latin typeface="Candara" panose="020E0502030303020204" pitchFamily="34" charset="0"/>
              </a:endParaRPr>
            </a:p>
          </p:txBody>
        </p:sp>
        <p:pic>
          <p:nvPicPr>
            <p:cNvPr id="1030" name="Picture 6">
              <a:extLst>
                <a:ext uri="{FF2B5EF4-FFF2-40B4-BE49-F238E27FC236}">
                  <a16:creationId xmlns:a16="http://schemas.microsoft.com/office/drawing/2014/main" id="{04D1D8EC-3DCD-4112-ABCB-6B9024548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483" y="1271249"/>
              <a:ext cx="3276743" cy="218516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91879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Freeform: Shape 2068">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9" name="Title 8">
            <a:extLst>
              <a:ext uri="{FF2B5EF4-FFF2-40B4-BE49-F238E27FC236}">
                <a16:creationId xmlns:a16="http://schemas.microsoft.com/office/drawing/2014/main" id="{07392AD9-950F-002A-6702-0F7A08844530}"/>
              </a:ext>
            </a:extLst>
          </p:cNvPr>
          <p:cNvSpPr>
            <a:spLocks noGrp="1"/>
          </p:cNvSpPr>
          <p:nvPr>
            <p:ph type="ctrTitle"/>
          </p:nvPr>
        </p:nvSpPr>
        <p:spPr>
          <a:xfrm>
            <a:off x="497973" y="393380"/>
            <a:ext cx="7655427" cy="739881"/>
          </a:xfrm>
        </p:spPr>
        <p:txBody>
          <a:bodyPr>
            <a:normAutofit fontScale="90000"/>
          </a:bodyPr>
          <a:lstStyle/>
          <a:p>
            <a:pPr algn="l"/>
            <a:r>
              <a:rPr lang="en-US" sz="3600" b="1" kern="0" dirty="0">
                <a:solidFill>
                  <a:schemeClr val="accent1"/>
                </a:solidFill>
                <a:effectLst/>
                <a:ea typeface="Times New Roman" panose="02020603050405020304" pitchFamily="18" charset="0"/>
                <a:cs typeface="Times New Roman" panose="02020603050405020304" pitchFamily="18" charset="0"/>
              </a:rPr>
              <a:t>Legendary Pokémon and Capture Rate</a:t>
            </a:r>
            <a:br>
              <a:rPr lang="en-US" sz="2300" kern="100" dirty="0">
                <a:effectLst/>
                <a:latin typeface="Aptos" panose="020B0004020202020204" pitchFamily="34" charset="0"/>
                <a:ea typeface="Aptos" panose="020B0004020202020204" pitchFamily="34" charset="0"/>
                <a:cs typeface="Times New Roman" panose="02020603050405020304" pitchFamily="18" charset="0"/>
              </a:rPr>
            </a:br>
            <a:endParaRPr lang="en-US" sz="2300" b="1" dirty="0"/>
          </a:p>
        </p:txBody>
      </p:sp>
      <p:pic>
        <p:nvPicPr>
          <p:cNvPr id="7" name="Picture 6" descr="A graph of different colored bars&#10;&#10;Description automatically generated with medium confidence">
            <a:extLst>
              <a:ext uri="{FF2B5EF4-FFF2-40B4-BE49-F238E27FC236}">
                <a16:creationId xmlns:a16="http://schemas.microsoft.com/office/drawing/2014/main" id="{B7FEE4EA-A70B-0F5C-4652-566D6343D577}"/>
              </a:ext>
            </a:extLst>
          </p:cNvPr>
          <p:cNvPicPr>
            <a:picLocks noChangeAspect="1"/>
          </p:cNvPicPr>
          <p:nvPr/>
        </p:nvPicPr>
        <p:blipFill>
          <a:blip r:embed="rId2"/>
          <a:stretch>
            <a:fillRect/>
          </a:stretch>
        </p:blipFill>
        <p:spPr>
          <a:xfrm>
            <a:off x="497972" y="2368887"/>
            <a:ext cx="4809115" cy="3591041"/>
          </a:xfrm>
          <a:prstGeom prst="rect">
            <a:avLst/>
          </a:prstGeom>
        </p:spPr>
      </p:pic>
      <p:pic>
        <p:nvPicPr>
          <p:cNvPr id="2051" name="Picture 7" descr="A graph with a blue rectangle&#10;&#10;Description automatically generated">
            <a:extLst>
              <a:ext uri="{FF2B5EF4-FFF2-40B4-BE49-F238E27FC236}">
                <a16:creationId xmlns:a16="http://schemas.microsoft.com/office/drawing/2014/main" id="{B26FA928-1E47-E98D-7C37-845470CC1CC9}"/>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6204156" y="2326684"/>
            <a:ext cx="5065180" cy="3633244"/>
          </a:xfrm>
          <a:prstGeom prst="rect">
            <a:avLst/>
          </a:prstGeom>
          <a:noFill/>
          <a:extLst>
            <a:ext uri="{909E8E84-426E-40DD-AFC4-6F175D3DCCD1}">
              <a14:hiddenFill xmlns:a14="http://schemas.microsoft.com/office/drawing/2010/main">
                <a:solidFill>
                  <a:srgbClr val="FFFFFF"/>
                </a:solidFill>
              </a14:hiddenFill>
            </a:ext>
          </a:extLst>
        </p:spPr>
      </p:pic>
      <p:sp>
        <p:nvSpPr>
          <p:cNvPr id="2071" name="Freeform: Shape 2070">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6137B3-0F22-C94C-1D01-547C4BEDD944}"/>
              </a:ext>
            </a:extLst>
          </p:cNvPr>
          <p:cNvSpPr>
            <a:spLocks noChangeArrowheads="1"/>
          </p:cNvSpPr>
          <p:nvPr/>
        </p:nvSpPr>
        <p:spPr bwMode="auto">
          <a:xfrm>
            <a:off x="6731000" y="3043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838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Freeform: Shape 2068">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9" name="Title 8">
            <a:extLst>
              <a:ext uri="{FF2B5EF4-FFF2-40B4-BE49-F238E27FC236}">
                <a16:creationId xmlns:a16="http://schemas.microsoft.com/office/drawing/2014/main" id="{07392AD9-950F-002A-6702-0F7A08844530}"/>
              </a:ext>
            </a:extLst>
          </p:cNvPr>
          <p:cNvSpPr>
            <a:spLocks noGrp="1"/>
          </p:cNvSpPr>
          <p:nvPr>
            <p:ph type="ctrTitle"/>
          </p:nvPr>
        </p:nvSpPr>
        <p:spPr>
          <a:xfrm>
            <a:off x="497972" y="264440"/>
            <a:ext cx="7655427" cy="694171"/>
          </a:xfrm>
        </p:spPr>
        <p:txBody>
          <a:bodyPr>
            <a:normAutofit fontScale="90000"/>
          </a:bodyPr>
          <a:lstStyle/>
          <a:p>
            <a:pPr algn="l"/>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2300" kern="100" dirty="0">
                <a:effectLst/>
                <a:latin typeface="Aptos" panose="020B0004020202020204" pitchFamily="34" charset="0"/>
                <a:ea typeface="Aptos" panose="020B0004020202020204" pitchFamily="34" charset="0"/>
                <a:cs typeface="Times New Roman" panose="02020603050405020304" pitchFamily="18" charset="0"/>
              </a:rPr>
            </a:br>
            <a:r>
              <a:rPr lang="en-US" sz="4000" b="1" kern="0" dirty="0">
                <a:solidFill>
                  <a:schemeClr val="accent1"/>
                </a:solidFill>
                <a:effectLst/>
                <a:ea typeface="Times New Roman" panose="02020603050405020304" pitchFamily="18" charset="0"/>
                <a:cs typeface="Times New Roman" panose="02020603050405020304" pitchFamily="18" charset="0"/>
              </a:rPr>
              <a:t>Type and Capture Rate</a:t>
            </a:r>
            <a:endParaRPr lang="en-US" sz="4000" b="1" dirty="0"/>
          </a:p>
        </p:txBody>
      </p:sp>
      <p:sp>
        <p:nvSpPr>
          <p:cNvPr id="2071" name="Freeform: Shape 2070">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6137B3-0F22-C94C-1D01-547C4BEDD944}"/>
              </a:ext>
            </a:extLst>
          </p:cNvPr>
          <p:cNvSpPr>
            <a:spLocks noChangeArrowheads="1"/>
          </p:cNvSpPr>
          <p:nvPr/>
        </p:nvSpPr>
        <p:spPr bwMode="auto">
          <a:xfrm>
            <a:off x="6731000" y="3043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7A788EF-6DD6-1BEB-2FD4-1B645EA92961}"/>
              </a:ext>
            </a:extLst>
          </p:cNvPr>
          <p:cNvSpPr>
            <a:spLocks noChangeArrowheads="1"/>
          </p:cNvSpPr>
          <p:nvPr/>
        </p:nvSpPr>
        <p:spPr bwMode="auto">
          <a:xfrm>
            <a:off x="1062318" y="30586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4" descr="A graph of a number of people&#10;&#10;Description automatically generated">
            <a:extLst>
              <a:ext uri="{FF2B5EF4-FFF2-40B4-BE49-F238E27FC236}">
                <a16:creationId xmlns:a16="http://schemas.microsoft.com/office/drawing/2014/main" id="{B416FB03-9E27-EFFD-4BBC-DD5DC9C68F2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03641" y="2045583"/>
            <a:ext cx="5065041" cy="41501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C1E73177-8901-388D-A115-7EF5B0718B72}"/>
              </a:ext>
            </a:extLst>
          </p:cNvPr>
          <p:cNvSpPr>
            <a:spLocks noChangeArrowheads="1"/>
          </p:cNvSpPr>
          <p:nvPr/>
        </p:nvSpPr>
        <p:spPr bwMode="auto">
          <a:xfrm>
            <a:off x="6684309" y="26698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9" name="Picture 5" descr="A graph showing different colored lines&#10;&#10;Description automatically generated">
            <a:extLst>
              <a:ext uri="{FF2B5EF4-FFF2-40B4-BE49-F238E27FC236}">
                <a16:creationId xmlns:a16="http://schemas.microsoft.com/office/drawing/2014/main" id="{729FB6C6-DA67-D508-F58F-9609B253D278}"/>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983940" y="2008631"/>
            <a:ext cx="5741893" cy="415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8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Freeform: Shape 2068">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9" name="Title 8">
            <a:extLst>
              <a:ext uri="{FF2B5EF4-FFF2-40B4-BE49-F238E27FC236}">
                <a16:creationId xmlns:a16="http://schemas.microsoft.com/office/drawing/2014/main" id="{07392AD9-950F-002A-6702-0F7A08844530}"/>
              </a:ext>
            </a:extLst>
          </p:cNvPr>
          <p:cNvSpPr>
            <a:spLocks noGrp="1"/>
          </p:cNvSpPr>
          <p:nvPr>
            <p:ph type="ctrTitle"/>
          </p:nvPr>
        </p:nvSpPr>
        <p:spPr>
          <a:xfrm>
            <a:off x="485094" y="392329"/>
            <a:ext cx="7655427" cy="830302"/>
          </a:xfrm>
        </p:spPr>
        <p:txBody>
          <a:bodyPr>
            <a:noAutofit/>
          </a:bodyPr>
          <a:lstStyle/>
          <a:p>
            <a:pPr algn="l"/>
            <a:r>
              <a:rPr lang="en-US" sz="3600" b="1" kern="0" dirty="0">
                <a:solidFill>
                  <a:schemeClr val="accent1"/>
                </a:solidFill>
                <a:effectLst/>
                <a:ea typeface="Times New Roman" panose="02020603050405020304" pitchFamily="18" charset="0"/>
                <a:cs typeface="Times New Roman" panose="02020603050405020304" pitchFamily="18" charset="0"/>
              </a:rPr>
              <a:t>Generation and Capture Rate</a:t>
            </a:r>
            <a:br>
              <a:rPr lang="en-US" sz="2400" b="1" kern="100" dirty="0">
                <a:solidFill>
                  <a:schemeClr val="accent1"/>
                </a:solidFill>
                <a:effectLst/>
                <a:ea typeface="Aptos" panose="020B0004020202020204" pitchFamily="34" charset="0"/>
                <a:cs typeface="Times New Roman" panose="02020603050405020304" pitchFamily="18" charset="0"/>
              </a:rPr>
            </a:br>
            <a:endParaRPr lang="en-US" sz="2400" b="1" dirty="0">
              <a:solidFill>
                <a:schemeClr val="accent1"/>
              </a:solidFill>
            </a:endParaRPr>
          </a:p>
        </p:txBody>
      </p:sp>
      <p:sp>
        <p:nvSpPr>
          <p:cNvPr id="2071" name="Freeform: Shape 2070">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6137B3-0F22-C94C-1D01-547C4BEDD944}"/>
              </a:ext>
            </a:extLst>
          </p:cNvPr>
          <p:cNvSpPr>
            <a:spLocks noChangeArrowheads="1"/>
          </p:cNvSpPr>
          <p:nvPr/>
        </p:nvSpPr>
        <p:spPr bwMode="auto">
          <a:xfrm>
            <a:off x="6731000" y="3043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BF843A29-D28F-043F-53C4-C1110B340AC3}"/>
              </a:ext>
            </a:extLst>
          </p:cNvPr>
          <p:cNvSpPr>
            <a:spLocks noChangeArrowheads="1"/>
          </p:cNvSpPr>
          <p:nvPr/>
        </p:nvSpPr>
        <p:spPr bwMode="auto">
          <a:xfrm>
            <a:off x="899992" y="25549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3" descr="A graph showing the growth of a number of people&#10;&#10;Description automatically generated with medium confidence">
            <a:extLst>
              <a:ext uri="{FF2B5EF4-FFF2-40B4-BE49-F238E27FC236}">
                <a16:creationId xmlns:a16="http://schemas.microsoft.com/office/drawing/2014/main" id="{EE1D9F9D-DEB3-939C-3D07-707D32FD079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99992" y="2187894"/>
            <a:ext cx="4381500" cy="31248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66813D93-5F73-4C7E-A9EA-65AC1D7A39CC}"/>
              </a:ext>
            </a:extLst>
          </p:cNvPr>
          <p:cNvSpPr>
            <a:spLocks noChangeArrowheads="1"/>
          </p:cNvSpPr>
          <p:nvPr/>
        </p:nvSpPr>
        <p:spPr bwMode="auto">
          <a:xfrm>
            <a:off x="5688106" y="28093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7" name="Picture 2" descr="A graph of different colored bars&#10;&#10;Description automatically generated">
            <a:extLst>
              <a:ext uri="{FF2B5EF4-FFF2-40B4-BE49-F238E27FC236}">
                <a16:creationId xmlns:a16="http://schemas.microsoft.com/office/drawing/2014/main" id="{671DDC08-B244-D57F-CEA5-FD66F2225823}"/>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688105" y="2187894"/>
            <a:ext cx="5244353" cy="312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4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Freeform: Shape 2068">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9" name="Title 8">
            <a:extLst>
              <a:ext uri="{FF2B5EF4-FFF2-40B4-BE49-F238E27FC236}">
                <a16:creationId xmlns:a16="http://schemas.microsoft.com/office/drawing/2014/main" id="{07392AD9-950F-002A-6702-0F7A08844530}"/>
              </a:ext>
            </a:extLst>
          </p:cNvPr>
          <p:cNvSpPr>
            <a:spLocks noGrp="1"/>
          </p:cNvSpPr>
          <p:nvPr>
            <p:ph type="ctrTitle"/>
          </p:nvPr>
        </p:nvSpPr>
        <p:spPr>
          <a:xfrm>
            <a:off x="497973" y="154545"/>
            <a:ext cx="7655427" cy="1014395"/>
          </a:xfrm>
        </p:spPr>
        <p:txBody>
          <a:bodyPr>
            <a:noAutofit/>
          </a:bodyPr>
          <a:lstStyle/>
          <a:p>
            <a:pPr algn="l"/>
            <a:r>
              <a:rPr lang="en-US" sz="3600" b="1" dirty="0">
                <a:solidFill>
                  <a:schemeClr val="accent1"/>
                </a:solidFill>
              </a:rPr>
              <a:t>Predictive Models</a:t>
            </a:r>
            <a:br>
              <a:rPr lang="en-US" sz="2400" b="1" kern="100" dirty="0">
                <a:solidFill>
                  <a:schemeClr val="accent1"/>
                </a:solidFill>
                <a:effectLst/>
                <a:ea typeface="Aptos" panose="020B0004020202020204" pitchFamily="34" charset="0"/>
                <a:cs typeface="Times New Roman" panose="02020603050405020304" pitchFamily="18" charset="0"/>
              </a:rPr>
            </a:br>
            <a:endParaRPr lang="en-US" sz="2400" b="1" dirty="0">
              <a:solidFill>
                <a:schemeClr val="accent1"/>
              </a:solidFill>
            </a:endParaRPr>
          </a:p>
        </p:txBody>
      </p:sp>
      <p:sp>
        <p:nvSpPr>
          <p:cNvPr id="2071" name="Freeform: Shape 2070">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BF843A29-D28F-043F-53C4-C1110B340AC3}"/>
              </a:ext>
            </a:extLst>
          </p:cNvPr>
          <p:cNvSpPr>
            <a:spLocks noChangeArrowheads="1"/>
          </p:cNvSpPr>
          <p:nvPr/>
        </p:nvSpPr>
        <p:spPr bwMode="auto">
          <a:xfrm>
            <a:off x="899992" y="25549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66813D93-5F73-4C7E-A9EA-65AC1D7A39CC}"/>
              </a:ext>
            </a:extLst>
          </p:cNvPr>
          <p:cNvSpPr>
            <a:spLocks noChangeArrowheads="1"/>
          </p:cNvSpPr>
          <p:nvPr/>
        </p:nvSpPr>
        <p:spPr bwMode="auto">
          <a:xfrm>
            <a:off x="5688106" y="28093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470D71EF-0BAD-1F68-19F0-09C48DD6EE16}"/>
              </a:ext>
            </a:extLst>
          </p:cNvPr>
          <p:cNvPicPr>
            <a:picLocks noChangeAspect="1"/>
          </p:cNvPicPr>
          <p:nvPr/>
        </p:nvPicPr>
        <p:blipFill rotWithShape="1">
          <a:blip r:embed="rId2">
            <a:extLst>
              <a:ext uri="{28A0092B-C50C-407E-A947-70E740481C1C}">
                <a14:useLocalDpi xmlns:a14="http://schemas.microsoft.com/office/drawing/2010/main" val="0"/>
              </a:ext>
            </a:extLst>
          </a:blip>
          <a:srcRect l="-1" t="82" r="81"/>
          <a:stretch/>
        </p:blipFill>
        <p:spPr bwMode="auto">
          <a:xfrm>
            <a:off x="373056" y="2220616"/>
            <a:ext cx="4789192" cy="340722"/>
          </a:xfrm>
          <a:prstGeom prst="rect">
            <a:avLst/>
          </a:prstGeom>
          <a:ln>
            <a:solidFill>
              <a:schemeClr val="dk1"/>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D3F0AC2-083D-0F44-64E8-752E60D7A0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5587" y="2206664"/>
            <a:ext cx="5086421" cy="366114"/>
          </a:xfrm>
          <a:prstGeom prst="rect">
            <a:avLst/>
          </a:prstGeom>
          <a:ln>
            <a:solidFill>
              <a:schemeClr val="dk1"/>
            </a:solidFill>
          </a:ln>
          <a:effectLst>
            <a:outerShdw blurRad="292100" dist="139700" dir="2700000" algn="tl" rotWithShape="0">
              <a:srgbClr val="333333">
                <a:alpha val="65000"/>
              </a:srgbClr>
            </a:outerShdw>
          </a:effectLst>
        </p:spPr>
      </p:pic>
      <p:pic>
        <p:nvPicPr>
          <p:cNvPr id="7" name="Picture 6" descr="A screenshot of a computer code&#10;&#10;Description automatically generated">
            <a:extLst>
              <a:ext uri="{FF2B5EF4-FFF2-40B4-BE49-F238E27FC236}">
                <a16:creationId xmlns:a16="http://schemas.microsoft.com/office/drawing/2014/main" id="{E1A66B69-6B86-272D-B5C4-9B9F7AD0B2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7553" y="3063771"/>
            <a:ext cx="3911511" cy="1543361"/>
          </a:xfrm>
          <a:prstGeom prst="rect">
            <a:avLst/>
          </a:prstGeom>
          <a:ln>
            <a:solidFill>
              <a:schemeClr val="dk1"/>
            </a:solidFill>
          </a:ln>
          <a:effectLst>
            <a:outerShdw blurRad="292100" dist="139700" dir="2700000" algn="tl" rotWithShape="0">
              <a:srgbClr val="333333">
                <a:alpha val="65000"/>
              </a:srgbClr>
            </a:outerShdw>
          </a:effectLst>
        </p:spPr>
      </p:pic>
      <p:pic>
        <p:nvPicPr>
          <p:cNvPr id="8" name="Picture 7" descr="A screenshot of a computer code&#10;&#10;Description automatically generated">
            <a:extLst>
              <a:ext uri="{FF2B5EF4-FFF2-40B4-BE49-F238E27FC236}">
                <a16:creationId xmlns:a16="http://schemas.microsoft.com/office/drawing/2014/main" id="{6F15AF7B-5175-B85E-4D07-79AF79C1BFF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4880" y="4979312"/>
            <a:ext cx="4963225" cy="1422327"/>
          </a:xfrm>
          <a:prstGeom prst="rect">
            <a:avLst/>
          </a:prstGeom>
          <a:ln>
            <a:solidFill>
              <a:schemeClr val="dk1"/>
            </a:solidFill>
          </a:ln>
          <a:effectLst>
            <a:outerShdw blurRad="292100" dist="139700" dir="2700000" algn="tl" rotWithShape="0">
              <a:srgbClr val="333333">
                <a:alpha val="65000"/>
              </a:srgbClr>
            </a:outerShdw>
          </a:effectLst>
        </p:spPr>
      </p:pic>
      <p:pic>
        <p:nvPicPr>
          <p:cNvPr id="10" name="Picture 9" descr="A screenshot of a computer&#10;&#10;Description automatically generated">
            <a:extLst>
              <a:ext uri="{FF2B5EF4-FFF2-40B4-BE49-F238E27FC236}">
                <a16:creationId xmlns:a16="http://schemas.microsoft.com/office/drawing/2014/main" id="{11159E12-5189-240E-306B-B80CC95F355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25443" y="3063771"/>
            <a:ext cx="3229219" cy="3097943"/>
          </a:xfrm>
          <a:prstGeom prst="rect">
            <a:avLst/>
          </a:prstGeom>
          <a:ln>
            <a:solidFill>
              <a:schemeClr val="dk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149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A yellow and blue text on a black background&#10;&#10;Description automatically generated">
            <a:extLst>
              <a:ext uri="{FF2B5EF4-FFF2-40B4-BE49-F238E27FC236}">
                <a16:creationId xmlns:a16="http://schemas.microsoft.com/office/drawing/2014/main" id="{B2437CB6-EB11-DD4A-8CB4-EDA39E9A37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618" r="-1" b="21204"/>
          <a:stretch/>
        </p:blipFill>
        <p:spPr bwMode="auto">
          <a:xfrm>
            <a:off x="-1" y="10"/>
            <a:ext cx="12228129" cy="4666928"/>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48" name="Freeform: Shape 47">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51" name="Freeform: Shape 50">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7A7CFFA3-3BC7-5BB1-16E7-63797CD68248}"/>
              </a:ext>
            </a:extLst>
          </p:cNvPr>
          <p:cNvSpPr>
            <a:spLocks noGrp="1"/>
          </p:cNvSpPr>
          <p:nvPr>
            <p:ph type="ctrTitle"/>
          </p:nvPr>
        </p:nvSpPr>
        <p:spPr>
          <a:xfrm>
            <a:off x="671883" y="4277704"/>
            <a:ext cx="5021782" cy="1144302"/>
          </a:xfrm>
        </p:spPr>
        <p:txBody>
          <a:bodyPr vert="horz" lIns="91440" tIns="45720" rIns="91440" bIns="45720" rtlCol="0" anchor="ctr">
            <a:normAutofit/>
          </a:bodyPr>
          <a:lstStyle/>
          <a:p>
            <a:pPr algn="l"/>
            <a:r>
              <a:rPr lang="en-US" sz="3600" b="1" dirty="0">
                <a:solidFill>
                  <a:schemeClr val="accent1"/>
                </a:solidFill>
              </a:rPr>
              <a:t>Game Insights and Recommendations</a:t>
            </a:r>
          </a:p>
        </p:txBody>
      </p:sp>
      <p:sp>
        <p:nvSpPr>
          <p:cNvPr id="3" name="Subtitle 2">
            <a:extLst>
              <a:ext uri="{FF2B5EF4-FFF2-40B4-BE49-F238E27FC236}">
                <a16:creationId xmlns:a16="http://schemas.microsoft.com/office/drawing/2014/main" id="{B0067EE2-072D-3905-EC68-F5353F281BCB}"/>
              </a:ext>
            </a:extLst>
          </p:cNvPr>
          <p:cNvSpPr>
            <a:spLocks noGrp="1"/>
          </p:cNvSpPr>
          <p:nvPr>
            <p:ph type="subTitle" idx="1"/>
          </p:nvPr>
        </p:nvSpPr>
        <p:spPr>
          <a:xfrm>
            <a:off x="6365548" y="4200452"/>
            <a:ext cx="4926411" cy="2094090"/>
          </a:xfrm>
        </p:spPr>
        <p:txBody>
          <a:bodyPr vert="horz" lIns="91440" tIns="45720" rIns="91440" bIns="45720" rtlCol="0" anchor="ctr">
            <a:normAutofit/>
          </a:bodyPr>
          <a:lstStyle/>
          <a:p>
            <a:pPr marL="342900" indent="-228600" algn="l">
              <a:buFont typeface="Arial" panose="020B0604020202020204" pitchFamily="34" charset="0"/>
              <a:buChar char="•"/>
            </a:pPr>
            <a:r>
              <a:rPr lang="en-US" sz="1600" dirty="0"/>
              <a:t>Catching Pokémon</a:t>
            </a:r>
          </a:p>
          <a:p>
            <a:pPr marL="342900" indent="-228600" algn="l">
              <a:buFont typeface="Arial" panose="020B0604020202020204" pitchFamily="34" charset="0"/>
              <a:buChar char="•"/>
            </a:pPr>
            <a:r>
              <a:rPr lang="en-US" sz="1600" dirty="0"/>
              <a:t>Legendary vs. Non-legendary</a:t>
            </a:r>
          </a:p>
          <a:p>
            <a:pPr marL="342900" indent="-228600" algn="l">
              <a:buFont typeface="Arial" panose="020B0604020202020204" pitchFamily="34" charset="0"/>
              <a:buChar char="•"/>
            </a:pPr>
            <a:r>
              <a:rPr lang="en-US" sz="1600" dirty="0"/>
              <a:t>Highest Capture rate</a:t>
            </a:r>
          </a:p>
          <a:p>
            <a:pPr marL="342900" indent="-228600" algn="l">
              <a:buFont typeface="Arial" panose="020B0604020202020204" pitchFamily="34" charset="0"/>
              <a:buChar char="•"/>
            </a:pPr>
            <a:r>
              <a:rPr lang="en-US" sz="1600" dirty="0"/>
              <a:t>Use berries</a:t>
            </a:r>
          </a:p>
          <a:p>
            <a:pPr marL="342900" indent="-228600" algn="l">
              <a:buFont typeface="Arial" panose="020B0604020202020204" pitchFamily="34" charset="0"/>
              <a:buChar char="•"/>
            </a:pPr>
            <a:r>
              <a:rPr lang="en-US" sz="1600" dirty="0"/>
              <a:t>Participate in game promotion</a:t>
            </a:r>
          </a:p>
          <a:p>
            <a:pPr marL="342900" indent="-228600" algn="l">
              <a:buFont typeface="Arial" panose="020B0604020202020204" pitchFamily="34" charset="0"/>
              <a:buChar char="•"/>
            </a:pPr>
            <a:endParaRPr lang="en-US" sz="1300" dirty="0">
              <a:solidFill>
                <a:schemeClr val="tx2"/>
              </a:solidFill>
            </a:endParaRPr>
          </a:p>
        </p:txBody>
      </p:sp>
    </p:spTree>
    <p:extLst>
      <p:ext uri="{BB962C8B-B14F-4D97-AF65-F5344CB8AC3E}">
        <p14:creationId xmlns:p14="http://schemas.microsoft.com/office/powerpoint/2010/main" val="340528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CFFA3-3BC7-5BB1-16E7-63797CD68248}"/>
              </a:ext>
            </a:extLst>
          </p:cNvPr>
          <p:cNvSpPr>
            <a:spLocks noGrp="1"/>
          </p:cNvSpPr>
          <p:nvPr>
            <p:ph type="ctrTitle"/>
          </p:nvPr>
        </p:nvSpPr>
        <p:spPr>
          <a:xfrm>
            <a:off x="1285240" y="1050596"/>
            <a:ext cx="8074815" cy="610779"/>
          </a:xfrm>
        </p:spPr>
        <p:txBody>
          <a:bodyPr vert="horz" lIns="91440" tIns="45720" rIns="91440" bIns="45720" rtlCol="0" anchor="ctr">
            <a:normAutofit fontScale="90000"/>
          </a:bodyPr>
          <a:lstStyle/>
          <a:p>
            <a:pPr algn="l"/>
            <a:r>
              <a:rPr lang="en-US" sz="4000" b="1" dirty="0">
                <a:solidFill>
                  <a:schemeClr val="accent1"/>
                </a:solidFill>
              </a:rPr>
              <a:t>Conclusion</a:t>
            </a:r>
            <a:endParaRPr lang="en-US" sz="4000" b="1" kern="1200" dirty="0">
              <a:solidFill>
                <a:schemeClr val="accent1"/>
              </a:solidFill>
              <a:latin typeface="+mj-lt"/>
              <a:ea typeface="+mj-ea"/>
              <a:cs typeface="+mj-cs"/>
            </a:endParaRPr>
          </a:p>
        </p:txBody>
      </p:sp>
      <p:sp>
        <p:nvSpPr>
          <p:cNvPr id="3" name="Subtitle 2">
            <a:extLst>
              <a:ext uri="{FF2B5EF4-FFF2-40B4-BE49-F238E27FC236}">
                <a16:creationId xmlns:a16="http://schemas.microsoft.com/office/drawing/2014/main" id="{B0067EE2-072D-3905-EC68-F5353F281BCB}"/>
              </a:ext>
            </a:extLst>
          </p:cNvPr>
          <p:cNvSpPr>
            <a:spLocks noGrp="1"/>
          </p:cNvSpPr>
          <p:nvPr>
            <p:ph type="subTitle" idx="1"/>
          </p:nvPr>
        </p:nvSpPr>
        <p:spPr>
          <a:xfrm>
            <a:off x="1285240" y="2150476"/>
            <a:ext cx="8074815" cy="3227292"/>
          </a:xfrm>
        </p:spPr>
        <p:txBody>
          <a:bodyPr vert="horz" lIns="91440" tIns="45720" rIns="91440" bIns="45720" rtlCol="0" anchor="t">
            <a:normAutofit/>
          </a:bodyPr>
          <a:lstStyle/>
          <a:p>
            <a:pPr marL="342900" indent="-342900" algn="l">
              <a:buFont typeface="Arial" panose="020B0604020202020204" pitchFamily="34" charset="0"/>
              <a:buChar char="•"/>
            </a:pPr>
            <a:r>
              <a:rPr lang="en-US" sz="1800" kern="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F</a:t>
            </a:r>
            <a:r>
              <a:rPr lang="en-US" sz="1800"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indings of this projects highlight the importance of considering a Pokémon's overall strength, rarity, and type when developing capture strategies. </a:t>
            </a:r>
          </a:p>
          <a:p>
            <a:pPr marL="342900" indent="-342900" algn="l">
              <a:buFont typeface="Arial" panose="020B0604020202020204" pitchFamily="34" charset="0"/>
              <a:buChar char="•"/>
            </a:pPr>
            <a:r>
              <a:rPr lang="en-US" sz="1800"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predictive models developed in this project can serve as a valuable tool for players to estimate capture rates and optimize their resource allocation.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l">
              <a:buFont typeface="Arial" panose="020B0604020202020204" pitchFamily="34" charset="0"/>
              <a:buChar char="•"/>
            </a:pPr>
            <a:r>
              <a:rPr lang="en-US" sz="1800" kern="0" dirty="0">
                <a:solidFill>
                  <a:srgbClr val="000000"/>
                </a:solidFill>
                <a:effectLst/>
                <a:latin typeface="Calibri" panose="020F0502020204030204" pitchFamily="34" charset="0"/>
                <a:ea typeface="Times New Roman" panose="02020603050405020304" pitchFamily="18" charset="0"/>
              </a:rPr>
              <a:t>Future work can expand on this by incorporating additional features, such as move sets, abilities, and catch location, to provide more granular insights.</a:t>
            </a:r>
          </a:p>
          <a:p>
            <a:pPr marL="342900" indent="-342900" algn="l">
              <a:buFont typeface="Arial" panose="020B0604020202020204" pitchFamily="34" charset="0"/>
              <a:buChar char="•"/>
            </a:pPr>
            <a:r>
              <a:rPr lang="en-US" sz="1800" kern="0" dirty="0">
                <a:solidFill>
                  <a:srgbClr val="000000"/>
                </a:solidFill>
                <a:effectLst/>
                <a:latin typeface="Calibri" panose="020F0502020204030204" pitchFamily="34" charset="0"/>
                <a:ea typeface="Times New Roman" panose="02020603050405020304" pitchFamily="18" charset="0"/>
              </a:rPr>
              <a:t>Exploring advanced machine learning techniques and conducting user studies to validate the findings and gather feedback from players can further enhance the practical applicability of this project.</a:t>
            </a:r>
            <a:endParaRPr lang="en-US" sz="1800" dirty="0"/>
          </a:p>
          <a:p>
            <a:pPr marL="342900"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43344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Pokemon PNG">
            <a:extLst>
              <a:ext uri="{FF2B5EF4-FFF2-40B4-BE49-F238E27FC236}">
                <a16:creationId xmlns:a16="http://schemas.microsoft.com/office/drawing/2014/main" id="{D3DE6261-F234-1BDB-8C17-2408BCACD6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263" r="-5" b="2048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8F26F830-2953-2E32-3E54-9E9B6F0ECEEE}"/>
              </a:ext>
            </a:extLst>
          </p:cNvPr>
          <p:cNvSpPr>
            <a:spLocks noGrp="1"/>
          </p:cNvSpPr>
          <p:nvPr>
            <p:ph type="ctrTitle"/>
          </p:nvPr>
        </p:nvSpPr>
        <p:spPr>
          <a:xfrm>
            <a:off x="3325473" y="1924619"/>
            <a:ext cx="5541054" cy="1655378"/>
          </a:xfrm>
        </p:spPr>
        <p:txBody>
          <a:bodyPr vert="horz" lIns="91440" tIns="45720" rIns="91440" bIns="45720" rtlCol="0">
            <a:normAutofit/>
          </a:bodyPr>
          <a:lstStyle/>
          <a:p>
            <a:r>
              <a:rPr lang="en-US" sz="4400" b="1" dirty="0">
                <a:solidFill>
                  <a:schemeClr val="accent1"/>
                </a:solidFill>
              </a:rPr>
              <a:t>Thank You!</a:t>
            </a:r>
            <a:br>
              <a:rPr lang="en-US" sz="4400" b="1" dirty="0">
                <a:solidFill>
                  <a:schemeClr val="accent1"/>
                </a:solidFill>
              </a:rPr>
            </a:br>
            <a:r>
              <a:rPr lang="en-US" sz="4400" b="1" dirty="0">
                <a:solidFill>
                  <a:schemeClr val="accent1"/>
                </a:solidFill>
              </a:rPr>
              <a:t>Any Questions?</a:t>
            </a:r>
          </a:p>
        </p:txBody>
      </p:sp>
      <p:sp>
        <p:nvSpPr>
          <p:cNvPr id="3" name="Subtitle 2">
            <a:extLst>
              <a:ext uri="{FF2B5EF4-FFF2-40B4-BE49-F238E27FC236}">
                <a16:creationId xmlns:a16="http://schemas.microsoft.com/office/drawing/2014/main" id="{2F7F6CA2-88AF-53E0-D46B-2A4F6DD83291}"/>
              </a:ext>
            </a:extLst>
          </p:cNvPr>
          <p:cNvSpPr>
            <a:spLocks noGrp="1"/>
          </p:cNvSpPr>
          <p:nvPr>
            <p:ph type="subTitle" idx="1"/>
          </p:nvPr>
        </p:nvSpPr>
        <p:spPr>
          <a:xfrm>
            <a:off x="3880419" y="3668285"/>
            <a:ext cx="4431162" cy="1337967"/>
          </a:xfrm>
        </p:spPr>
        <p:txBody>
          <a:bodyPr vert="horz" lIns="91440" tIns="45720" rIns="91440" bIns="45720" rtlCol="0">
            <a:normAutofit/>
          </a:bodyPr>
          <a:lstStyle/>
          <a:p>
            <a:pPr marL="114300" indent="-228600">
              <a:buFont typeface="Arial" panose="020B0604020202020204" pitchFamily="34" charset="0"/>
              <a:buChar char="•"/>
            </a:pPr>
            <a:endParaRPr lang="en-US"/>
          </a:p>
          <a:p>
            <a:pPr indent="-228600">
              <a:buFont typeface="Arial" panose="020B0604020202020204" pitchFamily="34" charset="0"/>
              <a:buChar char="•"/>
            </a:pPr>
            <a:endParaRPr lang="en-US"/>
          </a:p>
        </p:txBody>
      </p:sp>
    </p:spTree>
    <p:extLst>
      <p:ext uri="{BB962C8B-B14F-4D97-AF65-F5344CB8AC3E}">
        <p14:creationId xmlns:p14="http://schemas.microsoft.com/office/powerpoint/2010/main" val="254726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33" name="Rectangle 32">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27D1A3A-83FD-F652-5575-073C7428F100}"/>
              </a:ext>
            </a:extLst>
          </p:cNvPr>
          <p:cNvSpPr>
            <a:spLocks noGrp="1"/>
          </p:cNvSpPr>
          <p:nvPr>
            <p:ph type="title"/>
          </p:nvPr>
        </p:nvSpPr>
        <p:spPr>
          <a:xfrm>
            <a:off x="755484" y="739835"/>
            <a:ext cx="3702580" cy="1616203"/>
          </a:xfrm>
        </p:spPr>
        <p:txBody>
          <a:bodyPr anchor="b">
            <a:normAutofit/>
          </a:bodyPr>
          <a:lstStyle/>
          <a:p>
            <a:r>
              <a:rPr lang="en-US" sz="3200" b="1" dirty="0">
                <a:solidFill>
                  <a:schemeClr val="accent1"/>
                </a:solidFill>
              </a:rPr>
              <a:t>Content</a:t>
            </a:r>
          </a:p>
        </p:txBody>
      </p:sp>
      <p:sp>
        <p:nvSpPr>
          <p:cNvPr id="42" name="Content Placeholder 2">
            <a:extLst>
              <a:ext uri="{FF2B5EF4-FFF2-40B4-BE49-F238E27FC236}">
                <a16:creationId xmlns:a16="http://schemas.microsoft.com/office/drawing/2014/main" id="{1AAD7C8F-FF09-3E12-919A-5D6912154208}"/>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Introduction</a:t>
            </a:r>
          </a:p>
          <a:p>
            <a:r>
              <a:rPr lang="en-US" sz="2000" dirty="0">
                <a:solidFill>
                  <a:srgbClr val="FFFFFF"/>
                </a:solidFill>
              </a:rPr>
              <a:t>Dataset Resources</a:t>
            </a:r>
          </a:p>
          <a:p>
            <a:r>
              <a:rPr lang="en-US" sz="2000" dirty="0">
                <a:solidFill>
                  <a:srgbClr val="FFFFFF"/>
                </a:solidFill>
              </a:rPr>
              <a:t>Methods </a:t>
            </a:r>
          </a:p>
          <a:p>
            <a:r>
              <a:rPr lang="en-US" sz="2000" dirty="0">
                <a:solidFill>
                  <a:srgbClr val="FFFFFF"/>
                </a:solidFill>
              </a:rPr>
              <a:t>Results</a:t>
            </a:r>
          </a:p>
          <a:p>
            <a:r>
              <a:rPr lang="en-US" sz="2000" dirty="0">
                <a:solidFill>
                  <a:srgbClr val="FFFFFF"/>
                </a:solidFill>
              </a:rPr>
              <a:t>Game Insights</a:t>
            </a:r>
          </a:p>
          <a:p>
            <a:r>
              <a:rPr lang="en-US" sz="2000" dirty="0">
                <a:solidFill>
                  <a:srgbClr val="FFFFFF"/>
                </a:solidFill>
              </a:rPr>
              <a:t>Conclusion</a:t>
            </a:r>
          </a:p>
        </p:txBody>
      </p:sp>
      <p:pic>
        <p:nvPicPr>
          <p:cNvPr id="4" name="Picture 4" descr="Pokemon PNG">
            <a:extLst>
              <a:ext uri="{FF2B5EF4-FFF2-40B4-BE49-F238E27FC236}">
                <a16:creationId xmlns:a16="http://schemas.microsoft.com/office/drawing/2014/main" id="{0DD7BB80-8442-7ACC-9184-2E5DFAF20C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18" r="-11" b="133"/>
          <a:stretch/>
        </p:blipFill>
        <p:spPr bwMode="auto">
          <a:xfrm>
            <a:off x="6005304" y="808270"/>
            <a:ext cx="5407002" cy="52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76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64C6FC-4D56-560A-0952-72591FED1409}"/>
              </a:ext>
            </a:extLst>
          </p:cNvPr>
          <p:cNvSpPr>
            <a:spLocks noGrp="1"/>
          </p:cNvSpPr>
          <p:nvPr>
            <p:ph type="ctrTitle"/>
          </p:nvPr>
        </p:nvSpPr>
        <p:spPr>
          <a:xfrm>
            <a:off x="1137036" y="548640"/>
            <a:ext cx="9543405" cy="1188720"/>
          </a:xfrm>
        </p:spPr>
        <p:txBody>
          <a:bodyPr vert="horz" lIns="91440" tIns="45720" rIns="91440" bIns="45720" rtlCol="0" anchor="ctr">
            <a:normAutofit/>
          </a:bodyPr>
          <a:lstStyle/>
          <a:p>
            <a:pPr algn="l"/>
            <a:r>
              <a:rPr lang="en-US" sz="4400" b="1" kern="1200" dirty="0">
                <a:solidFill>
                  <a:schemeClr val="accent1"/>
                </a:solidFill>
                <a:latin typeface="+mj-lt"/>
                <a:ea typeface="+mj-ea"/>
                <a:cs typeface="+mj-cs"/>
              </a:rPr>
              <a:t>Description</a:t>
            </a:r>
          </a:p>
        </p:txBody>
      </p:sp>
      <p:sp>
        <p:nvSpPr>
          <p:cNvPr id="3" name="Subtitle 2">
            <a:extLst>
              <a:ext uri="{FF2B5EF4-FFF2-40B4-BE49-F238E27FC236}">
                <a16:creationId xmlns:a16="http://schemas.microsoft.com/office/drawing/2014/main" id="{B182626F-1991-1DC4-35E4-AA050527C6D0}"/>
              </a:ext>
            </a:extLst>
          </p:cNvPr>
          <p:cNvSpPr>
            <a:spLocks noGrp="1"/>
          </p:cNvSpPr>
          <p:nvPr>
            <p:ph type="subTitle" idx="1"/>
          </p:nvPr>
        </p:nvSpPr>
        <p:spPr>
          <a:xfrm>
            <a:off x="1957987" y="2285997"/>
            <a:ext cx="8276026" cy="3465800"/>
          </a:xfrm>
        </p:spPr>
        <p:txBody>
          <a:bodyPr vert="horz" lIns="91440" tIns="45720" rIns="91440" bIns="45720" rtlCol="0" anchor="ctr">
            <a:normAutofit/>
          </a:bodyPr>
          <a:lstStyle/>
          <a:p>
            <a:pPr marL="285750" indent="-228600" algn="l">
              <a:buFont typeface="Arial" panose="020B0604020202020204" pitchFamily="34" charset="0"/>
              <a:buChar char="•"/>
            </a:pPr>
            <a:r>
              <a:rPr lang="en-US" sz="1700" dirty="0">
                <a:solidFill>
                  <a:schemeClr val="tx1">
                    <a:lumMod val="85000"/>
                    <a:lumOff val="15000"/>
                  </a:schemeClr>
                </a:solidFill>
                <a:effectLst/>
              </a:rPr>
              <a:t>Goal of this project is to analyze a comprehensive dataset containing information about Pokémon from various generations. By examining the relationships between various attributes such as base stats, types, generations, legendary status, and capture rate, we seek to uncover insights that can aid players in making informed decisions when attempting to catch Pokémon efficiently. </a:t>
            </a:r>
          </a:p>
          <a:p>
            <a:pPr marL="285750" indent="-228600" algn="l">
              <a:buFont typeface="Arial" panose="020B0604020202020204" pitchFamily="34" charset="0"/>
              <a:buChar char="•"/>
            </a:pPr>
            <a:r>
              <a:rPr lang="en-US" sz="1700" dirty="0">
                <a:solidFill>
                  <a:schemeClr val="tx1">
                    <a:lumMod val="85000"/>
                    <a:lumOff val="15000"/>
                  </a:schemeClr>
                </a:solidFill>
                <a:effectLst/>
              </a:rPr>
              <a:t>Previous studies have explored various aspects of Pokémon, including the impact of base stats on battle performance, type effectiveness, and evolutionary trends. However, limited research has been conducted specifically on the factors influencing capture rates. </a:t>
            </a:r>
            <a:r>
              <a:rPr lang="en-US" sz="1700" dirty="0">
                <a:solidFill>
                  <a:schemeClr val="tx1">
                    <a:lumMod val="85000"/>
                    <a:lumOff val="15000"/>
                  </a:schemeClr>
                </a:solidFill>
              </a:rPr>
              <a:t>From this</a:t>
            </a:r>
            <a:r>
              <a:rPr lang="en-US" sz="1700" dirty="0">
                <a:solidFill>
                  <a:schemeClr val="tx1">
                    <a:lumMod val="85000"/>
                    <a:lumOff val="15000"/>
                  </a:schemeClr>
                </a:solidFill>
                <a:effectLst/>
              </a:rPr>
              <a:t> project we aim to fill that gap by focusing on the capture mechanics and providing a detailed analysis of the variables that contribute to the success of catching Pokémon.</a:t>
            </a:r>
          </a:p>
          <a:p>
            <a:pPr marL="285750" indent="-228600" algn="l">
              <a:buFont typeface="Arial" panose="020B0604020202020204" pitchFamily="34" charset="0"/>
              <a:buChar char="•"/>
            </a:pPr>
            <a:endParaRPr lang="en-US" sz="1700" dirty="0">
              <a:solidFill>
                <a:schemeClr val="tx1">
                  <a:lumMod val="85000"/>
                  <a:lumOff val="15000"/>
                </a:schemeClr>
              </a:solidFill>
              <a:effectLst/>
            </a:endParaRPr>
          </a:p>
          <a:p>
            <a:pPr marL="285750" indent="-228600" algn="l">
              <a:buFont typeface="Arial" panose="020B0604020202020204" pitchFamily="34" charset="0"/>
              <a:buChar char="•"/>
            </a:pPr>
            <a:endParaRPr lang="en-US" sz="1700" dirty="0">
              <a:solidFill>
                <a:schemeClr val="tx1">
                  <a:lumMod val="85000"/>
                  <a:lumOff val="15000"/>
                </a:schemeClr>
              </a:solidFill>
            </a:endParaRPr>
          </a:p>
        </p:txBody>
      </p:sp>
      <p:sp>
        <p:nvSpPr>
          <p:cNvPr id="82" name="Freeform: Shape 8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5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3" name="Rectangle 106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ight Triangle 106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7" name="Rectangle 106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4C6FC-4D56-560A-0952-72591FED1409}"/>
              </a:ext>
            </a:extLst>
          </p:cNvPr>
          <p:cNvSpPr>
            <a:spLocks noGrp="1"/>
          </p:cNvSpPr>
          <p:nvPr>
            <p:ph type="ctrTitle"/>
          </p:nvPr>
        </p:nvSpPr>
        <p:spPr>
          <a:xfrm>
            <a:off x="1285240" y="1050596"/>
            <a:ext cx="8074815" cy="742036"/>
          </a:xfrm>
        </p:spPr>
        <p:txBody>
          <a:bodyPr vert="horz" lIns="91440" tIns="45720" rIns="91440" bIns="45720" rtlCol="0" anchor="ctr">
            <a:normAutofit/>
          </a:bodyPr>
          <a:lstStyle/>
          <a:p>
            <a:pPr algn="l"/>
            <a:r>
              <a:rPr lang="en-US" sz="4400" b="1" kern="1200" dirty="0">
                <a:solidFill>
                  <a:schemeClr val="accent1"/>
                </a:solidFill>
                <a:latin typeface="+mj-lt"/>
                <a:ea typeface="+mj-ea"/>
                <a:cs typeface="+mj-cs"/>
              </a:rPr>
              <a:t>Dataset </a:t>
            </a:r>
          </a:p>
        </p:txBody>
      </p:sp>
      <p:sp>
        <p:nvSpPr>
          <p:cNvPr id="3" name="Subtitle 2">
            <a:extLst>
              <a:ext uri="{FF2B5EF4-FFF2-40B4-BE49-F238E27FC236}">
                <a16:creationId xmlns:a16="http://schemas.microsoft.com/office/drawing/2014/main" id="{B182626F-1991-1DC4-35E4-AA050527C6D0}"/>
              </a:ext>
            </a:extLst>
          </p:cNvPr>
          <p:cNvSpPr>
            <a:spLocks noGrp="1"/>
          </p:cNvSpPr>
          <p:nvPr>
            <p:ph type="subTitle" idx="1"/>
          </p:nvPr>
        </p:nvSpPr>
        <p:spPr>
          <a:xfrm>
            <a:off x="1285240" y="2097742"/>
            <a:ext cx="8074815" cy="3672123"/>
          </a:xfrm>
        </p:spPr>
        <p:txBody>
          <a:bodyPr vert="horz" lIns="91440" tIns="45720" rIns="91440" bIns="45720" rtlCol="0" anchor="t">
            <a:normAutofit/>
          </a:bodyPr>
          <a:lstStyle/>
          <a:p>
            <a:pPr marR="0" lvl="0" algn="l" fontAlgn="base">
              <a:spcBef>
                <a:spcPts val="0"/>
              </a:spcBef>
              <a:spcAft>
                <a:spcPts val="0"/>
              </a:spcAft>
              <a:tabLst>
                <a:tab pos="457200" algn="l"/>
              </a:tabLst>
            </a:pPr>
            <a:r>
              <a:rPr lang="en-US" sz="1700" b="1" dirty="0">
                <a:effectLst/>
              </a:rPr>
              <a:t>(</a:t>
            </a:r>
            <a:r>
              <a:rPr lang="en-US" sz="1700" b="1" dirty="0">
                <a:effectLst/>
                <a:hlinkClick r:id="rId3">
                  <a:extLst>
                    <a:ext uri="{A12FA001-AC4F-418D-AE19-62706E023703}">
                      <ahyp:hlinkClr xmlns:ahyp="http://schemas.microsoft.com/office/drawing/2018/hyperlinkcolor" val="tx"/>
                    </a:ext>
                  </a:extLst>
                </a:hlinkClick>
              </a:rPr>
              <a:t>https://www.kaggle.com/datasets/rounakbanik/pokemon?resource=download</a:t>
            </a:r>
            <a:r>
              <a:rPr lang="en-US" sz="1700" b="1" dirty="0">
                <a:effectLst/>
              </a:rPr>
              <a:t>)</a:t>
            </a:r>
            <a:endParaRPr lang="en-US" sz="1700" b="1" dirty="0"/>
          </a:p>
          <a:p>
            <a:pPr marR="0" lvl="0" algn="l" fontAlgn="base">
              <a:spcBef>
                <a:spcPts val="0"/>
              </a:spcBef>
              <a:spcAft>
                <a:spcPts val="0"/>
              </a:spcAft>
              <a:tabLst>
                <a:tab pos="457200" algn="l"/>
              </a:tabLst>
            </a:pPr>
            <a:r>
              <a:rPr lang="en-US" sz="1700" b="1" dirty="0">
                <a:effectLst/>
              </a:rPr>
              <a:t>(</a:t>
            </a:r>
            <a:r>
              <a:rPr lang="en-US" sz="1700" b="1" dirty="0">
                <a:effectLst/>
                <a:hlinkClick r:id="rId4">
                  <a:extLst>
                    <a:ext uri="{A12FA001-AC4F-418D-AE19-62706E023703}">
                      <ahyp:hlinkClr xmlns:ahyp="http://schemas.microsoft.com/office/drawing/2018/hyperlinkcolor" val="tx"/>
                    </a:ext>
                  </a:extLst>
                </a:hlinkClick>
              </a:rPr>
              <a:t>https://www.kaggle.com/datasets/abcsds/pokemon</a:t>
            </a:r>
            <a:r>
              <a:rPr lang="en-US" sz="1700" b="1" dirty="0">
                <a:effectLst/>
              </a:rPr>
              <a:t>)</a:t>
            </a:r>
          </a:p>
          <a:p>
            <a:pPr algn="l"/>
            <a:endParaRPr lang="en-US" sz="1700" dirty="0">
              <a:hlinkClick r:id="rId3">
                <a:extLst>
                  <a:ext uri="{A12FA001-AC4F-418D-AE19-62706E023703}">
                    <ahyp:hlinkClr xmlns:ahyp="http://schemas.microsoft.com/office/drawing/2018/hyperlinkcolor" val="tx"/>
                  </a:ext>
                </a:extLst>
              </a:hlinkClick>
            </a:endParaRPr>
          </a:p>
          <a:p>
            <a:pPr marR="0" algn="l">
              <a:spcBef>
                <a:spcPts val="0"/>
              </a:spcBef>
              <a:spcAft>
                <a:spcPts val="0"/>
              </a:spcAft>
            </a:pPr>
            <a:endParaRPr lang="en-US" sz="1800" b="1" dirty="0">
              <a:solidFill>
                <a:schemeClr val="accent1"/>
              </a:solidFill>
              <a:effectLst/>
            </a:endParaRPr>
          </a:p>
          <a:p>
            <a:pPr marR="0" algn="l">
              <a:spcBef>
                <a:spcPts val="0"/>
              </a:spcBef>
              <a:spcAft>
                <a:spcPts val="0"/>
              </a:spcAft>
            </a:pPr>
            <a:endParaRPr lang="en-US" sz="1800" b="1" dirty="0">
              <a:solidFill>
                <a:schemeClr val="accent1"/>
              </a:solidFill>
            </a:endParaRPr>
          </a:p>
          <a:p>
            <a:pPr marR="0" algn="l">
              <a:spcBef>
                <a:spcPts val="0"/>
              </a:spcBef>
              <a:spcAft>
                <a:spcPts val="0"/>
              </a:spcAft>
            </a:pPr>
            <a:r>
              <a:rPr lang="en-US" sz="1800" b="1" dirty="0">
                <a:solidFill>
                  <a:schemeClr val="accent1"/>
                </a:solidFill>
                <a:effectLst/>
              </a:rPr>
              <a:t>Additional Resources:</a:t>
            </a:r>
          </a:p>
          <a:p>
            <a:pPr marL="285750" marR="0" indent="-228600" algn="l">
              <a:spcBef>
                <a:spcPts val="0"/>
              </a:spcBef>
              <a:spcAft>
                <a:spcPts val="0"/>
              </a:spcAft>
              <a:buFont typeface="Arial" panose="020B0604020202020204" pitchFamily="34" charset="0"/>
              <a:buChar char="•"/>
            </a:pPr>
            <a:r>
              <a:rPr lang="en-US" sz="1700" u="sng" dirty="0">
                <a:effectLst/>
                <a:hlinkClick r:id="rId4">
                  <a:extLst>
                    <a:ext uri="{A12FA001-AC4F-418D-AE19-62706E023703}">
                      <ahyp:hlinkClr xmlns:ahyp="http://schemas.microsoft.com/office/drawing/2018/hyperlinkcolor" val="tx"/>
                    </a:ext>
                  </a:extLst>
                </a:hlinkClick>
              </a:rPr>
              <a:t>https://www.kaggle.com/datasets/abcsds/pokemon</a:t>
            </a:r>
            <a:endParaRPr lang="en-US" sz="1700" dirty="0">
              <a:effectLst/>
            </a:endParaRPr>
          </a:p>
          <a:p>
            <a:pPr marL="285750" marR="0" indent="-228600" algn="l">
              <a:spcBef>
                <a:spcPts val="0"/>
              </a:spcBef>
              <a:spcAft>
                <a:spcPts val="0"/>
              </a:spcAft>
              <a:buFont typeface="Arial" panose="020B0604020202020204" pitchFamily="34" charset="0"/>
              <a:buChar char="•"/>
            </a:pPr>
            <a:r>
              <a:rPr lang="en-US" sz="1700" u="sng" dirty="0">
                <a:effectLst/>
                <a:hlinkClick r:id="rId3">
                  <a:extLst>
                    <a:ext uri="{A12FA001-AC4F-418D-AE19-62706E023703}">
                      <ahyp:hlinkClr xmlns:ahyp="http://schemas.microsoft.com/office/drawing/2018/hyperlinkcolor" val="tx"/>
                    </a:ext>
                  </a:extLst>
                </a:hlinkClick>
              </a:rPr>
              <a:t>https://www.kaggle.com/datasets/rounakbanik/pokemon?resource=download</a:t>
            </a:r>
            <a:endParaRPr lang="en-US" sz="1700" dirty="0">
              <a:effectLst/>
            </a:endParaRPr>
          </a:p>
          <a:p>
            <a:pPr marL="285750" marR="0" indent="-228600" algn="l">
              <a:spcBef>
                <a:spcPts val="0"/>
              </a:spcBef>
              <a:spcAft>
                <a:spcPts val="0"/>
              </a:spcAft>
              <a:buFont typeface="Arial" panose="020B0604020202020204" pitchFamily="34" charset="0"/>
              <a:buChar char="•"/>
            </a:pPr>
            <a:r>
              <a:rPr lang="en-US" sz="1700" u="sng" dirty="0">
                <a:effectLst/>
                <a:hlinkClick r:id="rId5">
                  <a:extLst>
                    <a:ext uri="{A12FA001-AC4F-418D-AE19-62706E023703}">
                      <ahyp:hlinkClr xmlns:ahyp="http://schemas.microsoft.com/office/drawing/2018/hyperlinkcolor" val="tx"/>
                    </a:ext>
                  </a:extLst>
                </a:hlinkClick>
              </a:rPr>
              <a:t>https://pokemondb.net/pokedex/stats/height-weight</a:t>
            </a:r>
            <a:endParaRPr lang="en-US" sz="1700" dirty="0">
              <a:effectLst/>
            </a:endParaRPr>
          </a:p>
          <a:p>
            <a:pPr marL="285750" marR="0" indent="-228600" algn="l">
              <a:spcBef>
                <a:spcPts val="0"/>
              </a:spcBef>
              <a:spcAft>
                <a:spcPts val="0"/>
              </a:spcAft>
              <a:buFont typeface="Arial" panose="020B0604020202020204" pitchFamily="34" charset="0"/>
              <a:buChar char="•"/>
            </a:pPr>
            <a:r>
              <a:rPr lang="en-US" sz="1700" u="sng" dirty="0">
                <a:effectLst/>
                <a:hlinkClick r:id="rId6">
                  <a:extLst>
                    <a:ext uri="{A12FA001-AC4F-418D-AE19-62706E023703}">
                      <ahyp:hlinkClr xmlns:ahyp="http://schemas.microsoft.com/office/drawing/2018/hyperlinkcolor" val="tx"/>
                    </a:ext>
                  </a:extLst>
                </a:hlinkClick>
              </a:rPr>
              <a:t>https://www.smogon.com/ingame/guides/capture_mechanics#:~:text=The%20Capture%20Rate%20Formula,-The%20Capture%20Rate&amp;text=The%20equation%20is%20based%20on,more%20denotes%20a%20guaranteed%20capture</a:t>
            </a:r>
            <a:endParaRPr lang="en-US" sz="1700" dirty="0">
              <a:effectLst/>
            </a:endParaRPr>
          </a:p>
        </p:txBody>
      </p:sp>
      <p:sp>
        <p:nvSpPr>
          <p:cNvPr id="4" name="Rectangle 2">
            <a:extLst>
              <a:ext uri="{FF2B5EF4-FFF2-40B4-BE49-F238E27FC236}">
                <a16:creationId xmlns:a16="http://schemas.microsoft.com/office/drawing/2014/main" id="{AEFBB642-4EB8-EA5E-3A94-1E6DEFBE2734}"/>
              </a:ext>
            </a:extLst>
          </p:cNvPr>
          <p:cNvSpPr>
            <a:spLocks noChangeArrowheads="1"/>
          </p:cNvSpPr>
          <p:nvPr/>
        </p:nvSpPr>
        <p:spPr bwMode="auto">
          <a:xfrm>
            <a:off x="6979435" y="-771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4790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4" name="Rectangle 2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6E66C-1198-CEC1-2530-D86371081C7A}"/>
              </a:ext>
            </a:extLst>
          </p:cNvPr>
          <p:cNvSpPr>
            <a:spLocks noGrp="1"/>
          </p:cNvSpPr>
          <p:nvPr>
            <p:ph type="title"/>
          </p:nvPr>
        </p:nvSpPr>
        <p:spPr>
          <a:xfrm>
            <a:off x="1282963" y="1238080"/>
            <a:ext cx="9849751" cy="962195"/>
          </a:xfrm>
        </p:spPr>
        <p:txBody>
          <a:bodyPr anchor="b">
            <a:normAutofit/>
          </a:bodyPr>
          <a:lstStyle/>
          <a:p>
            <a:r>
              <a:rPr lang="en-US" sz="5400" b="1" dirty="0">
                <a:solidFill>
                  <a:schemeClr val="accent1"/>
                </a:solidFill>
              </a:rPr>
              <a:t>Methods</a:t>
            </a:r>
          </a:p>
        </p:txBody>
      </p:sp>
      <p:sp>
        <p:nvSpPr>
          <p:cNvPr id="3" name="Content Placeholder 2">
            <a:extLst>
              <a:ext uri="{FF2B5EF4-FFF2-40B4-BE49-F238E27FC236}">
                <a16:creationId xmlns:a16="http://schemas.microsoft.com/office/drawing/2014/main" id="{EE2E9ED9-3D84-A3C3-94C3-1817D337BB65}"/>
              </a:ext>
            </a:extLst>
          </p:cNvPr>
          <p:cNvSpPr>
            <a:spLocks noGrp="1"/>
          </p:cNvSpPr>
          <p:nvPr>
            <p:ph idx="1"/>
          </p:nvPr>
        </p:nvSpPr>
        <p:spPr>
          <a:xfrm>
            <a:off x="1289304" y="2200275"/>
            <a:ext cx="9849751" cy="3734806"/>
          </a:xfrm>
        </p:spPr>
        <p:txBody>
          <a:bodyPr anchor="ctr">
            <a:normAutofit/>
          </a:bodyPr>
          <a:lstStyle/>
          <a:p>
            <a:pPr>
              <a:buFont typeface="Wingdings" pitchFamily="2" charset="2"/>
              <a:buChar char="Ø"/>
            </a:pPr>
            <a:r>
              <a:rPr lang="en-US" sz="2000" dirty="0"/>
              <a:t>Data Pre-Processing</a:t>
            </a:r>
          </a:p>
          <a:p>
            <a:pPr>
              <a:buFont typeface="Wingdings" pitchFamily="2" charset="2"/>
              <a:buChar char="Ø"/>
            </a:pPr>
            <a:r>
              <a:rPr lang="en-US" sz="2000" kern="0" dirty="0">
                <a:solidFill>
                  <a:srgbClr val="000000"/>
                </a:solidFill>
                <a:effectLst/>
                <a:ea typeface="Times New Roman" panose="02020603050405020304" pitchFamily="18" charset="0"/>
                <a:cs typeface="Times New Roman" panose="02020603050405020304" pitchFamily="18" charset="0"/>
              </a:rPr>
              <a:t>Exploratory Data Analysis</a:t>
            </a:r>
            <a:endParaRPr lang="en-US" sz="2000" kern="100" dirty="0">
              <a:effectLst/>
              <a:ea typeface="Aptos" panose="020B0004020202020204" pitchFamily="34" charset="0"/>
              <a:cs typeface="Times New Roman" panose="02020603050405020304" pitchFamily="18" charset="0"/>
            </a:endParaRPr>
          </a:p>
          <a:p>
            <a:pPr>
              <a:buFont typeface="Wingdings" pitchFamily="2" charset="2"/>
              <a:buChar char="Ø"/>
            </a:pPr>
            <a:r>
              <a:rPr lang="en-US" sz="2000" kern="0" dirty="0">
                <a:solidFill>
                  <a:srgbClr val="000000"/>
                </a:solidFill>
                <a:effectLst/>
                <a:ea typeface="Times New Roman" panose="02020603050405020304" pitchFamily="18" charset="0"/>
                <a:cs typeface="Times New Roman" panose="02020603050405020304" pitchFamily="18" charset="0"/>
              </a:rPr>
              <a:t>Statistical Analysis</a:t>
            </a:r>
            <a:endParaRPr lang="en-US" sz="2000" kern="100" dirty="0">
              <a:effectLst/>
              <a:ea typeface="Aptos" panose="020B0004020202020204" pitchFamily="34" charset="0"/>
              <a:cs typeface="Times New Roman" panose="02020603050405020304" pitchFamily="18" charset="0"/>
            </a:endParaRPr>
          </a:p>
          <a:p>
            <a:pPr>
              <a:buFont typeface="Wingdings" pitchFamily="2" charset="2"/>
              <a:buChar char="Ø"/>
            </a:pPr>
            <a:r>
              <a:rPr lang="en-US" sz="2000" dirty="0"/>
              <a:t>Predictive Models</a:t>
            </a:r>
          </a:p>
          <a:p>
            <a:pPr marL="0" indent="0">
              <a:buNone/>
            </a:pPr>
            <a:endParaRPr lang="en-US" sz="2000" dirty="0"/>
          </a:p>
        </p:txBody>
      </p:sp>
    </p:spTree>
    <p:extLst>
      <p:ext uri="{BB962C8B-B14F-4D97-AF65-F5344CB8AC3E}">
        <p14:creationId xmlns:p14="http://schemas.microsoft.com/office/powerpoint/2010/main" val="120330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4" name="Rectangle 209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68A1E576-B78F-E221-DAFA-1EFB894263FE}"/>
              </a:ext>
            </a:extLst>
          </p:cNvPr>
          <p:cNvSpPr>
            <a:spLocks noGrp="1"/>
          </p:cNvSpPr>
          <p:nvPr>
            <p:ph type="title"/>
          </p:nvPr>
        </p:nvSpPr>
        <p:spPr>
          <a:xfrm>
            <a:off x="793661" y="319840"/>
            <a:ext cx="10066122" cy="781699"/>
          </a:xfrm>
        </p:spPr>
        <p:txBody>
          <a:bodyPr anchor="b">
            <a:normAutofit/>
          </a:bodyPr>
          <a:lstStyle/>
          <a:p>
            <a:r>
              <a:rPr lang="en-US" sz="4800" b="1" dirty="0">
                <a:solidFill>
                  <a:schemeClr val="accent1"/>
                </a:solidFill>
              </a:rPr>
              <a:t>Results</a:t>
            </a:r>
          </a:p>
        </p:txBody>
      </p:sp>
      <p:sp>
        <p:nvSpPr>
          <p:cNvPr id="2095" name="Rectangle 209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6" name="Rectangle 209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F7F6CA2-88AF-53E0-D46B-2A4F6DD83291}"/>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114300"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pic>
        <p:nvPicPr>
          <p:cNvPr id="2050" name="Picture 2">
            <a:extLst>
              <a:ext uri="{FF2B5EF4-FFF2-40B4-BE49-F238E27FC236}">
                <a16:creationId xmlns:a16="http://schemas.microsoft.com/office/drawing/2014/main" id="{7EB71A08-D6F0-EC0E-47BD-3BE106E453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291"/>
          <a:stretch/>
        </p:blipFill>
        <p:spPr bwMode="auto">
          <a:xfrm>
            <a:off x="1857375" y="2203079"/>
            <a:ext cx="9002408" cy="4267991"/>
          </a:xfrm>
          <a:prstGeom prst="rect">
            <a:avLst/>
          </a:prstGeom>
          <a:noFill/>
          <a:extLst>
            <a:ext uri="{909E8E84-426E-40DD-AFC4-6F175D3DCCD1}">
              <a14:hiddenFill xmlns:a14="http://schemas.microsoft.com/office/drawing/2010/main">
                <a:solidFill>
                  <a:srgbClr val="FFFFFF"/>
                </a:solidFill>
              </a14:hiddenFill>
            </a:ext>
          </a:extLst>
        </p:spPr>
      </p:pic>
      <p:sp>
        <p:nvSpPr>
          <p:cNvPr id="2097" name="Rectangle 209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01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F7F6CA2-88AF-53E0-D46B-2A4F6DD83291}"/>
              </a:ext>
            </a:extLst>
          </p:cNvPr>
          <p:cNvSpPr>
            <a:spLocks noGrp="1"/>
          </p:cNvSpPr>
          <p:nvPr>
            <p:ph type="subTitle" idx="1"/>
          </p:nvPr>
        </p:nvSpPr>
        <p:spPr>
          <a:xfrm>
            <a:off x="1113809" y="817569"/>
            <a:ext cx="4036333" cy="1709849"/>
          </a:xfrm>
        </p:spPr>
        <p:txBody>
          <a:bodyPr vert="horz" lIns="91440" tIns="45720" rIns="91440" bIns="45720" rtlCol="0" anchor="b">
            <a:normAutofit/>
          </a:bodyPr>
          <a:lstStyle/>
          <a:p>
            <a:pPr marL="114300"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grpSp>
        <p:nvGrpSpPr>
          <p:cNvPr id="4105" name="Group 410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4106" name="Rectangle 410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Rectangle 410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10" name="Rectangle 410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8859BF92-5583-B93B-F6C8-6DACE6B3DC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7326" y="817570"/>
            <a:ext cx="10237850" cy="5240324"/>
          </a:xfrm>
          <a:prstGeom prst="rect">
            <a:avLst/>
          </a:prstGeom>
          <a:noFill/>
          <a:extLst>
            <a:ext uri="{909E8E84-426E-40DD-AFC4-6F175D3DCCD1}">
              <a14:hiddenFill xmlns:a14="http://schemas.microsoft.com/office/drawing/2010/main">
                <a:solidFill>
                  <a:srgbClr val="FFFFFF"/>
                </a:solidFill>
              </a14:hiddenFill>
            </a:ext>
          </a:extLst>
        </p:spPr>
      </p:pic>
      <p:sp>
        <p:nvSpPr>
          <p:cNvPr id="4112" name="Rectangle 411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54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F7F6CA2-88AF-53E0-D46B-2A4F6DD83291}"/>
              </a:ext>
            </a:extLst>
          </p:cNvPr>
          <p:cNvSpPr>
            <a:spLocks noGrp="1"/>
          </p:cNvSpPr>
          <p:nvPr>
            <p:ph type="subTitle" idx="1"/>
          </p:nvPr>
        </p:nvSpPr>
        <p:spPr>
          <a:xfrm>
            <a:off x="1113809" y="817569"/>
            <a:ext cx="4036333" cy="1709849"/>
          </a:xfrm>
        </p:spPr>
        <p:txBody>
          <a:bodyPr vert="horz" lIns="91440" tIns="45720" rIns="91440" bIns="45720" rtlCol="0" anchor="b">
            <a:normAutofit/>
          </a:bodyPr>
          <a:lstStyle/>
          <a:p>
            <a:pPr marL="114300"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grpSp>
        <p:nvGrpSpPr>
          <p:cNvPr id="6153" name="Group 61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6154" name="Rectangle 615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8" name="Rectangle 615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68222356-4D93-88D9-071A-7027C20AC4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28750" y="754389"/>
            <a:ext cx="10227584" cy="5349224"/>
          </a:xfrm>
          <a:prstGeom prst="rect">
            <a:avLst/>
          </a:prstGeom>
          <a:noFill/>
          <a:extLst>
            <a:ext uri="{909E8E84-426E-40DD-AFC4-6F175D3DCCD1}">
              <a14:hiddenFill xmlns:a14="http://schemas.microsoft.com/office/drawing/2010/main">
                <a:solidFill>
                  <a:srgbClr val="FFFFFF"/>
                </a:solidFill>
              </a14:hiddenFill>
            </a:ext>
          </a:extLst>
        </p:spPr>
      </p:pic>
      <p:sp>
        <p:nvSpPr>
          <p:cNvPr id="6160" name="Rectangle 615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85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84B193-D76A-3237-DCF0-74D4E06CFAC8}"/>
              </a:ext>
            </a:extLst>
          </p:cNvPr>
          <p:cNvSpPr>
            <a:spLocks noGrp="1"/>
          </p:cNvSpPr>
          <p:nvPr>
            <p:ph type="title"/>
          </p:nvPr>
        </p:nvSpPr>
        <p:spPr>
          <a:xfrm>
            <a:off x="798257" y="637523"/>
            <a:ext cx="3608896" cy="1690993"/>
          </a:xfrm>
        </p:spPr>
        <p:txBody>
          <a:bodyPr vert="horz" lIns="91440" tIns="45720" rIns="91440" bIns="45720" rtlCol="0" anchor="b">
            <a:normAutofit/>
          </a:bodyPr>
          <a:lstStyle/>
          <a:p>
            <a:br>
              <a:rPr lang="en-US" sz="3600" kern="1200" dirty="0">
                <a:solidFill>
                  <a:srgbClr val="FFFFFF"/>
                </a:solidFill>
                <a:effectLst/>
                <a:latin typeface="+mj-lt"/>
                <a:ea typeface="+mj-ea"/>
                <a:cs typeface="+mj-cs"/>
              </a:rPr>
            </a:br>
            <a:r>
              <a:rPr lang="en-US" sz="3600" b="1" kern="1200" dirty="0">
                <a:solidFill>
                  <a:srgbClr val="FFFFFF"/>
                </a:solidFill>
                <a:effectLst/>
                <a:latin typeface="+mj-lt"/>
                <a:ea typeface="+mj-ea"/>
                <a:cs typeface="+mj-cs"/>
              </a:rPr>
              <a:t>Base Stats and Capture Rate</a:t>
            </a:r>
            <a:endParaRPr lang="en-US" sz="36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2F7F6CA2-88AF-53E0-D46B-2A4F6DD83291}"/>
              </a:ext>
            </a:extLst>
          </p:cNvPr>
          <p:cNvSpPr>
            <a:spLocks noGrp="1"/>
          </p:cNvSpPr>
          <p:nvPr>
            <p:ph sz="half" idx="1"/>
          </p:nvPr>
        </p:nvSpPr>
        <p:spPr>
          <a:xfrm>
            <a:off x="798256" y="2474260"/>
            <a:ext cx="3607930" cy="3677158"/>
          </a:xfrm>
        </p:spPr>
        <p:txBody>
          <a:bodyPr vert="horz" lIns="91440" tIns="45720" rIns="91440" bIns="45720" rtlCol="0" anchor="t">
            <a:normAutofit/>
          </a:bodyPr>
          <a:lstStyle/>
          <a:p>
            <a:pPr marL="114300"/>
            <a:endParaRPr lang="en-US" sz="2000">
              <a:solidFill>
                <a:srgbClr val="FFFFFF"/>
              </a:solidFill>
            </a:endParaRPr>
          </a:p>
          <a:p>
            <a:endParaRPr lang="en-US" sz="2000">
              <a:solidFill>
                <a:srgbClr val="FFFFFF"/>
              </a:solidFill>
            </a:endParaRPr>
          </a:p>
        </p:txBody>
      </p:sp>
      <p:pic>
        <p:nvPicPr>
          <p:cNvPr id="8" name="Content Placeholder 7" descr="A graph showing the difference between a number of black dots&#10;&#10;Description automatically generated with medium confidence">
            <a:extLst>
              <a:ext uri="{FF2B5EF4-FFF2-40B4-BE49-F238E27FC236}">
                <a16:creationId xmlns:a16="http://schemas.microsoft.com/office/drawing/2014/main" id="{36A0DCD7-51C0-5780-1568-8FFAD2A469BF}"/>
              </a:ext>
            </a:extLst>
          </p:cNvPr>
          <p:cNvPicPr>
            <a:picLocks noGrp="1" noChangeAspect="1"/>
          </p:cNvPicPr>
          <p:nvPr>
            <p:ph sz="half" idx="2"/>
          </p:nvPr>
        </p:nvPicPr>
        <p:blipFill rotWithShape="1">
          <a:blip r:embed="rId2"/>
          <a:srcRect t="7330"/>
          <a:stretch/>
        </p:blipFill>
        <p:spPr>
          <a:xfrm>
            <a:off x="8859770" y="2478867"/>
            <a:ext cx="2903905" cy="1850097"/>
          </a:xfrm>
          <a:prstGeom prst="rect">
            <a:avLst/>
          </a:prstGeom>
        </p:spPr>
      </p:pic>
      <p:pic>
        <p:nvPicPr>
          <p:cNvPr id="20" name="Picture 19" descr="A graph with a line and a line&#10;&#10;Description automatically generated">
            <a:extLst>
              <a:ext uri="{FF2B5EF4-FFF2-40B4-BE49-F238E27FC236}">
                <a16:creationId xmlns:a16="http://schemas.microsoft.com/office/drawing/2014/main" id="{CAF6B348-DE2D-DE43-5318-064E1761E691}"/>
              </a:ext>
            </a:extLst>
          </p:cNvPr>
          <p:cNvPicPr>
            <a:picLocks noChangeAspect="1"/>
          </p:cNvPicPr>
          <p:nvPr/>
        </p:nvPicPr>
        <p:blipFill rotWithShape="1">
          <a:blip r:embed="rId3"/>
          <a:srcRect t="20825" r="2" b="2"/>
          <a:stretch/>
        </p:blipFill>
        <p:spPr>
          <a:xfrm>
            <a:off x="5366997" y="2585615"/>
            <a:ext cx="3238697" cy="1731287"/>
          </a:xfrm>
          <a:prstGeom prst="rect">
            <a:avLst/>
          </a:prstGeom>
        </p:spPr>
      </p:pic>
      <p:sp>
        <p:nvSpPr>
          <p:cNvPr id="23" name="Rectangle 2">
            <a:extLst>
              <a:ext uri="{FF2B5EF4-FFF2-40B4-BE49-F238E27FC236}">
                <a16:creationId xmlns:a16="http://schemas.microsoft.com/office/drawing/2014/main" id="{FD6D9254-76A3-920D-9335-4395B99B1811}"/>
              </a:ext>
            </a:extLst>
          </p:cNvPr>
          <p:cNvSpPr>
            <a:spLocks noChangeArrowheads="1"/>
          </p:cNvSpPr>
          <p:nvPr/>
        </p:nvSpPr>
        <p:spPr bwMode="auto">
          <a:xfrm>
            <a:off x="5048518" y="1671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69" name="Picture 11" descr="A graph showing the weight of a person&#10;&#10;Description automatically generated">
            <a:extLst>
              <a:ext uri="{FF2B5EF4-FFF2-40B4-BE49-F238E27FC236}">
                <a16:creationId xmlns:a16="http://schemas.microsoft.com/office/drawing/2014/main" id="{FE2113D5-592B-414A-17B1-75830BC8F4D8}"/>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366997" y="167152"/>
            <a:ext cx="3152752" cy="2414174"/>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4">
            <a:extLst>
              <a:ext uri="{FF2B5EF4-FFF2-40B4-BE49-F238E27FC236}">
                <a16:creationId xmlns:a16="http://schemas.microsoft.com/office/drawing/2014/main" id="{1E6C7E21-FF55-05FE-861D-E2722EF7F57B}"/>
              </a:ext>
            </a:extLst>
          </p:cNvPr>
          <p:cNvSpPr>
            <a:spLocks noChangeArrowheads="1"/>
          </p:cNvSpPr>
          <p:nvPr/>
        </p:nvSpPr>
        <p:spPr bwMode="auto">
          <a:xfrm>
            <a:off x="6911861" y="43349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1" name="Picture 9" descr="A graph showing a line and a line&#10;&#10;Description automatically generated">
            <a:extLst>
              <a:ext uri="{FF2B5EF4-FFF2-40B4-BE49-F238E27FC236}">
                <a16:creationId xmlns:a16="http://schemas.microsoft.com/office/drawing/2014/main" id="{4B477303-7AF5-FB7A-1411-1C26A24F2D4B}"/>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8906175" y="4366111"/>
            <a:ext cx="2908300" cy="219709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6">
            <a:extLst>
              <a:ext uri="{FF2B5EF4-FFF2-40B4-BE49-F238E27FC236}">
                <a16:creationId xmlns:a16="http://schemas.microsoft.com/office/drawing/2014/main" id="{93A8B0FC-172C-9ED4-46EA-A78D2AE8B544}"/>
              </a:ext>
            </a:extLst>
          </p:cNvPr>
          <p:cNvSpPr>
            <a:spLocks noChangeArrowheads="1"/>
          </p:cNvSpPr>
          <p:nvPr/>
        </p:nvSpPr>
        <p:spPr bwMode="auto">
          <a:xfrm>
            <a:off x="6911861" y="43349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3" name="Picture 8" descr="A graph showing a line graph&#10;&#10;Description automatically generated with medium confidence">
            <a:extLst>
              <a:ext uri="{FF2B5EF4-FFF2-40B4-BE49-F238E27FC236}">
                <a16:creationId xmlns:a16="http://schemas.microsoft.com/office/drawing/2014/main" id="{1F51C193-4EE4-8649-509C-A6E0D60A372B}"/>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5535249" y="4312838"/>
            <a:ext cx="3070445" cy="2250367"/>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8">
            <a:extLst>
              <a:ext uri="{FF2B5EF4-FFF2-40B4-BE49-F238E27FC236}">
                <a16:creationId xmlns:a16="http://schemas.microsoft.com/office/drawing/2014/main" id="{DCBD8A05-AA2C-11EB-2DA4-A11D4748B919}"/>
              </a:ext>
            </a:extLst>
          </p:cNvPr>
          <p:cNvSpPr>
            <a:spLocks noChangeArrowheads="1"/>
          </p:cNvSpPr>
          <p:nvPr/>
        </p:nvSpPr>
        <p:spPr bwMode="auto">
          <a:xfrm>
            <a:off x="8906175" y="1671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5" name="Picture 12" descr="A graph with a line and a blue line&#10;&#10;Description automatically generated">
            <a:extLst>
              <a:ext uri="{FF2B5EF4-FFF2-40B4-BE49-F238E27FC236}">
                <a16:creationId xmlns:a16="http://schemas.microsoft.com/office/drawing/2014/main" id="{71B16A1D-32C7-FA21-E022-BE81673CE44E}"/>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8842928" y="173184"/>
            <a:ext cx="2920747" cy="233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916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455</Words>
  <Application>Microsoft Macintosh PowerPoint</Application>
  <PresentationFormat>Widescreen</PresentationFormat>
  <Paragraphs>48</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Calibri</vt:lpstr>
      <vt:lpstr>Calibri Light</vt:lpstr>
      <vt:lpstr>Candara</vt:lpstr>
      <vt:lpstr>Times New Roman</vt:lpstr>
      <vt:lpstr>Wingdings</vt:lpstr>
      <vt:lpstr>Office Theme</vt:lpstr>
      <vt:lpstr>PowerPoint Presentation</vt:lpstr>
      <vt:lpstr>Content</vt:lpstr>
      <vt:lpstr>Description</vt:lpstr>
      <vt:lpstr>Dataset </vt:lpstr>
      <vt:lpstr>Methods</vt:lpstr>
      <vt:lpstr>Results</vt:lpstr>
      <vt:lpstr>PowerPoint Presentation</vt:lpstr>
      <vt:lpstr>PowerPoint Presentation</vt:lpstr>
      <vt:lpstr> Base Stats and Capture Rate</vt:lpstr>
      <vt:lpstr>Legendary Pokémon and Capture Rate </vt:lpstr>
      <vt:lpstr>  Type and Capture Rate</vt:lpstr>
      <vt:lpstr>Generation and Capture Rate </vt:lpstr>
      <vt:lpstr>Predictive Models </vt:lpstr>
      <vt:lpstr>Game Insights and Recommendations</vt:lpstr>
      <vt:lpstr>Conclusion</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Pokémon</dc:title>
  <dc:creator>Patel, Sachi A</dc:creator>
  <cp:lastModifiedBy>Patel, Sachi A</cp:lastModifiedBy>
  <cp:revision>20</cp:revision>
  <dcterms:created xsi:type="dcterms:W3CDTF">2024-04-16T18:06:00Z</dcterms:created>
  <dcterms:modified xsi:type="dcterms:W3CDTF">2024-04-25T03:50:23Z</dcterms:modified>
</cp:coreProperties>
</file>