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5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80" r:id="rId21"/>
    <p:sldId id="281" r:id="rId22"/>
    <p:sldId id="288" r:id="rId23"/>
    <p:sldId id="277" r:id="rId24"/>
    <p:sldId id="283" r:id="rId25"/>
    <p:sldId id="276" r:id="rId26"/>
    <p:sldId id="284" r:id="rId27"/>
    <p:sldId id="279" r:id="rId28"/>
    <p:sldId id="285" r:id="rId29"/>
    <p:sldId id="278" r:id="rId30"/>
    <p:sldId id="305" r:id="rId31"/>
    <p:sldId id="301" r:id="rId32"/>
    <p:sldId id="302" r:id="rId33"/>
    <p:sldId id="303" r:id="rId34"/>
    <p:sldId id="304" r:id="rId35"/>
    <p:sldId id="295" r:id="rId36"/>
    <p:sldId id="296" r:id="rId37"/>
    <p:sldId id="297" r:id="rId38"/>
    <p:sldId id="298" r:id="rId39"/>
    <p:sldId id="299" r:id="rId40"/>
    <p:sldId id="300" r:id="rId41"/>
    <p:sldId id="289" r:id="rId4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  <a:pPr lvl="0" algn="r" eaLnBrk="1" hangingPunct="1"/>
              <a:t>‹#›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10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582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9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2AA139-AD7C-4E2D-BECB-A3D3FC5A958A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4/3/2018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/>
          <a:p>
            <a:pPr algn="r"/>
            <a:fld id="{9A0DB2DC-4C9A-4742-B13C-FB6460FD3503}" type="slidenum">
              <a:rPr lang="en-US" dirty="0">
                <a:solidFill>
                  <a:srgbClr val="FFFFFF"/>
                </a:solidFill>
                <a:latin typeface="Corbel" panose="020B0503020204020204" pitchFamily="34" charset="0"/>
              </a:rPr>
              <a:pPr algn="r"/>
              <a:t>‹#›</a:t>
            </a:fld>
            <a:endParaRPr lang="en-US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F48BD9-A5EF-470B-9B9F-97BEAB5E3FC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4/3/2018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pPr lvl="0" eaLnBrk="1" hangingPunct="1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9238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7FAFEA-6AB4-4998-8A65-09D7B9F68009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4/3/2018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376988"/>
            <a:ext cx="3836988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/>
          <a:p>
            <a:pPr algn="r"/>
            <a:fld id="{9A0DB2DC-4C9A-4742-B13C-FB6460FD3503}" type="slidenum">
              <a:rPr lang="en-US" dirty="0">
                <a:latin typeface="Corbel" panose="020B0503020204020204" pitchFamily="34" charset="0"/>
              </a:rPr>
              <a:pPr algn="r"/>
              <a:t>‹#›</a:t>
            </a:fld>
            <a:endParaRPr lang="en-US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F48BD9-A5EF-470B-9B9F-97BEAB5E3FC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4/3/2018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pPr lvl="0" eaLnBrk="1" hangingPunct="1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0" y="2601913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6C0798-CC02-4035-BFBE-C32F2C69B1DD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4/3/2018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/>
          <a:p>
            <a:pPr algn="r"/>
            <a:fld id="{9A0DB2DC-4C9A-4742-B13C-FB6460FD3503}" type="slidenum">
              <a:rPr lang="en-US" dirty="0">
                <a:solidFill>
                  <a:srgbClr val="FFFFFF"/>
                </a:solidFill>
                <a:latin typeface="Corbel" panose="020B0503020204020204" pitchFamily="34" charset="0"/>
              </a:rPr>
              <a:pPr algn="r"/>
              <a:t>‹#›</a:t>
            </a:fld>
            <a:endParaRPr lang="en-US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F48BD9-A5EF-470B-9B9F-97BEAB5E3FC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4/3/2018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pPr lvl="0" eaLnBrk="1" hangingPunct="1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F48BD9-A5EF-470B-9B9F-97BEAB5E3FC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4/3/2018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pPr lvl="0" eaLnBrk="1" hangingPunct="1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F48BD9-A5EF-470B-9B9F-97BEAB5E3FC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4/3/2018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dirty="0"/>
              <a:pPr lvl="0" eaLnBrk="1" hangingPunct="1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DC04B-9D68-4831-8F15-98B337266B9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4/3/2018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/>
          <a:p>
            <a:pPr algn="r"/>
            <a:fld id="{9A0DB2DC-4C9A-4742-B13C-FB6460FD3503}" type="slidenum">
              <a:rPr lang="en-US" dirty="0">
                <a:latin typeface="Corbel" panose="020B0503020204020204" pitchFamily="34" charset="0"/>
              </a:rPr>
              <a:pPr algn="r"/>
              <a:t>‹#›</a:t>
            </a:fld>
            <a:endParaRPr lang="en-US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CACA7F3-16C9-439E-B0FB-DE96AE58CBE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4/3/2018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/>
          <a:p>
            <a:pPr algn="r"/>
            <a:fld id="{9A0DB2DC-4C9A-4742-B13C-FB6460FD3503}" type="slidenum">
              <a:rPr lang="en-US" dirty="0">
                <a:latin typeface="Corbel" panose="020B0503020204020204" pitchFamily="34" charset="0"/>
              </a:rPr>
              <a:pPr algn="r"/>
              <a:t>‹#›</a:t>
            </a:fld>
            <a:endParaRPr lang="en-US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vert="horz" wrap="square" lIns="54864" tIns="9144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165100" y="1169988"/>
            <a:ext cx="2522538" cy="201613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17C225-9448-4193-A363-4A8806BBBB05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4/3/2018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35300" y="1169988"/>
            <a:ext cx="5194300" cy="201613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39138" y="1169988"/>
            <a:ext cx="733425" cy="201613"/>
          </a:xfrm>
          <a:prstGeom prst="rect">
            <a:avLst/>
          </a:prstGeom>
        </p:spPr>
        <p:txBody>
          <a:bodyPr vert="horz" bIns="0" rtlCol="0" anchor="b"/>
          <a:lstStyle/>
          <a:p>
            <a:pPr algn="r"/>
            <a:fld id="{9A0DB2DC-4C9A-4742-B13C-FB6460FD3503}" type="slidenum">
              <a:rPr lang="en-US" dirty="0">
                <a:latin typeface="Corbel" panose="020B0503020204020204" pitchFamily="34" charset="0"/>
              </a:rPr>
              <a:pPr algn="r"/>
              <a:t>‹#›</a:t>
            </a:fld>
            <a:endParaRPr lang="en-US" dirty="0">
              <a:latin typeface="Corbel" panose="020B0503020204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</a:ln>
        </p:spPr>
        <p:txBody>
          <a:bodyPr lIns="54864" tIns="9144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F48BD9-A5EF-470B-9B9F-97BEAB5E3FC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4/3/2018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rgbClr val="3F3F3F"/>
                </a:solidFill>
                <a:latin typeface="Corbel" panose="020B0503020204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dirty="0"/>
              <a:pPr lvl="0" eaLnBrk="1" hangingPunct="1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9pPr>
    </p:titleStyle>
    <p:bodyStyle>
      <a:lvl1pPr marL="438150" indent="-31940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80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880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676400"/>
          </a:xfrm>
          <a:noFill/>
          <a:ln>
            <a:noFill/>
          </a:ln>
          <a:effectLst/>
          <a:sp3d prstMaterial="plastic"/>
        </p:spPr>
        <p:txBody>
          <a:bodyPr vert="horz" lIns="91440" tIns="0" rIns="45720" bIns="0" rtlCol="0" anchor="t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Novel Approach for Auto-Tuning Hadoop’s Configuration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195" name="TextBox 3"/>
          <p:cNvSpPr txBox="1"/>
          <p:nvPr/>
        </p:nvSpPr>
        <p:spPr>
          <a:xfrm>
            <a:off x="228600" y="5334000"/>
            <a:ext cx="28956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K.VARA PRASAD</a:t>
            </a:r>
            <a:endParaRPr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96" name="TextBox 4"/>
          <p:cNvSpPr txBox="1"/>
          <p:nvPr/>
        </p:nvSpPr>
        <p:spPr>
          <a:xfrm>
            <a:off x="6096000" y="5105400"/>
            <a:ext cx="3048000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b="1" dirty="0">
                <a:latin typeface="Corbel" panose="020B0503020204020204" pitchFamily="34" charset="0"/>
              </a:rPr>
              <a:t>B.MANASWINI (506)</a:t>
            </a:r>
            <a:endParaRPr dirty="0">
              <a:latin typeface="Corbel" panose="020B0503020204020204" pitchFamily="34" charset="0"/>
            </a:endParaRPr>
          </a:p>
          <a:p>
            <a:r>
              <a:rPr b="1" dirty="0">
                <a:latin typeface="Corbel" panose="020B0503020204020204" pitchFamily="34" charset="0"/>
              </a:rPr>
              <a:t> G.SUKANYA (519)                                                                        P. CHAITANYA (512)</a:t>
            </a:r>
          </a:p>
          <a:p>
            <a:r>
              <a:rPr b="1" dirty="0">
                <a:latin typeface="Corbel" panose="020B0503020204020204" pitchFamily="34" charset="0"/>
              </a:rPr>
              <a:t>S.NANDINI (561)</a:t>
            </a:r>
          </a:p>
          <a:p>
            <a:r>
              <a:rPr b="1" dirty="0">
                <a:latin typeface="Corbel" panose="020B0503020204020204" pitchFamily="34" charset="0"/>
              </a:rPr>
              <a:t>K. MURALI KRISHNA (535)</a:t>
            </a:r>
          </a:p>
          <a:p>
            <a:endParaRPr dirty="0">
              <a:latin typeface="Corbel" panose="020B0503020204020204" pitchFamily="34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410575" y="6583363"/>
            <a:ext cx="733425" cy="274638"/>
          </a:xfrm>
          <a:noFill/>
        </p:spPr>
        <p:txBody>
          <a:bodyPr bIns="0" rtlCol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r" eaLnBrk="1" hangingPunct="1"/>
              <a:t>1</a:t>
            </a:fld>
            <a:endParaRPr lang="en-US" sz="1400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8229600" cy="1252728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 REQUIREMENTS</a:t>
            </a:r>
            <a:endParaRPr kumimoji="0" lang="en-IN" sz="41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/>
          <a:lstStyle/>
          <a:p>
            <a:r>
              <a:rPr sz="2000" b="1" u="sng" dirty="0"/>
              <a:t>HARDWARE REQUIREMENTS:</a:t>
            </a:r>
            <a:r>
              <a:rPr sz="2000" b="1" dirty="0"/>
              <a:t>                               </a:t>
            </a:r>
          </a:p>
          <a:p>
            <a:pPr lvl="0"/>
            <a:r>
              <a:rPr lang="en-GB" sz="2000" dirty="0"/>
              <a:t>System			: 	i3 Processor</a:t>
            </a:r>
            <a:endParaRPr lang="en-US" sz="2000" dirty="0"/>
          </a:p>
          <a:p>
            <a:pPr lvl="0"/>
            <a:r>
              <a:rPr lang="en-GB" sz="2000" dirty="0"/>
              <a:t>Hard Disk 			: 	500 GB.</a:t>
            </a:r>
            <a:endParaRPr lang="en-US" sz="2000" dirty="0"/>
          </a:p>
          <a:p>
            <a:pPr lvl="0"/>
            <a:r>
              <a:rPr lang="en-GB" sz="2000" dirty="0"/>
              <a:t>Monitor			: 	15’’ LED</a:t>
            </a:r>
            <a:endParaRPr lang="en-US" sz="2000" dirty="0"/>
          </a:p>
          <a:p>
            <a:pPr lvl="0"/>
            <a:r>
              <a:rPr lang="en-GB" sz="2000" dirty="0"/>
              <a:t>Input Devices		: 	Keyboard, Mouse</a:t>
            </a:r>
            <a:endParaRPr lang="en-US" sz="2000" dirty="0"/>
          </a:p>
          <a:p>
            <a:pPr lvl="0"/>
            <a:r>
              <a:rPr lang="en-GB" sz="2000" dirty="0"/>
              <a:t>Ram		 </a:t>
            </a:r>
            <a:r>
              <a:rPr lang="en-GB" sz="2000" dirty="0" smtClean="0"/>
              <a:t>	: </a:t>
            </a:r>
            <a:r>
              <a:rPr lang="en-GB" sz="2000" dirty="0"/>
              <a:t>	4GB.</a:t>
            </a:r>
            <a:endParaRPr lang="en-US" sz="2000" dirty="0"/>
          </a:p>
          <a:p>
            <a:endParaRPr sz="2000" b="1" u="sng" dirty="0"/>
          </a:p>
          <a:p>
            <a:r>
              <a:rPr sz="2000" b="1" u="sng" dirty="0"/>
              <a:t>SOFTWARE REQUIREMENTS</a:t>
            </a:r>
            <a:endParaRPr sz="2000" dirty="0"/>
          </a:p>
          <a:p>
            <a:pPr>
              <a:buBlip>
                <a:blip r:embed="rId2"/>
              </a:buBlip>
            </a:pPr>
            <a:endParaRPr sz="2000" dirty="0"/>
          </a:p>
          <a:p>
            <a:pPr lvl="0"/>
            <a:r>
              <a:rPr lang="en-US" sz="2000" dirty="0"/>
              <a:t>Operating system 	: 	Windows 7/UBUNTU.</a:t>
            </a:r>
          </a:p>
          <a:p>
            <a:pPr lvl="0"/>
            <a:r>
              <a:rPr lang="en-US" sz="2000" dirty="0"/>
              <a:t>Coding Language	: 	</a:t>
            </a:r>
            <a:r>
              <a:rPr lang="en-IN" sz="2000" dirty="0"/>
              <a:t>Java 1.7 ,</a:t>
            </a:r>
            <a:r>
              <a:rPr lang="en-IN" sz="2000" dirty="0" err="1"/>
              <a:t>Hadoop</a:t>
            </a:r>
            <a:r>
              <a:rPr lang="en-IN" sz="2000" dirty="0"/>
              <a:t> 0.8.1 (</a:t>
            </a:r>
            <a:r>
              <a:rPr lang="en-US" sz="2000" dirty="0"/>
              <a:t>for </a:t>
            </a:r>
            <a:r>
              <a:rPr lang="en-US" sz="2000" dirty="0" err="1"/>
              <a:t>Maper</a:t>
            </a:r>
            <a:r>
              <a:rPr lang="en-US" sz="2000" dirty="0"/>
              <a:t> and Reducer)</a:t>
            </a:r>
          </a:p>
          <a:p>
            <a:pPr lvl="0"/>
            <a:r>
              <a:rPr lang="en-US" sz="2000" dirty="0"/>
              <a:t>Back End 		: </a:t>
            </a:r>
            <a:r>
              <a:rPr lang="en-US" sz="2000" dirty="0" smtClean="0"/>
              <a:t>                </a:t>
            </a:r>
            <a:r>
              <a:rPr lang="en-US" sz="2000" dirty="0"/>
              <a:t>Hadoop Cluster</a:t>
            </a:r>
          </a:p>
          <a:p>
            <a:pPr lvl="0"/>
            <a:r>
              <a:rPr lang="en-US" sz="2000" dirty="0"/>
              <a:t>Tool			</a:t>
            </a:r>
            <a:r>
              <a:rPr lang="en-US" sz="2000" dirty="0" smtClean="0"/>
              <a:t>:                 Virtual </a:t>
            </a:r>
            <a:r>
              <a:rPr lang="en-US" sz="2000" dirty="0"/>
              <a:t>Box Oracle tool</a:t>
            </a:r>
          </a:p>
          <a:p>
            <a:pPr lvl="0"/>
            <a:r>
              <a:rPr lang="en-US" sz="2000" dirty="0"/>
              <a:t>Evaluation          </a:t>
            </a:r>
            <a:r>
              <a:rPr lang="en-US" sz="2000" dirty="0" smtClean="0"/>
              <a:t>              :                PHP</a:t>
            </a:r>
            <a:r>
              <a:rPr lang="en-US" sz="2000" dirty="0"/>
              <a:t>, </a:t>
            </a:r>
            <a:r>
              <a:rPr lang="en-US" sz="2000" dirty="0" err="1"/>
              <a:t>Javascript</a:t>
            </a:r>
            <a:r>
              <a:rPr lang="en-US" sz="2000" dirty="0"/>
              <a:t> (Intelligent Graph)</a:t>
            </a:r>
          </a:p>
          <a:p>
            <a:endParaRPr sz="2000" dirty="0"/>
          </a:p>
          <a:p>
            <a:pPr>
              <a:buNone/>
            </a:pPr>
            <a:endParaRPr lang="en-IN" altLang="x-none" sz="20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bIns="0" rtlCol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b="1" dirty="0">
                <a:solidFill>
                  <a:srgbClr val="3F3F3F"/>
                </a:solidFill>
                <a:latin typeface="Corbel" panose="020B0503020204020204" pitchFamily="34" charset="0"/>
              </a:rPr>
              <a:pPr lvl="0" algn="r" eaLnBrk="1" hangingPunct="1"/>
              <a:t>10</a:t>
            </a:fld>
            <a:endParaRPr lang="en-US" sz="1200" b="1" dirty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366010" y="120650"/>
            <a:ext cx="5400675" cy="148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anose="02020603050405020304" pitchFamily="18" charset="0"/>
              </a:rPr>
              <a:t>Literature </a:t>
            </a:r>
            <a:r>
              <a:rPr lang="en-US" altLang="en-IN" b="1" dirty="0" smtClean="0">
                <a:latin typeface="Times New Roman" panose="02020603050405020304" pitchFamily="18" charset="0"/>
              </a:rPr>
              <a:t>S</a:t>
            </a:r>
            <a:r>
              <a:rPr lang="en-IN" b="1" dirty="0" smtClean="0">
                <a:latin typeface="Times New Roman" panose="02020603050405020304" pitchFamily="18" charset="0"/>
              </a:rPr>
              <a:t>urvey</a:t>
            </a:r>
            <a:endParaRPr lang="en-IN" b="1" dirty="0">
              <a:latin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96520" y="1602740"/>
            <a:ext cx="9058910" cy="5054600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pPr>
              <a:buBlip>
                <a:blip r:embed="rId2"/>
              </a:buBlip>
            </a:pPr>
            <a:r>
              <a:rPr lang="en-IN" sz="2000" dirty="0"/>
              <a:t> </a:t>
            </a:r>
            <a:r>
              <a:rPr lang="en-IN" sz="2000" b="1" dirty="0"/>
              <a:t>Limitation: </a:t>
            </a:r>
            <a:r>
              <a:rPr lang="en-IN" sz="2000" dirty="0"/>
              <a:t>This system automatically tune the Hadoop configuration parameters and build analytical models based </a:t>
            </a:r>
            <a:r>
              <a:rPr lang="en-IN" sz="2000" dirty="0" smtClean="0"/>
              <a:t>on </a:t>
            </a:r>
            <a:r>
              <a:rPr lang="en-IN" sz="2000" dirty="0"/>
              <a:t>accuracy </a:t>
            </a:r>
            <a:r>
              <a:rPr lang="en-IN" sz="2000" dirty="0" smtClean="0"/>
              <a:t>and performance </a:t>
            </a:r>
            <a:r>
              <a:rPr lang="en-IN" sz="2000" dirty="0"/>
              <a:t>improvements</a:t>
            </a:r>
            <a:r>
              <a:rPr lang="en-IN" sz="2000" dirty="0" smtClean="0"/>
              <a:t>.</a:t>
            </a:r>
          </a:p>
          <a:p>
            <a:pPr>
              <a:buNone/>
            </a:pPr>
            <a:endParaRPr lang="en-IN" sz="2000" dirty="0"/>
          </a:p>
          <a:p>
            <a:pPr>
              <a:buFont typeface="Wingdings" panose="05000000000000000000" charset="0"/>
              <a:buChar char=""/>
            </a:pPr>
            <a:r>
              <a:rPr lang="en-IN" sz="2000" dirty="0"/>
              <a:t>Dili Wu and AniruddhaGokhaleA ,”SelfTuning System based on Application Profiling and </a:t>
            </a:r>
            <a:r>
              <a:rPr lang="en-IN" sz="2000" dirty="0" smtClean="0"/>
              <a:t> Performance </a:t>
            </a:r>
            <a:r>
              <a:rPr lang="en-IN" sz="2000" dirty="0"/>
              <a:t>Analysis for Optimizing HadoopMapReduce Cluster Configuration” </a:t>
            </a:r>
            <a:r>
              <a:rPr lang="en-IN" sz="2000" dirty="0" smtClean="0"/>
              <a:t>.</a:t>
            </a:r>
          </a:p>
          <a:p>
            <a:pPr>
              <a:buFont typeface="Wingdings" panose="05000000000000000000" charset="0"/>
              <a:buChar char=""/>
            </a:pPr>
            <a:endParaRPr lang="en-IN" sz="2000" dirty="0" smtClean="0"/>
          </a:p>
          <a:p>
            <a:pPr>
              <a:buBlip>
                <a:blip r:embed="rId2"/>
              </a:buBlip>
            </a:pPr>
            <a:r>
              <a:rPr lang="en-IN" sz="2000" dirty="0"/>
              <a:t>  </a:t>
            </a:r>
            <a:r>
              <a:rPr lang="en-IN" sz="2000" b="1" dirty="0"/>
              <a:t>Limitation: </a:t>
            </a:r>
            <a:r>
              <a:rPr lang="en-IN" sz="2000" dirty="0"/>
              <a:t>Despite its popularity, </a:t>
            </a:r>
            <a:r>
              <a:rPr lang="en-IN" sz="2000" dirty="0" smtClean="0"/>
              <a:t>however, the </a:t>
            </a:r>
            <a:r>
              <a:rPr lang="en-IN" sz="2000" dirty="0"/>
              <a:t>Hadoop </a:t>
            </a:r>
            <a:r>
              <a:rPr lang="en-IN" sz="2000" dirty="0" smtClean="0"/>
              <a:t>framework manage </a:t>
            </a:r>
            <a:r>
              <a:rPr lang="en-IN" sz="2000" dirty="0"/>
              <a:t>the resources of a MapReduce cluster, and configuring the framework </a:t>
            </a:r>
            <a:r>
              <a:rPr lang="en-IN" sz="2000" dirty="0" smtClean="0"/>
              <a:t>which </a:t>
            </a:r>
            <a:r>
              <a:rPr lang="en-IN" sz="2000" dirty="0"/>
              <a:t>optimize the performance and reliability of MapReduce </a:t>
            </a:r>
            <a:r>
              <a:rPr lang="en-IN" sz="2000" dirty="0" smtClean="0"/>
              <a:t>applications.</a:t>
            </a:r>
          </a:p>
          <a:p>
            <a:pPr>
              <a:buNone/>
            </a:pPr>
            <a:endParaRPr lang="en-IN" sz="2000" dirty="0"/>
          </a:p>
          <a:p>
            <a:pPr>
              <a:buFont typeface="Wingdings" panose="05000000000000000000" charset="0"/>
              <a:buChar char=""/>
            </a:pPr>
            <a:r>
              <a:rPr lang="en-IN" sz="2000" dirty="0"/>
              <a:t>Chi-Ou Chen, Ye-Qi Zhuo, Chao-Chun Yeh, Che-Min Lin, Shih-wei Liao, “Machine Learning-Based Configuration Parameter Tuning on Hadoop System”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66040" y="1698625"/>
            <a:ext cx="8869045" cy="47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IN" sz="2000" b="1" dirty="0">
                <a:solidFill>
                  <a:schemeClr val="tx1"/>
                </a:solidFill>
              </a:rPr>
              <a:t>Limitation: </a:t>
            </a:r>
            <a:r>
              <a:rPr lang="en-IN" sz="2000" dirty="0">
                <a:solidFill>
                  <a:schemeClr val="tx1"/>
                </a:solidFill>
              </a:rPr>
              <a:t>The prediction phase is to estimate the performance of a MapReduce job. </a:t>
            </a:r>
          </a:p>
          <a:p>
            <a:pPr>
              <a:buFont typeface="Wingdings" panose="05000000000000000000" charset="0"/>
              <a:buChar char=""/>
            </a:pPr>
            <a:r>
              <a:rPr lang="en-IN" sz="2000" dirty="0">
                <a:solidFill>
                  <a:schemeClr val="tx1"/>
                </a:solidFill>
              </a:rPr>
              <a:t>Xiaoan Ding, Yi Liu, DepeiQian, “JellyFish: Online Performance Tuning with Adaptive Configuration and Elastic Container in Hadoop Yarn</a:t>
            </a:r>
            <a:r>
              <a:rPr lang="en-IN" sz="2000" dirty="0" smtClean="0">
                <a:solidFill>
                  <a:schemeClr val="tx1"/>
                </a:solidFill>
              </a:rPr>
              <a:t>”.</a:t>
            </a:r>
          </a:p>
          <a:p>
            <a:pPr marL="45720" indent="0"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>
              <a:buBlip>
                <a:blip r:embed="rId2"/>
              </a:buBlip>
            </a:pPr>
            <a:r>
              <a:rPr lang="en-IN" sz="2000" b="1" dirty="0">
                <a:solidFill>
                  <a:schemeClr val="tx1"/>
                </a:solidFill>
              </a:rPr>
              <a:t>Limitation:</a:t>
            </a:r>
          </a:p>
          <a:p>
            <a:pPr marL="274320" lvl="1" indent="0">
              <a:buNone/>
            </a:pPr>
            <a:r>
              <a:rPr lang="en-IN" sz="1815" b="1" dirty="0">
                <a:solidFill>
                  <a:schemeClr val="tx1"/>
                </a:solidFill>
              </a:rPr>
              <a:t> </a:t>
            </a:r>
          </a:p>
          <a:p>
            <a:pPr marL="274320" lvl="1" indent="0">
              <a:buNone/>
            </a:pPr>
            <a:r>
              <a:rPr lang="en-IN" dirty="0">
                <a:solidFill>
                  <a:schemeClr val="tx1"/>
                </a:solidFill>
              </a:rPr>
              <a:t>Experimental results show that JellyFish can improve performance of MapReduce jobs by an average of 24% for jobs run for the first time, and by an average of 65% for jobs run multiple times compared to default </a:t>
            </a:r>
            <a:r>
              <a:rPr lang="en-IN" dirty="0" smtClean="0">
                <a:solidFill>
                  <a:schemeClr val="tx1"/>
                </a:solidFill>
              </a:rPr>
              <a:t> YARN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  <a:p>
            <a:pPr>
              <a:buFont typeface="Wingdings" panose="05000000000000000000" charset="0"/>
              <a:buChar char=""/>
            </a:pPr>
            <a:r>
              <a:rPr lang="en-IN" sz="2000" dirty="0">
                <a:solidFill>
                  <a:schemeClr val="tx1"/>
                </a:solidFill>
              </a:rPr>
              <a:t>Amelie Chi Zhou and Bingsheng,“HeTransformation-Based Monetary Cost Optimizations for Workflows in the Cloud” </a:t>
            </a: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694815" y="90170"/>
            <a:ext cx="6421755" cy="148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anose="02020603050405020304" pitchFamily="18" charset="0"/>
              </a:rPr>
              <a:t>Literature </a:t>
            </a:r>
            <a:r>
              <a:rPr lang="en-US" altLang="en-IN" b="1" dirty="0" smtClean="0">
                <a:latin typeface="Times New Roman" panose="02020603050405020304" pitchFamily="18" charset="0"/>
              </a:rPr>
              <a:t>S</a:t>
            </a:r>
            <a:r>
              <a:rPr lang="en-IN" b="1" dirty="0" smtClean="0">
                <a:latin typeface="Times New Roman" panose="02020603050405020304" pitchFamily="18" charset="0"/>
              </a:rPr>
              <a:t>urvey</a:t>
            </a:r>
            <a:r>
              <a:rPr lang="en-US" altLang="en-IN" b="1" dirty="0" smtClean="0">
                <a:latin typeface="Times New Roman" panose="02020603050405020304" pitchFamily="18" charset="0"/>
              </a:rPr>
              <a:t>(cont)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60" y="1428750"/>
            <a:ext cx="4422140" cy="1252855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Narkisim" panose="020E0502050101010101" charset="0"/>
              </a:rPr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472055"/>
            <a:ext cx="8858885" cy="1743710"/>
          </a:xfrm>
        </p:spPr>
        <p:txBody>
          <a:bodyPr/>
          <a:lstStyle/>
          <a:p>
            <a:pPr marL="118745" indent="0">
              <a:buNone/>
            </a:pPr>
            <a:r>
              <a:rPr lang="en-US" sz="2000" dirty="0"/>
              <a:t>There are three key consideration involved in feasibility analysis are:-</a:t>
            </a:r>
          </a:p>
          <a:p>
            <a:pPr lvl="1">
              <a:buClr>
                <a:srgbClr val="901929"/>
              </a:buClr>
              <a:buFont typeface="Wingdings" panose="05000000000000000000" charset="0"/>
              <a:buChar char=""/>
            </a:pPr>
            <a:r>
              <a:rPr lang="en-US" sz="2000" dirty="0"/>
              <a:t>Economical Feasibility</a:t>
            </a:r>
          </a:p>
          <a:p>
            <a:pPr lvl="1">
              <a:buClr>
                <a:srgbClr val="901929"/>
              </a:buClr>
              <a:buFont typeface="Wingdings" panose="05000000000000000000" charset="0"/>
              <a:buChar char=""/>
            </a:pPr>
            <a:r>
              <a:rPr lang="en-US" sz="2000" dirty="0"/>
              <a:t>Technical Feasibility</a:t>
            </a:r>
          </a:p>
          <a:p>
            <a:pPr lvl="1">
              <a:buClr>
                <a:srgbClr val="901929"/>
              </a:buClr>
              <a:buFont typeface="Wingdings" panose="05000000000000000000" charset="0"/>
              <a:buChar char=""/>
            </a:pPr>
            <a:r>
              <a:rPr lang="en-US" sz="2000" dirty="0"/>
              <a:t>Social Feasibility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430780" y="293370"/>
            <a:ext cx="42830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System Analysis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23850" y="4344035"/>
            <a:ext cx="89427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Economic Feasibility</a:t>
            </a:r>
          </a:p>
          <a:p>
            <a:endParaRPr lang="en-US" sz="2000" b="1" u="sng" dirty="0"/>
          </a:p>
          <a:p>
            <a:pPr>
              <a:buFont typeface="Wingdings" panose="05000000000000000000" charset="0"/>
              <a:buBlip>
                <a:blip r:embed="rId2"/>
              </a:buBlip>
            </a:pPr>
            <a:r>
              <a:rPr lang="en-US" sz="2000" dirty="0">
                <a:latin typeface="+mn-lt"/>
              </a:rPr>
              <a:t>The amount of fund that the company can pour in to the reasearch and development of  the system is limited.</a:t>
            </a:r>
          </a:p>
          <a:p>
            <a:pPr>
              <a:buBlip>
                <a:blip r:embed="rId2"/>
              </a:buBlip>
            </a:pPr>
            <a:r>
              <a:rPr lang="en-US" sz="2000" dirty="0">
                <a:latin typeface="+mn-lt"/>
              </a:rPr>
              <a:t>The developed system produce with in the budget and most of the technologies used   are freely available.</a:t>
            </a:r>
          </a:p>
          <a:p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" y="1774825"/>
            <a:ext cx="8602980" cy="4625975"/>
          </a:xfrm>
        </p:spPr>
        <p:txBody>
          <a:bodyPr/>
          <a:lstStyle/>
          <a:p>
            <a:pPr marL="118745" indent="0">
              <a:buNone/>
            </a:pPr>
            <a:r>
              <a:rPr lang="en-US" sz="2000" b="1" u="sng" dirty="0">
                <a:ea typeface="Gungsuh" panose="02030600000101010101" charset="-127"/>
                <a:sym typeface="+mn-ea"/>
              </a:rPr>
              <a:t>Technical Feasibility</a:t>
            </a:r>
          </a:p>
          <a:p>
            <a:pPr marL="118745" indent="0">
              <a:buNone/>
            </a:pPr>
            <a:endParaRPr lang="en-US" sz="2000" b="1" u="sng" dirty="0">
              <a:ea typeface="Gungsuh" panose="02030600000101010101" charset="-127"/>
            </a:endParaRPr>
          </a:p>
          <a:p>
            <a:pPr marL="118745" indent="0">
              <a:buBlip>
                <a:blip r:embed="rId2"/>
              </a:buBlip>
            </a:pPr>
            <a:r>
              <a:rPr lang="en-US" sz="2000" dirty="0">
                <a:sym typeface="+mn-ea"/>
              </a:rPr>
              <a:t>The system must not have a high demand on the available technical   resourses.</a:t>
            </a:r>
            <a:endParaRPr lang="en-US" sz="2000" dirty="0">
              <a:latin typeface="+mn-lt"/>
            </a:endParaRPr>
          </a:p>
          <a:p>
            <a:pPr marL="118745" indent="0">
              <a:buBlip>
                <a:blip r:embed="rId2"/>
              </a:buBlip>
            </a:pPr>
            <a:r>
              <a:rPr lang="en-US" sz="2000" dirty="0">
                <a:sym typeface="+mn-ea"/>
              </a:rPr>
              <a:t>The developed system must have a modest requirement, as only minimal or null changes are required.</a:t>
            </a:r>
            <a:endParaRPr lang="en-US" sz="2000" dirty="0">
              <a:latin typeface="+mn-lt"/>
            </a:endParaRPr>
          </a:p>
          <a:p>
            <a:pPr marL="118745" indent="0">
              <a:buNone/>
            </a:pPr>
            <a:endParaRPr lang="en-US" sz="2000" dirty="0"/>
          </a:p>
          <a:p>
            <a:pPr marL="118745" indent="0">
              <a:buNone/>
            </a:pPr>
            <a:endParaRPr lang="en-US" sz="2000" dirty="0"/>
          </a:p>
          <a:p>
            <a:pPr marL="118745" indent="0"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Social </a:t>
            </a:r>
            <a:r>
              <a:rPr lang="en-US" sz="2000" b="1" u="sng" dirty="0" smtClean="0">
                <a:solidFill>
                  <a:schemeClr val="tx1"/>
                </a:solidFill>
              </a:rPr>
              <a:t>Feasibility</a:t>
            </a:r>
            <a:endParaRPr lang="en-US" sz="2000" b="1" u="sng" dirty="0">
              <a:solidFill>
                <a:schemeClr val="tx1"/>
              </a:solidFill>
            </a:endParaRPr>
          </a:p>
          <a:p>
            <a:pPr marL="118745" indent="0">
              <a:buNone/>
            </a:pPr>
            <a:endParaRPr lang="en-US" sz="2000" b="1" u="sng" dirty="0">
              <a:solidFill>
                <a:schemeClr val="tx1"/>
              </a:solidFill>
            </a:endParaRPr>
          </a:p>
          <a:p>
            <a:pPr marL="118745" indent="0" algn="l">
              <a:buBlip>
                <a:blip r:embed="rId2"/>
              </a:buBlip>
            </a:pPr>
            <a:r>
              <a:rPr lang="en-US" sz="2000" dirty="0">
                <a:solidFill>
                  <a:schemeClr val="tx1"/>
                </a:solidFill>
              </a:rPr>
              <a:t>To check the level of acceptance of the system by the user.</a:t>
            </a:r>
          </a:p>
          <a:p>
            <a:pPr marL="118745" indent="0" algn="l">
              <a:buBlip>
                <a:blip r:embed="rId2"/>
              </a:buBlip>
            </a:pPr>
            <a:r>
              <a:rPr lang="en-US" sz="2000" dirty="0">
                <a:solidFill>
                  <a:schemeClr val="tx1"/>
                </a:solidFill>
              </a:rPr>
              <a:t>The process of training the user to use the system </a:t>
            </a:r>
            <a:r>
              <a:rPr lang="en-US" sz="2000" dirty="0" smtClean="0">
                <a:solidFill>
                  <a:schemeClr val="tx1"/>
                </a:solidFill>
              </a:rPr>
              <a:t>efficiently.</a:t>
            </a:r>
            <a:endParaRPr lang="en-US" sz="2000" dirty="0">
              <a:solidFill>
                <a:schemeClr val="tx1"/>
              </a:solidFill>
            </a:endParaRPr>
          </a:p>
          <a:p>
            <a:pPr marL="118745" indent="0" algn="l">
              <a:buBlip>
                <a:blip r:embed="rId2"/>
              </a:buBlip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chemeClr val="tx1"/>
                </a:solidFill>
              </a:rPr>
              <a:t>user </a:t>
            </a:r>
            <a:r>
              <a:rPr lang="en-US" sz="2000" dirty="0">
                <a:solidFill>
                  <a:schemeClr val="tx1"/>
                </a:solidFill>
              </a:rPr>
              <a:t>must not feel </a:t>
            </a:r>
            <a:r>
              <a:rPr lang="en-US" sz="2000" dirty="0" smtClean="0">
                <a:solidFill>
                  <a:schemeClr val="tx1"/>
                </a:solidFill>
              </a:rPr>
              <a:t>threatened </a:t>
            </a:r>
            <a:r>
              <a:rPr lang="en-US" sz="2000" dirty="0">
                <a:solidFill>
                  <a:schemeClr val="tx1"/>
                </a:solidFill>
              </a:rPr>
              <a:t>by the </a:t>
            </a:r>
            <a:r>
              <a:rPr lang="en-US" sz="2000" dirty="0" smtClean="0">
                <a:solidFill>
                  <a:schemeClr val="tx1"/>
                </a:solidFill>
              </a:rPr>
              <a:t>system, instead </a:t>
            </a:r>
            <a:r>
              <a:rPr lang="en-US" sz="2000" dirty="0">
                <a:solidFill>
                  <a:schemeClr val="tx1"/>
                </a:solidFill>
              </a:rPr>
              <a:t>must accept it as a        </a:t>
            </a:r>
            <a:r>
              <a:rPr lang="en-US" sz="2000" dirty="0" smtClean="0">
                <a:solidFill>
                  <a:schemeClr val="tx1"/>
                </a:solidFill>
              </a:rPr>
              <a:t>necessity.</a:t>
            </a:r>
            <a:endParaRPr lang="en-US" sz="2000" dirty="0">
              <a:solidFill>
                <a:schemeClr val="tx1"/>
              </a:solidFill>
            </a:endParaRPr>
          </a:p>
          <a:p>
            <a:pPr marL="118745" indent="0" algn="l">
              <a:buBlip>
                <a:blip r:embed="rId2"/>
              </a:buBlip>
            </a:pP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1800" y="0"/>
            <a:ext cx="5638800" cy="1252728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GENETIC ALGORITHM:</a:t>
            </a:r>
          </a:p>
          <a:p>
            <a:r>
              <a:rPr lang="en-IN" sz="2400" dirty="0"/>
              <a:t>The GA takes </a:t>
            </a:r>
            <a:r>
              <a:rPr lang="en-IN" sz="2400" dirty="0" smtClean="0"/>
              <a:t>the performance </a:t>
            </a:r>
            <a:r>
              <a:rPr lang="en-IN" sz="2400" dirty="0"/>
              <a:t>predictions obtained by our random </a:t>
            </a:r>
            <a:r>
              <a:rPr lang="en-IN" sz="2400" dirty="0" smtClean="0"/>
              <a:t>forest based </a:t>
            </a:r>
            <a:r>
              <a:rPr lang="en-IN" sz="2400" dirty="0"/>
              <a:t>models and the corresponding configurations </a:t>
            </a:r>
            <a:r>
              <a:rPr lang="en-IN" sz="2400" dirty="0" smtClean="0"/>
              <a:t>as input </a:t>
            </a:r>
            <a:r>
              <a:rPr lang="en-IN" sz="2400" dirty="0"/>
              <a:t>to globally search the configuration </a:t>
            </a:r>
            <a:r>
              <a:rPr lang="en-IN" sz="2400" dirty="0" smtClean="0"/>
              <a:t>optimization space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Genetic Algorithm</a:t>
            </a:r>
            <a:endParaRPr lang="en-IN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4191000"/>
            <a:ext cx="4419600" cy="2133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4343400"/>
            <a:ext cx="1371600" cy="76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590800"/>
            <a:ext cx="1676400" cy="6858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2590800" y="1828800"/>
            <a:ext cx="5867400" cy="16002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602941" y="2353235"/>
            <a:ext cx="12954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4128247" y="2380129"/>
            <a:ext cx="12954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2667000" y="2362200"/>
            <a:ext cx="12954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7086600" y="2362200"/>
            <a:ext cx="129540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29000" y="3276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4" idx="2"/>
          </p:cNvCxnSpPr>
          <p:nvPr/>
        </p:nvCxnSpPr>
        <p:spPr>
          <a:xfrm>
            <a:off x="7772400" y="3285530"/>
            <a:ext cx="0" cy="29587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48400" y="3276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00600" y="3276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3600" y="281940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048000" y="5410200"/>
            <a:ext cx="1524000" cy="76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838200" y="5410200"/>
            <a:ext cx="1905000" cy="76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3124200" y="4343400"/>
            <a:ext cx="1371600" cy="76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6324600" y="5486400"/>
            <a:ext cx="1447800" cy="7799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429000" y="3581400"/>
            <a:ext cx="434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2" idx="0"/>
          </p:cNvCxnSpPr>
          <p:nvPr/>
        </p:nvCxnSpPr>
        <p:spPr>
          <a:xfrm>
            <a:off x="5562600" y="3581400"/>
            <a:ext cx="17594" cy="229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rot="21136035">
            <a:off x="5410200" y="3810000"/>
            <a:ext cx="3810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2895600" y="23622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read</a:t>
            </a:r>
          </a:p>
          <a:p>
            <a:pPr algn="ctr"/>
            <a:r>
              <a:rPr lang="en-IN" dirty="0" smtClean="0"/>
              <a:t>phase </a:t>
            </a:r>
          </a:p>
          <a:p>
            <a:pPr algn="ctr"/>
            <a:r>
              <a:rPr lang="en-IN" dirty="0" smtClean="0"/>
              <a:t>model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1200" y="23622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collect</a:t>
            </a:r>
          </a:p>
          <a:p>
            <a:pPr algn="ctr"/>
            <a:r>
              <a:rPr lang="en-IN" dirty="0" smtClean="0"/>
              <a:t>phase </a:t>
            </a:r>
          </a:p>
          <a:p>
            <a:pPr algn="ctr"/>
            <a:r>
              <a:rPr lang="en-IN" dirty="0" smtClean="0"/>
              <a:t>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43400" y="23622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map</a:t>
            </a:r>
          </a:p>
          <a:p>
            <a:pPr algn="ctr"/>
            <a:r>
              <a:rPr lang="en-IN" dirty="0" smtClean="0"/>
              <a:t>phase </a:t>
            </a:r>
          </a:p>
          <a:p>
            <a:pPr algn="ctr"/>
            <a:r>
              <a:rPr lang="en-IN" dirty="0" smtClean="0"/>
              <a:t>model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15200" y="23622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spmg </a:t>
            </a:r>
          </a:p>
          <a:p>
            <a:r>
              <a:rPr lang="en-IN" dirty="0" smtClean="0"/>
              <a:t>phase </a:t>
            </a:r>
          </a:p>
          <a:p>
            <a:r>
              <a:rPr lang="en-IN" dirty="0" smtClean="0"/>
              <a:t>model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0" y="1905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Performance Models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3657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Sum of executions time of the four phases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0" y="45720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New </a:t>
            </a:r>
          </a:p>
          <a:p>
            <a:pPr algn="ctr"/>
            <a:r>
              <a:rPr lang="en-IN" dirty="0" smtClean="0"/>
              <a:t>Configuration Values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685800" y="449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Fitness value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3124200" y="4343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Cross-Over (Random)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1066800" y="5486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{c</a:t>
            </a:r>
            <a:r>
              <a:rPr lang="en-IN" baseline="-16000" dirty="0" smtClean="0"/>
              <a:t>11</a:t>
            </a:r>
            <a:r>
              <a:rPr lang="en-IN" dirty="0" smtClean="0"/>
              <a:t>,….c</a:t>
            </a:r>
            <a:r>
              <a:rPr lang="en-IN" baseline="-18000" dirty="0" smtClean="0"/>
              <a:t>1n</a:t>
            </a:r>
            <a:r>
              <a:rPr lang="en-IN" dirty="0" smtClean="0"/>
              <a:t>}</a:t>
            </a:r>
          </a:p>
          <a:p>
            <a:r>
              <a:rPr lang="en-IN" dirty="0" smtClean="0"/>
              <a:t>{c</a:t>
            </a:r>
            <a:r>
              <a:rPr lang="en-IN" baseline="-18000" dirty="0" smtClean="0"/>
              <a:t>m1</a:t>
            </a:r>
            <a:r>
              <a:rPr lang="en-IN" dirty="0" smtClean="0"/>
              <a:t>,….c</a:t>
            </a:r>
            <a:r>
              <a:rPr lang="en-IN" baseline="-18000" dirty="0" smtClean="0"/>
              <a:t>mn</a:t>
            </a:r>
            <a:r>
              <a:rPr lang="en-IN" dirty="0" smtClean="0"/>
              <a:t>}</a:t>
            </a:r>
            <a:r>
              <a:rPr lang="en-IN" baseline="-18000" dirty="0" smtClean="0"/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95600" y="5486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Mutate</a:t>
            </a:r>
          </a:p>
          <a:p>
            <a:pPr algn="ctr"/>
            <a:r>
              <a:rPr lang="en-IN" dirty="0" smtClean="0"/>
              <a:t>(rate      0.01)</a:t>
            </a:r>
            <a:endParaRPr lang="en-IN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657600" y="5943600"/>
            <a:ext cx="228600" cy="0"/>
          </a:xfrm>
          <a:prstGeom prst="straightConnector1">
            <a:avLst/>
          </a:prstGeom>
          <a:ln w="31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24000" y="6324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Genetic Algorithm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152400" y="16002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Initial Configuration Values</a:t>
            </a:r>
            <a:endParaRPr lang="en-IN" dirty="0"/>
          </a:p>
        </p:txBody>
      </p:sp>
      <p:cxnSp>
        <p:nvCxnSpPr>
          <p:cNvPr id="61" name="Elbow Connector 60"/>
          <p:cNvCxnSpPr/>
          <p:nvPr/>
        </p:nvCxnSpPr>
        <p:spPr>
          <a:xfrm rot="10800000" flipV="1">
            <a:off x="2133600" y="3962400"/>
            <a:ext cx="3276600" cy="762000"/>
          </a:xfrm>
          <a:prstGeom prst="bentConnector3">
            <a:avLst>
              <a:gd name="adj1" fmla="val 81464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76" idx="1"/>
          </p:cNvCxnSpPr>
          <p:nvPr/>
        </p:nvCxnSpPr>
        <p:spPr>
          <a:xfrm>
            <a:off x="4953000" y="5791200"/>
            <a:ext cx="1371600" cy="18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133600" y="2474259"/>
            <a:ext cx="304800" cy="2286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609600" y="2514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{c</a:t>
            </a:r>
            <a:r>
              <a:rPr lang="en-IN" baseline="-16000" dirty="0" smtClean="0"/>
              <a:t>11</a:t>
            </a:r>
            <a:r>
              <a:rPr lang="en-IN" dirty="0" smtClean="0"/>
              <a:t>,….c</a:t>
            </a:r>
            <a:r>
              <a:rPr lang="en-IN" baseline="-18000" dirty="0" smtClean="0"/>
              <a:t>1n</a:t>
            </a:r>
            <a:r>
              <a:rPr lang="en-IN" dirty="0" smtClean="0"/>
              <a:t>}</a:t>
            </a:r>
          </a:p>
          <a:p>
            <a:r>
              <a:rPr lang="en-IN" dirty="0" smtClean="0"/>
              <a:t>{c</a:t>
            </a:r>
            <a:r>
              <a:rPr lang="en-IN" baseline="-18000" dirty="0" smtClean="0"/>
              <a:t>m1</a:t>
            </a:r>
            <a:r>
              <a:rPr lang="en-IN" dirty="0" smtClean="0"/>
              <a:t>,….c</a:t>
            </a:r>
            <a:r>
              <a:rPr lang="en-IN" baseline="-18000" dirty="0" smtClean="0"/>
              <a:t>mn</a:t>
            </a:r>
            <a:r>
              <a:rPr lang="en-IN" dirty="0" smtClean="0"/>
              <a:t>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324600" y="5486400"/>
            <a:ext cx="1676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{c</a:t>
            </a:r>
            <a:r>
              <a:rPr lang="en-IN" baseline="-16000" dirty="0" smtClean="0"/>
              <a:t>11</a:t>
            </a:r>
            <a:r>
              <a:rPr lang="en-IN" dirty="0" smtClean="0"/>
              <a:t>’,….c</a:t>
            </a:r>
            <a:r>
              <a:rPr lang="en-IN" baseline="-18000" dirty="0" smtClean="0"/>
              <a:t>1n</a:t>
            </a:r>
            <a:r>
              <a:rPr lang="en-IN" dirty="0" smtClean="0"/>
              <a:t>’}</a:t>
            </a:r>
          </a:p>
          <a:p>
            <a:r>
              <a:rPr lang="en-IN" dirty="0" smtClean="0"/>
              <a:t>{c</a:t>
            </a:r>
            <a:r>
              <a:rPr lang="en-IN" baseline="-18000" dirty="0" smtClean="0"/>
              <a:t>m1</a:t>
            </a:r>
            <a:r>
              <a:rPr lang="en-IN" dirty="0" smtClean="0"/>
              <a:t>’,….c</a:t>
            </a:r>
            <a:r>
              <a:rPr lang="en-IN" baseline="-18000" dirty="0" smtClean="0"/>
              <a:t>mn</a:t>
            </a:r>
            <a:r>
              <a:rPr lang="en-IN" dirty="0" smtClean="0"/>
              <a:t>’}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10200" y="3657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+</a:t>
            </a:r>
            <a:endParaRPr lang="en-IN" sz="3200" dirty="0"/>
          </a:p>
        </p:txBody>
      </p:sp>
      <p:cxnSp>
        <p:nvCxnSpPr>
          <p:cNvPr id="79" name="Elbow Connector 78"/>
          <p:cNvCxnSpPr>
            <a:endCxn id="10" idx="3"/>
          </p:cNvCxnSpPr>
          <p:nvPr/>
        </p:nvCxnSpPr>
        <p:spPr>
          <a:xfrm rot="5400000" flipH="1" flipV="1">
            <a:off x="6572250" y="3829050"/>
            <a:ext cx="3086100" cy="685800"/>
          </a:xfrm>
          <a:prstGeom prst="bentConnector4">
            <a:avLst>
              <a:gd name="adj1" fmla="val -3050"/>
              <a:gd name="adj2" fmla="val 13333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33600" y="2438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</a:rPr>
              <a:t>1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953000" y="3657600"/>
            <a:ext cx="304800" cy="2286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Oval 117"/>
          <p:cNvSpPr/>
          <p:nvPr/>
        </p:nvSpPr>
        <p:spPr>
          <a:xfrm>
            <a:off x="5486400" y="5486400"/>
            <a:ext cx="304800" cy="2286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5" name="TextBox 144"/>
          <p:cNvSpPr txBox="1"/>
          <p:nvPr/>
        </p:nvSpPr>
        <p:spPr>
          <a:xfrm>
            <a:off x="4953000" y="3581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86400" y="5410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3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0" y="152400"/>
            <a:ext cx="4419600" cy="1252728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RANDOM FOREST:</a:t>
            </a:r>
          </a:p>
          <a:p>
            <a:r>
              <a:rPr lang="en-IN" dirty="0"/>
              <a:t> </a:t>
            </a:r>
            <a:r>
              <a:rPr lang="en-IN" sz="2400" dirty="0"/>
              <a:t>R</a:t>
            </a:r>
            <a:r>
              <a:rPr lang="en-IN" sz="2400" dirty="0" smtClean="0"/>
              <a:t>andom forest is an ensemble model for both classification and regression.</a:t>
            </a:r>
          </a:p>
          <a:p>
            <a:r>
              <a:rPr lang="en-IN" sz="2400" dirty="0"/>
              <a:t>It operates by </a:t>
            </a:r>
            <a:r>
              <a:rPr lang="en-IN" sz="2400" dirty="0" smtClean="0"/>
              <a:t>constructing a </a:t>
            </a:r>
            <a:r>
              <a:rPr lang="en-IN" sz="2400" dirty="0"/>
              <a:t>multitude of decision trees at training </a:t>
            </a:r>
            <a:r>
              <a:rPr lang="en-IN" sz="2400" dirty="0" smtClean="0"/>
              <a:t>time prediction </a:t>
            </a:r>
            <a:r>
              <a:rPr lang="en-IN" sz="2400" dirty="0"/>
              <a:t>then combines the outputs by the </a:t>
            </a:r>
            <a:r>
              <a:rPr lang="en-IN" sz="2400" dirty="0" smtClean="0"/>
              <a:t>individual trees </a:t>
            </a:r>
            <a:r>
              <a:rPr lang="en-IN" sz="2400" dirty="0"/>
              <a:t>to arrive at the final output 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A key feature of random forests is that they are correct for decision trees tendency to overfit to their  training data.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252728"/>
          </a:xfrm>
        </p:spPr>
        <p:txBody>
          <a:bodyPr/>
          <a:lstStyle/>
          <a:p>
            <a:r>
              <a:rPr lang="en-IN" u="sng" dirty="0" smtClean="0"/>
              <a:t>Random Forest Algorithm</a:t>
            </a:r>
            <a:endParaRPr lang="en-IN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752600"/>
            <a:ext cx="7848600" cy="472440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>
                <a:rot lat="0" lon="0" rev="16200000"/>
              </a:lightRig>
            </a:scene3d>
          </a:bodyPr>
          <a:lstStyle/>
          <a:p>
            <a:r>
              <a:rPr lang="en-IN" sz="2000" b="1" u="sng" dirty="0" smtClean="0"/>
              <a:t>INPUT:- 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Training set S, Inducer F, integer ntree(# of bootstrap samples)</a:t>
            </a:r>
          </a:p>
          <a:p>
            <a:endParaRPr lang="en-IN" sz="2000" dirty="0" smtClean="0"/>
          </a:p>
          <a:p>
            <a:r>
              <a:rPr lang="en-IN" sz="2000" dirty="0" smtClean="0"/>
              <a:t>Draw ntree bootstrap samples from the training set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For i=1 to ntree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{</a:t>
            </a:r>
          </a:p>
          <a:p>
            <a:pPr marL="342900" indent="-342900"/>
            <a:r>
              <a:rPr lang="en-IN" sz="2000" dirty="0" smtClean="0"/>
              <a:t>Store the bootstrap in S’</a:t>
            </a:r>
          </a:p>
          <a:p>
            <a:pPr marL="342900" indent="-342900"/>
            <a:r>
              <a:rPr lang="en-IN" sz="2000" dirty="0" smtClean="0"/>
              <a:t>3. S’=bootstrap sample from S(i.i.d. sample with replacement).</a:t>
            </a:r>
          </a:p>
          <a:p>
            <a:pPr marL="342900" indent="-342900"/>
            <a:r>
              <a:rPr lang="en-IN" sz="2000" dirty="0" smtClean="0"/>
              <a:t>Procedure is represented by inducer F and the result is stored in C</a:t>
            </a:r>
            <a:r>
              <a:rPr lang="en-IN" sz="2000" baseline="-18000" dirty="0" smtClean="0"/>
              <a:t>i</a:t>
            </a:r>
            <a:endParaRPr lang="en-IN" sz="2000" dirty="0" smtClean="0"/>
          </a:p>
          <a:p>
            <a:pPr marL="342900" indent="-342900"/>
            <a:r>
              <a:rPr lang="en-IN" sz="2000" dirty="0" smtClean="0"/>
              <a:t>4. C</a:t>
            </a:r>
            <a:r>
              <a:rPr lang="en-IN" sz="2000" baseline="-18000" dirty="0" smtClean="0"/>
              <a:t>i</a:t>
            </a:r>
            <a:r>
              <a:rPr lang="en-IN" sz="2000" dirty="0" smtClean="0"/>
              <a:t> =F(S’)</a:t>
            </a:r>
          </a:p>
          <a:p>
            <a:pPr marL="342900" indent="-342900"/>
            <a:r>
              <a:rPr lang="en-IN" sz="2000" dirty="0" smtClean="0"/>
              <a:t>5. }</a:t>
            </a:r>
          </a:p>
          <a:p>
            <a:pPr marL="342900" indent="-342900"/>
            <a:r>
              <a:rPr lang="en-IN" sz="2000" dirty="0" smtClean="0"/>
              <a:t>6. C</a:t>
            </a:r>
            <a:r>
              <a:rPr lang="en-IN" sz="2000" baseline="34000" dirty="0" smtClean="0"/>
              <a:t>*</a:t>
            </a:r>
            <a:r>
              <a:rPr lang="en-IN" sz="2000" dirty="0" smtClean="0"/>
              <a:t>(x)=arg ∑C</a:t>
            </a:r>
            <a:r>
              <a:rPr lang="en-IN" sz="2000" baseline="-18000" dirty="0" smtClean="0"/>
              <a:t>i</a:t>
            </a:r>
            <a:r>
              <a:rPr lang="en-IN" sz="2000" dirty="0" smtClean="0"/>
              <a:t>(x)/ntree</a:t>
            </a:r>
          </a:p>
          <a:p>
            <a:pPr marL="342900" indent="-342900"/>
            <a:endParaRPr lang="en-IN" sz="2000" dirty="0" smtClean="0"/>
          </a:p>
          <a:p>
            <a:pPr marL="342900" indent="-342900"/>
            <a:r>
              <a:rPr lang="en-IN" sz="2000" b="1" u="sng" dirty="0" smtClean="0"/>
              <a:t>OUTPUT:- </a:t>
            </a:r>
          </a:p>
          <a:p>
            <a:pPr marL="342900" indent="-342900"/>
            <a:r>
              <a:rPr lang="en-IN" sz="2000" dirty="0" smtClean="0"/>
              <a:t> Aggregation C</a:t>
            </a:r>
            <a:r>
              <a:rPr lang="en-IN" sz="2000" baseline="34000" dirty="0" smtClean="0"/>
              <a:t>*</a:t>
            </a: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DFD is also known as bubble chart. A DFD may be used to represent a system at any level of abstraction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DFD may be partitioned into levels that represent increasing information flow and functional detail.</a:t>
            </a:r>
          </a:p>
          <a:p>
            <a:pPr marL="118745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8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975"/>
          </a:xfrm>
        </p:spPr>
        <p:txBody>
          <a:bodyPr vert="horz" wrap="square" lIns="54864" tIns="91440" rIns="91440" bIns="45720" numCol="1" rtlCol="0" anchor="t" anchorCtr="0" compatLnSpc="1">
            <a:normAutofit fontScale="62500" lnSpcReduction="20000"/>
          </a:bodyPr>
          <a:lstStyle/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 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Existing System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Existing System Architecture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Proposed System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IN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noProof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r>
              <a:rPr lang="en-IN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Requirements Specification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Analysis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IN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IN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bIns="0" rtlCol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r" eaLnBrk="1" hangingPunct="1"/>
              <a:t>2</a:t>
            </a:fld>
            <a:endParaRPr lang="en-US" sz="1600" b="1" dirty="0">
              <a:solidFill>
                <a:srgbClr val="3F3F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diagram</a:t>
            </a:r>
            <a:endParaRPr lang="en-US" dirty="0"/>
          </a:p>
        </p:txBody>
      </p:sp>
      <p:pic>
        <p:nvPicPr>
          <p:cNvPr id="4" name="Content Placeholder 3" descr="C:\Users\Elamathy\Videos\Jp2\RFHOCC\RFHOCAdat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87525"/>
            <a:ext cx="60960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91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10" dirty="0" smtClean="0"/>
              <a:t>The </a:t>
            </a:r>
            <a:r>
              <a:rPr lang="en-US" sz="2510" dirty="0"/>
              <a:t>Unified Modeling Language is a standard language for specifying, Visualization, Constructing and documenting the artifacts of software system, as well as for business modeling and other non-software systems. </a:t>
            </a:r>
            <a:endParaRPr lang="en-US" sz="251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510" dirty="0" smtClean="0"/>
              <a:t>There are two categories of UML diagrams: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510" dirty="0" smtClean="0"/>
          </a:p>
          <a:p>
            <a:r>
              <a:rPr lang="en-US" sz="2510" dirty="0"/>
              <a:t> </a:t>
            </a:r>
            <a:r>
              <a:rPr lang="en-US" sz="2510" dirty="0" smtClean="0"/>
              <a:t>Structural Diagrams : structural diagrams represents the                                                                                          static aspect of the system.(which forms main structure)</a:t>
            </a:r>
          </a:p>
          <a:p>
            <a:endParaRPr lang="en-US" sz="2510" dirty="0" smtClean="0"/>
          </a:p>
          <a:p>
            <a:r>
              <a:rPr lang="en-US" sz="2510" dirty="0"/>
              <a:t> </a:t>
            </a:r>
            <a:r>
              <a:rPr lang="en-US" sz="2510" dirty="0" smtClean="0"/>
              <a:t>Behavioral Diagrams :  Behavioral diagrams represents the dynamic aspect of the system.(further described as the changing or moving party of a system)</a:t>
            </a:r>
            <a:endParaRPr lang="en-US" sz="2510" dirty="0"/>
          </a:p>
          <a:p>
            <a:endParaRPr lang="en-US" sz="2510" dirty="0"/>
          </a:p>
        </p:txBody>
      </p:sp>
    </p:spTree>
    <p:extLst>
      <p:ext uri="{BB962C8B-B14F-4D97-AF65-F5344CB8AC3E}">
        <p14:creationId xmlns:p14="http://schemas.microsoft.com/office/powerpoint/2010/main" val="3584853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</a:t>
            </a:r>
            <a:r>
              <a:rPr lang="en-US" sz="2400" dirty="0" smtClean="0"/>
              <a:t>lass </a:t>
            </a:r>
            <a:r>
              <a:rPr lang="en-US" sz="2400" dirty="0"/>
              <a:t>diagram in the Unified Modeling Language (UML) is a type of static structure diagram that describes the structure of a system by showing the system's classes, their attributes, operations (or methods), and the relationships among </a:t>
            </a:r>
            <a:r>
              <a:rPr lang="en-US" sz="2400" b="1" dirty="0"/>
              <a:t> </a:t>
            </a:r>
            <a:r>
              <a:rPr lang="en-US" sz="2400" dirty="0"/>
              <a:t>the classes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It explains which class contains information.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616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Class diagram</a:t>
            </a:r>
            <a:endParaRPr lang="en-US" dirty="0"/>
          </a:p>
        </p:txBody>
      </p:sp>
      <p:pic>
        <p:nvPicPr>
          <p:cNvPr id="7" name="Content Placeholder 6" descr="C:\Users\Elamathy\Videos\Jp2\RFHOCC\RFHOCAclas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2112" y="2130425"/>
            <a:ext cx="58197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13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A use case diagram </a:t>
            </a:r>
            <a:r>
              <a:rPr lang="en-US" sz="2500" dirty="0" smtClean="0"/>
              <a:t> </a:t>
            </a:r>
            <a:r>
              <a:rPr lang="en-US" sz="2500" dirty="0"/>
              <a:t>is a type of behavioral diagram defined by and created from a Use-case analysis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 </a:t>
            </a:r>
            <a:r>
              <a:rPr lang="en-US" sz="2500" dirty="0"/>
              <a:t>Its purpose is to present a graphical overview of the functionality provided by a system in terms of actors, their goals (represented as use cases), and any dependencies between those use cases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 </a:t>
            </a:r>
            <a:r>
              <a:rPr lang="en-US" sz="2500" dirty="0"/>
              <a:t>The main purpose of a use case diagram is to show what system functions are performed for which actor</a:t>
            </a:r>
            <a:r>
              <a:rPr lang="en-US" sz="2500" dirty="0" smtClean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12045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Use </a:t>
            </a:r>
            <a:r>
              <a:rPr lang="en-US" dirty="0"/>
              <a:t>C</a:t>
            </a:r>
            <a:r>
              <a:rPr lang="en-US" dirty="0" smtClean="0"/>
              <a:t>ase diagram</a:t>
            </a:r>
            <a:endParaRPr lang="en-US" dirty="0"/>
          </a:p>
        </p:txBody>
      </p:sp>
      <p:pic>
        <p:nvPicPr>
          <p:cNvPr id="4" name="Content Placeholder 3" descr="C:\Users\Elamathy\Videos\Jp2\RFHOCC\RFHOCAus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5837" y="2178050"/>
            <a:ext cx="71723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50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In the Unified Modeling Language, activity diagrams can be used to describe the business and operational step-by-step workflows of components in a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 activity diagram shows the overall flow of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87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Activity diagram</a:t>
            </a:r>
            <a:endParaRPr lang="en-US" dirty="0"/>
          </a:p>
        </p:txBody>
      </p:sp>
      <p:pic>
        <p:nvPicPr>
          <p:cNvPr id="4" name="Content Placeholder 3" descr="C:\Users\Elamathy\Videos\Jp2\RFHOCC\RFHOCAactivit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752600"/>
            <a:ext cx="32766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87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diagram in Unified Modeling Language (UML) is a kind of interaction diagram that shows how processes operate with one another and in what order.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43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Sequence </a:t>
            </a:r>
            <a:r>
              <a:rPr lang="en-US" dirty="0"/>
              <a:t>D</a:t>
            </a:r>
            <a:r>
              <a:rPr lang="en-US" dirty="0" smtClean="0"/>
              <a:t>iagram</a:t>
            </a:r>
            <a:endParaRPr lang="en-US" dirty="0"/>
          </a:p>
        </p:txBody>
      </p:sp>
      <p:pic>
        <p:nvPicPr>
          <p:cNvPr id="4" name="Content Placeholder 3" descr="C:\Users\Elamathy\Videos\Jp2\RFHOCC\RFHOCAsequ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6300" y="1676400"/>
            <a:ext cx="7391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98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216152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 </a:t>
            </a:r>
            <a:br>
              <a:rPr kumimoji="0" lang="en-IN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4953000"/>
          </a:xfrm>
        </p:spPr>
        <p:txBody>
          <a:bodyPr vert="horz" wrap="square" lIns="54864" tIns="91440" rIns="91440" bIns="45720" numCol="1" rtlCol="0" anchor="t" anchorCtr="0" compatLnSpc="1">
            <a:normAutofit lnSpcReduction="10000"/>
          </a:bodyPr>
          <a:lstStyle/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Hadoop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is an open-source software. </a:t>
            </a: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Apache Hadoop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used for processing and generating vast data sets on large scale compute cluster by using the 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MapReduce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programming model.</a:t>
            </a: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MapReduce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framework used for distributed storage and processing of dataset of big data.</a:t>
            </a: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core of Apache Hadoop consists of a storage part, known as </a:t>
            </a:r>
            <a:r>
              <a:rPr kumimoji="0" lang="en-IN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Hadoop Distributed File System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(HDFS), and a processing part which is a MapReduce programming model.</a:t>
            </a: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Hadoop splits files into large blocks and distributes them across nodes in a cluster.</a:t>
            </a: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then transfers packaged code into nodes to process the data in parallel.</a:t>
            </a: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bIns="0" rtlCol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b="1" dirty="0">
                <a:solidFill>
                  <a:srgbClr val="3F3F3F"/>
                </a:solidFill>
                <a:latin typeface="Corbel" panose="020B0503020204020204" pitchFamily="34" charset="0"/>
              </a:rPr>
              <a:pPr lvl="0" algn="r" eaLnBrk="1" hangingPunct="1"/>
              <a:t>3</a:t>
            </a:fld>
            <a:endParaRPr lang="en-US" sz="1200" b="1" dirty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Software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:</a:t>
            </a:r>
          </a:p>
          <a:p>
            <a:r>
              <a:rPr lang="en-US" sz="2400" dirty="0" smtClean="0"/>
              <a:t>Mainly we used java for programming.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539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Implementation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screenshot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Content Placeholder 3" descr="E:\1_2016 IEEE PROJECTS\6_HADOOP\JPH1618-RFHOC A Random-Forest Approach\Screenshot\Capture9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696" y="2819400"/>
            <a:ext cx="8229600" cy="325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5727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Screen shot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endParaRPr lang="en-US" sz="1800" dirty="0"/>
          </a:p>
          <a:p>
            <a:pPr marL="118745" indent="0">
              <a:buNone/>
            </a:pPr>
            <a:endParaRPr lang="en-US" sz="1800" dirty="0"/>
          </a:p>
        </p:txBody>
      </p:sp>
      <p:pic>
        <p:nvPicPr>
          <p:cNvPr id="4" name="Content Placeholder 3" descr="E:\1_2016 IEEE PROJECTS\6_HADOOP\JPH1618-RFHOC A Random-Forest Approach\Screenshot\Capture7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14127"/>
            <a:ext cx="8229600" cy="194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4682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Screen shot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en-IN" sz="1800" dirty="0"/>
              <a:t>Map Reduce </a:t>
            </a:r>
            <a:r>
              <a:rPr lang="en-IN" sz="1800" dirty="0" smtClean="0"/>
              <a:t>process starts</a:t>
            </a:r>
          </a:p>
          <a:p>
            <a:pPr marL="118745" indent="0">
              <a:buNone/>
            </a:pPr>
            <a:endParaRPr lang="en-IN" sz="1800" dirty="0" smtClean="0"/>
          </a:p>
          <a:p>
            <a:pPr marL="118745" indent="0">
              <a:buNone/>
            </a:pPr>
            <a:endParaRPr lang="en-US" sz="1800" dirty="0"/>
          </a:p>
        </p:txBody>
      </p:sp>
      <p:pic>
        <p:nvPicPr>
          <p:cNvPr id="5" name="Content Placeholder 3" descr="E:\1_2016 IEEE PROJECTS\6_HADOOP\JPH1618-RFHOC A Random-Forest Approach\Screenshot\Capture6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8325"/>
            <a:ext cx="8229600" cy="435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9901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Screen shot 4</a:t>
            </a:r>
            <a:endParaRPr lang="en-US" dirty="0"/>
          </a:p>
        </p:txBody>
      </p:sp>
      <p:pic>
        <p:nvPicPr>
          <p:cNvPr id="4" name="Content Placeholder 3" descr="E:\1_2016 IEEE PROJECTS\6_HADOOP\JPH1618-RFHOC A Random-Forest Approach\Screenshot\Capture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4123"/>
            <a:ext cx="8229600" cy="402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5416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Screen shot 5</a:t>
            </a:r>
            <a:endParaRPr lang="en-US" dirty="0"/>
          </a:p>
        </p:txBody>
      </p:sp>
      <p:pic>
        <p:nvPicPr>
          <p:cNvPr id="4" name="Content Placeholder 3" descr="E:\1_2016 IEEE PROJECTS\6_HADOOP\JPH1618-RFHOC A Random-Forest Approach\Screenshot\Capture4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96675"/>
            <a:ext cx="8229600" cy="338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0247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   Screen shot 6</a:t>
            </a:r>
            <a:endParaRPr lang="en-US" dirty="0"/>
          </a:p>
        </p:txBody>
      </p:sp>
      <p:pic>
        <p:nvPicPr>
          <p:cNvPr id="4" name="Content Placeholder 3" descr="E:\1_2016 IEEE PROJECTS\6_HADOOP\JPH1618-RFHOC A Random-Forest Approach\Screenshot\Capture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31929"/>
            <a:ext cx="8229600" cy="411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50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Screen shot 7</a:t>
            </a:r>
            <a:endParaRPr lang="en-US" dirty="0"/>
          </a:p>
        </p:txBody>
      </p:sp>
      <p:pic>
        <p:nvPicPr>
          <p:cNvPr id="6" name="Content Placeholder 5" descr="E:\1_2016 IEEE PROJECTS\6_HADOOP\JPH1618-RFHOC A Random-Forest Approach\Screenshot\Captur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28905"/>
            <a:ext cx="8229600" cy="411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6792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Screen shot 8</a:t>
            </a:r>
            <a:endParaRPr lang="en-US" dirty="0"/>
          </a:p>
        </p:txBody>
      </p:sp>
      <p:pic>
        <p:nvPicPr>
          <p:cNvPr id="4" name="Content Placeholder 3" descr="E:\1_2016 IEEE PROJECTS\6_HADOOP\JPH1618-RFHOC A Random-Forest Approach\Screenshot\Captur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4869"/>
            <a:ext cx="8229600" cy="406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392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In </a:t>
            </a:r>
            <a:r>
              <a:rPr lang="en-US" sz="1600" dirty="0"/>
              <a:t>this project, we propose RFHOC, a novel methodology to optimize Hadoop performance by leveraging the notion of a random forest to build accurate and robust performance prediction models for the phases of the map and reduce stage of a Hadoop program of interest. Taking the output of these models as the input to a genetic algorithm to automatically search the Hadoop configuration space yields a Hadoop configuration setting that leads to optimized application performance. We </a:t>
            </a:r>
            <a:r>
              <a:rPr lang="en-US" sz="1600" dirty="0" smtClean="0"/>
              <a:t>has taken </a:t>
            </a:r>
            <a:r>
              <a:rPr lang="en-US" sz="1600" dirty="0"/>
              <a:t>five input data sets ranging from 50 GB to 1 TB. </a:t>
            </a:r>
          </a:p>
          <a:p>
            <a:r>
              <a:rPr lang="en-US" sz="1600" dirty="0"/>
              <a:t>The results show that RFHOC speeds up Hadoop programs significantly over the previously proposed cost-based optimization approach. The speedups achieved are </a:t>
            </a:r>
            <a:r>
              <a:rPr lang="en-US" sz="1600" dirty="0" smtClean="0"/>
              <a:t>significant  </a:t>
            </a:r>
            <a:r>
              <a:rPr lang="en-US" sz="1600" dirty="0"/>
              <a:t>by 2.11_ on average and up to 7.4_. Furthermore, we find RFHOC’s performance benefits to increase with increasing input data set sizes.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5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3752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ABSTRACT</a:t>
            </a:r>
            <a:br>
              <a:rPr kumimoji="0" lang="en-IN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numCol="1" rtlCol="0" anchor="t" anchorCtr="0" compatLnSpc="1">
            <a:normAutofit fontScale="92500" lnSpcReduction="10000"/>
          </a:bodyPr>
          <a:lstStyle/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Hadoop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represents a java based distributed computing framework i.e., designed to support applications.</a:t>
            </a: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Hadoop performance however is significantly affected by the settings of the Hadoop configuration parameters. Unfortunately, manually tuning these parameters is very time-consuming. </a:t>
            </a: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Random forest approach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which automatically tune the Hadoop configuration parameters for optimized performance for a given application running on a given cluster. </a:t>
            </a: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MapReduce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programming model for large-scale data processing for speed up performance.</a:t>
            </a: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Novel Technique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uses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Dynamic Approach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performing speed up of the available resources. </a:t>
            </a:r>
          </a:p>
          <a:p>
            <a:pPr marL="438785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785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bIns="0" rtlCol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b="1" dirty="0">
                <a:solidFill>
                  <a:srgbClr val="3F3F3F"/>
                </a:solidFill>
                <a:latin typeface="Corbel" panose="020B0503020204020204" pitchFamily="34" charset="0"/>
              </a:rPr>
              <a:pPr lvl="0" algn="r" eaLnBrk="1" hangingPunct="1"/>
              <a:t>4</a:t>
            </a:fld>
            <a:endParaRPr lang="en-US" sz="1200" b="1" dirty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Future </a:t>
            </a:r>
            <a:r>
              <a:rPr lang="en-US" dirty="0" smtClean="0"/>
              <a:t>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Random forest approach for auto tuning Hadoop configuration scheme is to give the best configuration .In future we can represent a enhanced parallel detrended fluctuation analysis. Algorithm (EPDFA) for scalable analytics on massive datasets EPDFA is a enhanced Hadoop platform whose parameters are applied by gene expression programming.</a:t>
            </a:r>
          </a:p>
          <a:p>
            <a:pPr marL="11874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69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bIns="0" rtlCol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algn="r" eaLnBrk="1" hangingPunct="1"/>
            <a:fld id="{9A0DB2DC-4C9A-4742-B13C-FB6460FD3503}" type="slidenum">
              <a:rPr lang="en-US" sz="1200" b="1" dirty="0">
                <a:solidFill>
                  <a:srgbClr val="3F3F3F"/>
                </a:solidFill>
                <a:latin typeface="Corbel" panose="020B0503020204020204" pitchFamily="34" charset="0"/>
              </a:rPr>
              <a:pPr algn="r" eaLnBrk="1" hangingPunct="1"/>
              <a:t>41</a:t>
            </a:fld>
            <a:endParaRPr lang="en-US" sz="1200" b="1" dirty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450" y="1600200"/>
            <a:ext cx="7702550" cy="47894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978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technique has the three slot allocation technique.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DHSA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SEPB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Prescheduling.</a:t>
            </a:r>
          </a:p>
          <a:p>
            <a:pPr algn="just" eaLnBrk="1" hangingPunct="1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two major operations: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utilization optimization.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efficiency optimization.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achieves a performance speed up by a factor of over the recently proposed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Based Opitimization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(CBO) approach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bIns="0" rtlCol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b="1" dirty="0">
                <a:solidFill>
                  <a:srgbClr val="3F3F3F"/>
                </a:solidFill>
                <a:latin typeface="Corbel" panose="020B0503020204020204" pitchFamily="34" charset="0"/>
              </a:rPr>
              <a:pPr lvl="0" algn="r" eaLnBrk="1" hangingPunct="1"/>
              <a:t>5</a:t>
            </a:fld>
            <a:endParaRPr lang="en-US" sz="1200" b="1" dirty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4953000" cy="1252728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Existing System</a:t>
            </a:r>
            <a:endParaRPr kumimoji="0" lang="en-IN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  <a:ln/>
        </p:spPr>
        <p:txBody>
          <a:bodyPr vert="horz" wrap="square" lIns="54864" tIns="91440" rIns="91440" bIns="45720" anchor="t"/>
          <a:lstStyle/>
          <a:p>
            <a:endParaRPr sz="2000" dirty="0"/>
          </a:p>
          <a:p>
            <a:r>
              <a:rPr sz="2000" dirty="0"/>
              <a:t>Hadoop framework has up to 190 configuration parameters,and it is highly sensitive to the settings of the parameters.</a:t>
            </a:r>
          </a:p>
          <a:p>
            <a:endParaRPr sz="2000" dirty="0"/>
          </a:p>
          <a:p>
            <a:r>
              <a:rPr sz="2000" b="1" dirty="0"/>
              <a:t>RFHOC,</a:t>
            </a:r>
            <a:r>
              <a:rPr sz="2000" dirty="0"/>
              <a:t>is a typical characteristic of these applications is that they run repeatedly with different input data sets.</a:t>
            </a:r>
          </a:p>
          <a:p>
            <a:endParaRPr sz="2000" dirty="0"/>
          </a:p>
          <a:p>
            <a:r>
              <a:rPr sz="2000" dirty="0"/>
              <a:t>In </a:t>
            </a:r>
            <a:r>
              <a:rPr sz="2000" b="1" dirty="0"/>
              <a:t>Random Forest Approach</a:t>
            </a:r>
            <a:r>
              <a:rPr sz="2000" dirty="0"/>
              <a:t>,the Hadoop configuration parameters for optimized performance for a given application running on a given cluster. </a:t>
            </a:r>
          </a:p>
          <a:p>
            <a:endParaRPr sz="2000" dirty="0"/>
          </a:p>
          <a:p>
            <a:r>
              <a:rPr sz="2000" dirty="0"/>
              <a:t>The model takes Hadoop configurations as input and outputs a performance prediction.</a:t>
            </a:r>
          </a:p>
          <a:p>
            <a:endParaRPr sz="2000" dirty="0"/>
          </a:p>
          <a:p>
            <a:r>
              <a:rPr sz="2000" dirty="0"/>
              <a:t> In a subsequent step, the performance prediction models for each phase as part of a genetic algorithm to search for the optimum Hadoop configuration.</a:t>
            </a:r>
          </a:p>
          <a:p>
            <a:endParaRPr sz="2000" dirty="0"/>
          </a:p>
          <a:p>
            <a:r>
              <a:rPr lang="en-IN" altLang="x-none" sz="2000" b="1" dirty="0"/>
              <a:t>RFHOC</a:t>
            </a:r>
            <a:r>
              <a:rPr lang="en-IN" altLang="x-none" sz="2000" dirty="0"/>
              <a:t>,is extremely tedious and time consuming.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bIns="0" rtlCol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b="1" dirty="0">
                <a:solidFill>
                  <a:srgbClr val="3F3F3F"/>
                </a:solidFill>
                <a:latin typeface="Corbel" panose="020B0503020204020204" pitchFamily="34" charset="0"/>
              </a:rPr>
              <a:pPr lvl="0" algn="r" eaLnBrk="1" hangingPunct="1"/>
              <a:t>6</a:t>
            </a:fld>
            <a:endParaRPr lang="en-US" sz="1200" b="1" dirty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8229600" cy="1252728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Existing System Architecture</a:t>
            </a:r>
            <a:endParaRPr kumimoji="0" lang="en-IN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bIns="0" rtlCol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b="1" dirty="0">
                <a:solidFill>
                  <a:srgbClr val="3F3F3F"/>
                </a:solidFill>
                <a:latin typeface="Corbel" panose="020B0503020204020204" pitchFamily="34" charset="0"/>
              </a:rPr>
              <a:pPr lvl="0" algn="r" eaLnBrk="1" hangingPunct="1"/>
              <a:t>7</a:t>
            </a:fld>
            <a:endParaRPr lang="en-US" sz="1200" b="1" dirty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" y="1600200"/>
            <a:ext cx="8686800" cy="495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7526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RFHOC Profiling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17526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RFHOC Searching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17526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RFHOC Modeling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0" y="16764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Industrial</a:t>
            </a:r>
          </a:p>
          <a:p>
            <a:pPr algn="ctr"/>
            <a:r>
              <a:rPr lang="en-IN" sz="1600" dirty="0" smtClean="0"/>
              <a:t>Environment</a:t>
            </a:r>
            <a:endParaRPr lang="en-IN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457200" y="2667000"/>
            <a:ext cx="685800" cy="76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2667000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Small</a:t>
            </a:r>
          </a:p>
          <a:p>
            <a:pPr algn="ctr"/>
            <a:r>
              <a:rPr lang="en-IN" sz="1400" dirty="0" smtClean="0"/>
              <a:t>Input</a:t>
            </a:r>
          </a:p>
          <a:p>
            <a:pPr algn="ctr"/>
            <a:r>
              <a:rPr lang="en-IN" sz="1400" dirty="0" smtClean="0"/>
              <a:t>Data</a:t>
            </a:r>
            <a:endParaRPr lang="en-IN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1219200" y="2667000"/>
            <a:ext cx="457200" cy="76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219200" y="2895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Job</a:t>
            </a:r>
            <a:endParaRPr lang="en-IN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1752600" y="2667000"/>
            <a:ext cx="1295400" cy="76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676400" y="2667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Random</a:t>
            </a:r>
          </a:p>
          <a:p>
            <a:pPr algn="ctr"/>
            <a:r>
              <a:rPr lang="en-IN" sz="1400" dirty="0" smtClean="0"/>
              <a:t>Generated</a:t>
            </a:r>
          </a:p>
          <a:p>
            <a:pPr algn="ctr"/>
            <a:r>
              <a:rPr lang="en-IN" sz="1400" dirty="0" smtClean="0"/>
              <a:t>Configurations</a:t>
            </a:r>
            <a:endParaRPr lang="en-IN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62000" y="34290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38400" y="34290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447800" y="34290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315200" y="2590800"/>
            <a:ext cx="13716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7391400" y="2590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Application</a:t>
            </a:r>
            <a:endParaRPr lang="en-IN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381000" y="3733800"/>
            <a:ext cx="2667000" cy="3048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3733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Hadoop Cluster</a:t>
            </a:r>
            <a:endParaRPr lang="en-IN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398929" y="4329953"/>
            <a:ext cx="2667000" cy="3048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ounded Rectangle 40"/>
          <p:cNvSpPr/>
          <p:nvPr/>
        </p:nvSpPr>
        <p:spPr>
          <a:xfrm>
            <a:off x="457200" y="4953000"/>
            <a:ext cx="2514600" cy="12192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838200" y="4343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Workload Profiler</a:t>
            </a:r>
            <a:endParaRPr lang="en-IN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00200" y="4038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00200" y="46482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" y="502920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IN" sz="1400" dirty="0" smtClean="0"/>
              <a:t>Input data size</a:t>
            </a:r>
          </a:p>
          <a:p>
            <a:pPr algn="ctr">
              <a:buFont typeface="Arial" pitchFamily="34" charset="0"/>
              <a:buChar char="•"/>
            </a:pPr>
            <a:r>
              <a:rPr lang="en-IN" sz="1400" dirty="0" smtClean="0"/>
              <a:t>Output data size</a:t>
            </a:r>
          </a:p>
          <a:p>
            <a:pPr algn="ctr">
              <a:buFont typeface="Arial" pitchFamily="34" charset="0"/>
              <a:buChar char="•"/>
            </a:pPr>
            <a:r>
              <a:rPr lang="en-IN" sz="1400" dirty="0" smtClean="0"/>
              <a:t>Execution time</a:t>
            </a:r>
          </a:p>
          <a:p>
            <a:pPr algn="ctr">
              <a:buFont typeface="Arial" pitchFamily="34" charset="0"/>
              <a:buChar char="•"/>
            </a:pPr>
            <a:r>
              <a:rPr lang="en-IN" sz="1400" dirty="0" smtClean="0"/>
              <a:t>Hadoop Configuration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200400" y="3429000"/>
            <a:ext cx="990600" cy="990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ounded Rectangle 47"/>
          <p:cNvSpPr/>
          <p:nvPr/>
        </p:nvSpPr>
        <p:spPr>
          <a:xfrm>
            <a:off x="4495800" y="3429000"/>
            <a:ext cx="1219200" cy="990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3124200" y="3581400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Random</a:t>
            </a:r>
          </a:p>
          <a:p>
            <a:pPr algn="ctr"/>
            <a:r>
              <a:rPr lang="en-IN" sz="1400" dirty="0" smtClean="0"/>
              <a:t>Forest</a:t>
            </a:r>
          </a:p>
          <a:p>
            <a:pPr algn="ctr"/>
            <a:r>
              <a:rPr lang="en-IN" sz="1400" dirty="0" smtClean="0"/>
              <a:t>Algorithm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19600" y="3429000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Regression</a:t>
            </a:r>
          </a:p>
          <a:p>
            <a:pPr algn="ctr"/>
            <a:r>
              <a:rPr lang="en-IN" sz="1400" dirty="0" smtClean="0"/>
              <a:t>Models For Map and </a:t>
            </a:r>
          </a:p>
          <a:p>
            <a:pPr algn="ctr"/>
            <a:r>
              <a:rPr lang="en-IN" sz="1400" dirty="0" smtClean="0"/>
              <a:t>Reduce Stage 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191000" y="3962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715000" y="3962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019800" y="3733800"/>
            <a:ext cx="838200" cy="533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5715000" y="3733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Generic </a:t>
            </a:r>
          </a:p>
          <a:p>
            <a:pPr algn="ctr"/>
            <a:r>
              <a:rPr lang="en-IN" sz="1400" dirty="0" smtClean="0"/>
              <a:t>Algorithm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419600" y="5181600"/>
            <a:ext cx="1447800" cy="990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4419600" y="51816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Hadoop</a:t>
            </a:r>
          </a:p>
          <a:p>
            <a:pPr algn="ctr"/>
            <a:r>
              <a:rPr lang="en-IN" sz="1400" dirty="0" smtClean="0"/>
              <a:t>Configuration</a:t>
            </a:r>
          </a:p>
          <a:p>
            <a:pPr algn="ctr"/>
            <a:r>
              <a:rPr lang="en-IN" sz="1400" dirty="0" smtClean="0"/>
              <a:t>For Optimized</a:t>
            </a:r>
          </a:p>
          <a:p>
            <a:pPr algn="ctr"/>
            <a:r>
              <a:rPr lang="en-IN" sz="1400" dirty="0" smtClean="0"/>
              <a:t>Performance 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001000" y="4267200"/>
            <a:ext cx="838200" cy="533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7848600" y="43434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Routine </a:t>
            </a:r>
          </a:p>
          <a:p>
            <a:pPr algn="ctr"/>
            <a:r>
              <a:rPr lang="en-IN" sz="1400" dirty="0" smtClean="0"/>
              <a:t>Job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162800" y="4267200"/>
            <a:ext cx="762000" cy="533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7091083" y="427168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Big Input</a:t>
            </a:r>
          </a:p>
          <a:p>
            <a:pPr algn="ctr"/>
            <a:r>
              <a:rPr lang="en-IN" sz="1400" dirty="0" smtClean="0"/>
              <a:t>Data</a:t>
            </a:r>
            <a:endParaRPr lang="en-IN"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7086600" y="5486400"/>
            <a:ext cx="1752600" cy="3048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7239000" y="54864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Hadoop Cluster</a:t>
            </a:r>
            <a:endParaRPr lang="en-IN" sz="1400" dirty="0"/>
          </a:p>
        </p:txBody>
      </p:sp>
      <p:cxnSp>
        <p:nvCxnSpPr>
          <p:cNvPr id="74" name="Elbow Connector 73"/>
          <p:cNvCxnSpPr>
            <a:stCxn id="41" idx="3"/>
            <a:endCxn id="47" idx="2"/>
          </p:cNvCxnSpPr>
          <p:nvPr/>
        </p:nvCxnSpPr>
        <p:spPr>
          <a:xfrm flipV="1">
            <a:off x="2971800" y="4419600"/>
            <a:ext cx="723900" cy="1143000"/>
          </a:xfrm>
          <a:prstGeom prst="bent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867400" y="54102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477000" y="42672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9" idx="2"/>
          </p:cNvCxnSpPr>
          <p:nvPr/>
        </p:nvCxnSpPr>
        <p:spPr>
          <a:xfrm flipH="1">
            <a:off x="7543800" y="4794902"/>
            <a:ext cx="4483" cy="6914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8382000" y="48006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543800" y="2971800"/>
            <a:ext cx="0" cy="12954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8305800" y="2971800"/>
            <a:ext cx="0" cy="12954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5400000">
            <a:off x="7126187" y="3465613"/>
            <a:ext cx="114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Periodically</a:t>
            </a:r>
            <a:endParaRPr lang="en-IN" sz="1400" dirty="0"/>
          </a:p>
        </p:txBody>
      </p:sp>
      <p:sp>
        <p:nvSpPr>
          <p:cNvPr id="122" name="TextBox 121"/>
          <p:cNvSpPr txBox="1"/>
          <p:nvPr/>
        </p:nvSpPr>
        <p:spPr>
          <a:xfrm rot="5400000">
            <a:off x="6821387" y="3541813"/>
            <a:ext cx="114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updating</a:t>
            </a:r>
            <a:endParaRPr lang="en-IN" sz="1400" dirty="0"/>
          </a:p>
        </p:txBody>
      </p:sp>
      <p:sp>
        <p:nvSpPr>
          <p:cNvPr id="123" name="TextBox 122"/>
          <p:cNvSpPr txBox="1"/>
          <p:nvPr/>
        </p:nvSpPr>
        <p:spPr>
          <a:xfrm rot="5400000">
            <a:off x="7888187" y="3465613"/>
            <a:ext cx="114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Periodically</a:t>
            </a:r>
            <a:endParaRPr lang="en-IN" sz="1400" dirty="0"/>
          </a:p>
        </p:txBody>
      </p:sp>
      <p:sp>
        <p:nvSpPr>
          <p:cNvPr id="124" name="TextBox 123"/>
          <p:cNvSpPr txBox="1"/>
          <p:nvPr/>
        </p:nvSpPr>
        <p:spPr>
          <a:xfrm rot="5400000">
            <a:off x="7720100" y="3481300"/>
            <a:ext cx="869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running</a:t>
            </a:r>
            <a:endParaRPr lang="en-IN" sz="1400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7239000" y="2362200"/>
            <a:ext cx="0" cy="1903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762000" y="2362200"/>
            <a:ext cx="6477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62000" y="23622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71" idx="1"/>
          </p:cNvCxnSpPr>
          <p:nvPr/>
        </p:nvCxnSpPr>
        <p:spPr>
          <a:xfrm>
            <a:off x="5867400" y="5638800"/>
            <a:ext cx="1219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477000" y="2971800"/>
            <a:ext cx="0" cy="760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733800" y="2971800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33800" y="29718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267200" y="2667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Iterative Search</a:t>
            </a:r>
            <a:endParaRPr lang="en-IN" sz="1400" dirty="0"/>
          </a:p>
        </p:txBody>
      </p:sp>
      <p:sp>
        <p:nvSpPr>
          <p:cNvPr id="166" name="TextBox 165"/>
          <p:cNvSpPr txBox="1"/>
          <p:nvPr/>
        </p:nvSpPr>
        <p:spPr>
          <a:xfrm rot="16200000">
            <a:off x="6249889" y="3198911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Randomly Sample</a:t>
            </a:r>
            <a:endParaRPr lang="en-I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bIns="0" rtlCol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b="1" dirty="0">
                <a:solidFill>
                  <a:srgbClr val="3F3F3F"/>
                </a:solidFill>
                <a:latin typeface="Corbel" panose="020B0503020204020204" pitchFamily="34" charset="0"/>
              </a:rPr>
              <a:pPr lvl="0" algn="r" eaLnBrk="1" hangingPunct="1"/>
              <a:t>8</a:t>
            </a:fld>
            <a:endParaRPr lang="en-US" sz="1200" b="1" dirty="0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438400" y="367145"/>
            <a:ext cx="5410200" cy="77585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sz="4100" b="1" kern="1200" cap="none" spc="0" normalizeH="0" baseline="0" noProof="0" dirty="0" smtClean="0">
                <a:solidFill>
                  <a:srgbClr val="FFC8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System</a:t>
            </a:r>
            <a:endParaRPr kumimoji="0" lang="en-US" sz="4100" b="1" kern="1200" cap="none" spc="0" normalizeH="0" baseline="0" noProof="0" dirty="0">
              <a:solidFill>
                <a:srgbClr val="FFC8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220200" cy="5943600"/>
          </a:xfrm>
          <a:ln/>
        </p:spPr>
        <p:txBody>
          <a:bodyPr vert="horz" wrap="square" lIns="54864" tIns="91440" rIns="91440" bIns="45720" anchor="t"/>
          <a:lstStyle/>
          <a:p>
            <a:endParaRPr sz="1900" dirty="0"/>
          </a:p>
          <a:p>
            <a:r>
              <a:rPr sz="1900" dirty="0"/>
              <a:t>The </a:t>
            </a:r>
            <a:r>
              <a:rPr sz="1900" b="1" dirty="0"/>
              <a:t>Novel technique</a:t>
            </a:r>
            <a:r>
              <a:rPr sz="1900" dirty="0"/>
              <a:t> is used to improve performance speedup using three techniques.</a:t>
            </a:r>
          </a:p>
          <a:p>
            <a:endParaRPr sz="1900" dirty="0"/>
          </a:p>
          <a:p>
            <a:r>
              <a:rPr sz="1900" dirty="0"/>
              <a:t>Dynamic slot allocation Scheme (DSAS), it allows slot to reallocate or reduce slots based on its need. </a:t>
            </a:r>
          </a:p>
          <a:p>
            <a:endParaRPr sz="1900" dirty="0"/>
          </a:p>
          <a:p>
            <a:r>
              <a:rPr sz="1900" dirty="0"/>
              <a:t>Execution Performance balancing Scheme to balance the performance criteria between single job and group of jobs.</a:t>
            </a:r>
          </a:p>
          <a:p>
            <a:endParaRPr sz="1900" dirty="0"/>
          </a:p>
          <a:p>
            <a:r>
              <a:rPr sz="1900" dirty="0"/>
              <a:t>Slot Pre-scheduling technique that can perform data locality with cost fairness to produce a system called Dynamic MR.</a:t>
            </a:r>
          </a:p>
          <a:p>
            <a:endParaRPr sz="1900" dirty="0"/>
          </a:p>
          <a:p>
            <a:r>
              <a:rPr sz="1900" dirty="0"/>
              <a:t> In addition to the multi data center processing to add clustering concept,it splits the data and process the data in multiple datacenters</a:t>
            </a:r>
            <a:r>
              <a:rPr sz="1900" dirty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sz="1900" dirty="0">
              <a:solidFill>
                <a:srgbClr val="FF0000"/>
              </a:solidFill>
            </a:endParaRPr>
          </a:p>
          <a:p>
            <a:r>
              <a:rPr sz="1900" dirty="0"/>
              <a:t> By combining the similar data into clusters  we can process the data in short execution time. After preprocessing,they split into multiple files and apply clustering process. </a:t>
            </a:r>
          </a:p>
          <a:p>
            <a:endParaRPr sz="1900" dirty="0">
              <a:solidFill>
                <a:srgbClr val="FF0000"/>
              </a:solidFill>
            </a:endParaRPr>
          </a:p>
          <a:p>
            <a:endParaRPr sz="1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1747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r>
              <a:rPr lang="en-US" sz="4000" dirty="0" smtClean="0"/>
              <a:t>PROPOSED SYSTEM ARCHITECTURE</a:t>
            </a:r>
            <a:endParaRPr lang="en-US" sz="4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6934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51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710</TotalTime>
  <Words>1744</Words>
  <Application>Microsoft Office PowerPoint</Application>
  <PresentationFormat>On-screen Show (4:3)</PresentationFormat>
  <Paragraphs>294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Corbel</vt:lpstr>
      <vt:lpstr>Gungsuh</vt:lpstr>
      <vt:lpstr>Narkisim</vt:lpstr>
      <vt:lpstr>Times New Roman</vt:lpstr>
      <vt:lpstr>Wingdings</vt:lpstr>
      <vt:lpstr>Wingdings 2</vt:lpstr>
      <vt:lpstr>Wingdings 3</vt:lpstr>
      <vt:lpstr>Module</vt:lpstr>
      <vt:lpstr>A Novel Approach for Auto-Tuning Hadoop’s Configuration</vt:lpstr>
      <vt:lpstr>CONTENTS</vt:lpstr>
      <vt:lpstr>INTRODUCTION  </vt:lpstr>
      <vt:lpstr>ABSTRACT </vt:lpstr>
      <vt:lpstr>PowerPoint Presentation</vt:lpstr>
      <vt:lpstr>Existing System</vt:lpstr>
      <vt:lpstr>Existing System Architecture</vt:lpstr>
      <vt:lpstr>PowerPoint Presentation</vt:lpstr>
      <vt:lpstr>    PROPOSED SYSTEM ARCHITECTURE</vt:lpstr>
      <vt:lpstr>SYSTEM REQUIREMENTS</vt:lpstr>
      <vt:lpstr>PowerPoint Presentation</vt:lpstr>
      <vt:lpstr>PowerPoint Presentation</vt:lpstr>
      <vt:lpstr>Feasibility Study</vt:lpstr>
      <vt:lpstr>PowerPoint Presentation</vt:lpstr>
      <vt:lpstr>Algorithms</vt:lpstr>
      <vt:lpstr>Genetic Algorithm</vt:lpstr>
      <vt:lpstr>Algorithms </vt:lpstr>
      <vt:lpstr>Random Forest Algorithm</vt:lpstr>
      <vt:lpstr>             Data Flow Diagram</vt:lpstr>
      <vt:lpstr>Dataflow diagram</vt:lpstr>
      <vt:lpstr>                 UML Diagrams</vt:lpstr>
      <vt:lpstr>                 Class Diagram</vt:lpstr>
      <vt:lpstr>                Class diagram</vt:lpstr>
      <vt:lpstr>               Use Case Diagram</vt:lpstr>
      <vt:lpstr>               Use Case diagram</vt:lpstr>
      <vt:lpstr>             Activity Diagram</vt:lpstr>
      <vt:lpstr>                 Activity diagram</vt:lpstr>
      <vt:lpstr>           Sequence Diagram</vt:lpstr>
      <vt:lpstr>             Sequence Diagram</vt:lpstr>
      <vt:lpstr>            Software overview</vt:lpstr>
      <vt:lpstr>                    Implementation                         screenshot 1</vt:lpstr>
      <vt:lpstr>                      Screen shot 2</vt:lpstr>
      <vt:lpstr>                   Screen shot 3</vt:lpstr>
      <vt:lpstr>                   Screen shot 4</vt:lpstr>
      <vt:lpstr>                    Screen shot 5</vt:lpstr>
      <vt:lpstr>                  Screen shot 6</vt:lpstr>
      <vt:lpstr>                    Screen shot 7</vt:lpstr>
      <vt:lpstr>                    Screen shot 8</vt:lpstr>
      <vt:lpstr>                       conclusion</vt:lpstr>
      <vt:lpstr>          Future enhancement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Approach for Auto-Tuning Hadoop’s Configuration</dc:title>
  <dc:creator>avanthi</dc:creator>
  <cp:lastModifiedBy>akhil</cp:lastModifiedBy>
  <cp:revision>83</cp:revision>
  <dcterms:created xsi:type="dcterms:W3CDTF">2017-12-19T05:24:33Z</dcterms:created>
  <dcterms:modified xsi:type="dcterms:W3CDTF">2018-04-03T15:13:09Z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