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9" r:id="rId3"/>
    <p:sldId id="258" r:id="rId4"/>
    <p:sldId id="266" r:id="rId5"/>
    <p:sldId id="260" r:id="rId6"/>
    <p:sldId id="267"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EC81B-B51B-6499-3A4B-46A1056AFAE8}" v="529" dt="2024-04-27T01:32:19.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350819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848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7995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949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00715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7065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9969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4212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454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15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592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5534007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A802E7-A6B4-9E71-5099-3A7E9A543AEF}"/>
              </a:ext>
            </a:extLst>
          </p:cNvPr>
          <p:cNvPicPr>
            <a:picLocks noChangeAspect="1"/>
          </p:cNvPicPr>
          <p:nvPr/>
        </p:nvPicPr>
        <p:blipFill rotWithShape="1">
          <a:blip r:embed="rId2"/>
          <a:srcRect l="24287" r="11093" b="1"/>
          <a:stretch/>
        </p:blipFill>
        <p:spPr>
          <a:xfrm>
            <a:off x="8072695" y="237744"/>
            <a:ext cx="4124416" cy="6382512"/>
          </a:xfrm>
          <a:prstGeom prst="rect">
            <a:avLst/>
          </a:prstGeom>
        </p:spPr>
      </p:pic>
      <p:sp>
        <p:nvSpPr>
          <p:cNvPr id="11" name="Rectangle 10">
            <a:extLst>
              <a:ext uri="{FF2B5EF4-FFF2-40B4-BE49-F238E27FC236}">
                <a16:creationId xmlns:a16="http://schemas.microsoft.com/office/drawing/2014/main" id="{891D1FF4-7F97-4936-9A4C-9FB71D8FB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577327" y="496917"/>
            <a:ext cx="6976692" cy="1744183"/>
          </a:xfrm>
        </p:spPr>
        <p:txBody>
          <a:bodyPr>
            <a:normAutofit/>
          </a:bodyPr>
          <a:lstStyle/>
          <a:p>
            <a:r>
              <a:rPr lang="en-US" cap="all" dirty="0">
                <a:latin typeface="Times New Roman"/>
                <a:cs typeface="Times New Roman"/>
              </a:rPr>
              <a:t>RUBIKS CUBE SOLVER</a:t>
            </a:r>
            <a:endParaRPr lang="en-US" dirty="0">
              <a:latin typeface="Times New Roman"/>
              <a:cs typeface="Times New Roman"/>
            </a:endParaRPr>
          </a:p>
          <a:p>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577327" y="4112289"/>
            <a:ext cx="6281928" cy="1575368"/>
          </a:xfrm>
        </p:spPr>
        <p:txBody>
          <a:bodyPr vert="horz" lIns="91440" tIns="45720" rIns="91440" bIns="45720" rtlCol="0" anchor="t">
            <a:normAutofit/>
          </a:bodyPr>
          <a:lstStyle/>
          <a:p>
            <a:pPr marL="0" indent="0">
              <a:spcBef>
                <a:spcPts val="0"/>
              </a:spcBef>
              <a:buNone/>
            </a:pPr>
            <a:r>
              <a:rPr lang="en-US" sz="2400" b="1" dirty="0">
                <a:latin typeface="Times New Roman"/>
                <a:cs typeface="Times New Roman"/>
              </a:rPr>
              <a:t>GROUP 8</a:t>
            </a:r>
            <a:endParaRPr lang="en-US" sz="2400" dirty="0">
              <a:latin typeface="Times New Roman"/>
              <a:cs typeface="Times New Roman"/>
            </a:endParaRPr>
          </a:p>
          <a:p>
            <a:pPr marL="0" indent="0">
              <a:spcBef>
                <a:spcPts val="0"/>
              </a:spcBef>
              <a:buClr>
                <a:srgbClr val="262626"/>
              </a:buClr>
              <a:buNone/>
            </a:pPr>
            <a:r>
              <a:rPr lang="en-US" sz="2400" dirty="0">
                <a:latin typeface="Times New Roman"/>
                <a:cs typeface="Times New Roman"/>
              </a:rPr>
              <a:t>Alekhya Ettedi</a:t>
            </a:r>
          </a:p>
          <a:p>
            <a:pPr marL="0" indent="0">
              <a:spcBef>
                <a:spcPts val="0"/>
              </a:spcBef>
              <a:buClr>
                <a:srgbClr val="262626"/>
              </a:buClr>
              <a:buNone/>
            </a:pPr>
            <a:r>
              <a:rPr lang="en-US" sz="2400" dirty="0">
                <a:latin typeface="Times New Roman"/>
                <a:cs typeface="Times New Roman"/>
              </a:rPr>
              <a:t>Venkata Sai Chaitanya Reddy Gangireddy</a:t>
            </a:r>
          </a:p>
          <a:p>
            <a:pPr marL="0" indent="0">
              <a:spcBef>
                <a:spcPts val="0"/>
              </a:spcBef>
              <a:buClr>
                <a:srgbClr val="262626"/>
              </a:buClr>
              <a:buNone/>
            </a:pPr>
            <a:endParaRPr lang="en-US" sz="2400" dirty="0">
              <a:latin typeface="Times New Roman"/>
              <a:cs typeface="Segoe UI"/>
            </a:endParaRPr>
          </a:p>
          <a:p>
            <a:pPr>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385036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REFERENCES</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latin typeface="Times New Roman"/>
                <a:ea typeface="+mn-lt"/>
                <a:cs typeface="+mn-lt"/>
              </a:rPr>
              <a:t>T. Rokicki and M. Davidson, “God’s number is 26 in the quarter-turn metric,” (2014). </a:t>
            </a:r>
            <a:endParaRPr lang="en-US" sz="2400">
              <a:latin typeface="Times New Roman"/>
              <a:ea typeface="+mn-lt"/>
              <a:cs typeface="Times New Roman"/>
            </a:endParaRPr>
          </a:p>
          <a:p>
            <a:pPr algn="just">
              <a:buClr>
                <a:srgbClr val="262626"/>
              </a:buClr>
            </a:pPr>
            <a:r>
              <a:rPr lang="en-US" sz="2400" dirty="0">
                <a:latin typeface="Times New Roman"/>
                <a:ea typeface="+mn-lt"/>
                <a:cs typeface="+mn-lt"/>
              </a:rPr>
              <a:t>R. E. Korf, “Finding optimal solutions to Rubik's cube using pattern databases,” (1997). </a:t>
            </a:r>
            <a:endParaRPr lang="en-US" sz="2400">
              <a:latin typeface="Times New Roman"/>
              <a:ea typeface="+mn-lt"/>
              <a:cs typeface="Times New Roman"/>
            </a:endParaRPr>
          </a:p>
          <a:p>
            <a:pPr algn="just">
              <a:buClr>
                <a:srgbClr val="262626"/>
              </a:buClr>
            </a:pPr>
            <a:r>
              <a:rPr lang="en-US" sz="2400" dirty="0">
                <a:latin typeface="Times New Roman"/>
                <a:ea typeface="+mn-lt"/>
                <a:cs typeface="+mn-lt"/>
              </a:rPr>
              <a:t>D. Silver, J. Schrittwieser, et al., “Mastering the game of go without human knowledge,” (2017).</a:t>
            </a:r>
          </a:p>
          <a:p>
            <a:pPr algn="just">
              <a:buClr>
                <a:srgbClr val="262626"/>
              </a:buClr>
            </a:pPr>
            <a:r>
              <a:rPr lang="en-US" sz="2400" dirty="0">
                <a:latin typeface="Times New Roman"/>
                <a:ea typeface="+mn-lt"/>
                <a:cs typeface="+mn-lt"/>
              </a:rPr>
              <a:t>F. Agostinelli, S. McAleer, et al., “Solving the Rubik's cube with deep reinforcement learning and search,” (2019).</a:t>
            </a:r>
            <a:endParaRPr lang="en-US" sz="2400" dirty="0">
              <a:latin typeface="Times New Roman"/>
              <a:cs typeface="Times New Roman"/>
            </a:endParaRPr>
          </a:p>
        </p:txBody>
      </p:sp>
    </p:spTree>
    <p:extLst>
      <p:ext uri="{BB962C8B-B14F-4D97-AF65-F5344CB8AC3E}">
        <p14:creationId xmlns:p14="http://schemas.microsoft.com/office/powerpoint/2010/main" val="75855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688042"/>
          </a:xfrm>
        </p:spPr>
        <p:txBody>
          <a:bodyPr>
            <a:normAutofit/>
          </a:bodyPr>
          <a:lstStyle/>
          <a:p>
            <a:r>
              <a:rPr lang="en-US" sz="3600" dirty="0">
                <a:latin typeface="Times New Roman"/>
                <a:cs typeface="Times New Roman"/>
              </a:rPr>
              <a:t>CONTENTS</a:t>
            </a: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601507"/>
            <a:ext cx="10515600" cy="3354015"/>
          </a:xfrm>
        </p:spPr>
        <p:txBody>
          <a:bodyPr vert="horz" lIns="91440" tIns="45720" rIns="91440" bIns="45720" rtlCol="0" anchor="t">
            <a:normAutofit/>
          </a:bodyPr>
          <a:lstStyle/>
          <a:p>
            <a:r>
              <a:rPr lang="en-US" sz="2400" dirty="0">
                <a:latin typeface="Times New Roman"/>
                <a:cs typeface="Times New Roman"/>
              </a:rPr>
              <a:t>Abstract</a:t>
            </a:r>
          </a:p>
          <a:p>
            <a:pPr>
              <a:buClr>
                <a:srgbClr val="262626"/>
              </a:buClr>
            </a:pPr>
            <a:r>
              <a:rPr lang="en-US" sz="2400" dirty="0">
                <a:latin typeface="Times New Roman"/>
                <a:cs typeface="Times New Roman"/>
              </a:rPr>
              <a:t>Introduction</a:t>
            </a:r>
            <a:endParaRPr lang="en-US" dirty="0"/>
          </a:p>
          <a:p>
            <a:r>
              <a:rPr lang="en-US" sz="2400" dirty="0">
                <a:latin typeface="Times New Roman"/>
                <a:cs typeface="Times New Roman"/>
              </a:rPr>
              <a:t>Objective </a:t>
            </a:r>
          </a:p>
          <a:p>
            <a:r>
              <a:rPr lang="en-US" sz="2400" dirty="0">
                <a:latin typeface="Times New Roman"/>
                <a:cs typeface="Times New Roman"/>
              </a:rPr>
              <a:t>Project Approach</a:t>
            </a:r>
          </a:p>
          <a:p>
            <a:r>
              <a:rPr lang="en-US" sz="2400" dirty="0">
                <a:latin typeface="Times New Roman"/>
                <a:cs typeface="Times New Roman"/>
              </a:rPr>
              <a:t>Conclusion</a:t>
            </a:r>
          </a:p>
          <a:p>
            <a:r>
              <a:rPr lang="en-US" sz="2400" dirty="0">
                <a:latin typeface="Times New Roman"/>
                <a:cs typeface="Times New Roman"/>
              </a:rPr>
              <a:t>References</a:t>
            </a:r>
          </a:p>
        </p:txBody>
      </p:sp>
    </p:spTree>
    <p:extLst>
      <p:ext uri="{BB962C8B-B14F-4D97-AF65-F5344CB8AC3E}">
        <p14:creationId xmlns:p14="http://schemas.microsoft.com/office/powerpoint/2010/main" val="339380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ABSTRACT</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a:latin typeface="Times New Roman"/>
                <a:ea typeface="+mn-lt"/>
                <a:cs typeface="+mn-lt"/>
              </a:rPr>
              <a:t>Rubik's Cube solution using reinforcement learning technique. </a:t>
            </a:r>
            <a:endParaRPr lang="en-US" sz="2400">
              <a:latin typeface="Times New Roman"/>
              <a:cs typeface="Times New Roman"/>
            </a:endParaRPr>
          </a:p>
          <a:p>
            <a:pPr algn="just">
              <a:buClr>
                <a:srgbClr val="262626"/>
              </a:buClr>
            </a:pPr>
            <a:r>
              <a:rPr lang="en-US" sz="2400" dirty="0">
                <a:latin typeface="Times New Roman"/>
                <a:ea typeface="+mn-lt"/>
                <a:cs typeface="+mn-lt"/>
              </a:rPr>
              <a:t>With a single objective state and a wide state space, this classic combinatorial puzzle presents a significant challenge for artificial intelligence. It is unlikely for any randomly produced sequence to attain the desired state.</a:t>
            </a:r>
            <a:endParaRPr lang="en-US" dirty="0">
              <a:latin typeface="Times New Roman"/>
            </a:endParaRPr>
          </a:p>
          <a:p>
            <a:pPr algn="just">
              <a:buClr>
                <a:srgbClr val="262626"/>
              </a:buClr>
            </a:pPr>
            <a:r>
              <a:rPr lang="en-US" sz="2400" dirty="0">
                <a:latin typeface="Times New Roman"/>
                <a:ea typeface="+mn-lt"/>
                <a:cs typeface="+mn-lt"/>
              </a:rPr>
              <a:t>Our method combines deep learning with classic reinforcement learning and path finding methods.</a:t>
            </a:r>
            <a:endParaRPr lang="en-US" sz="2400" dirty="0">
              <a:latin typeface="Times New Roman"/>
            </a:endParaRPr>
          </a:p>
          <a:p>
            <a:pPr algn="just">
              <a:buClr>
                <a:srgbClr val="262626"/>
              </a:buClr>
            </a:pPr>
            <a:r>
              <a:rPr lang="en-US" sz="2400" dirty="0">
                <a:latin typeface="Times New Roman"/>
                <a:ea typeface="+mn-lt"/>
                <a:cs typeface="+mn-lt"/>
              </a:rPr>
              <a:t>We have successfully resolved every test configuration to reach the desired state by combining it with the algorithm.</a:t>
            </a:r>
            <a:endParaRPr lang="en-US" sz="2400" dirty="0">
              <a:latin typeface="Times New Roman"/>
              <a:cs typeface="Times New Roman"/>
            </a:endParaRPr>
          </a:p>
          <a:p>
            <a:pPr algn="just">
              <a:buClr>
                <a:srgbClr val="262626"/>
              </a:buClr>
            </a:pPr>
            <a:endParaRPr lang="en-US" sz="2400" dirty="0">
              <a:latin typeface="Times New Roman"/>
              <a:cs typeface="Times New Roman"/>
            </a:endParaRPr>
          </a:p>
          <a:p>
            <a:pPr algn="just">
              <a:buClr>
                <a:srgbClr val="262626"/>
              </a:buClr>
            </a:pPr>
            <a:endParaRPr lang="en-US">
              <a:latin typeface="Century Gothic" panose="020B0502020202020204"/>
              <a:cs typeface="Times New Roman"/>
            </a:endParaRPr>
          </a:p>
          <a:p>
            <a:pPr algn="just">
              <a:buClr>
                <a:srgbClr val="262626"/>
              </a:buClr>
            </a:pPr>
            <a:endParaRPr lang="en-US" sz="2400" dirty="0">
              <a:latin typeface="Times New Roman"/>
              <a:cs typeface="Times New Roman"/>
            </a:endParaRPr>
          </a:p>
          <a:p>
            <a:pPr algn="just">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237263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dirty="0">
                <a:latin typeface="Times New Roman"/>
                <a:cs typeface="Times New Roman"/>
              </a:rPr>
              <a:t>INTRODUCTION</a:t>
            </a: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latin typeface="Times New Roman"/>
                <a:ea typeface="+mn-lt"/>
                <a:cs typeface="+mn-lt"/>
              </a:rPr>
              <a:t>The Rubik’s Cube is a well know combination game, that has tempted the minds of AI researches for a long time. </a:t>
            </a:r>
            <a:endParaRPr lang="en-US"/>
          </a:p>
          <a:p>
            <a:pPr algn="just">
              <a:buClr>
                <a:srgbClr val="262626"/>
              </a:buClr>
            </a:pPr>
            <a:r>
              <a:rPr lang="en-US" sz="2400" dirty="0">
                <a:latin typeface="Times New Roman"/>
                <a:ea typeface="+mn-lt"/>
                <a:cs typeface="+mn-lt"/>
              </a:rPr>
              <a:t>The Rubik’s cube has a large state space with approximately 4.3 × 1019 (43,252,003,274,489,856,000) different states. Out of them only one is the goal state.</a:t>
            </a:r>
            <a:endParaRPr lang="en-US" sz="2400" dirty="0">
              <a:latin typeface="Times New Roman"/>
              <a:cs typeface="Times New Roman"/>
            </a:endParaRPr>
          </a:p>
          <a:p>
            <a:pPr algn="just">
              <a:buClr>
                <a:srgbClr val="262626"/>
              </a:buClr>
            </a:pPr>
            <a:r>
              <a:rPr lang="en-US" sz="2400" dirty="0">
                <a:latin typeface="Times New Roman"/>
                <a:ea typeface="+mn-lt"/>
                <a:cs typeface="+mn-lt"/>
              </a:rPr>
              <a:t>There are a lot of other solving methods (e.g. Kociemba, Korf, etc.) but, using these techniques would be an interesting approach to solving the Rubik’s cube. </a:t>
            </a:r>
          </a:p>
          <a:p>
            <a:pPr algn="just">
              <a:buClr>
                <a:srgbClr val="262626"/>
              </a:buClr>
            </a:pPr>
            <a:endParaRPr lang="en-US" sz="2400" dirty="0">
              <a:latin typeface="Times New Roman"/>
              <a:cs typeface="Times New Roman"/>
            </a:endParaRPr>
          </a:p>
          <a:p>
            <a:pPr algn="just">
              <a:buClr>
                <a:srgbClr val="262626"/>
              </a:buClr>
            </a:pPr>
            <a:endParaRPr lang="en-US" sz="2400" dirty="0">
              <a:latin typeface="Times New Roman"/>
              <a:cs typeface="Times New Roman"/>
            </a:endParaRPr>
          </a:p>
          <a:p>
            <a:pPr algn="just">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326903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OBJECTIVE</a:t>
            </a:r>
            <a:endParaRPr lang="en-US"/>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latin typeface="Times New Roman"/>
                <a:ea typeface="+mn-lt"/>
                <a:cs typeface="+mn-lt"/>
              </a:rPr>
              <a:t>A classic combinatorial puzzle having a big state space and a single goal state is the Rubik's cube. There are special hurdles for machine learning because it is improbable that the goal state can be reached with a series of randomly produced moves.</a:t>
            </a:r>
            <a:endParaRPr lang="en-US" sz="2400" dirty="0">
              <a:latin typeface="Times New Roman"/>
              <a:cs typeface="Times New Roman"/>
            </a:endParaRPr>
          </a:p>
          <a:p>
            <a:pPr algn="just">
              <a:buClr>
                <a:srgbClr val="262626"/>
              </a:buClr>
            </a:pPr>
            <a:r>
              <a:rPr lang="en-US" sz="2400" dirty="0">
                <a:latin typeface="Times New Roman"/>
                <a:ea typeface="+mn-lt"/>
                <a:cs typeface="+mn-lt"/>
              </a:rPr>
              <a:t>Rubik's Cube can be solved using pattern-based databases, although these techniques can be memory-intensive and puzzle-specific.</a:t>
            </a:r>
            <a:endParaRPr lang="en-US" sz="2400" dirty="0">
              <a:latin typeface="Times New Roman"/>
              <a:cs typeface="Times New Roman"/>
            </a:endParaRPr>
          </a:p>
          <a:p>
            <a:pPr algn="just">
              <a:buClr>
                <a:srgbClr val="262626"/>
              </a:buClr>
            </a:pPr>
            <a:r>
              <a:rPr lang="en-US" sz="2400" dirty="0">
                <a:latin typeface="Times New Roman"/>
                <a:ea typeface="+mn-lt"/>
                <a:cs typeface="+mn-lt"/>
              </a:rPr>
              <a:t>Without utilizing human input, reinforcement learning algorithms have recently produced superhuman outcomes in games with much bigger state spaces such as Go , Chess, and Shogi.</a:t>
            </a:r>
            <a:endParaRPr lang="en-US" sz="2400" dirty="0">
              <a:latin typeface="Times New Roman"/>
              <a:cs typeface="Times New Roman"/>
            </a:endParaRPr>
          </a:p>
          <a:p>
            <a:pPr algn="just">
              <a:buClr>
                <a:srgbClr val="262626"/>
              </a:buClr>
            </a:pPr>
            <a:endParaRPr lang="en-US" sz="2400" dirty="0">
              <a:latin typeface="Times New Roman"/>
              <a:cs typeface="Times New Roman"/>
            </a:endParaRPr>
          </a:p>
          <a:p>
            <a:pPr algn="just">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411843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PROJECT APPROACH</a:t>
            </a: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latin typeface="Times New Roman"/>
                <a:ea typeface="+mn-lt"/>
                <a:cs typeface="+mn-lt"/>
              </a:rPr>
              <a:t>Initially, the cube’s faces are colored in different colors each. </a:t>
            </a:r>
            <a:r>
              <a:rPr lang="en-US" sz="2400" dirty="0">
                <a:solidFill>
                  <a:srgbClr val="0D0D0D"/>
                </a:solidFill>
                <a:latin typeface="Times New Roman"/>
                <a:ea typeface="+mn-lt"/>
                <a:cs typeface="+mn-lt"/>
              </a:rPr>
              <a:t>We're tackling the Rubik's Cube puzzle using reinforcement learning.</a:t>
            </a:r>
            <a:endParaRPr lang="en-US" sz="2400" dirty="0">
              <a:solidFill>
                <a:srgbClr val="000000"/>
              </a:solidFill>
              <a:latin typeface="Times New Roman"/>
              <a:ea typeface="+mn-lt"/>
              <a:cs typeface="Times New Roman"/>
            </a:endParaRPr>
          </a:p>
          <a:p>
            <a:pPr algn="just">
              <a:buClr>
                <a:srgbClr val="262626"/>
              </a:buClr>
            </a:pPr>
            <a:r>
              <a:rPr lang="en-US" sz="2400" dirty="0">
                <a:solidFill>
                  <a:srgbClr val="0D0D0D"/>
                </a:solidFill>
                <a:latin typeface="Times New Roman"/>
                <a:ea typeface="+mn-lt"/>
                <a:cs typeface="+mn-lt"/>
              </a:rPr>
              <a:t>The Rubick's Cube puzzle is a Markov Decision Process in a deterministic episodic context, as seen through the lens of reinforcement learning. The cube represents the state of the environment, all motions are feasible actions, and there are only two possible outcomes: -1 or 1. The resolved state is the final state.</a:t>
            </a:r>
            <a:endParaRPr lang="en-US" sz="2400" dirty="0">
              <a:solidFill>
                <a:srgbClr val="0D0D0D"/>
              </a:solidFill>
              <a:latin typeface="Times New Roman"/>
              <a:cs typeface="Times New Roman"/>
            </a:endParaRPr>
          </a:p>
          <a:p>
            <a:pPr algn="just">
              <a:buClr>
                <a:srgbClr val="262626"/>
              </a:buClr>
            </a:pPr>
            <a:r>
              <a:rPr lang="en-US" sz="2400" dirty="0">
                <a:solidFill>
                  <a:srgbClr val="0D0D0D"/>
                </a:solidFill>
                <a:latin typeface="Times New Roman"/>
                <a:ea typeface="+mn-lt"/>
                <a:cs typeface="+mn-lt"/>
              </a:rPr>
              <a:t>The project's assumption that a Rubik's cube can only do 180-degree side turns significantly lowers the state space tree of the cube's branching factor.</a:t>
            </a:r>
            <a:endParaRPr lang="en-US" sz="2400" dirty="0">
              <a:solidFill>
                <a:srgbClr val="0D0D0D"/>
              </a:solidFill>
              <a:latin typeface="Times New Roman"/>
              <a:cs typeface="Times New Roman"/>
            </a:endParaRPr>
          </a:p>
          <a:p>
            <a:pPr algn="just">
              <a:buClr>
                <a:srgbClr val="262626"/>
              </a:buClr>
            </a:pPr>
            <a:endParaRPr lang="en-US" sz="2400" dirty="0">
              <a:solidFill>
                <a:srgbClr val="0D0D0D"/>
              </a:solidFill>
              <a:latin typeface="Times New Roman"/>
              <a:cs typeface="Times New Roman"/>
            </a:endParaRPr>
          </a:p>
          <a:p>
            <a:pPr algn="just">
              <a:buClr>
                <a:srgbClr val="262626"/>
              </a:buClr>
            </a:pPr>
            <a:endParaRPr lang="en-US" sz="2400" dirty="0">
              <a:solidFill>
                <a:srgbClr val="0D0D0D"/>
              </a:solidFill>
              <a:latin typeface="Times New Roman"/>
              <a:cs typeface="Times New Roman"/>
            </a:endParaRPr>
          </a:p>
          <a:p>
            <a:pPr algn="just">
              <a:buClr>
                <a:srgbClr val="262626"/>
              </a:buClr>
            </a:pPr>
            <a:endParaRPr lang="en-US" sz="2400" dirty="0">
              <a:solidFill>
                <a:srgbClr val="0D0D0D"/>
              </a:solidFill>
              <a:latin typeface="Times New Roman"/>
              <a:cs typeface="Times New Roman"/>
            </a:endParaRPr>
          </a:p>
        </p:txBody>
      </p:sp>
    </p:spTree>
    <p:extLst>
      <p:ext uri="{BB962C8B-B14F-4D97-AF65-F5344CB8AC3E}">
        <p14:creationId xmlns:p14="http://schemas.microsoft.com/office/powerpoint/2010/main" val="256338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PROJECT APPROACH</a:t>
            </a: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solidFill>
                  <a:srgbClr val="0D0D0D"/>
                </a:solidFill>
                <a:latin typeface="Times New Roman"/>
                <a:ea typeface="+mn-lt"/>
                <a:cs typeface="+mn-lt"/>
              </a:rPr>
              <a:t>A reinforcement learning algorithm such as Deep Q-Networks using a simulated Rubik's Cube environment. The algorithm iteratively explores actions and learns optimal strategies to maximize cumulative rewards. </a:t>
            </a:r>
          </a:p>
          <a:p>
            <a:pPr algn="just">
              <a:buClr>
                <a:srgbClr val="262626"/>
              </a:buClr>
            </a:pPr>
            <a:endParaRPr lang="en-US" sz="2400" dirty="0">
              <a:solidFill>
                <a:srgbClr val="0D0D0D"/>
              </a:solidFill>
              <a:latin typeface="Times New Roman"/>
              <a:cs typeface="Times New Roman"/>
            </a:endParaRPr>
          </a:p>
        </p:txBody>
      </p:sp>
      <p:pic>
        <p:nvPicPr>
          <p:cNvPr id="4" name="Picture 3" descr="A colorful cube with many squares&#10;&#10;Description automatically generated">
            <a:extLst>
              <a:ext uri="{FF2B5EF4-FFF2-40B4-BE49-F238E27FC236}">
                <a16:creationId xmlns:a16="http://schemas.microsoft.com/office/drawing/2014/main" id="{CEDFBBB2-43C2-E4EA-F1FA-8F21A7F23CAF}"/>
              </a:ext>
            </a:extLst>
          </p:cNvPr>
          <p:cNvPicPr>
            <a:picLocks noChangeAspect="1"/>
          </p:cNvPicPr>
          <p:nvPr/>
        </p:nvPicPr>
        <p:blipFill>
          <a:blip r:embed="rId2"/>
          <a:stretch>
            <a:fillRect/>
          </a:stretch>
        </p:blipFill>
        <p:spPr>
          <a:xfrm>
            <a:off x="609600" y="2537012"/>
            <a:ext cx="4114800" cy="4114800"/>
          </a:xfrm>
          <a:prstGeom prst="rect">
            <a:avLst/>
          </a:prstGeom>
        </p:spPr>
      </p:pic>
      <p:pic>
        <p:nvPicPr>
          <p:cNvPr id="5" name="Picture 4" descr="A colorful cube with many squares&#10;&#10;Description automatically generated">
            <a:extLst>
              <a:ext uri="{FF2B5EF4-FFF2-40B4-BE49-F238E27FC236}">
                <a16:creationId xmlns:a16="http://schemas.microsoft.com/office/drawing/2014/main" id="{C401DC2D-C844-E8B1-5FBF-22B33189056D}"/>
              </a:ext>
            </a:extLst>
          </p:cNvPr>
          <p:cNvPicPr>
            <a:picLocks noChangeAspect="1"/>
          </p:cNvPicPr>
          <p:nvPr/>
        </p:nvPicPr>
        <p:blipFill>
          <a:blip r:embed="rId3"/>
          <a:stretch>
            <a:fillRect/>
          </a:stretch>
        </p:blipFill>
        <p:spPr>
          <a:xfrm>
            <a:off x="6985747" y="2032748"/>
            <a:ext cx="4764742" cy="4820771"/>
          </a:xfrm>
          <a:prstGeom prst="rect">
            <a:avLst/>
          </a:prstGeom>
        </p:spPr>
      </p:pic>
      <p:pic>
        <p:nvPicPr>
          <p:cNvPr id="6" name="Picture 5">
            <a:extLst>
              <a:ext uri="{FF2B5EF4-FFF2-40B4-BE49-F238E27FC236}">
                <a16:creationId xmlns:a16="http://schemas.microsoft.com/office/drawing/2014/main" id="{FB115A6B-3E2C-77DD-2221-71A8FA486106}"/>
              </a:ext>
            </a:extLst>
          </p:cNvPr>
          <p:cNvPicPr>
            <a:picLocks noChangeAspect="1"/>
          </p:cNvPicPr>
          <p:nvPr/>
        </p:nvPicPr>
        <p:blipFill>
          <a:blip r:embed="rId4"/>
          <a:stretch>
            <a:fillRect/>
          </a:stretch>
        </p:blipFill>
        <p:spPr>
          <a:xfrm>
            <a:off x="4251511" y="2055158"/>
            <a:ext cx="3666565" cy="3599330"/>
          </a:xfrm>
          <a:prstGeom prst="rect">
            <a:avLst/>
          </a:prstGeom>
        </p:spPr>
      </p:pic>
    </p:spTree>
    <p:extLst>
      <p:ext uri="{BB962C8B-B14F-4D97-AF65-F5344CB8AC3E}">
        <p14:creationId xmlns:p14="http://schemas.microsoft.com/office/powerpoint/2010/main" val="3015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PROJECT APPROACH</a:t>
            </a: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algn="just"/>
            <a:r>
              <a:rPr lang="en-US" sz="2400" dirty="0">
                <a:latin typeface="Times New Roman"/>
                <a:cs typeface="Times New Roman"/>
              </a:rPr>
              <a:t>puzzle.py </a:t>
            </a:r>
            <a:r>
              <a:rPr lang="en-US" sz="2400" dirty="0">
                <a:latin typeface="Times New Roman"/>
                <a:ea typeface="+mn-lt"/>
                <a:cs typeface="+mn-lt"/>
              </a:rPr>
              <a:t>provides a few auxiliary functions that are utilized in other places in the program, along with State(), the state representation of a Rubik's Cube.</a:t>
            </a:r>
          </a:p>
          <a:p>
            <a:pPr algn="just">
              <a:buClr>
                <a:srgbClr val="262626"/>
              </a:buClr>
            </a:pPr>
            <a:r>
              <a:rPr lang="en-US" sz="2400" dirty="0">
                <a:latin typeface="Times New Roman"/>
                <a:cs typeface="Times New Roman"/>
              </a:rPr>
              <a:t>test.py and others.py </a:t>
            </a:r>
            <a:r>
              <a:rPr lang="en-US" sz="2400" dirty="0">
                <a:latin typeface="Times New Roman"/>
                <a:ea typeface="+mn-lt"/>
                <a:cs typeface="+mn-lt"/>
              </a:rPr>
              <a:t>contains a range of test cases that can be run to verify that the cube's state representation is implemented correctly.</a:t>
            </a:r>
          </a:p>
          <a:p>
            <a:pPr algn="just">
              <a:buClr>
                <a:srgbClr val="262626"/>
              </a:buClr>
            </a:pPr>
            <a:r>
              <a:rPr lang="en-US" sz="2400" dirty="0">
                <a:latin typeface="Times New Roman"/>
                <a:cs typeface="Times New Roman"/>
              </a:rPr>
              <a:t>Agent.py entails</a:t>
            </a:r>
            <a:r>
              <a:rPr lang="en-US" sz="2400" dirty="0">
                <a:latin typeface="Times New Roman"/>
                <a:ea typeface="+mn-lt"/>
                <a:cs typeface="+mn-lt"/>
              </a:rPr>
              <a:t> the use of a pattern database in conjunction with the implementation of a reinforcement learning agent to create a Q-Table, which is then used to attempt solving the random Rubik's cube.</a:t>
            </a:r>
            <a:endParaRPr lang="en-US" sz="2400" dirty="0">
              <a:latin typeface="Times New Roman"/>
              <a:cs typeface="Times New Roman"/>
            </a:endParaRPr>
          </a:p>
          <a:p>
            <a:pPr algn="just">
              <a:buClr>
                <a:srgbClr val="262626"/>
              </a:buClr>
            </a:pPr>
            <a:endParaRPr lang="en-US" sz="2400" dirty="0">
              <a:latin typeface="Times New Roman"/>
              <a:cs typeface="Times New Roman"/>
            </a:endParaRPr>
          </a:p>
          <a:p>
            <a:pPr algn="just">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119988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DED-CEEA-0F46-25C2-E4C6304E351B}"/>
              </a:ext>
            </a:extLst>
          </p:cNvPr>
          <p:cNvSpPr>
            <a:spLocks noGrp="1"/>
          </p:cNvSpPr>
          <p:nvPr>
            <p:ph type="title"/>
          </p:nvPr>
        </p:nvSpPr>
        <p:spPr>
          <a:xfrm>
            <a:off x="842682" y="810682"/>
            <a:ext cx="10058400" cy="732865"/>
          </a:xfrm>
        </p:spPr>
        <p:txBody>
          <a:bodyPr>
            <a:normAutofit/>
          </a:bodyPr>
          <a:lstStyle/>
          <a:p>
            <a:r>
              <a:rPr lang="en-US" sz="3600">
                <a:latin typeface="Times New Roman"/>
                <a:cs typeface="Times New Roman"/>
              </a:rPr>
              <a:t>CONCLUSION</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78AD4428-EBD9-3171-197C-83A36C159E30}"/>
              </a:ext>
            </a:extLst>
          </p:cNvPr>
          <p:cNvSpPr>
            <a:spLocks noGrp="1"/>
          </p:cNvSpPr>
          <p:nvPr>
            <p:ph idx="1"/>
          </p:nvPr>
        </p:nvSpPr>
        <p:spPr>
          <a:xfrm>
            <a:off x="838200" y="1545478"/>
            <a:ext cx="10515600" cy="4631485"/>
          </a:xfrm>
        </p:spPr>
        <p:txBody>
          <a:bodyPr vert="horz" lIns="91440" tIns="45720" rIns="91440" bIns="45720" rtlCol="0" anchor="t">
            <a:normAutofit/>
          </a:bodyPr>
          <a:lstStyle/>
          <a:p>
            <a:pPr marL="0" indent="0" algn="just">
              <a:lnSpc>
                <a:spcPct val="150000"/>
              </a:lnSpc>
              <a:buClr>
                <a:srgbClr val="262626"/>
              </a:buClr>
              <a:buNone/>
            </a:pPr>
            <a:r>
              <a:rPr lang="en-US" sz="2400" dirty="0">
                <a:latin typeface="Times New Roman"/>
                <a:ea typeface="+mn-lt"/>
                <a:cs typeface="+mn-lt"/>
              </a:rPr>
              <a:t>  In conclusion, solving the Rubik's Cube using reinforcement learning approaches offers a viable path toward expanding our knowledge of artificial intelligence's capacity for complicated problem-solving. Reinforcement learning algorithms can progressively find effective tactics for solving the Rubik's Cube through iterative learning and exploration; these strategies frequently surpass conventional methods.</a:t>
            </a:r>
            <a:endParaRPr lang="en-US"/>
          </a:p>
          <a:p>
            <a:pPr algn="just">
              <a:buClr>
                <a:srgbClr val="262626"/>
              </a:buClr>
            </a:pPr>
            <a:endParaRPr lang="en-US" sz="2400" dirty="0">
              <a:latin typeface="Times New Roman"/>
              <a:cs typeface="Times New Roman"/>
            </a:endParaRPr>
          </a:p>
        </p:txBody>
      </p:sp>
    </p:spTree>
    <p:extLst>
      <p:ext uri="{BB962C8B-B14F-4D97-AF65-F5344CB8AC3E}">
        <p14:creationId xmlns:p14="http://schemas.microsoft.com/office/powerpoint/2010/main" val="24413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lpstr>
      <vt:lpstr>RUBIKS CUBE SOLVER </vt:lpstr>
      <vt:lpstr>CONTENTS</vt:lpstr>
      <vt:lpstr>ABSTRACT</vt:lpstr>
      <vt:lpstr>INTRODUCTION</vt:lpstr>
      <vt:lpstr>OBJECTIVE</vt:lpstr>
      <vt:lpstr>PROJECT APPROACH</vt:lpstr>
      <vt:lpstr>PROJECT APPROACH</vt:lpstr>
      <vt:lpstr>PROJECT APPROACH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282</cp:revision>
  <dcterms:created xsi:type="dcterms:W3CDTF">2024-04-25T22:07:23Z</dcterms:created>
  <dcterms:modified xsi:type="dcterms:W3CDTF">2024-04-27T01:32:24Z</dcterms:modified>
</cp:coreProperties>
</file>