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sldIdLst>
    <p:sldId id="256" r:id="rId5"/>
    <p:sldId id="257" r:id="rId6"/>
    <p:sldId id="258" r:id="rId7"/>
    <p:sldId id="259" r:id="rId8"/>
    <p:sldId id="263" r:id="rId9"/>
    <p:sldId id="260" r:id="rId10"/>
    <p:sldId id="261" r:id="rId11"/>
    <p:sldId id="262"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796A0E-2AC2-47ED-AEA1-A35D414FC6CB}" v="3" dt="2024-11-21T14:21:46.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940567-2103-4812-AEC9-217A14DF5D6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827CE-1A94-4E52-B0FF-0F6CA41B60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05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40567-2103-4812-AEC9-217A14DF5D6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112645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40567-2103-4812-AEC9-217A14DF5D6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353913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40567-2103-4812-AEC9-217A14DF5D6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406348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40567-2103-4812-AEC9-217A14DF5D6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827CE-1A94-4E52-B0FF-0F6CA41B60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26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40567-2103-4812-AEC9-217A14DF5D64}"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373872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940567-2103-4812-AEC9-217A14DF5D64}"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162436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940567-2103-4812-AEC9-217A14DF5D64}"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116981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940567-2103-4812-AEC9-217A14DF5D64}" type="datetimeFigureOut">
              <a:rPr lang="en-IN" smtClean="0"/>
              <a:t>21-11-2024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350914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940567-2103-4812-AEC9-217A14DF5D64}" type="datetimeFigureOut">
              <a:rPr lang="en-IN" smtClean="0"/>
              <a:t>21-11-2024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D827CE-1A94-4E52-B0FF-0F6CA41B60BF}" type="slidenum">
              <a:rPr lang="en-IN" smtClean="0"/>
              <a:t>‹#›</a:t>
            </a:fld>
            <a:endParaRPr lang="en-IN"/>
          </a:p>
        </p:txBody>
      </p:sp>
    </p:spTree>
    <p:extLst>
      <p:ext uri="{BB962C8B-B14F-4D97-AF65-F5344CB8AC3E}">
        <p14:creationId xmlns:p14="http://schemas.microsoft.com/office/powerpoint/2010/main" val="183877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940567-2103-4812-AEC9-217A14DF5D64}"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827CE-1A94-4E52-B0FF-0F6CA41B60BF}" type="slidenum">
              <a:rPr lang="en-IN" smtClean="0"/>
              <a:t>‹#›</a:t>
            </a:fld>
            <a:endParaRPr lang="en-IN"/>
          </a:p>
        </p:txBody>
      </p:sp>
    </p:spTree>
    <p:extLst>
      <p:ext uri="{BB962C8B-B14F-4D97-AF65-F5344CB8AC3E}">
        <p14:creationId xmlns:p14="http://schemas.microsoft.com/office/powerpoint/2010/main" val="219976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940567-2103-4812-AEC9-217A14DF5D64}" type="datetimeFigureOut">
              <a:rPr lang="en-IN" smtClean="0"/>
              <a:t>21-11-2024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D827CE-1A94-4E52-B0FF-0F6CA41B60B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76033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94DDC4-F01C-F0C8-1FCC-5E5887096026}"/>
              </a:ext>
            </a:extLst>
          </p:cNvPr>
          <p:cNvSpPr>
            <a:spLocks noGrp="1"/>
          </p:cNvSpPr>
          <p:nvPr>
            <p:ph type="title"/>
          </p:nvPr>
        </p:nvSpPr>
        <p:spPr/>
        <p:txBody>
          <a:bodyPr/>
          <a:lstStyle/>
          <a:p>
            <a:r>
              <a:rPr lang="en-IN" b="1" dirty="0"/>
              <a:t>                  Cyber threat analysis</a:t>
            </a:r>
          </a:p>
        </p:txBody>
      </p:sp>
      <p:pic>
        <p:nvPicPr>
          <p:cNvPr id="1026" name="Picture 2" descr="upGrad Andhra">
            <a:extLst>
              <a:ext uri="{FF2B5EF4-FFF2-40B4-BE49-F238E27FC236}">
                <a16:creationId xmlns:a16="http://schemas.microsoft.com/office/drawing/2014/main" id="{3045E2FA-49AC-36F5-492B-786D344549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5740" y="1942693"/>
            <a:ext cx="2285238"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DFFC76-4811-0F47-FEA7-0C4920FEBCEC}"/>
              </a:ext>
            </a:extLst>
          </p:cNvPr>
          <p:cNvSpPr txBox="1"/>
          <p:nvPr/>
        </p:nvSpPr>
        <p:spPr>
          <a:xfrm>
            <a:off x="864108" y="4603406"/>
            <a:ext cx="1869948" cy="369332"/>
          </a:xfrm>
          <a:prstGeom prst="rect">
            <a:avLst/>
          </a:prstGeom>
          <a:noFill/>
        </p:spPr>
        <p:txBody>
          <a:bodyPr wrap="square" rtlCol="0">
            <a:spAutoFit/>
          </a:bodyPr>
          <a:lstStyle/>
          <a:p>
            <a:r>
              <a:rPr lang="en-IN" dirty="0"/>
              <a:t>Submitted By:</a:t>
            </a:r>
          </a:p>
        </p:txBody>
      </p:sp>
      <p:sp>
        <p:nvSpPr>
          <p:cNvPr id="8" name="TextBox 7">
            <a:extLst>
              <a:ext uri="{FF2B5EF4-FFF2-40B4-BE49-F238E27FC236}">
                <a16:creationId xmlns:a16="http://schemas.microsoft.com/office/drawing/2014/main" id="{35A00A53-EDC2-9508-CE85-A01345ED1036}"/>
              </a:ext>
            </a:extLst>
          </p:cNvPr>
          <p:cNvSpPr txBox="1"/>
          <p:nvPr/>
        </p:nvSpPr>
        <p:spPr>
          <a:xfrm>
            <a:off x="864108" y="4915307"/>
            <a:ext cx="4064508" cy="369332"/>
          </a:xfrm>
          <a:prstGeom prst="rect">
            <a:avLst/>
          </a:prstGeom>
          <a:noFill/>
        </p:spPr>
        <p:txBody>
          <a:bodyPr wrap="square" rtlCol="0">
            <a:spAutoFit/>
          </a:bodyPr>
          <a:lstStyle/>
          <a:p>
            <a:r>
              <a:rPr lang="en-IN" dirty="0"/>
              <a:t>Name : N. Chaitanya Reddy</a:t>
            </a:r>
          </a:p>
        </p:txBody>
      </p:sp>
      <p:sp>
        <p:nvSpPr>
          <p:cNvPr id="10" name="TextBox 9">
            <a:extLst>
              <a:ext uri="{FF2B5EF4-FFF2-40B4-BE49-F238E27FC236}">
                <a16:creationId xmlns:a16="http://schemas.microsoft.com/office/drawing/2014/main" id="{659C5F92-7C8F-197F-0584-5FBB6CED9E9A}"/>
              </a:ext>
            </a:extLst>
          </p:cNvPr>
          <p:cNvSpPr txBox="1"/>
          <p:nvPr/>
        </p:nvSpPr>
        <p:spPr>
          <a:xfrm>
            <a:off x="864108" y="5241723"/>
            <a:ext cx="3515868" cy="369332"/>
          </a:xfrm>
          <a:prstGeom prst="rect">
            <a:avLst/>
          </a:prstGeom>
          <a:noFill/>
        </p:spPr>
        <p:txBody>
          <a:bodyPr wrap="square" rtlCol="0">
            <a:spAutoFit/>
          </a:bodyPr>
          <a:lstStyle/>
          <a:p>
            <a:r>
              <a:rPr lang="en-IN" dirty="0"/>
              <a:t>Registration Number : 12216546</a:t>
            </a:r>
          </a:p>
        </p:txBody>
      </p:sp>
      <p:sp>
        <p:nvSpPr>
          <p:cNvPr id="13" name="TextBox 12">
            <a:extLst>
              <a:ext uri="{FF2B5EF4-FFF2-40B4-BE49-F238E27FC236}">
                <a16:creationId xmlns:a16="http://schemas.microsoft.com/office/drawing/2014/main" id="{C2100139-0B6C-2FAF-43D5-B35EA2C41ADB}"/>
              </a:ext>
            </a:extLst>
          </p:cNvPr>
          <p:cNvSpPr txBox="1"/>
          <p:nvPr/>
        </p:nvSpPr>
        <p:spPr>
          <a:xfrm>
            <a:off x="864108" y="5553624"/>
            <a:ext cx="2967228" cy="369332"/>
          </a:xfrm>
          <a:prstGeom prst="rect">
            <a:avLst/>
          </a:prstGeom>
          <a:noFill/>
        </p:spPr>
        <p:txBody>
          <a:bodyPr wrap="square" rtlCol="0">
            <a:spAutoFit/>
          </a:bodyPr>
          <a:lstStyle/>
          <a:p>
            <a:r>
              <a:rPr lang="en-IN" dirty="0"/>
              <a:t>Section :K22UN</a:t>
            </a:r>
          </a:p>
        </p:txBody>
      </p:sp>
      <p:sp>
        <p:nvSpPr>
          <p:cNvPr id="15" name="TextBox 14">
            <a:extLst>
              <a:ext uri="{FF2B5EF4-FFF2-40B4-BE49-F238E27FC236}">
                <a16:creationId xmlns:a16="http://schemas.microsoft.com/office/drawing/2014/main" id="{18C1B30D-2EF7-F275-4958-17433F46146C}"/>
              </a:ext>
            </a:extLst>
          </p:cNvPr>
          <p:cNvSpPr txBox="1"/>
          <p:nvPr/>
        </p:nvSpPr>
        <p:spPr>
          <a:xfrm>
            <a:off x="7840980" y="400090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D3AC3DE5-1AE5-E245-5086-B12CA84EE8A3}"/>
              </a:ext>
            </a:extLst>
          </p:cNvPr>
          <p:cNvSpPr txBox="1"/>
          <p:nvPr/>
        </p:nvSpPr>
        <p:spPr>
          <a:xfrm>
            <a:off x="864108" y="5865525"/>
            <a:ext cx="2875788" cy="369332"/>
          </a:xfrm>
          <a:prstGeom prst="rect">
            <a:avLst/>
          </a:prstGeom>
          <a:noFill/>
        </p:spPr>
        <p:txBody>
          <a:bodyPr wrap="square" rtlCol="0">
            <a:spAutoFit/>
          </a:bodyPr>
          <a:lstStyle/>
          <a:p>
            <a:r>
              <a:rPr lang="en-IN" dirty="0"/>
              <a:t>Roll Number : 45</a:t>
            </a:r>
          </a:p>
        </p:txBody>
      </p:sp>
      <p:pic>
        <p:nvPicPr>
          <p:cNvPr id="2" name="Picture 2" descr="Lovely Professional University - Wikipedia">
            <a:extLst>
              <a:ext uri="{FF2B5EF4-FFF2-40B4-BE49-F238E27FC236}">
                <a16:creationId xmlns:a16="http://schemas.microsoft.com/office/drawing/2014/main" id="{2AF29987-0C83-9D6E-8BC2-703D75D93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2006345"/>
            <a:ext cx="19431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39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FB92-91FA-F63B-3BE4-B5AA93D36416}"/>
              </a:ext>
            </a:extLst>
          </p:cNvPr>
          <p:cNvSpPr>
            <a:spLocks noGrp="1"/>
          </p:cNvSpPr>
          <p:nvPr>
            <p:ph type="title"/>
          </p:nvPr>
        </p:nvSpPr>
        <p:spPr/>
        <p:txBody>
          <a:bodyPr/>
          <a:lstStyle/>
          <a:p>
            <a:r>
              <a:rPr lang="en-IN" dirty="0"/>
              <a:t>Result and Analysis</a:t>
            </a:r>
          </a:p>
        </p:txBody>
      </p:sp>
      <p:pic>
        <p:nvPicPr>
          <p:cNvPr id="5" name="Content Placeholder 4">
            <a:extLst>
              <a:ext uri="{FF2B5EF4-FFF2-40B4-BE49-F238E27FC236}">
                <a16:creationId xmlns:a16="http://schemas.microsoft.com/office/drawing/2014/main" id="{1A82D9E9-C896-3034-95E4-8414DB2615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96994" y="1846263"/>
            <a:ext cx="5658338" cy="4022725"/>
          </a:xfrm>
        </p:spPr>
      </p:pic>
      <p:sp>
        <p:nvSpPr>
          <p:cNvPr id="6" name="TextBox 5">
            <a:extLst>
              <a:ext uri="{FF2B5EF4-FFF2-40B4-BE49-F238E27FC236}">
                <a16:creationId xmlns:a16="http://schemas.microsoft.com/office/drawing/2014/main" id="{AC986AF9-A7C4-E9DA-D6BF-B6011A8AAE7D}"/>
              </a:ext>
            </a:extLst>
          </p:cNvPr>
          <p:cNvSpPr txBox="1"/>
          <p:nvPr/>
        </p:nvSpPr>
        <p:spPr>
          <a:xfrm>
            <a:off x="8937044" y="3520440"/>
            <a:ext cx="3087317" cy="646331"/>
          </a:xfrm>
          <a:prstGeom prst="rect">
            <a:avLst/>
          </a:prstGeom>
          <a:noFill/>
        </p:spPr>
        <p:txBody>
          <a:bodyPr wrap="square" rtlCol="0">
            <a:spAutoFit/>
          </a:bodyPr>
          <a:lstStyle/>
          <a:p>
            <a:r>
              <a:rPr lang="en-IN" b="1" dirty="0"/>
              <a:t>Analysis: Box plot for outlier detection</a:t>
            </a:r>
            <a:endParaRPr lang="en-IN" dirty="0"/>
          </a:p>
        </p:txBody>
      </p:sp>
      <p:sp>
        <p:nvSpPr>
          <p:cNvPr id="3" name="TextBox 2">
            <a:extLst>
              <a:ext uri="{FF2B5EF4-FFF2-40B4-BE49-F238E27FC236}">
                <a16:creationId xmlns:a16="http://schemas.microsoft.com/office/drawing/2014/main" id="{77BBFF82-51BE-A3FE-677A-D0E53E3D0119}"/>
              </a:ext>
            </a:extLst>
          </p:cNvPr>
          <p:cNvSpPr txBox="1"/>
          <p:nvPr/>
        </p:nvSpPr>
        <p:spPr>
          <a:xfrm>
            <a:off x="1426464" y="3063240"/>
            <a:ext cx="1153073" cy="369332"/>
          </a:xfrm>
          <a:prstGeom prst="rect">
            <a:avLst/>
          </a:prstGeom>
          <a:noFill/>
        </p:spPr>
        <p:txBody>
          <a:bodyPr wrap="none" rtlCol="0">
            <a:spAutoFit/>
          </a:bodyPr>
          <a:lstStyle/>
          <a:p>
            <a:r>
              <a:rPr lang="en-US" b="1" dirty="0"/>
              <a:t>3.Box plot</a:t>
            </a:r>
            <a:endParaRPr lang="en-IN" b="1" dirty="0"/>
          </a:p>
        </p:txBody>
      </p:sp>
    </p:spTree>
    <p:extLst>
      <p:ext uri="{BB962C8B-B14F-4D97-AF65-F5344CB8AC3E}">
        <p14:creationId xmlns:p14="http://schemas.microsoft.com/office/powerpoint/2010/main" val="96820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2DF8-20C1-D244-2CA1-B8E0CB511F51}"/>
              </a:ext>
            </a:extLst>
          </p:cNvPr>
          <p:cNvSpPr>
            <a:spLocks noGrp="1"/>
          </p:cNvSpPr>
          <p:nvPr>
            <p:ph type="title"/>
          </p:nvPr>
        </p:nvSpPr>
        <p:spPr/>
        <p:txBody>
          <a:bodyPr/>
          <a:lstStyle/>
          <a:p>
            <a:r>
              <a:rPr lang="en-IN" b="1" dirty="0"/>
              <a:t>Result and Analysis</a:t>
            </a:r>
          </a:p>
        </p:txBody>
      </p:sp>
      <p:pic>
        <p:nvPicPr>
          <p:cNvPr id="5" name="Content Placeholder 4">
            <a:extLst>
              <a:ext uri="{FF2B5EF4-FFF2-40B4-BE49-F238E27FC236}">
                <a16:creationId xmlns:a16="http://schemas.microsoft.com/office/drawing/2014/main" id="{7228F2C6-2756-9299-3092-5882B54CD5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90263" y="1809687"/>
            <a:ext cx="5351160" cy="4022725"/>
          </a:xfrm>
        </p:spPr>
      </p:pic>
      <p:sp>
        <p:nvSpPr>
          <p:cNvPr id="6" name="TextBox 5">
            <a:extLst>
              <a:ext uri="{FF2B5EF4-FFF2-40B4-BE49-F238E27FC236}">
                <a16:creationId xmlns:a16="http://schemas.microsoft.com/office/drawing/2014/main" id="{EC013F8F-654D-C080-953A-A814A8ACAFD8}"/>
              </a:ext>
            </a:extLst>
          </p:cNvPr>
          <p:cNvSpPr txBox="1"/>
          <p:nvPr/>
        </p:nvSpPr>
        <p:spPr>
          <a:xfrm>
            <a:off x="6656832" y="2313432"/>
            <a:ext cx="5148072" cy="2862322"/>
          </a:xfrm>
          <a:prstGeom prst="rect">
            <a:avLst/>
          </a:prstGeom>
          <a:noFill/>
        </p:spPr>
        <p:txBody>
          <a:bodyPr wrap="square" rtlCol="0">
            <a:spAutoFit/>
          </a:bodyPr>
          <a:lstStyle/>
          <a:p>
            <a:r>
              <a:rPr lang="en-US" b="1" i="0" dirty="0">
                <a:solidFill>
                  <a:srgbClr val="000000"/>
                </a:solidFill>
                <a:effectLst/>
                <a:latin typeface="Helvetica Neue"/>
              </a:rPr>
              <a:t>Analysis output: </a:t>
            </a:r>
            <a:r>
              <a:rPr lang="en-US" dirty="0"/>
              <a:t>The image shows a </a:t>
            </a:r>
            <a:r>
              <a:rPr lang="en-US" b="1" dirty="0"/>
              <a:t>correlation matrix heatmap</a:t>
            </a:r>
            <a:r>
              <a:rPr lang="en-US" dirty="0"/>
              <a:t> that visualizes the relationships between different variables. Strong positive correlations are marked in red, and negative correlations in blue. For example, "start_offset_1" and "end_offset_1" exhibit a strong positive correlation (~0.98), while other variables like "id" and "start_offset_3" show minimal correlation (~0). This helps identify multicollinearity and key relationships for further analysis.</a:t>
            </a:r>
            <a:endParaRPr lang="en-IN" dirty="0"/>
          </a:p>
        </p:txBody>
      </p:sp>
      <p:sp>
        <p:nvSpPr>
          <p:cNvPr id="3" name="TextBox 2">
            <a:extLst>
              <a:ext uri="{FF2B5EF4-FFF2-40B4-BE49-F238E27FC236}">
                <a16:creationId xmlns:a16="http://schemas.microsoft.com/office/drawing/2014/main" id="{959F1064-F997-7689-9142-7A2CEB2DF654}"/>
              </a:ext>
            </a:extLst>
          </p:cNvPr>
          <p:cNvSpPr txBox="1"/>
          <p:nvPr/>
        </p:nvSpPr>
        <p:spPr>
          <a:xfrm>
            <a:off x="8558784" y="1840730"/>
            <a:ext cx="2121543" cy="369332"/>
          </a:xfrm>
          <a:prstGeom prst="rect">
            <a:avLst/>
          </a:prstGeom>
          <a:noFill/>
        </p:spPr>
        <p:txBody>
          <a:bodyPr wrap="none" rtlCol="0">
            <a:spAutoFit/>
          </a:bodyPr>
          <a:lstStyle/>
          <a:p>
            <a:r>
              <a:rPr lang="en-US" b="1" dirty="0"/>
              <a:t>4.Correlation Matrix</a:t>
            </a:r>
            <a:endParaRPr lang="en-IN" b="1" dirty="0"/>
          </a:p>
        </p:txBody>
      </p:sp>
    </p:spTree>
    <p:extLst>
      <p:ext uri="{BB962C8B-B14F-4D97-AF65-F5344CB8AC3E}">
        <p14:creationId xmlns:p14="http://schemas.microsoft.com/office/powerpoint/2010/main" val="296204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1E31-826F-EACA-41B8-E60DAFC1C15E}"/>
              </a:ext>
            </a:extLst>
          </p:cNvPr>
          <p:cNvSpPr>
            <a:spLocks noGrp="1"/>
          </p:cNvSpPr>
          <p:nvPr>
            <p:ph type="title"/>
          </p:nvPr>
        </p:nvSpPr>
        <p:spPr/>
        <p:txBody>
          <a:bodyPr/>
          <a:lstStyle/>
          <a:p>
            <a:r>
              <a:rPr lang="en-IN" dirty="0"/>
              <a:t>Result and Analysis</a:t>
            </a:r>
          </a:p>
        </p:txBody>
      </p:sp>
      <p:pic>
        <p:nvPicPr>
          <p:cNvPr id="5" name="Content Placeholder 4">
            <a:extLst>
              <a:ext uri="{FF2B5EF4-FFF2-40B4-BE49-F238E27FC236}">
                <a16:creationId xmlns:a16="http://schemas.microsoft.com/office/drawing/2014/main" id="{A4B4F3B9-0099-C81B-BE0E-4E98E6631C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12423" y="1891983"/>
            <a:ext cx="6000615" cy="4022725"/>
          </a:xfrm>
        </p:spPr>
      </p:pic>
      <p:sp>
        <p:nvSpPr>
          <p:cNvPr id="6" name="TextBox 5">
            <a:extLst>
              <a:ext uri="{FF2B5EF4-FFF2-40B4-BE49-F238E27FC236}">
                <a16:creationId xmlns:a16="http://schemas.microsoft.com/office/drawing/2014/main" id="{80861470-B649-43DA-59AA-A9071989612E}"/>
              </a:ext>
            </a:extLst>
          </p:cNvPr>
          <p:cNvSpPr txBox="1"/>
          <p:nvPr/>
        </p:nvSpPr>
        <p:spPr>
          <a:xfrm>
            <a:off x="7726680" y="2788920"/>
            <a:ext cx="3502152" cy="2585323"/>
          </a:xfrm>
          <a:prstGeom prst="rect">
            <a:avLst/>
          </a:prstGeom>
          <a:noFill/>
        </p:spPr>
        <p:txBody>
          <a:bodyPr wrap="square" rtlCol="0">
            <a:spAutoFit/>
          </a:bodyPr>
          <a:lstStyle/>
          <a:p>
            <a:r>
              <a:rPr lang="en-US" b="1" i="0" dirty="0">
                <a:solidFill>
                  <a:srgbClr val="000000"/>
                </a:solidFill>
                <a:effectLst/>
                <a:latin typeface="Helvetica Neue"/>
              </a:rPr>
              <a:t>Analysis output:</a:t>
            </a:r>
            <a:r>
              <a:rPr lang="en-US" dirty="0"/>
              <a:t> The image shows the results of a K-Means clustering algorithm applied to data that has been reduced to two dimensions using Principal Component Analysis (PCA). The three clusters are represented by different colors, with each point representing a data point.</a:t>
            </a:r>
            <a:endParaRPr lang="en-IN" dirty="0"/>
          </a:p>
        </p:txBody>
      </p:sp>
      <p:sp>
        <p:nvSpPr>
          <p:cNvPr id="3" name="TextBox 2">
            <a:extLst>
              <a:ext uri="{FF2B5EF4-FFF2-40B4-BE49-F238E27FC236}">
                <a16:creationId xmlns:a16="http://schemas.microsoft.com/office/drawing/2014/main" id="{A598211C-7BC8-053A-C6E6-1FFCB8CD16FB}"/>
              </a:ext>
            </a:extLst>
          </p:cNvPr>
          <p:cNvSpPr txBox="1"/>
          <p:nvPr/>
        </p:nvSpPr>
        <p:spPr>
          <a:xfrm>
            <a:off x="8003458" y="2066544"/>
            <a:ext cx="3711346" cy="369332"/>
          </a:xfrm>
          <a:prstGeom prst="rect">
            <a:avLst/>
          </a:prstGeom>
          <a:noFill/>
        </p:spPr>
        <p:txBody>
          <a:bodyPr wrap="square" rtlCol="0">
            <a:spAutoFit/>
          </a:bodyPr>
          <a:lstStyle/>
          <a:p>
            <a:r>
              <a:rPr lang="en-US" b="1" dirty="0"/>
              <a:t>5. K-means Clustering with </a:t>
            </a:r>
            <a:r>
              <a:rPr lang="en-US" b="1" dirty="0" err="1"/>
              <a:t>pca</a:t>
            </a:r>
            <a:endParaRPr lang="en-IN" b="1" dirty="0"/>
          </a:p>
        </p:txBody>
      </p:sp>
    </p:spTree>
    <p:extLst>
      <p:ext uri="{BB962C8B-B14F-4D97-AF65-F5344CB8AC3E}">
        <p14:creationId xmlns:p14="http://schemas.microsoft.com/office/powerpoint/2010/main" val="235858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7207-BD0B-EDD0-4E19-D960BF9969B1}"/>
              </a:ext>
            </a:extLst>
          </p:cNvPr>
          <p:cNvSpPr>
            <a:spLocks noGrp="1"/>
          </p:cNvSpPr>
          <p:nvPr>
            <p:ph type="title"/>
          </p:nvPr>
        </p:nvSpPr>
        <p:spPr/>
        <p:txBody>
          <a:bodyPr/>
          <a:lstStyle/>
          <a:p>
            <a:r>
              <a:rPr lang="en-IN" b="1" dirty="0"/>
              <a:t>6.Conculsion</a:t>
            </a:r>
          </a:p>
        </p:txBody>
      </p:sp>
      <p:sp>
        <p:nvSpPr>
          <p:cNvPr id="3" name="Content Placeholder 2">
            <a:extLst>
              <a:ext uri="{FF2B5EF4-FFF2-40B4-BE49-F238E27FC236}">
                <a16:creationId xmlns:a16="http://schemas.microsoft.com/office/drawing/2014/main" id="{4C80BD4F-58F9-E358-9736-39CE4014449C}"/>
              </a:ext>
            </a:extLst>
          </p:cNvPr>
          <p:cNvSpPr>
            <a:spLocks noGrp="1"/>
          </p:cNvSpPr>
          <p:nvPr>
            <p:ph idx="1"/>
          </p:nvPr>
        </p:nvSpPr>
        <p:spPr/>
        <p:txBody>
          <a:bodyPr>
            <a:normAutofit/>
          </a:bodyPr>
          <a:lstStyle/>
          <a:p>
            <a:r>
              <a:rPr lang="en-US" sz="2400" dirty="0"/>
              <a:t>The analysis provided valuable insights into the dataset's underlying patterns, showcasing the distribution of key variables and their relationships. The histogram with KDE highlighted the distribution of the target variable, offering a clear understanding of the data's composition. The correlation matrix identified significant relationships between variables, helping to uncover potential dependencies and patterns critical for decision-making. These findings contribute to understanding cybersecurity threats, enabling better detection, prediction, and mitigation strategies, and demonstrating the importance of exploratory data analysis in identifying actionable insights from complex datasets</a:t>
            </a:r>
            <a:r>
              <a:rPr lang="en-US" sz="2000" dirty="0"/>
              <a:t>.</a:t>
            </a:r>
            <a:endParaRPr lang="en-IN" sz="2400" dirty="0"/>
          </a:p>
        </p:txBody>
      </p:sp>
    </p:spTree>
    <p:extLst>
      <p:ext uri="{BB962C8B-B14F-4D97-AF65-F5344CB8AC3E}">
        <p14:creationId xmlns:p14="http://schemas.microsoft.com/office/powerpoint/2010/main" val="187300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D840-E13B-E9E0-BFAD-F4C4818FEC9F}"/>
              </a:ext>
            </a:extLst>
          </p:cNvPr>
          <p:cNvSpPr>
            <a:spLocks noGrp="1"/>
          </p:cNvSpPr>
          <p:nvPr>
            <p:ph type="title"/>
          </p:nvPr>
        </p:nvSpPr>
        <p:spPr/>
        <p:txBody>
          <a:bodyPr/>
          <a:lstStyle/>
          <a:p>
            <a:r>
              <a:rPr lang="en-IN" b="1" dirty="0"/>
              <a:t>7.Reference</a:t>
            </a:r>
          </a:p>
        </p:txBody>
      </p:sp>
      <p:sp>
        <p:nvSpPr>
          <p:cNvPr id="3" name="Content Placeholder 2">
            <a:extLst>
              <a:ext uri="{FF2B5EF4-FFF2-40B4-BE49-F238E27FC236}">
                <a16:creationId xmlns:a16="http://schemas.microsoft.com/office/drawing/2014/main" id="{701751FE-BE5E-BF68-54E3-A44A00534D3A}"/>
              </a:ext>
            </a:extLst>
          </p:cNvPr>
          <p:cNvSpPr>
            <a:spLocks noGrp="1"/>
          </p:cNvSpPr>
          <p:nvPr>
            <p:ph idx="1"/>
          </p:nvPr>
        </p:nvSpPr>
        <p:spPr/>
        <p:txBody>
          <a:bodyPr/>
          <a:lstStyle/>
          <a:p>
            <a:r>
              <a:rPr lang="en-IN" dirty="0"/>
              <a:t>1.Dataset has been taken from Kaggle.</a:t>
            </a:r>
          </a:p>
          <a:p>
            <a:r>
              <a:rPr lang="en-US" dirty="0"/>
              <a:t>Source Name: Cyber Threat Intelligence Dataset on Kaggle </a:t>
            </a:r>
          </a:p>
          <a:p>
            <a:r>
              <a:rPr lang="en-IN" dirty="0"/>
              <a:t>2. </a:t>
            </a:r>
            <a:r>
              <a:rPr lang="en-US" dirty="0"/>
              <a:t>Cybersecurity and Infrastructure Security Agency (CISA) –</a:t>
            </a:r>
          </a:p>
          <a:p>
            <a:r>
              <a:rPr lang="en-US" dirty="0"/>
              <a:t> Publishes advisories, updates on critical vulnerabilities, and recommended security actions. Website: CISA Vulnerability Advisories </a:t>
            </a:r>
          </a:p>
          <a:p>
            <a:r>
              <a:rPr lang="en-IN" dirty="0"/>
              <a:t>3. National Vulnerability Database (NVD). </a:t>
            </a:r>
          </a:p>
          <a:p>
            <a:r>
              <a:rPr lang="en-IN" dirty="0"/>
              <a:t>Website: National Vulnerability Database (NVD)</a:t>
            </a:r>
          </a:p>
        </p:txBody>
      </p:sp>
    </p:spTree>
    <p:extLst>
      <p:ext uri="{BB962C8B-B14F-4D97-AF65-F5344CB8AC3E}">
        <p14:creationId xmlns:p14="http://schemas.microsoft.com/office/powerpoint/2010/main" val="237787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hank you slide picture">
            <a:extLst>
              <a:ext uri="{FF2B5EF4-FFF2-40B4-BE49-F238E27FC236}">
                <a16:creationId xmlns:a16="http://schemas.microsoft.com/office/drawing/2014/main" id="{26596A50-5F8E-797E-C761-79B36C3EF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92" y="771477"/>
            <a:ext cx="11651415" cy="531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04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7FB4-FB03-4478-E740-1B5C86329809}"/>
              </a:ext>
            </a:extLst>
          </p:cNvPr>
          <p:cNvSpPr>
            <a:spLocks noGrp="1"/>
          </p:cNvSpPr>
          <p:nvPr>
            <p:ph type="title"/>
          </p:nvPr>
        </p:nvSpPr>
        <p:spPr/>
        <p:txBody>
          <a:bodyPr/>
          <a:lstStyle/>
          <a:p>
            <a:r>
              <a:rPr lang="en-IN" b="1" dirty="0"/>
              <a:t>Table of Contents</a:t>
            </a:r>
          </a:p>
        </p:txBody>
      </p:sp>
      <p:sp>
        <p:nvSpPr>
          <p:cNvPr id="3" name="Content Placeholder 2">
            <a:extLst>
              <a:ext uri="{FF2B5EF4-FFF2-40B4-BE49-F238E27FC236}">
                <a16:creationId xmlns:a16="http://schemas.microsoft.com/office/drawing/2014/main" id="{399245FC-BC9D-D438-BA21-4EA6BB4BB09F}"/>
              </a:ext>
            </a:extLst>
          </p:cNvPr>
          <p:cNvSpPr>
            <a:spLocks noGrp="1"/>
          </p:cNvSpPr>
          <p:nvPr>
            <p:ph idx="1"/>
          </p:nvPr>
        </p:nvSpPr>
        <p:spPr/>
        <p:txBody>
          <a:bodyPr/>
          <a:lstStyle/>
          <a:p>
            <a:pPr marL="457200" indent="-457200">
              <a:buFont typeface="+mj-lt"/>
              <a:buAutoNum type="arabicPeriod"/>
            </a:pPr>
            <a:r>
              <a:rPr lang="en-IN" dirty="0"/>
              <a:t>Introduction</a:t>
            </a:r>
          </a:p>
          <a:p>
            <a:pPr marL="457200" indent="-457200">
              <a:buFont typeface="+mj-lt"/>
              <a:buAutoNum type="arabicPeriod"/>
            </a:pPr>
            <a:r>
              <a:rPr lang="en-IN" dirty="0"/>
              <a:t> Problem statement</a:t>
            </a:r>
          </a:p>
          <a:p>
            <a:pPr marL="457200" indent="-457200">
              <a:buFont typeface="+mj-lt"/>
              <a:buAutoNum type="arabicPeriod"/>
            </a:pPr>
            <a:r>
              <a:rPr lang="en-IN" dirty="0"/>
              <a:t>Solution approach and Abstract</a:t>
            </a:r>
          </a:p>
          <a:p>
            <a:pPr marL="457200" indent="-457200">
              <a:buFont typeface="+mj-lt"/>
              <a:buAutoNum type="arabicPeriod"/>
            </a:pPr>
            <a:r>
              <a:rPr lang="en-IN" dirty="0"/>
              <a:t>Methodology</a:t>
            </a:r>
          </a:p>
          <a:p>
            <a:pPr marL="457200" indent="-457200">
              <a:buFont typeface="+mj-lt"/>
              <a:buAutoNum type="arabicPeriod"/>
            </a:pPr>
            <a:r>
              <a:rPr lang="en-IN" dirty="0"/>
              <a:t>Result and analysis</a:t>
            </a:r>
          </a:p>
          <a:p>
            <a:pPr marL="457200" indent="-457200">
              <a:buFont typeface="+mj-lt"/>
              <a:buAutoNum type="arabicPeriod"/>
            </a:pPr>
            <a:r>
              <a:rPr lang="en-IN" dirty="0"/>
              <a:t>Conclusion</a:t>
            </a:r>
          </a:p>
          <a:p>
            <a:pPr marL="457200" indent="-457200">
              <a:buFont typeface="+mj-lt"/>
              <a:buAutoNum type="arabicPeriod"/>
            </a:pPr>
            <a:r>
              <a:rPr lang="en-IN" dirty="0"/>
              <a:t>Reference</a:t>
            </a:r>
          </a:p>
          <a:p>
            <a:pPr marL="457200" indent="-457200">
              <a:buFont typeface="+mj-lt"/>
              <a:buAutoNum type="arabicPeriod"/>
            </a:pPr>
            <a:endParaRPr lang="en-IN" dirty="0"/>
          </a:p>
        </p:txBody>
      </p:sp>
    </p:spTree>
    <p:extLst>
      <p:ext uri="{BB962C8B-B14F-4D97-AF65-F5344CB8AC3E}">
        <p14:creationId xmlns:p14="http://schemas.microsoft.com/office/powerpoint/2010/main" val="286618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81A-3E2E-4886-2F82-F058603BBD9D}"/>
              </a:ext>
            </a:extLst>
          </p:cNvPr>
          <p:cNvSpPr>
            <a:spLocks noGrp="1"/>
          </p:cNvSpPr>
          <p:nvPr>
            <p:ph type="title"/>
          </p:nvPr>
        </p:nvSpPr>
        <p:spPr/>
        <p:txBody>
          <a:bodyPr/>
          <a:lstStyle/>
          <a:p>
            <a:r>
              <a:rPr lang="en-IN" b="1" dirty="0"/>
              <a:t>1.Introduction</a:t>
            </a:r>
          </a:p>
        </p:txBody>
      </p:sp>
      <p:sp>
        <p:nvSpPr>
          <p:cNvPr id="3" name="Content Placeholder 2">
            <a:extLst>
              <a:ext uri="{FF2B5EF4-FFF2-40B4-BE49-F238E27FC236}">
                <a16:creationId xmlns:a16="http://schemas.microsoft.com/office/drawing/2014/main" id="{6D221D74-960D-A997-A95B-E5DBA7EA1489}"/>
              </a:ext>
            </a:extLst>
          </p:cNvPr>
          <p:cNvSpPr>
            <a:spLocks noGrp="1"/>
          </p:cNvSpPr>
          <p:nvPr>
            <p:ph idx="1"/>
          </p:nvPr>
        </p:nvSpPr>
        <p:spPr/>
        <p:txBody>
          <a:bodyPr>
            <a:normAutofit fontScale="92500" lnSpcReduction="20000"/>
          </a:bodyPr>
          <a:lstStyle/>
          <a:p>
            <a:r>
              <a:rPr lang="en-US" sz="2400" dirty="0"/>
              <a:t>Exploratory Data Analysis (EDA) is important in helping us understand and work with complex retail data in this project. By using EDA, the dataset used in this analysis is related to cybersecurity threats and vulnerabilities and comprises X rows and Y columns. It includes a wide range of attributes that help in identifying and </a:t>
            </a:r>
            <a:r>
              <a:rPr lang="en-US" sz="2400" dirty="0" err="1"/>
              <a:t>analysing</a:t>
            </a:r>
            <a:r>
              <a:rPr lang="en-US" sz="2400" dirty="0"/>
              <a:t> various cybersecurity incidents, such as attack patterns, software types, vulnerabilities, and threat classifications. The key objective of this analysis was to conduct exploratory data analysis (EDA) to uncover meaningful patterns, trends, and correlations between these variables, which could potentially inform better security practices and detection strategies.</a:t>
            </a:r>
          </a:p>
          <a:p>
            <a:r>
              <a:rPr lang="en-US" sz="2400" dirty="0"/>
              <a:t>The dataset covers diverse categories such as software, vulnerabilities, attack types, and other threat-related information. With the growing complexity of cyberattacks and vulnerabilities in modern IT environments, understanding the relationship between different data points can significantly aid in threat detection and mitigation strategies. The analysis aims to provide insights that could help organizations strengthen their defenses and respond more effectively to emerging threats.</a:t>
            </a:r>
            <a:endParaRPr lang="en-IN" sz="2800" dirty="0"/>
          </a:p>
        </p:txBody>
      </p:sp>
    </p:spTree>
    <p:extLst>
      <p:ext uri="{BB962C8B-B14F-4D97-AF65-F5344CB8AC3E}">
        <p14:creationId xmlns:p14="http://schemas.microsoft.com/office/powerpoint/2010/main" val="347851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EAD1-9285-A6B2-4D8C-033E80E85BC1}"/>
              </a:ext>
            </a:extLst>
          </p:cNvPr>
          <p:cNvSpPr>
            <a:spLocks noGrp="1"/>
          </p:cNvSpPr>
          <p:nvPr>
            <p:ph type="title"/>
          </p:nvPr>
        </p:nvSpPr>
        <p:spPr/>
        <p:txBody>
          <a:bodyPr/>
          <a:lstStyle/>
          <a:p>
            <a:r>
              <a:rPr lang="en-IN" b="1" dirty="0"/>
              <a:t>2.Problem Statement</a:t>
            </a:r>
          </a:p>
        </p:txBody>
      </p:sp>
      <p:sp>
        <p:nvSpPr>
          <p:cNvPr id="3" name="Content Placeholder 2">
            <a:extLst>
              <a:ext uri="{FF2B5EF4-FFF2-40B4-BE49-F238E27FC236}">
                <a16:creationId xmlns:a16="http://schemas.microsoft.com/office/drawing/2014/main" id="{33EF337D-B0A2-9B27-2A60-E5CB19C4A36C}"/>
              </a:ext>
            </a:extLst>
          </p:cNvPr>
          <p:cNvSpPr>
            <a:spLocks noGrp="1"/>
          </p:cNvSpPr>
          <p:nvPr>
            <p:ph idx="1"/>
          </p:nvPr>
        </p:nvSpPr>
        <p:spPr/>
        <p:txBody>
          <a:bodyPr>
            <a:normAutofit/>
          </a:bodyPr>
          <a:lstStyle/>
          <a:p>
            <a:pPr algn="just"/>
            <a:r>
              <a:rPr lang="en-US" sz="2400" dirty="0"/>
              <a:t>The project aims to analyze a comprehensive </a:t>
            </a:r>
            <a:r>
              <a:rPr lang="en-US" sz="2400" b="1" dirty="0"/>
              <a:t>Cyber Threat Intelligence dataset</a:t>
            </a:r>
            <a:r>
              <a:rPr lang="en-US" sz="2400" dirty="0"/>
              <a:t> containing detailed information on vulnerabilities, such as CVE IDs, severity ratings, and recommended actions. Using </a:t>
            </a:r>
            <a:r>
              <a:rPr lang="en-US" sz="2400" b="1" dirty="0"/>
              <a:t>hypothesis testing</a:t>
            </a:r>
            <a:r>
              <a:rPr lang="en-US" sz="2400" dirty="0"/>
              <a:t> and </a:t>
            </a:r>
            <a:r>
              <a:rPr lang="en-US" sz="2400" b="1" dirty="0"/>
              <a:t>multivariate analysis</a:t>
            </a:r>
            <a:r>
              <a:rPr lang="en-US" sz="2400" dirty="0"/>
              <a:t>, the study identifies key patterns and relationships between features to understand the evolving cybersecurity landscape. Techniques like correlation analysis, Principal Component Analysis (PCA), and chi-squared tests are applied to reduce dimensionality and validate statistical assumptions. The findings provide actionable insights into the nature of cyber threats and vulnerabilities, supporting enhanced decision-making in cybersecurity strategies</a:t>
            </a:r>
            <a:r>
              <a:rPr lang="en-US" sz="2000" dirty="0"/>
              <a:t>. </a:t>
            </a:r>
            <a:endParaRPr lang="en-IN" sz="2400" dirty="0"/>
          </a:p>
        </p:txBody>
      </p:sp>
    </p:spTree>
    <p:extLst>
      <p:ext uri="{BB962C8B-B14F-4D97-AF65-F5344CB8AC3E}">
        <p14:creationId xmlns:p14="http://schemas.microsoft.com/office/powerpoint/2010/main" val="103307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07E4A-24E9-B870-6B16-AF9D30236EBE}"/>
              </a:ext>
            </a:extLst>
          </p:cNvPr>
          <p:cNvSpPr>
            <a:spLocks noGrp="1"/>
          </p:cNvSpPr>
          <p:nvPr>
            <p:ph type="title"/>
          </p:nvPr>
        </p:nvSpPr>
        <p:spPr/>
        <p:txBody>
          <a:bodyPr/>
          <a:lstStyle/>
          <a:p>
            <a:r>
              <a:rPr lang="en-IN" b="1" dirty="0"/>
              <a:t>3.Abstract</a:t>
            </a:r>
          </a:p>
        </p:txBody>
      </p:sp>
      <p:sp>
        <p:nvSpPr>
          <p:cNvPr id="3" name="Content Placeholder 2">
            <a:extLst>
              <a:ext uri="{FF2B5EF4-FFF2-40B4-BE49-F238E27FC236}">
                <a16:creationId xmlns:a16="http://schemas.microsoft.com/office/drawing/2014/main" id="{8588AA7A-960C-4198-F42E-A7511B10480E}"/>
              </a:ext>
            </a:extLst>
          </p:cNvPr>
          <p:cNvSpPr>
            <a:spLocks noGrp="1"/>
          </p:cNvSpPr>
          <p:nvPr>
            <p:ph idx="1"/>
          </p:nvPr>
        </p:nvSpPr>
        <p:spPr/>
        <p:txBody>
          <a:bodyPr>
            <a:normAutofit/>
          </a:bodyPr>
          <a:lstStyle/>
          <a:p>
            <a:pPr algn="just"/>
            <a:r>
              <a:rPr lang="en-US" sz="2400" dirty="0"/>
              <a:t>This project analyzes a </a:t>
            </a:r>
            <a:r>
              <a:rPr lang="en-US" sz="2400" b="1" dirty="0"/>
              <a:t>Cyber Threat Analysis</a:t>
            </a:r>
            <a:r>
              <a:rPr lang="en-US" sz="2400" dirty="0"/>
              <a:t> to identify patterns and insights into vulnerabilities, including severity ratings, CVE IDs, and mitigation strategies. Using statistical techniques such as hypothesis testing, correlation analysis, and Principal Component Analysis (PCA), the study explores feature relationships, reduces dimensionality, and validates findings. The results highlight significant trends in cybersecurity threats and vulnerabilities, offering actionable insights to enhance decision-making and improve cybersecurity measures.</a:t>
            </a:r>
            <a:endParaRPr lang="en-IN" sz="2400" dirty="0"/>
          </a:p>
        </p:txBody>
      </p:sp>
    </p:spTree>
    <p:extLst>
      <p:ext uri="{BB962C8B-B14F-4D97-AF65-F5344CB8AC3E}">
        <p14:creationId xmlns:p14="http://schemas.microsoft.com/office/powerpoint/2010/main" val="180509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D6DE-505A-4E3A-D4B9-EAC635E08458}"/>
              </a:ext>
            </a:extLst>
          </p:cNvPr>
          <p:cNvSpPr>
            <a:spLocks noGrp="1"/>
          </p:cNvSpPr>
          <p:nvPr>
            <p:ph type="title"/>
          </p:nvPr>
        </p:nvSpPr>
        <p:spPr/>
        <p:txBody>
          <a:bodyPr/>
          <a:lstStyle/>
          <a:p>
            <a:r>
              <a:rPr lang="en-IN" b="1" dirty="0"/>
              <a:t>4.Methodology</a:t>
            </a:r>
          </a:p>
        </p:txBody>
      </p:sp>
      <p:sp>
        <p:nvSpPr>
          <p:cNvPr id="3" name="Content Placeholder 2">
            <a:extLst>
              <a:ext uri="{FF2B5EF4-FFF2-40B4-BE49-F238E27FC236}">
                <a16:creationId xmlns:a16="http://schemas.microsoft.com/office/drawing/2014/main" id="{8E72E5D5-4A81-4385-C0C1-C2B896C92D08}"/>
              </a:ext>
            </a:extLst>
          </p:cNvPr>
          <p:cNvSpPr>
            <a:spLocks noGrp="1"/>
          </p:cNvSpPr>
          <p:nvPr>
            <p:ph idx="1"/>
          </p:nvPr>
        </p:nvSpPr>
        <p:spPr/>
        <p:txBody>
          <a:bodyPr/>
          <a:lstStyle/>
          <a:p>
            <a:pPr marL="201168" lvl="1" indent="0">
              <a:buNone/>
            </a:pPr>
            <a:endParaRPr lang="en-US" b="1" dirty="0"/>
          </a:p>
          <a:p>
            <a:r>
              <a:rPr lang="en-US" b="1" dirty="0"/>
              <a:t>Data Collection and Preprocessing</a:t>
            </a:r>
            <a:r>
              <a:rPr lang="en-US" dirty="0"/>
              <a:t>:</a:t>
            </a:r>
          </a:p>
          <a:p>
            <a:pPr>
              <a:buFont typeface="Arial" panose="020B0604020202020204" pitchFamily="34" charset="0"/>
              <a:buChar char="•"/>
            </a:pPr>
            <a:r>
              <a:rPr lang="en-US" dirty="0"/>
              <a:t>The dataset, containing CVE IDs, severity ratings, and mitigation strategies, was cleaned and structured for analysis.</a:t>
            </a:r>
          </a:p>
          <a:p>
            <a:r>
              <a:rPr lang="en-US" b="1" dirty="0"/>
              <a:t>Exploratory Data Analysis (EDA)</a:t>
            </a:r>
            <a:r>
              <a:rPr lang="en-US" dirty="0"/>
              <a:t>:</a:t>
            </a:r>
          </a:p>
          <a:p>
            <a:pPr>
              <a:buFont typeface="Arial" panose="020B0604020202020204" pitchFamily="34" charset="0"/>
              <a:buChar char="•"/>
            </a:pPr>
            <a:r>
              <a:rPr lang="en-US" dirty="0"/>
              <a:t>Conducted EDA to understand feature distributions, identify correlations, and detect outliers.</a:t>
            </a:r>
          </a:p>
          <a:p>
            <a:r>
              <a:rPr lang="en-US" b="1" dirty="0"/>
              <a:t>Hypothesis Testing</a:t>
            </a:r>
            <a:r>
              <a:rPr lang="en-US" dirty="0"/>
              <a:t>:</a:t>
            </a:r>
          </a:p>
          <a:p>
            <a:pPr>
              <a:buFont typeface="Arial" panose="020B0604020202020204" pitchFamily="34" charset="0"/>
              <a:buChar char="•"/>
            </a:pPr>
            <a:r>
              <a:rPr lang="en-US" dirty="0"/>
              <a:t>Formulated null and alternative hypotheses to test relationships between key features. Applied t-tests, chi-squared tests, and ANOVA for validation.</a:t>
            </a:r>
          </a:p>
          <a:p>
            <a:pPr lvl="1"/>
            <a:endParaRPr lang="en-US" b="1" dirty="0"/>
          </a:p>
          <a:p>
            <a:pPr lvl="1"/>
            <a:endParaRPr lang="en-IN" b="1" dirty="0"/>
          </a:p>
          <a:p>
            <a:pPr marL="201168" lvl="1" indent="0">
              <a:buNone/>
            </a:pPr>
            <a:endParaRPr lang="en-IN" b="1" dirty="0"/>
          </a:p>
          <a:p>
            <a:endParaRPr lang="en-IN" dirty="0"/>
          </a:p>
        </p:txBody>
      </p:sp>
    </p:spTree>
    <p:extLst>
      <p:ext uri="{BB962C8B-B14F-4D97-AF65-F5344CB8AC3E}">
        <p14:creationId xmlns:p14="http://schemas.microsoft.com/office/powerpoint/2010/main" val="4238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7BCF-7B18-F99C-60CF-CD0B01FC6310}"/>
              </a:ext>
            </a:extLst>
          </p:cNvPr>
          <p:cNvSpPr>
            <a:spLocks noGrp="1"/>
          </p:cNvSpPr>
          <p:nvPr>
            <p:ph type="title"/>
          </p:nvPr>
        </p:nvSpPr>
        <p:spPr/>
        <p:txBody>
          <a:bodyPr/>
          <a:lstStyle/>
          <a:p>
            <a:r>
              <a:rPr lang="en-IN" b="1" dirty="0"/>
              <a:t>4.Methodology</a:t>
            </a:r>
          </a:p>
        </p:txBody>
      </p:sp>
      <p:sp>
        <p:nvSpPr>
          <p:cNvPr id="3" name="Content Placeholder 2">
            <a:extLst>
              <a:ext uri="{FF2B5EF4-FFF2-40B4-BE49-F238E27FC236}">
                <a16:creationId xmlns:a16="http://schemas.microsoft.com/office/drawing/2014/main" id="{CD563FFA-E8F1-BC10-6D91-A695829FEBDB}"/>
              </a:ext>
            </a:extLst>
          </p:cNvPr>
          <p:cNvSpPr>
            <a:spLocks noGrp="1"/>
          </p:cNvSpPr>
          <p:nvPr>
            <p:ph idx="1"/>
          </p:nvPr>
        </p:nvSpPr>
        <p:spPr/>
        <p:txBody>
          <a:bodyPr/>
          <a:lstStyle/>
          <a:p>
            <a:r>
              <a:rPr lang="en-US" b="1" dirty="0"/>
              <a:t>Multivariate Analysis</a:t>
            </a:r>
            <a:r>
              <a:rPr lang="en-US" dirty="0"/>
              <a:t>:</a:t>
            </a:r>
          </a:p>
          <a:p>
            <a:pPr>
              <a:buFont typeface="Arial" panose="020B0604020202020204" pitchFamily="34" charset="0"/>
              <a:buChar char="•"/>
            </a:pPr>
            <a:r>
              <a:rPr lang="en-US" dirty="0"/>
              <a:t> Correlation matrices and Principal Component Analysis (PCA) were used to analyze feature interactions and reduce dimensionality.</a:t>
            </a:r>
          </a:p>
          <a:p>
            <a:r>
              <a:rPr lang="en-US" b="1" dirty="0"/>
              <a:t>Visualization and Insights</a:t>
            </a:r>
            <a:r>
              <a:rPr lang="en-US" dirty="0"/>
              <a:t>:</a:t>
            </a:r>
          </a:p>
          <a:p>
            <a:pPr>
              <a:buFont typeface="Arial" panose="020B0604020202020204" pitchFamily="34" charset="0"/>
              <a:buChar char="•"/>
            </a:pPr>
            <a:r>
              <a:rPr lang="en-US" dirty="0"/>
              <a:t>Leveraged visualizations (heatmaps, pair plots) to present relationships, clusters, and patterns in the data.</a:t>
            </a:r>
          </a:p>
          <a:p>
            <a:r>
              <a:rPr lang="en-US" b="1" dirty="0"/>
              <a:t>Conclusion</a:t>
            </a:r>
            <a:r>
              <a:rPr lang="en-US" dirty="0"/>
              <a:t>:</a:t>
            </a:r>
          </a:p>
          <a:p>
            <a:pPr>
              <a:buFont typeface="Arial" panose="020B0604020202020204" pitchFamily="34" charset="0"/>
              <a:buChar char="•"/>
            </a:pPr>
            <a:r>
              <a:rPr lang="en-US" dirty="0"/>
              <a:t>Derived actionable insights to inform cybersecurity risk mitigation strategies.</a:t>
            </a:r>
          </a:p>
          <a:p>
            <a:pPr marL="201168" lvl="1" indent="0" algn="just">
              <a:buNone/>
            </a:pPr>
            <a:endParaRPr lang="en-US" b="1" dirty="0"/>
          </a:p>
          <a:p>
            <a:pPr lvl="1" algn="just"/>
            <a:endParaRPr lang="en-IN" b="1" dirty="0"/>
          </a:p>
          <a:p>
            <a:pPr lvl="1" algn="just"/>
            <a:endParaRPr lang="en-IN" b="1" dirty="0"/>
          </a:p>
        </p:txBody>
      </p:sp>
    </p:spTree>
    <p:extLst>
      <p:ext uri="{BB962C8B-B14F-4D97-AF65-F5344CB8AC3E}">
        <p14:creationId xmlns:p14="http://schemas.microsoft.com/office/powerpoint/2010/main" val="130511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F67D-799B-AF4E-7190-AF6D0CFC04C2}"/>
              </a:ext>
            </a:extLst>
          </p:cNvPr>
          <p:cNvSpPr>
            <a:spLocks noGrp="1"/>
          </p:cNvSpPr>
          <p:nvPr>
            <p:ph type="title"/>
          </p:nvPr>
        </p:nvSpPr>
        <p:spPr/>
        <p:txBody>
          <a:bodyPr/>
          <a:lstStyle/>
          <a:p>
            <a:r>
              <a:rPr lang="en-IN" b="1" dirty="0"/>
              <a:t>5.Result and Analysis</a:t>
            </a:r>
          </a:p>
        </p:txBody>
      </p:sp>
      <p:pic>
        <p:nvPicPr>
          <p:cNvPr id="5" name="Content Placeholder 4">
            <a:extLst>
              <a:ext uri="{FF2B5EF4-FFF2-40B4-BE49-F238E27FC236}">
                <a16:creationId xmlns:a16="http://schemas.microsoft.com/office/drawing/2014/main" id="{0D1ABA24-D81C-BDC4-DB95-DE24DAF0B65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80738" y="2205490"/>
            <a:ext cx="5630523" cy="3274378"/>
          </a:xfrm>
        </p:spPr>
      </p:pic>
      <p:sp>
        <p:nvSpPr>
          <p:cNvPr id="6" name="TextBox 5">
            <a:extLst>
              <a:ext uri="{FF2B5EF4-FFF2-40B4-BE49-F238E27FC236}">
                <a16:creationId xmlns:a16="http://schemas.microsoft.com/office/drawing/2014/main" id="{CDA301D6-7BC8-0B24-7792-465883DA24DA}"/>
              </a:ext>
            </a:extLst>
          </p:cNvPr>
          <p:cNvSpPr txBox="1"/>
          <p:nvPr/>
        </p:nvSpPr>
        <p:spPr>
          <a:xfrm>
            <a:off x="3232404" y="5516388"/>
            <a:ext cx="6341364" cy="646331"/>
          </a:xfrm>
          <a:prstGeom prst="rect">
            <a:avLst/>
          </a:prstGeom>
          <a:noFill/>
        </p:spPr>
        <p:txBody>
          <a:bodyPr wrap="square" rtlCol="0">
            <a:spAutoFit/>
          </a:bodyPr>
          <a:lstStyle/>
          <a:p>
            <a:r>
              <a:rPr lang="en-IN" dirty="0"/>
              <a:t>Analysis: </a:t>
            </a:r>
            <a:r>
              <a:rPr lang="en-US" dirty="0"/>
              <a:t>histogram with a KDE plot showing the distribution of the target variable 'label_1'</a:t>
            </a:r>
            <a:endParaRPr lang="en-IN" dirty="0"/>
          </a:p>
        </p:txBody>
      </p:sp>
      <p:sp>
        <p:nvSpPr>
          <p:cNvPr id="3" name="TextBox 2">
            <a:extLst>
              <a:ext uri="{FF2B5EF4-FFF2-40B4-BE49-F238E27FC236}">
                <a16:creationId xmlns:a16="http://schemas.microsoft.com/office/drawing/2014/main" id="{680E42AD-36A6-C99C-5F2A-BC8CF9E58C23}"/>
              </a:ext>
            </a:extLst>
          </p:cNvPr>
          <p:cNvSpPr txBox="1"/>
          <p:nvPr/>
        </p:nvSpPr>
        <p:spPr>
          <a:xfrm>
            <a:off x="3729674" y="1748346"/>
            <a:ext cx="1428315" cy="369332"/>
          </a:xfrm>
          <a:prstGeom prst="rect">
            <a:avLst/>
          </a:prstGeom>
          <a:noFill/>
        </p:spPr>
        <p:txBody>
          <a:bodyPr wrap="square" rtlCol="0">
            <a:spAutoFit/>
          </a:bodyPr>
          <a:lstStyle/>
          <a:p>
            <a:r>
              <a:rPr lang="en-US" dirty="0"/>
              <a:t>1.Bar Chart</a:t>
            </a:r>
            <a:endParaRPr lang="en-IN" dirty="0"/>
          </a:p>
        </p:txBody>
      </p:sp>
    </p:spTree>
    <p:extLst>
      <p:ext uri="{BB962C8B-B14F-4D97-AF65-F5344CB8AC3E}">
        <p14:creationId xmlns:p14="http://schemas.microsoft.com/office/powerpoint/2010/main" val="359476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FA04-627C-9AA7-D496-C541D2FBEA5D}"/>
              </a:ext>
            </a:extLst>
          </p:cNvPr>
          <p:cNvSpPr>
            <a:spLocks noGrp="1"/>
          </p:cNvSpPr>
          <p:nvPr>
            <p:ph type="title"/>
          </p:nvPr>
        </p:nvSpPr>
        <p:spPr/>
        <p:txBody>
          <a:bodyPr/>
          <a:lstStyle/>
          <a:p>
            <a:r>
              <a:rPr lang="en-IN" b="1" dirty="0"/>
              <a:t>Result and Analysis</a:t>
            </a:r>
          </a:p>
        </p:txBody>
      </p:sp>
      <p:pic>
        <p:nvPicPr>
          <p:cNvPr id="5" name="Content Placeholder 4">
            <a:extLst>
              <a:ext uri="{FF2B5EF4-FFF2-40B4-BE49-F238E27FC236}">
                <a16:creationId xmlns:a16="http://schemas.microsoft.com/office/drawing/2014/main" id="{3E70C43A-BBB3-9567-716C-EAE178A6B0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15796" y="1846263"/>
            <a:ext cx="4618603" cy="2862897"/>
          </a:xfrm>
        </p:spPr>
      </p:pic>
      <p:sp>
        <p:nvSpPr>
          <p:cNvPr id="8" name="TextBox 7">
            <a:extLst>
              <a:ext uri="{FF2B5EF4-FFF2-40B4-BE49-F238E27FC236}">
                <a16:creationId xmlns:a16="http://schemas.microsoft.com/office/drawing/2014/main" id="{22A937D3-8086-6C2B-D5FE-9F427BAB2524}"/>
              </a:ext>
            </a:extLst>
          </p:cNvPr>
          <p:cNvSpPr txBox="1"/>
          <p:nvPr/>
        </p:nvSpPr>
        <p:spPr>
          <a:xfrm>
            <a:off x="2404872" y="5385816"/>
            <a:ext cx="7187184" cy="369332"/>
          </a:xfrm>
          <a:prstGeom prst="rect">
            <a:avLst/>
          </a:prstGeom>
          <a:noFill/>
        </p:spPr>
        <p:txBody>
          <a:bodyPr wrap="square" rtlCol="0">
            <a:spAutoFit/>
          </a:bodyPr>
          <a:lstStyle/>
          <a:p>
            <a:r>
              <a:rPr lang="en-IN" dirty="0"/>
              <a:t>Analysis: </a:t>
            </a:r>
            <a:r>
              <a:rPr lang="en-IN" dirty="0" err="1"/>
              <a:t>Distibution</a:t>
            </a:r>
            <a:r>
              <a:rPr lang="en-IN" dirty="0"/>
              <a:t> of categories</a:t>
            </a:r>
          </a:p>
        </p:txBody>
      </p:sp>
      <p:sp>
        <p:nvSpPr>
          <p:cNvPr id="3" name="TextBox 2">
            <a:extLst>
              <a:ext uri="{FF2B5EF4-FFF2-40B4-BE49-F238E27FC236}">
                <a16:creationId xmlns:a16="http://schemas.microsoft.com/office/drawing/2014/main" id="{9B95824C-25A5-6AC7-FE97-D09D845173D0}"/>
              </a:ext>
            </a:extLst>
          </p:cNvPr>
          <p:cNvSpPr txBox="1"/>
          <p:nvPr/>
        </p:nvSpPr>
        <p:spPr>
          <a:xfrm>
            <a:off x="2615184" y="2734056"/>
            <a:ext cx="1212191" cy="369332"/>
          </a:xfrm>
          <a:prstGeom prst="rect">
            <a:avLst/>
          </a:prstGeom>
          <a:noFill/>
        </p:spPr>
        <p:txBody>
          <a:bodyPr wrap="none" rtlCol="0">
            <a:spAutoFit/>
          </a:bodyPr>
          <a:lstStyle/>
          <a:p>
            <a:r>
              <a:rPr lang="en-US" dirty="0"/>
              <a:t>2.Pie Chart</a:t>
            </a:r>
            <a:endParaRPr lang="en-IN" dirty="0"/>
          </a:p>
        </p:txBody>
      </p:sp>
    </p:spTree>
    <p:extLst>
      <p:ext uri="{BB962C8B-B14F-4D97-AF65-F5344CB8AC3E}">
        <p14:creationId xmlns:p14="http://schemas.microsoft.com/office/powerpoint/2010/main" val="28113823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078C465444DC4BAA328B9807A93A2D" ma:contentTypeVersion="5" ma:contentTypeDescription="Create a new document." ma:contentTypeScope="" ma:versionID="f78b540d2db44dbbada8ce0b2191d2f5">
  <xsd:schema xmlns:xsd="http://www.w3.org/2001/XMLSchema" xmlns:xs="http://www.w3.org/2001/XMLSchema" xmlns:p="http://schemas.microsoft.com/office/2006/metadata/properties" xmlns:ns3="b203822b-4a27-4328-bf41-54fa5010759f" targetNamespace="http://schemas.microsoft.com/office/2006/metadata/properties" ma:root="true" ma:fieldsID="2595b44072d181e4a2fa44fad11ec748" ns3:_="">
    <xsd:import namespace="b203822b-4a27-4328-bf41-54fa5010759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03822b-4a27-4328-bf41-54fa501075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ABDB39-E71F-4E09-9712-39499215EA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03822b-4a27-4328-bf41-54fa501075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0F5209-988A-4756-8831-0778D55BF329}">
  <ds:schemaRefs>
    <ds:schemaRef ds:uri="http://schemas.microsoft.com/sharepoint/v3/contenttype/forms"/>
  </ds:schemaRefs>
</ds:datastoreItem>
</file>

<file path=customXml/itemProps3.xml><?xml version="1.0" encoding="utf-8"?>
<ds:datastoreItem xmlns:ds="http://schemas.openxmlformats.org/officeDocument/2006/customXml" ds:itemID="{BBAEA927-74D6-4469-AE90-C172727B8228}">
  <ds:schemaRefs>
    <ds:schemaRef ds:uri="http://schemas.microsoft.com/office/2006/metadata/properties"/>
    <ds:schemaRef ds:uri="http://purl.org/dc/dcmitype/"/>
    <ds:schemaRef ds:uri="http://schemas.microsoft.com/office/2006/documentManagement/types"/>
    <ds:schemaRef ds:uri="b203822b-4a27-4328-bf41-54fa5010759f"/>
    <ds:schemaRef ds:uri="http://schemas.openxmlformats.org/package/2006/metadata/core-properties"/>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Amazon Sales Report</Template>
  <TotalTime>484</TotalTime>
  <Words>923</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Retrospect</vt:lpstr>
      <vt:lpstr>                  Cyber threat analysis</vt:lpstr>
      <vt:lpstr>Table of Contents</vt:lpstr>
      <vt:lpstr>1.Introduction</vt:lpstr>
      <vt:lpstr>2.Problem Statement</vt:lpstr>
      <vt:lpstr>3.Abstract</vt:lpstr>
      <vt:lpstr>4.Methodology</vt:lpstr>
      <vt:lpstr>4.Methodology</vt:lpstr>
      <vt:lpstr>5.Result and Analysis</vt:lpstr>
      <vt:lpstr>Result and Analysis</vt:lpstr>
      <vt:lpstr>Result and Analysis</vt:lpstr>
      <vt:lpstr>Result and Analysis</vt:lpstr>
      <vt:lpstr>Result and Analysis</vt:lpstr>
      <vt:lpstr>6.Conculsion</vt:lpstr>
      <vt:lpstr>7.Reference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Mokireddy Deemanth reddy</dc:creator>
  <cp:lastModifiedBy>SANJAY T</cp:lastModifiedBy>
  <cp:revision>7</cp:revision>
  <dcterms:created xsi:type="dcterms:W3CDTF">2024-11-12T19:01:48Z</dcterms:created>
  <dcterms:modified xsi:type="dcterms:W3CDTF">2024-11-21T14:22:37Z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0x010100C5078C465444DC4BAA328B9807A93A2D</vt:lpwstr>
  </property>
</Properties>
</file>