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7" r:id="rId5"/>
    <p:sldId id="259" r:id="rId6"/>
    <p:sldId id="260" r:id="rId7"/>
    <p:sldId id="276" r:id="rId8"/>
    <p:sldId id="268" r:id="rId9"/>
    <p:sldId id="261" r:id="rId10"/>
    <p:sldId id="269" r:id="rId11"/>
    <p:sldId id="272" r:id="rId12"/>
    <p:sldId id="273" r:id="rId13"/>
    <p:sldId id="274" r:id="rId14"/>
    <p:sldId id="271" r:id="rId15"/>
    <p:sldId id="262" r:id="rId16"/>
    <p:sldId id="263" r:id="rId17"/>
    <p:sldId id="270" r:id="rId18"/>
    <p:sldId id="264" r:id="rId19"/>
    <p:sldId id="265" r:id="rId20"/>
    <p:sldId id="266" r:id="rId21"/>
  </p:sldIdLst>
  <p:sldSz cx="18288000" cy="10287000"/>
  <p:notesSz cx="6858000" cy="9144000"/>
  <p:embeddedFontLst>
    <p:embeddedFont>
      <p:font typeface="Poetsen" panose="020B0604020202020204" charset="0"/>
      <p:regular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Poppins Semi-Bold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D47"/>
    <a:srgbClr val="D13123"/>
    <a:srgbClr val="F5BA53"/>
    <a:srgbClr val="FEF7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F5F78F-E684-4772-A069-46022BC1CF22}" v="542" dt="2024-12-05T05:47:26.9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eek Pagare" userId="b245ef7feedfa1cb" providerId="LiveId" clId="{38F5F78F-E684-4772-A069-46022BC1CF22}"/>
    <pc:docChg chg="undo redo custSel addSld delSld modSld sldOrd">
      <pc:chgData name="Prateek Pagare" userId="b245ef7feedfa1cb" providerId="LiveId" clId="{38F5F78F-E684-4772-A069-46022BC1CF22}" dt="2024-12-05T18:04:41.989" v="7417" actId="14100"/>
      <pc:docMkLst>
        <pc:docMk/>
      </pc:docMkLst>
      <pc:sldChg chg="modSp mod">
        <pc:chgData name="Prateek Pagare" userId="b245ef7feedfa1cb" providerId="LiveId" clId="{38F5F78F-E684-4772-A069-46022BC1CF22}" dt="2024-12-04T00:42:38.080" v="4813" actId="20577"/>
        <pc:sldMkLst>
          <pc:docMk/>
          <pc:sldMk cId="0" sldId="256"/>
        </pc:sldMkLst>
        <pc:spChg chg="mod">
          <ac:chgData name="Prateek Pagare" userId="b245ef7feedfa1cb" providerId="LiveId" clId="{38F5F78F-E684-4772-A069-46022BC1CF22}" dt="2024-12-02T19:42:18.449" v="226" actId="1076"/>
          <ac:spMkLst>
            <pc:docMk/>
            <pc:sldMk cId="0" sldId="256"/>
            <ac:spMk id="12" creationId="{00000000-0000-0000-0000-000000000000}"/>
          </ac:spMkLst>
        </pc:spChg>
        <pc:spChg chg="mod">
          <ac:chgData name="Prateek Pagare" userId="b245ef7feedfa1cb" providerId="LiveId" clId="{38F5F78F-E684-4772-A069-46022BC1CF22}" dt="2024-12-04T00:42:38.080" v="4813" actId="20577"/>
          <ac:spMkLst>
            <pc:docMk/>
            <pc:sldMk cId="0" sldId="256"/>
            <ac:spMk id="13" creationId="{00000000-0000-0000-0000-000000000000}"/>
          </ac:spMkLst>
        </pc:spChg>
      </pc:sldChg>
      <pc:sldChg chg="modSp mod">
        <pc:chgData name="Prateek Pagare" userId="b245ef7feedfa1cb" providerId="LiveId" clId="{38F5F78F-E684-4772-A069-46022BC1CF22}" dt="2024-12-02T19:30:42.578" v="36" actId="1076"/>
        <pc:sldMkLst>
          <pc:docMk/>
          <pc:sldMk cId="0" sldId="257"/>
        </pc:sldMkLst>
        <pc:spChg chg="mod">
          <ac:chgData name="Prateek Pagare" userId="b245ef7feedfa1cb" providerId="LiveId" clId="{38F5F78F-E684-4772-A069-46022BC1CF22}" dt="2024-12-02T19:29:46.443" v="32" actId="1076"/>
          <ac:spMkLst>
            <pc:docMk/>
            <pc:sldMk cId="0" sldId="257"/>
            <ac:spMk id="27" creationId="{00000000-0000-0000-0000-000000000000}"/>
          </ac:spMkLst>
        </pc:spChg>
        <pc:spChg chg="mod">
          <ac:chgData name="Prateek Pagare" userId="b245ef7feedfa1cb" providerId="LiveId" clId="{38F5F78F-E684-4772-A069-46022BC1CF22}" dt="2024-12-02T19:29:56.806" v="34" actId="1076"/>
          <ac:spMkLst>
            <pc:docMk/>
            <pc:sldMk cId="0" sldId="257"/>
            <ac:spMk id="33" creationId="{00000000-0000-0000-0000-000000000000}"/>
          </ac:spMkLst>
        </pc:spChg>
        <pc:spChg chg="mod">
          <ac:chgData name="Prateek Pagare" userId="b245ef7feedfa1cb" providerId="LiveId" clId="{38F5F78F-E684-4772-A069-46022BC1CF22}" dt="2024-12-02T19:30:42.578" v="36" actId="1076"/>
          <ac:spMkLst>
            <pc:docMk/>
            <pc:sldMk cId="0" sldId="257"/>
            <ac:spMk id="37" creationId="{00000000-0000-0000-0000-000000000000}"/>
          </ac:spMkLst>
        </pc:spChg>
        <pc:grpChg chg="mod">
          <ac:chgData name="Prateek Pagare" userId="b245ef7feedfa1cb" providerId="LiveId" clId="{38F5F78F-E684-4772-A069-46022BC1CF22}" dt="2024-12-02T19:29:54.334" v="33" actId="1076"/>
          <ac:grpSpMkLst>
            <pc:docMk/>
            <pc:sldMk cId="0" sldId="257"/>
            <ac:grpSpMk id="30" creationId="{00000000-0000-0000-0000-000000000000}"/>
          </ac:grpSpMkLst>
        </pc:grpChg>
        <pc:grpChg chg="mod">
          <ac:chgData name="Prateek Pagare" userId="b245ef7feedfa1cb" providerId="LiveId" clId="{38F5F78F-E684-4772-A069-46022BC1CF22}" dt="2024-12-02T19:29:32.294" v="30" actId="1076"/>
          <ac:grpSpMkLst>
            <pc:docMk/>
            <pc:sldMk cId="0" sldId="257"/>
            <ac:grpSpMk id="34" creationId="{00000000-0000-0000-0000-000000000000}"/>
          </ac:grpSpMkLst>
        </pc:grpChg>
      </pc:sldChg>
      <pc:sldChg chg="addSp delSp modSp mod">
        <pc:chgData name="Prateek Pagare" userId="b245ef7feedfa1cb" providerId="LiveId" clId="{38F5F78F-E684-4772-A069-46022BC1CF22}" dt="2024-12-02T20:15:40.242" v="564" actId="20577"/>
        <pc:sldMkLst>
          <pc:docMk/>
          <pc:sldMk cId="0" sldId="258"/>
        </pc:sldMkLst>
        <pc:spChg chg="mod ord">
          <ac:chgData name="Prateek Pagare" userId="b245ef7feedfa1cb" providerId="LiveId" clId="{38F5F78F-E684-4772-A069-46022BC1CF22}" dt="2024-12-02T19:49:27.938" v="429" actId="1076"/>
          <ac:spMkLst>
            <pc:docMk/>
            <pc:sldMk cId="0" sldId="258"/>
            <ac:spMk id="4" creationId="{00000000-0000-0000-0000-000000000000}"/>
          </ac:spMkLst>
        </pc:spChg>
        <pc:spChg chg="add del mod">
          <ac:chgData name="Prateek Pagare" userId="b245ef7feedfa1cb" providerId="LiveId" clId="{38F5F78F-E684-4772-A069-46022BC1CF22}" dt="2024-12-02T20:10:42.686" v="468" actId="1076"/>
          <ac:spMkLst>
            <pc:docMk/>
            <pc:sldMk cId="0" sldId="258"/>
            <ac:spMk id="7" creationId="{00000000-0000-0000-0000-000000000000}"/>
          </ac:spMkLst>
        </pc:spChg>
        <pc:spChg chg="mod">
          <ac:chgData name="Prateek Pagare" userId="b245ef7feedfa1cb" providerId="LiveId" clId="{38F5F78F-E684-4772-A069-46022BC1CF22}" dt="2024-12-02T20:15:40.242" v="564" actId="20577"/>
          <ac:spMkLst>
            <pc:docMk/>
            <pc:sldMk cId="0" sldId="258"/>
            <ac:spMk id="9" creationId="{00000000-0000-0000-0000-000000000000}"/>
          </ac:spMkLst>
        </pc:spChg>
        <pc:spChg chg="add del">
          <ac:chgData name="Prateek Pagare" userId="b245ef7feedfa1cb" providerId="LiveId" clId="{38F5F78F-E684-4772-A069-46022BC1CF22}" dt="2024-12-02T19:44:12.740" v="231" actId="22"/>
          <ac:spMkLst>
            <pc:docMk/>
            <pc:sldMk cId="0" sldId="258"/>
            <ac:spMk id="13" creationId="{53AF729F-FB76-C280-EC93-99406AF59E20}"/>
          </ac:spMkLst>
        </pc:spChg>
        <pc:spChg chg="mod ord">
          <ac:chgData name="Prateek Pagare" userId="b245ef7feedfa1cb" providerId="LiveId" clId="{38F5F78F-E684-4772-A069-46022BC1CF22}" dt="2024-12-02T19:46:47.081" v="345" actId="1076"/>
          <ac:spMkLst>
            <pc:docMk/>
            <pc:sldMk cId="0" sldId="258"/>
            <ac:spMk id="15" creationId="{61BE3CEF-AB3C-7712-A23C-D132153FDE97}"/>
          </ac:spMkLst>
        </pc:spChg>
        <pc:spChg chg="mod">
          <ac:chgData name="Prateek Pagare" userId="b245ef7feedfa1cb" providerId="LiveId" clId="{38F5F78F-E684-4772-A069-46022BC1CF22}" dt="2024-12-02T19:44:57.053" v="241"/>
          <ac:spMkLst>
            <pc:docMk/>
            <pc:sldMk cId="0" sldId="258"/>
            <ac:spMk id="16" creationId="{BBC60288-07EB-63DE-5095-EF87CD6E983E}"/>
          </ac:spMkLst>
        </pc:spChg>
        <pc:spChg chg="add del mod">
          <ac:chgData name="Prateek Pagare" userId="b245ef7feedfa1cb" providerId="LiveId" clId="{38F5F78F-E684-4772-A069-46022BC1CF22}" dt="2024-12-02T19:49:47.716" v="443" actId="478"/>
          <ac:spMkLst>
            <pc:docMk/>
            <pc:sldMk cId="0" sldId="258"/>
            <ac:spMk id="18" creationId="{AB8BBF23-7EDF-7FCD-D079-9A95231863B3}"/>
          </ac:spMkLst>
        </pc:spChg>
        <pc:grpChg chg="mod ord">
          <ac:chgData name="Prateek Pagare" userId="b245ef7feedfa1cb" providerId="LiveId" clId="{38F5F78F-E684-4772-A069-46022BC1CF22}" dt="2024-12-02T19:49:28.087" v="430" actId="166"/>
          <ac:grpSpMkLst>
            <pc:docMk/>
            <pc:sldMk cId="0" sldId="258"/>
            <ac:grpSpMk id="3" creationId="{00000000-0000-0000-0000-000000000000}"/>
          </ac:grpSpMkLst>
        </pc:grpChg>
        <pc:grpChg chg="add del mod ord">
          <ac:chgData name="Prateek Pagare" userId="b245ef7feedfa1cb" providerId="LiveId" clId="{38F5F78F-E684-4772-A069-46022BC1CF22}" dt="2024-12-02T19:49:43.523" v="440" actId="478"/>
          <ac:grpSpMkLst>
            <pc:docMk/>
            <pc:sldMk cId="0" sldId="258"/>
            <ac:grpSpMk id="14" creationId="{04B29EEC-4AAB-0DDA-2FB0-160C28E5410E}"/>
          </ac:grpSpMkLst>
        </pc:grpChg>
        <pc:picChg chg="mod ord">
          <ac:chgData name="Prateek Pagare" userId="b245ef7feedfa1cb" providerId="LiveId" clId="{38F5F78F-E684-4772-A069-46022BC1CF22}" dt="2024-12-02T19:49:28.533" v="431" actId="166"/>
          <ac:picMkLst>
            <pc:docMk/>
            <pc:sldMk cId="0" sldId="258"/>
            <ac:picMk id="6" creationId="{00000000-0000-0000-0000-000000000000}"/>
          </ac:picMkLst>
        </pc:picChg>
      </pc:sldChg>
      <pc:sldChg chg="modSp mod">
        <pc:chgData name="Prateek Pagare" userId="b245ef7feedfa1cb" providerId="LiveId" clId="{38F5F78F-E684-4772-A069-46022BC1CF22}" dt="2024-12-02T19:35:05.971" v="194" actId="123"/>
        <pc:sldMkLst>
          <pc:docMk/>
          <pc:sldMk cId="0" sldId="259"/>
        </pc:sldMkLst>
        <pc:spChg chg="mod">
          <ac:chgData name="Prateek Pagare" userId="b245ef7feedfa1cb" providerId="LiveId" clId="{38F5F78F-E684-4772-A069-46022BC1CF22}" dt="2024-12-02T19:35:05.971" v="194" actId="123"/>
          <ac:spMkLst>
            <pc:docMk/>
            <pc:sldMk cId="0" sldId="259"/>
            <ac:spMk id="12" creationId="{00000000-0000-0000-0000-000000000000}"/>
          </ac:spMkLst>
        </pc:spChg>
      </pc:sldChg>
      <pc:sldChg chg="addSp delSp modSp mod">
        <pc:chgData name="Prateek Pagare" userId="b245ef7feedfa1cb" providerId="LiveId" clId="{38F5F78F-E684-4772-A069-46022BC1CF22}" dt="2024-12-05T05:30:02.221" v="7073" actId="20577"/>
        <pc:sldMkLst>
          <pc:docMk/>
          <pc:sldMk cId="0" sldId="260"/>
        </pc:sldMkLst>
        <pc:spChg chg="mod">
          <ac:chgData name="Prateek Pagare" userId="b245ef7feedfa1cb" providerId="LiveId" clId="{38F5F78F-E684-4772-A069-46022BC1CF22}" dt="2024-12-05T04:29:20.041" v="5769" actId="1076"/>
          <ac:spMkLst>
            <pc:docMk/>
            <pc:sldMk cId="0" sldId="260"/>
            <ac:spMk id="3" creationId="{00000000-0000-0000-0000-000000000000}"/>
          </ac:spMkLst>
        </pc:spChg>
        <pc:spChg chg="mod">
          <ac:chgData name="Prateek Pagare" userId="b245ef7feedfa1cb" providerId="LiveId" clId="{38F5F78F-E684-4772-A069-46022BC1CF22}" dt="2024-12-05T04:31:20.460" v="5778" actId="1076"/>
          <ac:spMkLst>
            <pc:docMk/>
            <pc:sldMk cId="0" sldId="260"/>
            <ac:spMk id="5" creationId="{00000000-0000-0000-0000-000000000000}"/>
          </ac:spMkLst>
        </pc:spChg>
        <pc:spChg chg="mod">
          <ac:chgData name="Prateek Pagare" userId="b245ef7feedfa1cb" providerId="LiveId" clId="{38F5F78F-E684-4772-A069-46022BC1CF22}" dt="2024-12-05T05:16:00.055" v="6443" actId="1076"/>
          <ac:spMkLst>
            <pc:docMk/>
            <pc:sldMk cId="0" sldId="260"/>
            <ac:spMk id="6" creationId="{00000000-0000-0000-0000-000000000000}"/>
          </ac:spMkLst>
        </pc:spChg>
        <pc:spChg chg="mod">
          <ac:chgData name="Prateek Pagare" userId="b245ef7feedfa1cb" providerId="LiveId" clId="{38F5F78F-E684-4772-A069-46022BC1CF22}" dt="2024-12-05T05:30:02.221" v="7073" actId="20577"/>
          <ac:spMkLst>
            <pc:docMk/>
            <pc:sldMk cId="0" sldId="260"/>
            <ac:spMk id="7" creationId="{00000000-0000-0000-0000-000000000000}"/>
          </ac:spMkLst>
        </pc:spChg>
        <pc:spChg chg="add">
          <ac:chgData name="Prateek Pagare" userId="b245ef7feedfa1cb" providerId="LiveId" clId="{38F5F78F-E684-4772-A069-46022BC1CF22}" dt="2024-12-02T20:39:10.684" v="1100"/>
          <ac:spMkLst>
            <pc:docMk/>
            <pc:sldMk cId="0" sldId="260"/>
            <ac:spMk id="8" creationId="{6BACB827-1369-41C9-B5C4-108CB17668E1}"/>
          </ac:spMkLst>
        </pc:spChg>
        <pc:spChg chg="add del mod">
          <ac:chgData name="Prateek Pagare" userId="b245ef7feedfa1cb" providerId="LiveId" clId="{38F5F78F-E684-4772-A069-46022BC1CF22}" dt="2024-12-02T20:44:26.832" v="1216" actId="478"/>
          <ac:spMkLst>
            <pc:docMk/>
            <pc:sldMk cId="0" sldId="260"/>
            <ac:spMk id="9" creationId="{6A519918-EB35-B3FF-CD4C-6CB8A837A561}"/>
          </ac:spMkLst>
        </pc:spChg>
        <pc:spChg chg="add del mod">
          <ac:chgData name="Prateek Pagare" userId="b245ef7feedfa1cb" providerId="LiveId" clId="{38F5F78F-E684-4772-A069-46022BC1CF22}" dt="2024-12-05T04:44:12.508" v="5878" actId="478"/>
          <ac:spMkLst>
            <pc:docMk/>
            <pc:sldMk cId="0" sldId="260"/>
            <ac:spMk id="11" creationId="{2CE002DA-D0F4-3F8B-64A1-3EFB02070C8B}"/>
          </ac:spMkLst>
        </pc:spChg>
        <pc:spChg chg="add mod">
          <ac:chgData name="Prateek Pagare" userId="b245ef7feedfa1cb" providerId="LiveId" clId="{38F5F78F-E684-4772-A069-46022BC1CF22}" dt="2024-12-02T20:44:20.623" v="1213"/>
          <ac:spMkLst>
            <pc:docMk/>
            <pc:sldMk cId="0" sldId="260"/>
            <ac:spMk id="12" creationId="{F3C084C0-763D-C205-699A-CC860657F54D}"/>
          </ac:spMkLst>
        </pc:spChg>
        <pc:spChg chg="add mod">
          <ac:chgData name="Prateek Pagare" userId="b245ef7feedfa1cb" providerId="LiveId" clId="{38F5F78F-E684-4772-A069-46022BC1CF22}" dt="2024-12-02T20:44:20.217" v="1212"/>
          <ac:spMkLst>
            <pc:docMk/>
            <pc:sldMk cId="0" sldId="260"/>
            <ac:spMk id="13" creationId="{70F4075E-D847-252A-FA1B-0B0B73EB4F07}"/>
          </ac:spMkLst>
        </pc:spChg>
        <pc:spChg chg="add mod">
          <ac:chgData name="Prateek Pagare" userId="b245ef7feedfa1cb" providerId="LiveId" clId="{38F5F78F-E684-4772-A069-46022BC1CF22}" dt="2024-12-05T05:26:28.033" v="7038" actId="767"/>
          <ac:spMkLst>
            <pc:docMk/>
            <pc:sldMk cId="0" sldId="260"/>
            <ac:spMk id="15" creationId="{694D32FB-7DB6-AAD8-9450-753EFD3268B3}"/>
          </ac:spMkLst>
        </pc:spChg>
        <pc:spChg chg="add mod">
          <ac:chgData name="Prateek Pagare" userId="b245ef7feedfa1cb" providerId="LiveId" clId="{38F5F78F-E684-4772-A069-46022BC1CF22}" dt="2024-12-05T05:27:43.100" v="7053" actId="1076"/>
          <ac:spMkLst>
            <pc:docMk/>
            <pc:sldMk cId="0" sldId="260"/>
            <ac:spMk id="16" creationId="{5CED53CC-82BD-CB2E-B91E-9ACB5BB56D18}"/>
          </ac:spMkLst>
        </pc:spChg>
        <pc:spChg chg="add mod">
          <ac:chgData name="Prateek Pagare" userId="b245ef7feedfa1cb" providerId="LiveId" clId="{38F5F78F-E684-4772-A069-46022BC1CF22}" dt="2024-12-05T05:26:39.112" v="7042" actId="767"/>
          <ac:spMkLst>
            <pc:docMk/>
            <pc:sldMk cId="0" sldId="260"/>
            <ac:spMk id="17" creationId="{062A0949-31C3-C8AA-B98D-06DB059DBECC}"/>
          </ac:spMkLst>
        </pc:spChg>
        <pc:grpChg chg="mod">
          <ac:chgData name="Prateek Pagare" userId="b245ef7feedfa1cb" providerId="LiveId" clId="{38F5F78F-E684-4772-A069-46022BC1CF22}" dt="2024-12-05T04:31:17.742" v="5777" actId="1076"/>
          <ac:grpSpMkLst>
            <pc:docMk/>
            <pc:sldMk cId="0" sldId="260"/>
            <ac:grpSpMk id="2" creationId="{00000000-0000-0000-0000-000000000000}"/>
          </ac:grpSpMkLst>
        </pc:grpChg>
        <pc:graphicFrameChg chg="add del mod">
          <ac:chgData name="Prateek Pagare" userId="b245ef7feedfa1cb" providerId="LiveId" clId="{38F5F78F-E684-4772-A069-46022BC1CF22}" dt="2024-12-02T20:56:18.674" v="1243"/>
          <ac:graphicFrameMkLst>
            <pc:docMk/>
            <pc:sldMk cId="0" sldId="260"/>
            <ac:graphicFrameMk id="14" creationId="{23BF2456-D76D-8257-FDB9-774C63DC7BF4}"/>
          </ac:graphicFrameMkLst>
        </pc:graphicFrameChg>
        <pc:graphicFrameChg chg="add del">
          <ac:chgData name="Prateek Pagare" userId="b245ef7feedfa1cb" providerId="LiveId" clId="{38F5F78F-E684-4772-A069-46022BC1CF22}" dt="2024-12-02T20:56:18.133" v="1242"/>
          <ac:graphicFrameMkLst>
            <pc:docMk/>
            <pc:sldMk cId="0" sldId="260"/>
            <ac:graphicFrameMk id="15" creationId="{A8FC80B4-CA9D-7B4D-7DE3-4DF9A53F96C5}"/>
          </ac:graphicFrameMkLst>
        </pc:graphicFrameChg>
        <pc:graphicFrameChg chg="add del mod">
          <ac:chgData name="Prateek Pagare" userId="b245ef7feedfa1cb" providerId="LiveId" clId="{38F5F78F-E684-4772-A069-46022BC1CF22}" dt="2024-12-02T21:02:24.429" v="1277" actId="478"/>
          <ac:graphicFrameMkLst>
            <pc:docMk/>
            <pc:sldMk cId="0" sldId="260"/>
            <ac:graphicFrameMk id="18" creationId="{65D671AF-CBDE-B84B-FF46-4FBF98A87E19}"/>
          </ac:graphicFrameMkLst>
        </pc:graphicFrameChg>
        <pc:graphicFrameChg chg="add del mod">
          <ac:chgData name="Prateek Pagare" userId="b245ef7feedfa1cb" providerId="LiveId" clId="{38F5F78F-E684-4772-A069-46022BC1CF22}" dt="2024-12-02T21:03:57.099" v="1279" actId="478"/>
          <ac:graphicFrameMkLst>
            <pc:docMk/>
            <pc:sldMk cId="0" sldId="260"/>
            <ac:graphicFrameMk id="19" creationId="{3F2FD7DD-FE2D-B8D3-7B80-464F3404D2F6}"/>
          </ac:graphicFrameMkLst>
        </pc:graphicFrameChg>
        <pc:graphicFrameChg chg="add del mod modGraphic">
          <ac:chgData name="Prateek Pagare" userId="b245ef7feedfa1cb" providerId="LiveId" clId="{38F5F78F-E684-4772-A069-46022BC1CF22}" dt="2024-12-05T05:11:39.193" v="6287" actId="478"/>
          <ac:graphicFrameMkLst>
            <pc:docMk/>
            <pc:sldMk cId="0" sldId="260"/>
            <ac:graphicFrameMk id="20" creationId="{C3D1A727-EB66-E88A-7681-C70DFEA84AB8}"/>
          </ac:graphicFrameMkLst>
        </pc:graphicFrameChg>
        <pc:picChg chg="add del mod">
          <ac:chgData name="Prateek Pagare" userId="b245ef7feedfa1cb" providerId="LiveId" clId="{38F5F78F-E684-4772-A069-46022BC1CF22}" dt="2024-12-05T04:41:27.018" v="5866" actId="478"/>
          <ac:picMkLst>
            <pc:docMk/>
            <pc:sldMk cId="0" sldId="260"/>
            <ac:picMk id="9" creationId="{1C1436C1-7EAD-4465-7715-86A6B2570E5A}"/>
          </ac:picMkLst>
        </pc:picChg>
        <pc:picChg chg="add mod">
          <ac:chgData name="Prateek Pagare" userId="b245ef7feedfa1cb" providerId="LiveId" clId="{38F5F78F-E684-4772-A069-46022BC1CF22}" dt="2024-12-05T05:16:29.339" v="6473"/>
          <ac:picMkLst>
            <pc:docMk/>
            <pc:sldMk cId="0" sldId="260"/>
            <ac:picMk id="12" creationId="{007C7859-97DF-2C5F-F1A2-F049F20200DF}"/>
          </ac:picMkLst>
        </pc:picChg>
        <pc:picChg chg="add mod">
          <ac:chgData name="Prateek Pagare" userId="b245ef7feedfa1cb" providerId="LiveId" clId="{38F5F78F-E684-4772-A069-46022BC1CF22}" dt="2024-12-05T05:17:26.023" v="6510" actId="1076"/>
          <ac:picMkLst>
            <pc:docMk/>
            <pc:sldMk cId="0" sldId="260"/>
            <ac:picMk id="14" creationId="{527C431B-6A9F-43BB-27DC-871A28B364D3}"/>
          </ac:picMkLst>
        </pc:picChg>
      </pc:sldChg>
      <pc:sldChg chg="addSp delSp modSp mod ord">
        <pc:chgData name="Prateek Pagare" userId="b245ef7feedfa1cb" providerId="LiveId" clId="{38F5F78F-E684-4772-A069-46022BC1CF22}" dt="2024-12-02T23:21:31.729" v="2870" actId="20577"/>
        <pc:sldMkLst>
          <pc:docMk/>
          <pc:sldMk cId="0" sldId="261"/>
        </pc:sldMkLst>
        <pc:spChg chg="mod">
          <ac:chgData name="Prateek Pagare" userId="b245ef7feedfa1cb" providerId="LiveId" clId="{38F5F78F-E684-4772-A069-46022BC1CF22}" dt="2024-12-02T22:23:16.469" v="2434" actId="20577"/>
          <ac:spMkLst>
            <pc:docMk/>
            <pc:sldMk cId="0" sldId="261"/>
            <ac:spMk id="7" creationId="{00000000-0000-0000-0000-000000000000}"/>
          </ac:spMkLst>
        </pc:spChg>
        <pc:spChg chg="mod">
          <ac:chgData name="Prateek Pagare" userId="b245ef7feedfa1cb" providerId="LiveId" clId="{38F5F78F-E684-4772-A069-46022BC1CF22}" dt="2024-12-02T23:21:31.729" v="2870" actId="20577"/>
          <ac:spMkLst>
            <pc:docMk/>
            <pc:sldMk cId="0" sldId="261"/>
            <ac:spMk id="9" creationId="{00000000-0000-0000-0000-000000000000}"/>
          </ac:spMkLst>
        </pc:spChg>
        <pc:spChg chg="add">
          <ac:chgData name="Prateek Pagare" userId="b245ef7feedfa1cb" providerId="LiveId" clId="{38F5F78F-E684-4772-A069-46022BC1CF22}" dt="2024-12-02T22:26:23.677" v="2511"/>
          <ac:spMkLst>
            <pc:docMk/>
            <pc:sldMk cId="0" sldId="261"/>
            <ac:spMk id="12" creationId="{F10D3940-A99B-4D37-4358-80DB9FD1D2C1}"/>
          </ac:spMkLst>
        </pc:spChg>
        <pc:spChg chg="add">
          <ac:chgData name="Prateek Pagare" userId="b245ef7feedfa1cb" providerId="LiveId" clId="{38F5F78F-E684-4772-A069-46022BC1CF22}" dt="2024-12-02T23:13:00.085" v="2775"/>
          <ac:spMkLst>
            <pc:docMk/>
            <pc:sldMk cId="0" sldId="261"/>
            <ac:spMk id="13" creationId="{C74482DD-91E9-A94F-2052-926EA5FBF57E}"/>
          </ac:spMkLst>
        </pc:spChg>
        <pc:grpChg chg="del">
          <ac:chgData name="Prateek Pagare" userId="b245ef7feedfa1cb" providerId="LiveId" clId="{38F5F78F-E684-4772-A069-46022BC1CF22}" dt="2024-12-02T22:21:31.356" v="2406" actId="478"/>
          <ac:grpSpMkLst>
            <pc:docMk/>
            <pc:sldMk cId="0" sldId="261"/>
            <ac:grpSpMk id="3" creationId="{00000000-0000-0000-0000-000000000000}"/>
          </ac:grpSpMkLst>
        </pc:grpChg>
        <pc:picChg chg="del">
          <ac:chgData name="Prateek Pagare" userId="b245ef7feedfa1cb" providerId="LiveId" clId="{38F5F78F-E684-4772-A069-46022BC1CF22}" dt="2024-12-02T22:21:28.663" v="2405" actId="478"/>
          <ac:picMkLst>
            <pc:docMk/>
            <pc:sldMk cId="0" sldId="261"/>
            <ac:picMk id="6" creationId="{00000000-0000-0000-0000-000000000000}"/>
          </ac:picMkLst>
        </pc:picChg>
      </pc:sldChg>
      <pc:sldChg chg="modSp mod">
        <pc:chgData name="Prateek Pagare" userId="b245ef7feedfa1cb" providerId="LiveId" clId="{38F5F78F-E684-4772-A069-46022BC1CF22}" dt="2024-12-02T23:40:17.874" v="2878" actId="1076"/>
        <pc:sldMkLst>
          <pc:docMk/>
          <pc:sldMk cId="0" sldId="263"/>
        </pc:sldMkLst>
        <pc:grpChg chg="mod">
          <ac:chgData name="Prateek Pagare" userId="b245ef7feedfa1cb" providerId="LiveId" clId="{38F5F78F-E684-4772-A069-46022BC1CF22}" dt="2024-12-02T23:40:17.874" v="2878" actId="1076"/>
          <ac:grpSpMkLst>
            <pc:docMk/>
            <pc:sldMk cId="0" sldId="263"/>
            <ac:grpSpMk id="8" creationId="{00000000-0000-0000-0000-000000000000}"/>
          </ac:grpSpMkLst>
        </pc:grpChg>
      </pc:sldChg>
      <pc:sldChg chg="modSp mod">
        <pc:chgData name="Prateek Pagare" userId="b245ef7feedfa1cb" providerId="LiveId" clId="{38F5F78F-E684-4772-A069-46022BC1CF22}" dt="2024-12-03T00:21:51.863" v="3397"/>
        <pc:sldMkLst>
          <pc:docMk/>
          <pc:sldMk cId="0" sldId="264"/>
        </pc:sldMkLst>
        <pc:spChg chg="mod">
          <ac:chgData name="Prateek Pagare" userId="b245ef7feedfa1cb" providerId="LiveId" clId="{38F5F78F-E684-4772-A069-46022BC1CF22}" dt="2024-12-03T00:17:26.280" v="3349" actId="1076"/>
          <ac:spMkLst>
            <pc:docMk/>
            <pc:sldMk cId="0" sldId="264"/>
            <ac:spMk id="10" creationId="{00000000-0000-0000-0000-000000000000}"/>
          </ac:spMkLst>
        </pc:spChg>
        <pc:spChg chg="mod">
          <ac:chgData name="Prateek Pagare" userId="b245ef7feedfa1cb" providerId="LiveId" clId="{38F5F78F-E684-4772-A069-46022BC1CF22}" dt="2024-12-03T00:20:42.206" v="3390" actId="255"/>
          <ac:spMkLst>
            <pc:docMk/>
            <pc:sldMk cId="0" sldId="264"/>
            <ac:spMk id="15" creationId="{00000000-0000-0000-0000-000000000000}"/>
          </ac:spMkLst>
        </pc:spChg>
        <pc:spChg chg="mod">
          <ac:chgData name="Prateek Pagare" userId="b245ef7feedfa1cb" providerId="LiveId" clId="{38F5F78F-E684-4772-A069-46022BC1CF22}" dt="2024-12-03T00:21:01.256" v="3393" actId="14100"/>
          <ac:spMkLst>
            <pc:docMk/>
            <pc:sldMk cId="0" sldId="264"/>
            <ac:spMk id="16" creationId="{00000000-0000-0000-0000-000000000000}"/>
          </ac:spMkLst>
        </pc:spChg>
        <pc:spChg chg="mod">
          <ac:chgData name="Prateek Pagare" userId="b245ef7feedfa1cb" providerId="LiveId" clId="{38F5F78F-E684-4772-A069-46022BC1CF22}" dt="2024-12-03T00:21:39.660" v="3396" actId="14100"/>
          <ac:spMkLst>
            <pc:docMk/>
            <pc:sldMk cId="0" sldId="264"/>
            <ac:spMk id="20" creationId="{00000000-0000-0000-0000-000000000000}"/>
          </ac:spMkLst>
        </pc:spChg>
        <pc:spChg chg="mod">
          <ac:chgData name="Prateek Pagare" userId="b245ef7feedfa1cb" providerId="LiveId" clId="{38F5F78F-E684-4772-A069-46022BC1CF22}" dt="2024-12-03T00:21:51.863" v="3397"/>
          <ac:spMkLst>
            <pc:docMk/>
            <pc:sldMk cId="0" sldId="264"/>
            <ac:spMk id="21" creationId="{00000000-0000-0000-0000-000000000000}"/>
          </ac:spMkLst>
        </pc:spChg>
        <pc:grpChg chg="mod">
          <ac:chgData name="Prateek Pagare" userId="b245ef7feedfa1cb" providerId="LiveId" clId="{38F5F78F-E684-4772-A069-46022BC1CF22}" dt="2024-12-03T00:14:47.362" v="3328" actId="1076"/>
          <ac:grpSpMkLst>
            <pc:docMk/>
            <pc:sldMk cId="0" sldId="264"/>
            <ac:grpSpMk id="7" creationId="{00000000-0000-0000-0000-000000000000}"/>
          </ac:grpSpMkLst>
        </pc:grpChg>
        <pc:grpChg chg="mod">
          <ac:chgData name="Prateek Pagare" userId="b245ef7feedfa1cb" providerId="LiveId" clId="{38F5F78F-E684-4772-A069-46022BC1CF22}" dt="2024-12-03T00:20:25.629" v="3387" actId="1076"/>
          <ac:grpSpMkLst>
            <pc:docMk/>
            <pc:sldMk cId="0" sldId="264"/>
            <ac:grpSpMk id="12" creationId="{00000000-0000-0000-0000-000000000000}"/>
          </ac:grpSpMkLst>
        </pc:grpChg>
      </pc:sldChg>
      <pc:sldChg chg="modSp mod">
        <pc:chgData name="Prateek Pagare" userId="b245ef7feedfa1cb" providerId="LiveId" clId="{38F5F78F-E684-4772-A069-46022BC1CF22}" dt="2024-12-03T00:22:22.073" v="3403" actId="1076"/>
        <pc:sldMkLst>
          <pc:docMk/>
          <pc:sldMk cId="0" sldId="265"/>
        </pc:sldMkLst>
        <pc:spChg chg="mod">
          <ac:chgData name="Prateek Pagare" userId="b245ef7feedfa1cb" providerId="LiveId" clId="{38F5F78F-E684-4772-A069-46022BC1CF22}" dt="2024-12-03T00:17:54.540" v="3378" actId="1076"/>
          <ac:spMkLst>
            <pc:docMk/>
            <pc:sldMk cId="0" sldId="265"/>
            <ac:spMk id="10" creationId="{00000000-0000-0000-0000-000000000000}"/>
          </ac:spMkLst>
        </pc:spChg>
        <pc:spChg chg="mod">
          <ac:chgData name="Prateek Pagare" userId="b245ef7feedfa1cb" providerId="LiveId" clId="{38F5F78F-E684-4772-A069-46022BC1CF22}" dt="2024-12-03T00:22:14.532" v="3400" actId="1076"/>
          <ac:spMkLst>
            <pc:docMk/>
            <pc:sldMk cId="0" sldId="265"/>
            <ac:spMk id="14" creationId="{00000000-0000-0000-0000-000000000000}"/>
          </ac:spMkLst>
        </pc:spChg>
        <pc:spChg chg="mod">
          <ac:chgData name="Prateek Pagare" userId="b245ef7feedfa1cb" providerId="LiveId" clId="{38F5F78F-E684-4772-A069-46022BC1CF22}" dt="2024-12-03T00:22:19.423" v="3402" actId="1076"/>
          <ac:spMkLst>
            <pc:docMk/>
            <pc:sldMk cId="0" sldId="265"/>
            <ac:spMk id="15" creationId="{00000000-0000-0000-0000-000000000000}"/>
          </ac:spMkLst>
        </pc:spChg>
        <pc:spChg chg="mod">
          <ac:chgData name="Prateek Pagare" userId="b245ef7feedfa1cb" providerId="LiveId" clId="{38F5F78F-E684-4772-A069-46022BC1CF22}" dt="2024-12-03T00:22:22.073" v="3403" actId="1076"/>
          <ac:spMkLst>
            <pc:docMk/>
            <pc:sldMk cId="0" sldId="265"/>
            <ac:spMk id="16" creationId="{00000000-0000-0000-0000-000000000000}"/>
          </ac:spMkLst>
        </pc:spChg>
        <pc:spChg chg="mod">
          <ac:chgData name="Prateek Pagare" userId="b245ef7feedfa1cb" providerId="LiveId" clId="{38F5F78F-E684-4772-A069-46022BC1CF22}" dt="2024-12-03T00:22:07.332" v="3399" actId="255"/>
          <ac:spMkLst>
            <pc:docMk/>
            <pc:sldMk cId="0" sldId="265"/>
            <ac:spMk id="20" creationId="{00000000-0000-0000-0000-000000000000}"/>
          </ac:spMkLst>
        </pc:spChg>
        <pc:spChg chg="mod">
          <ac:chgData name="Prateek Pagare" userId="b245ef7feedfa1cb" providerId="LiveId" clId="{38F5F78F-E684-4772-A069-46022BC1CF22}" dt="2024-12-03T00:19:44.026" v="3385"/>
          <ac:spMkLst>
            <pc:docMk/>
            <pc:sldMk cId="0" sldId="265"/>
            <ac:spMk id="21" creationId="{00000000-0000-0000-0000-000000000000}"/>
          </ac:spMkLst>
        </pc:spChg>
        <pc:grpChg chg="mod">
          <ac:chgData name="Prateek Pagare" userId="b245ef7feedfa1cb" providerId="LiveId" clId="{38F5F78F-E684-4772-A069-46022BC1CF22}" dt="2024-12-03T00:17:51.783" v="3377" actId="1076"/>
          <ac:grpSpMkLst>
            <pc:docMk/>
            <pc:sldMk cId="0" sldId="265"/>
            <ac:grpSpMk id="7" creationId="{00000000-0000-0000-0000-000000000000}"/>
          </ac:grpSpMkLst>
        </pc:grpChg>
        <pc:grpChg chg="mod">
          <ac:chgData name="Prateek Pagare" userId="b245ef7feedfa1cb" providerId="LiveId" clId="{38F5F78F-E684-4772-A069-46022BC1CF22}" dt="2024-12-03T00:22:16.661" v="3401" actId="1076"/>
          <ac:grpSpMkLst>
            <pc:docMk/>
            <pc:sldMk cId="0" sldId="265"/>
            <ac:grpSpMk id="12" creationId="{00000000-0000-0000-0000-000000000000}"/>
          </ac:grpSpMkLst>
        </pc:grpChg>
      </pc:sldChg>
      <pc:sldChg chg="modSp add mod ord">
        <pc:chgData name="Prateek Pagare" userId="b245ef7feedfa1cb" providerId="LiveId" clId="{38F5F78F-E684-4772-A069-46022BC1CF22}" dt="2024-12-02T20:31:07.444" v="1092"/>
        <pc:sldMkLst>
          <pc:docMk/>
          <pc:sldMk cId="4108072704" sldId="267"/>
        </pc:sldMkLst>
        <pc:spChg chg="mod">
          <ac:chgData name="Prateek Pagare" userId="b245ef7feedfa1cb" providerId="LiveId" clId="{38F5F78F-E684-4772-A069-46022BC1CF22}" dt="2024-12-02T20:13:30.558" v="557" actId="1076"/>
          <ac:spMkLst>
            <pc:docMk/>
            <pc:sldMk cId="4108072704" sldId="267"/>
            <ac:spMk id="10" creationId="{962B0447-B5B3-717B-616E-0F78D1423555}"/>
          </ac:spMkLst>
        </pc:spChg>
        <pc:spChg chg="mod">
          <ac:chgData name="Prateek Pagare" userId="b245ef7feedfa1cb" providerId="LiveId" clId="{38F5F78F-E684-4772-A069-46022BC1CF22}" dt="2024-12-02T20:31:02.283" v="1090" actId="1076"/>
          <ac:spMkLst>
            <pc:docMk/>
            <pc:sldMk cId="4108072704" sldId="267"/>
            <ac:spMk id="11" creationId="{5BD05552-4C0E-0FBD-0C5A-8BEC3CB0B81F}"/>
          </ac:spMkLst>
        </pc:spChg>
        <pc:spChg chg="mod">
          <ac:chgData name="Prateek Pagare" userId="b245ef7feedfa1cb" providerId="LiveId" clId="{38F5F78F-E684-4772-A069-46022BC1CF22}" dt="2024-12-02T20:30:46.605" v="1051" actId="20577"/>
          <ac:spMkLst>
            <pc:docMk/>
            <pc:sldMk cId="4108072704" sldId="267"/>
            <ac:spMk id="12" creationId="{298086FC-5141-4420-B40E-663C996B1BB2}"/>
          </ac:spMkLst>
        </pc:spChg>
        <pc:grpChg chg="mod">
          <ac:chgData name="Prateek Pagare" userId="b245ef7feedfa1cb" providerId="LiveId" clId="{38F5F78F-E684-4772-A069-46022BC1CF22}" dt="2024-12-02T20:13:26.943" v="556" actId="1076"/>
          <ac:grpSpMkLst>
            <pc:docMk/>
            <pc:sldMk cId="4108072704" sldId="267"/>
            <ac:grpSpMk id="7" creationId="{622EFFC2-71DF-4FD1-7781-2B656A3629EE}"/>
          </ac:grpSpMkLst>
        </pc:grpChg>
      </pc:sldChg>
      <pc:sldChg chg="addSp delSp modSp add mod ord">
        <pc:chgData name="Prateek Pagare" userId="b245ef7feedfa1cb" providerId="LiveId" clId="{38F5F78F-E684-4772-A069-46022BC1CF22}" dt="2024-12-03T18:35:19.654" v="4771" actId="20577"/>
        <pc:sldMkLst>
          <pc:docMk/>
          <pc:sldMk cId="3603697061" sldId="268"/>
        </pc:sldMkLst>
        <pc:spChg chg="mod">
          <ac:chgData name="Prateek Pagare" userId="b245ef7feedfa1cb" providerId="LiveId" clId="{38F5F78F-E684-4772-A069-46022BC1CF22}" dt="2024-12-02T21:53:36.256" v="2170" actId="14100"/>
          <ac:spMkLst>
            <pc:docMk/>
            <pc:sldMk cId="3603697061" sldId="268"/>
            <ac:spMk id="7" creationId="{F57AB91A-BA25-56CE-B5D0-187068EDF099}"/>
          </ac:spMkLst>
        </pc:spChg>
        <pc:spChg chg="mod">
          <ac:chgData name="Prateek Pagare" userId="b245ef7feedfa1cb" providerId="LiveId" clId="{38F5F78F-E684-4772-A069-46022BC1CF22}" dt="2024-12-03T18:35:19.654" v="4771" actId="20577"/>
          <ac:spMkLst>
            <pc:docMk/>
            <pc:sldMk cId="3603697061" sldId="268"/>
            <ac:spMk id="9" creationId="{C6B69DD1-81D8-2104-4D51-B875FEE9CC3C}"/>
          </ac:spMkLst>
        </pc:spChg>
        <pc:spChg chg="mod">
          <ac:chgData name="Prateek Pagare" userId="b245ef7feedfa1cb" providerId="LiveId" clId="{38F5F78F-E684-4772-A069-46022BC1CF22}" dt="2024-12-02T21:37:15.668" v="1952" actId="1076"/>
          <ac:spMkLst>
            <pc:docMk/>
            <pc:sldMk cId="3603697061" sldId="268"/>
            <ac:spMk id="11" creationId="{ADAFD4E0-A518-0C58-8B1A-4CE52EDA2994}"/>
          </ac:spMkLst>
        </pc:spChg>
        <pc:spChg chg="add del">
          <ac:chgData name="Prateek Pagare" userId="b245ef7feedfa1cb" providerId="LiveId" clId="{38F5F78F-E684-4772-A069-46022BC1CF22}" dt="2024-12-02T21:28:42.219" v="1638" actId="478"/>
          <ac:spMkLst>
            <pc:docMk/>
            <pc:sldMk cId="3603697061" sldId="268"/>
            <ac:spMk id="12" creationId="{2737A2CC-C782-F797-6988-BB3D070429FA}"/>
          </ac:spMkLst>
        </pc:spChg>
        <pc:grpChg chg="mod">
          <ac:chgData name="Prateek Pagare" userId="b245ef7feedfa1cb" providerId="LiveId" clId="{38F5F78F-E684-4772-A069-46022BC1CF22}" dt="2024-12-02T21:23:58.669" v="1424" actId="14100"/>
          <ac:grpSpMkLst>
            <pc:docMk/>
            <pc:sldMk cId="3603697061" sldId="268"/>
            <ac:grpSpMk id="3" creationId="{F321B1EB-7223-4512-7C98-78279875FEFF}"/>
          </ac:grpSpMkLst>
        </pc:grpChg>
        <pc:graphicFrameChg chg="add mod modGraphic">
          <ac:chgData name="Prateek Pagare" userId="b245ef7feedfa1cb" providerId="LiveId" clId="{38F5F78F-E684-4772-A069-46022BC1CF22}" dt="2024-12-02T21:48:17.820" v="2167" actId="171"/>
          <ac:graphicFrameMkLst>
            <pc:docMk/>
            <pc:sldMk cId="3603697061" sldId="268"/>
            <ac:graphicFrameMk id="13" creationId="{42A3D6D1-02B4-E343-0559-CF53A16584FD}"/>
          </ac:graphicFrameMkLst>
        </pc:graphicFrameChg>
        <pc:picChg chg="del">
          <ac:chgData name="Prateek Pagare" userId="b245ef7feedfa1cb" providerId="LiveId" clId="{38F5F78F-E684-4772-A069-46022BC1CF22}" dt="2024-12-02T21:23:53.614" v="1423" actId="478"/>
          <ac:picMkLst>
            <pc:docMk/>
            <pc:sldMk cId="3603697061" sldId="268"/>
            <ac:picMk id="6" creationId="{98619F3E-2C90-9DD6-94E0-209E752909F2}"/>
          </ac:picMkLst>
        </pc:picChg>
      </pc:sldChg>
      <pc:sldChg chg="addSp delSp modSp add mod ord">
        <pc:chgData name="Prateek Pagare" userId="b245ef7feedfa1cb" providerId="LiveId" clId="{38F5F78F-E684-4772-A069-46022BC1CF22}" dt="2024-12-05T01:18:45.692" v="5768" actId="20577"/>
        <pc:sldMkLst>
          <pc:docMk/>
          <pc:sldMk cId="4175738934" sldId="269"/>
        </pc:sldMkLst>
        <pc:spChg chg="mod">
          <ac:chgData name="Prateek Pagare" userId="b245ef7feedfa1cb" providerId="LiveId" clId="{38F5F78F-E684-4772-A069-46022BC1CF22}" dt="2024-12-03T03:53:55.967" v="3784" actId="692"/>
          <ac:spMkLst>
            <pc:docMk/>
            <pc:sldMk cId="4175738934" sldId="269"/>
            <ac:spMk id="4" creationId="{2FBEF081-36D1-2E1C-ED5C-F42E713C98DD}"/>
          </ac:spMkLst>
        </pc:spChg>
        <pc:spChg chg="mod">
          <ac:chgData name="Prateek Pagare" userId="b245ef7feedfa1cb" providerId="LiveId" clId="{38F5F78F-E684-4772-A069-46022BC1CF22}" dt="2024-12-03T03:53:55.967" v="3784" actId="692"/>
          <ac:spMkLst>
            <pc:docMk/>
            <pc:sldMk cId="4175738934" sldId="269"/>
            <ac:spMk id="5" creationId="{7C554EFB-204C-818C-E69F-F201898F76A2}"/>
          </ac:spMkLst>
        </pc:spChg>
        <pc:spChg chg="del mod">
          <ac:chgData name="Prateek Pagare" userId="b245ef7feedfa1cb" providerId="LiveId" clId="{38F5F78F-E684-4772-A069-46022BC1CF22}" dt="2024-12-02T22:09:53.179" v="2317" actId="478"/>
          <ac:spMkLst>
            <pc:docMk/>
            <pc:sldMk cId="4175738934" sldId="269"/>
            <ac:spMk id="7" creationId="{2625E7F8-977B-1F96-EF6D-1370D1BE8922}"/>
          </ac:spMkLst>
        </pc:spChg>
        <pc:spChg chg="mod">
          <ac:chgData name="Prateek Pagare" userId="b245ef7feedfa1cb" providerId="LiveId" clId="{38F5F78F-E684-4772-A069-46022BC1CF22}" dt="2024-12-05T01:18:45.692" v="5768" actId="20577"/>
          <ac:spMkLst>
            <pc:docMk/>
            <pc:sldMk cId="4175738934" sldId="269"/>
            <ac:spMk id="9" creationId="{A0213774-5517-ACF8-EF0B-62DFD88A30A0}"/>
          </ac:spMkLst>
        </pc:spChg>
        <pc:spChg chg="mod">
          <ac:chgData name="Prateek Pagare" userId="b245ef7feedfa1cb" providerId="LiveId" clId="{38F5F78F-E684-4772-A069-46022BC1CF22}" dt="2024-12-02T22:09:45.666" v="2314"/>
          <ac:spMkLst>
            <pc:docMk/>
            <pc:sldMk cId="4175738934" sldId="269"/>
            <ac:spMk id="13" creationId="{878973AA-FCDC-5340-25E7-2B493E4D17FD}"/>
          </ac:spMkLst>
        </pc:spChg>
        <pc:spChg chg="mod">
          <ac:chgData name="Prateek Pagare" userId="b245ef7feedfa1cb" providerId="LiveId" clId="{38F5F78F-E684-4772-A069-46022BC1CF22}" dt="2024-12-02T22:09:45.666" v="2314"/>
          <ac:spMkLst>
            <pc:docMk/>
            <pc:sldMk cId="4175738934" sldId="269"/>
            <ac:spMk id="14" creationId="{1AC3C858-19A7-3CE6-9D8F-0B22BED08C50}"/>
          </ac:spMkLst>
        </pc:spChg>
        <pc:spChg chg="add mod">
          <ac:chgData name="Prateek Pagare" userId="b245ef7feedfa1cb" providerId="LiveId" clId="{38F5F78F-E684-4772-A069-46022BC1CF22}" dt="2024-12-02T22:10:28.380" v="2335" actId="1076"/>
          <ac:spMkLst>
            <pc:docMk/>
            <pc:sldMk cId="4175738934" sldId="269"/>
            <ac:spMk id="16" creationId="{02A32F18-B615-A293-9CFC-6FF451A937C0}"/>
          </ac:spMkLst>
        </pc:spChg>
        <pc:grpChg chg="mod">
          <ac:chgData name="Prateek Pagare" userId="b245ef7feedfa1cb" providerId="LiveId" clId="{38F5F78F-E684-4772-A069-46022BC1CF22}" dt="2024-12-03T03:53:46.360" v="3743" actId="207"/>
          <ac:grpSpMkLst>
            <pc:docMk/>
            <pc:sldMk cId="4175738934" sldId="269"/>
            <ac:grpSpMk id="3" creationId="{246C373B-D214-D36C-3FEB-AB00B5CD3557}"/>
          </ac:grpSpMkLst>
        </pc:grpChg>
        <pc:grpChg chg="add mod">
          <ac:chgData name="Prateek Pagare" userId="b245ef7feedfa1cb" providerId="LiveId" clId="{38F5F78F-E684-4772-A069-46022BC1CF22}" dt="2024-12-03T02:27:23.094" v="3405" actId="14100"/>
          <ac:grpSpMkLst>
            <pc:docMk/>
            <pc:sldMk cId="4175738934" sldId="269"/>
            <ac:grpSpMk id="12" creationId="{DCFDD2AB-1CE1-4F9B-457C-AF5AD07981D8}"/>
          </ac:grpSpMkLst>
        </pc:grpChg>
        <pc:picChg chg="mod">
          <ac:chgData name="Prateek Pagare" userId="b245ef7feedfa1cb" providerId="LiveId" clId="{38F5F78F-E684-4772-A069-46022BC1CF22}" dt="2024-12-03T03:54:16.303" v="3919" actId="29295"/>
          <ac:picMkLst>
            <pc:docMk/>
            <pc:sldMk cId="4175738934" sldId="269"/>
            <ac:picMk id="6" creationId="{16B689D0-F3E0-B704-C357-5AAD0407E12E}"/>
          </ac:picMkLst>
        </pc:picChg>
      </pc:sldChg>
      <pc:sldChg chg="addSp delSp modSp add mod ord">
        <pc:chgData name="Prateek Pagare" userId="b245ef7feedfa1cb" providerId="LiveId" clId="{38F5F78F-E684-4772-A069-46022BC1CF22}" dt="2024-12-04T01:16:31.715" v="4815"/>
        <pc:sldMkLst>
          <pc:docMk/>
          <pc:sldMk cId="3973443752" sldId="270"/>
        </pc:sldMkLst>
        <pc:spChg chg="del">
          <ac:chgData name="Prateek Pagare" userId="b245ef7feedfa1cb" providerId="LiveId" clId="{38F5F78F-E684-4772-A069-46022BC1CF22}" dt="2024-12-02T23:40:00.560" v="2874" actId="478"/>
          <ac:spMkLst>
            <pc:docMk/>
            <pc:sldMk cId="3973443752" sldId="270"/>
            <ac:spMk id="5" creationId="{765ADD9E-6A98-AC97-4342-8B97F3368452}"/>
          </ac:spMkLst>
        </pc:spChg>
        <pc:spChg chg="del">
          <ac:chgData name="Prateek Pagare" userId="b245ef7feedfa1cb" providerId="LiveId" clId="{38F5F78F-E684-4772-A069-46022BC1CF22}" dt="2024-12-02T23:40:04.285" v="2875" actId="478"/>
          <ac:spMkLst>
            <pc:docMk/>
            <pc:sldMk cId="3973443752" sldId="270"/>
            <ac:spMk id="6" creationId="{5C10D4C1-4D27-6767-A1D6-22468EC29E4B}"/>
          </ac:spMkLst>
        </pc:spChg>
        <pc:spChg chg="mod">
          <ac:chgData name="Prateek Pagare" userId="b245ef7feedfa1cb" providerId="LiveId" clId="{38F5F78F-E684-4772-A069-46022BC1CF22}" dt="2024-12-02T23:40:18.146" v="2879" actId="1076"/>
          <ac:spMkLst>
            <pc:docMk/>
            <pc:sldMk cId="3973443752" sldId="270"/>
            <ac:spMk id="8" creationId="{B5BA17DF-D657-467F-53FA-13A2BBAC8C6B}"/>
          </ac:spMkLst>
        </pc:spChg>
        <pc:spChg chg="del mod">
          <ac:chgData name="Prateek Pagare" userId="b245ef7feedfa1cb" providerId="LiveId" clId="{38F5F78F-E684-4772-A069-46022BC1CF22}" dt="2024-12-02T23:40:38.364" v="2884" actId="478"/>
          <ac:spMkLst>
            <pc:docMk/>
            <pc:sldMk cId="3973443752" sldId="270"/>
            <ac:spMk id="13" creationId="{38C0AC22-A2E6-6E48-765A-6DB9362B553D}"/>
          </ac:spMkLst>
        </pc:spChg>
        <pc:spChg chg="mod">
          <ac:chgData name="Prateek Pagare" userId="b245ef7feedfa1cb" providerId="LiveId" clId="{38F5F78F-E684-4772-A069-46022BC1CF22}" dt="2024-12-02T23:41:08.756" v="2890" actId="1076"/>
          <ac:spMkLst>
            <pc:docMk/>
            <pc:sldMk cId="3973443752" sldId="270"/>
            <ac:spMk id="16" creationId="{6CEC1CD7-414E-8F66-7A83-49BF82649535}"/>
          </ac:spMkLst>
        </pc:spChg>
        <pc:spChg chg="mod">
          <ac:chgData name="Prateek Pagare" userId="b245ef7feedfa1cb" providerId="LiveId" clId="{38F5F78F-E684-4772-A069-46022BC1CF22}" dt="2024-12-02T23:40:31.718" v="2881"/>
          <ac:spMkLst>
            <pc:docMk/>
            <pc:sldMk cId="3973443752" sldId="270"/>
            <ac:spMk id="17" creationId="{F63E6CC5-D33D-A76B-8ECE-5708258B25B3}"/>
          </ac:spMkLst>
        </pc:spChg>
        <pc:spChg chg="add mod">
          <ac:chgData name="Prateek Pagare" userId="b245ef7feedfa1cb" providerId="LiveId" clId="{38F5F78F-E684-4772-A069-46022BC1CF22}" dt="2024-12-02T23:58:00.341" v="3011" actId="1076"/>
          <ac:spMkLst>
            <pc:docMk/>
            <pc:sldMk cId="3973443752" sldId="270"/>
            <ac:spMk id="19" creationId="{B022C2D8-F99A-5AC8-5117-FF0BC948C9BF}"/>
          </ac:spMkLst>
        </pc:spChg>
        <pc:spChg chg="add mod">
          <ac:chgData name="Prateek Pagare" userId="b245ef7feedfa1cb" providerId="LiveId" clId="{38F5F78F-E684-4772-A069-46022BC1CF22}" dt="2024-12-03T00:13:17.433" v="3327" actId="20577"/>
          <ac:spMkLst>
            <pc:docMk/>
            <pc:sldMk cId="3973443752" sldId="270"/>
            <ac:spMk id="21" creationId="{65FAE442-390C-A45A-1DE5-73493ED7BD24}"/>
          </ac:spMkLst>
        </pc:spChg>
        <pc:spChg chg="add">
          <ac:chgData name="Prateek Pagare" userId="b245ef7feedfa1cb" providerId="LiveId" clId="{38F5F78F-E684-4772-A069-46022BC1CF22}" dt="2024-12-03T00:02:40.501" v="3063"/>
          <ac:spMkLst>
            <pc:docMk/>
            <pc:sldMk cId="3973443752" sldId="270"/>
            <ac:spMk id="22" creationId="{7A01DBCA-47F5-5101-74F8-4691FD4DEB65}"/>
          </ac:spMkLst>
        </pc:spChg>
        <pc:grpChg chg="mod">
          <ac:chgData name="Prateek Pagare" userId="b245ef7feedfa1cb" providerId="LiveId" clId="{38F5F78F-E684-4772-A069-46022BC1CF22}" dt="2024-12-03T00:13:08.480" v="3320" actId="1076"/>
          <ac:grpSpMkLst>
            <pc:docMk/>
            <pc:sldMk cId="3973443752" sldId="270"/>
            <ac:grpSpMk id="2" creationId="{6952D4D1-3FFB-F0D0-3692-7DCF0D7DA0BC}"/>
          </ac:grpSpMkLst>
        </pc:grpChg>
        <pc:grpChg chg="add mod">
          <ac:chgData name="Prateek Pagare" userId="b245ef7feedfa1cb" providerId="LiveId" clId="{38F5F78F-E684-4772-A069-46022BC1CF22}" dt="2024-12-02T23:41:06.879" v="2889" actId="1076"/>
          <ac:grpSpMkLst>
            <pc:docMk/>
            <pc:sldMk cId="3973443752" sldId="270"/>
            <ac:grpSpMk id="15" creationId="{2419C0F6-3484-D53D-11D0-251D0EF4F749}"/>
          </ac:grpSpMkLst>
        </pc:grpChg>
      </pc:sldChg>
      <pc:sldChg chg="addSp delSp modSp add mod ord">
        <pc:chgData name="Prateek Pagare" userId="b245ef7feedfa1cb" providerId="LiveId" clId="{38F5F78F-E684-4772-A069-46022BC1CF22}" dt="2024-12-05T01:05:58.161" v="5485" actId="20577"/>
        <pc:sldMkLst>
          <pc:docMk/>
          <pc:sldMk cId="3585947206" sldId="271"/>
        </pc:sldMkLst>
        <pc:spChg chg="mod">
          <ac:chgData name="Prateek Pagare" userId="b245ef7feedfa1cb" providerId="LiveId" clId="{38F5F78F-E684-4772-A069-46022BC1CF22}" dt="2024-12-03T03:01:53.678" v="3500" actId="1076"/>
          <ac:spMkLst>
            <pc:docMk/>
            <pc:sldMk cId="3585947206" sldId="271"/>
            <ac:spMk id="7" creationId="{E282BED8-611A-18A6-755C-6BB18AA5E389}"/>
          </ac:spMkLst>
        </pc:spChg>
        <pc:spChg chg="del mod">
          <ac:chgData name="Prateek Pagare" userId="b245ef7feedfa1cb" providerId="LiveId" clId="{38F5F78F-E684-4772-A069-46022BC1CF22}" dt="2024-12-03T02:51:47.218" v="3425" actId="478"/>
          <ac:spMkLst>
            <pc:docMk/>
            <pc:sldMk cId="3585947206" sldId="271"/>
            <ac:spMk id="9" creationId="{E9B0812F-47D1-3671-36B6-ECBAC17D4BED}"/>
          </ac:spMkLst>
        </pc:spChg>
        <pc:graphicFrameChg chg="add mod modGraphic">
          <ac:chgData name="Prateek Pagare" userId="b245ef7feedfa1cb" providerId="LiveId" clId="{38F5F78F-E684-4772-A069-46022BC1CF22}" dt="2024-12-05T01:05:58.161" v="5485" actId="20577"/>
          <ac:graphicFrameMkLst>
            <pc:docMk/>
            <pc:sldMk cId="3585947206" sldId="271"/>
            <ac:graphicFrameMk id="3" creationId="{011FA7CF-1F9D-C80A-A097-4F8396B15458}"/>
          </ac:graphicFrameMkLst>
        </pc:graphicFrameChg>
      </pc:sldChg>
      <pc:sldChg chg="addSp delSp modSp add mod">
        <pc:chgData name="Prateek Pagare" userId="b245ef7feedfa1cb" providerId="LiveId" clId="{38F5F78F-E684-4772-A069-46022BC1CF22}" dt="2024-12-03T18:29:53.070" v="4749" actId="20577"/>
        <pc:sldMkLst>
          <pc:docMk/>
          <pc:sldMk cId="4143294303" sldId="272"/>
        </pc:sldMkLst>
        <pc:spChg chg="add">
          <ac:chgData name="Prateek Pagare" userId="b245ef7feedfa1cb" providerId="LiveId" clId="{38F5F78F-E684-4772-A069-46022BC1CF22}" dt="2024-12-03T03:59:14.087" v="3966"/>
          <ac:spMkLst>
            <pc:docMk/>
            <pc:sldMk cId="4143294303" sldId="272"/>
            <ac:spMk id="7" creationId="{9697A0CE-9BF1-8178-1C0A-E1C721BE9339}"/>
          </ac:spMkLst>
        </pc:spChg>
        <pc:spChg chg="mod">
          <ac:chgData name="Prateek Pagare" userId="b245ef7feedfa1cb" providerId="LiveId" clId="{38F5F78F-E684-4772-A069-46022BC1CF22}" dt="2024-12-03T18:29:53.070" v="4749" actId="20577"/>
          <ac:spMkLst>
            <pc:docMk/>
            <pc:sldMk cId="4143294303" sldId="272"/>
            <ac:spMk id="9" creationId="{632C8D2F-94C1-BB04-BB87-030351C90B5A}"/>
          </ac:spMkLst>
        </pc:spChg>
        <pc:grpChg chg="del">
          <ac:chgData name="Prateek Pagare" userId="b245ef7feedfa1cb" providerId="LiveId" clId="{38F5F78F-E684-4772-A069-46022BC1CF22}" dt="2024-12-03T03:58:16.031" v="3958" actId="478"/>
          <ac:grpSpMkLst>
            <pc:docMk/>
            <pc:sldMk cId="4143294303" sldId="272"/>
            <ac:grpSpMk id="3" creationId="{6ECC260E-405B-94C7-3FDA-E70744984CE4}"/>
          </ac:grpSpMkLst>
        </pc:grpChg>
        <pc:picChg chg="del">
          <ac:chgData name="Prateek Pagare" userId="b245ef7feedfa1cb" providerId="LiveId" clId="{38F5F78F-E684-4772-A069-46022BC1CF22}" dt="2024-12-03T03:58:15.159" v="3957" actId="478"/>
          <ac:picMkLst>
            <pc:docMk/>
            <pc:sldMk cId="4143294303" sldId="272"/>
            <ac:picMk id="6" creationId="{FBFBEFCB-E373-F518-505C-ECBBBE1F4210}"/>
          </ac:picMkLst>
        </pc:picChg>
      </pc:sldChg>
      <pc:sldChg chg="modSp add mod">
        <pc:chgData name="Prateek Pagare" userId="b245ef7feedfa1cb" providerId="LiveId" clId="{38F5F78F-E684-4772-A069-46022BC1CF22}" dt="2024-12-03T18:16:13.721" v="4474" actId="5793"/>
        <pc:sldMkLst>
          <pc:docMk/>
          <pc:sldMk cId="270300574" sldId="273"/>
        </pc:sldMkLst>
        <pc:spChg chg="mod">
          <ac:chgData name="Prateek Pagare" userId="b245ef7feedfa1cb" providerId="LiveId" clId="{38F5F78F-E684-4772-A069-46022BC1CF22}" dt="2024-12-03T18:16:13.721" v="4474" actId="5793"/>
          <ac:spMkLst>
            <pc:docMk/>
            <pc:sldMk cId="270300574" sldId="273"/>
            <ac:spMk id="9" creationId="{CB1AB10E-EABF-3526-6150-476254A30633}"/>
          </ac:spMkLst>
        </pc:spChg>
        <pc:grpChg chg="mod">
          <ac:chgData name="Prateek Pagare" userId="b245ef7feedfa1cb" providerId="LiveId" clId="{38F5F78F-E684-4772-A069-46022BC1CF22}" dt="2024-12-03T04:06:59.664" v="4118" actId="14100"/>
          <ac:grpSpMkLst>
            <pc:docMk/>
            <pc:sldMk cId="270300574" sldId="273"/>
            <ac:grpSpMk id="12" creationId="{D7738CC6-B2E6-0FF4-C6A2-31428287DCAA}"/>
          </ac:grpSpMkLst>
        </pc:grpChg>
      </pc:sldChg>
      <pc:sldChg chg="addSp delSp modSp add mod setBg">
        <pc:chgData name="Prateek Pagare" userId="b245ef7feedfa1cb" providerId="LiveId" clId="{38F5F78F-E684-4772-A069-46022BC1CF22}" dt="2024-12-05T18:04:41.989" v="7417" actId="14100"/>
        <pc:sldMkLst>
          <pc:docMk/>
          <pc:sldMk cId="615834320" sldId="274"/>
        </pc:sldMkLst>
        <pc:spChg chg="mod">
          <ac:chgData name="Prateek Pagare" userId="b245ef7feedfa1cb" providerId="LiveId" clId="{38F5F78F-E684-4772-A069-46022BC1CF22}" dt="2024-12-05T18:04:26.017" v="7414" actId="20577"/>
          <ac:spMkLst>
            <pc:docMk/>
            <pc:sldMk cId="615834320" sldId="274"/>
            <ac:spMk id="9" creationId="{E93511F2-4351-AFB9-2287-2B17B2D05BDA}"/>
          </ac:spMkLst>
        </pc:spChg>
        <pc:graphicFrameChg chg="add mod modGraphic">
          <ac:chgData name="Prateek Pagare" userId="b245ef7feedfa1cb" providerId="LiveId" clId="{38F5F78F-E684-4772-A069-46022BC1CF22}" dt="2024-12-05T18:04:41.989" v="7417" actId="14100"/>
          <ac:graphicFrameMkLst>
            <pc:docMk/>
            <pc:sldMk cId="615834320" sldId="274"/>
            <ac:graphicFrameMk id="3" creationId="{BD09B638-5C85-8B4F-2CC5-08CBEC38A3EA}"/>
          </ac:graphicFrameMkLst>
        </pc:graphicFrameChg>
        <pc:graphicFrameChg chg="add del">
          <ac:chgData name="Prateek Pagare" userId="b245ef7feedfa1cb" providerId="LiveId" clId="{38F5F78F-E684-4772-A069-46022BC1CF22}" dt="2024-12-04T07:16:13.081" v="4928" actId="478"/>
          <ac:graphicFrameMkLst>
            <pc:docMk/>
            <pc:sldMk cId="615834320" sldId="274"/>
            <ac:graphicFrameMk id="4" creationId="{66A9AFCF-D8FC-B223-61A8-518783BAFADA}"/>
          </ac:graphicFrameMkLst>
        </pc:graphicFrameChg>
        <pc:graphicFrameChg chg="add del modGraphic">
          <ac:chgData name="Prateek Pagare" userId="b245ef7feedfa1cb" providerId="LiveId" clId="{38F5F78F-E684-4772-A069-46022BC1CF22}" dt="2024-12-04T07:16:06.914" v="4927" actId="3680"/>
          <ac:graphicFrameMkLst>
            <pc:docMk/>
            <pc:sldMk cId="615834320" sldId="274"/>
            <ac:graphicFrameMk id="6" creationId="{15E18DFC-DE00-5692-5C13-226D678690B7}"/>
          </ac:graphicFrameMkLst>
        </pc:graphicFrameChg>
        <pc:graphicFrameChg chg="add del mod modGraphic">
          <ac:chgData name="Prateek Pagare" userId="b245ef7feedfa1cb" providerId="LiveId" clId="{38F5F78F-E684-4772-A069-46022BC1CF22}" dt="2024-12-05T04:35:19.928" v="5818" actId="478"/>
          <ac:graphicFrameMkLst>
            <pc:docMk/>
            <pc:sldMk cId="615834320" sldId="274"/>
            <ac:graphicFrameMk id="7" creationId="{31D1078E-2D82-1883-652F-C698738CA7A2}"/>
          </ac:graphicFrameMkLst>
        </pc:graphicFrameChg>
        <pc:picChg chg="add mod">
          <ac:chgData name="Prateek Pagare" userId="b245ef7feedfa1cb" providerId="LiveId" clId="{38F5F78F-E684-4772-A069-46022BC1CF22}" dt="2024-12-05T18:04:37.046" v="7416" actId="1076"/>
          <ac:picMkLst>
            <pc:docMk/>
            <pc:sldMk cId="615834320" sldId="274"/>
            <ac:picMk id="5" creationId="{695D5FC4-C93F-0E12-89BE-7900C347CD45}"/>
          </ac:picMkLst>
        </pc:picChg>
        <pc:picChg chg="add del mod">
          <ac:chgData name="Prateek Pagare" userId="b245ef7feedfa1cb" providerId="LiveId" clId="{38F5F78F-E684-4772-A069-46022BC1CF22}" dt="2024-12-05T18:04:33.871" v="7415" actId="478"/>
          <ac:picMkLst>
            <pc:docMk/>
            <pc:sldMk cId="615834320" sldId="274"/>
            <ac:picMk id="6" creationId="{E6E12457-33DB-0212-0BF8-17B31D843371}"/>
          </ac:picMkLst>
        </pc:picChg>
      </pc:sldChg>
      <pc:sldChg chg="modSp add del mod ord">
        <pc:chgData name="Prateek Pagare" userId="b245ef7feedfa1cb" providerId="LiveId" clId="{38F5F78F-E684-4772-A069-46022BC1CF22}" dt="2024-12-05T05:44:16.596" v="7351" actId="2696"/>
        <pc:sldMkLst>
          <pc:docMk/>
          <pc:sldMk cId="4118430278" sldId="275"/>
        </pc:sldMkLst>
        <pc:spChg chg="mod">
          <ac:chgData name="Prateek Pagare" userId="b245ef7feedfa1cb" providerId="LiveId" clId="{38F5F78F-E684-4772-A069-46022BC1CF22}" dt="2024-12-04T18:34:39.920" v="5474" actId="20577"/>
          <ac:spMkLst>
            <pc:docMk/>
            <pc:sldMk cId="4118430278" sldId="275"/>
            <ac:spMk id="9" creationId="{CC771077-A956-4D8E-A51A-CE6ED7518E1F}"/>
          </ac:spMkLst>
        </pc:spChg>
        <pc:spChg chg="mod">
          <ac:chgData name="Prateek Pagare" userId="b245ef7feedfa1cb" providerId="LiveId" clId="{38F5F78F-E684-4772-A069-46022BC1CF22}" dt="2024-12-04T18:24:30.476" v="5243" actId="1076"/>
          <ac:spMkLst>
            <pc:docMk/>
            <pc:sldMk cId="4118430278" sldId="275"/>
            <ac:spMk id="11" creationId="{608A3BCC-DE29-77FB-6E91-EA8FEE7F7850}"/>
          </ac:spMkLst>
        </pc:spChg>
        <pc:spChg chg="mod">
          <ac:chgData name="Prateek Pagare" userId="b245ef7feedfa1cb" providerId="LiveId" clId="{38F5F78F-E684-4772-A069-46022BC1CF22}" dt="2024-12-04T18:27:52.626" v="5359" actId="1076"/>
          <ac:spMkLst>
            <pc:docMk/>
            <pc:sldMk cId="4118430278" sldId="275"/>
            <ac:spMk id="16" creationId="{68947451-7484-E306-64B1-71CA2D412A80}"/>
          </ac:spMkLst>
        </pc:spChg>
        <pc:grpChg chg="mod">
          <ac:chgData name="Prateek Pagare" userId="b245ef7feedfa1cb" providerId="LiveId" clId="{38F5F78F-E684-4772-A069-46022BC1CF22}" dt="2024-12-04T18:27:55.155" v="5360" actId="14100"/>
          <ac:grpSpMkLst>
            <pc:docMk/>
            <pc:sldMk cId="4118430278" sldId="275"/>
            <ac:grpSpMk id="12" creationId="{EB091404-3B5E-645C-4AAF-A8FAA22464F5}"/>
          </ac:grpSpMkLst>
        </pc:grpChg>
      </pc:sldChg>
      <pc:sldChg chg="addSp delSp modSp add mod">
        <pc:chgData name="Prateek Pagare" userId="b245ef7feedfa1cb" providerId="LiveId" clId="{38F5F78F-E684-4772-A069-46022BC1CF22}" dt="2024-12-05T05:48:06.115" v="7408" actId="1076"/>
        <pc:sldMkLst>
          <pc:docMk/>
          <pc:sldMk cId="4002391765" sldId="276"/>
        </pc:sldMkLst>
        <pc:spChg chg="mod">
          <ac:chgData name="Prateek Pagare" userId="b245ef7feedfa1cb" providerId="LiveId" clId="{38F5F78F-E684-4772-A069-46022BC1CF22}" dt="2024-12-05T05:21:08.942" v="6730" actId="1076"/>
          <ac:spMkLst>
            <pc:docMk/>
            <pc:sldMk cId="4002391765" sldId="276"/>
            <ac:spMk id="5" creationId="{22FB2282-F1C9-AC24-3606-F08CAB1ABC3D}"/>
          </ac:spMkLst>
        </pc:spChg>
        <pc:spChg chg="mod">
          <ac:chgData name="Prateek Pagare" userId="b245ef7feedfa1cb" providerId="LiveId" clId="{38F5F78F-E684-4772-A069-46022BC1CF22}" dt="2024-12-05T05:15:35.708" v="6441" actId="1076"/>
          <ac:spMkLst>
            <pc:docMk/>
            <pc:sldMk cId="4002391765" sldId="276"/>
            <ac:spMk id="6" creationId="{457FC645-1E28-AC6E-423F-AA5D8B14C69F}"/>
          </ac:spMkLst>
        </pc:spChg>
        <pc:spChg chg="mod">
          <ac:chgData name="Prateek Pagare" userId="b245ef7feedfa1cb" providerId="LiveId" clId="{38F5F78F-E684-4772-A069-46022BC1CF22}" dt="2024-12-05T05:44:02.838" v="7350" actId="113"/>
          <ac:spMkLst>
            <pc:docMk/>
            <pc:sldMk cId="4002391765" sldId="276"/>
            <ac:spMk id="7" creationId="{32D3C75E-BF2E-7BB7-B182-8E149782A87B}"/>
          </ac:spMkLst>
        </pc:spChg>
        <pc:grpChg chg="mod">
          <ac:chgData name="Prateek Pagare" userId="b245ef7feedfa1cb" providerId="LiveId" clId="{38F5F78F-E684-4772-A069-46022BC1CF22}" dt="2024-12-05T05:21:13.268" v="6731" actId="1076"/>
          <ac:grpSpMkLst>
            <pc:docMk/>
            <pc:sldMk cId="4002391765" sldId="276"/>
            <ac:grpSpMk id="2" creationId="{71C4BC4B-0167-A47B-8DED-95E23EF5C6C8}"/>
          </ac:grpSpMkLst>
        </pc:grpChg>
        <pc:graphicFrameChg chg="add mod modGraphic">
          <ac:chgData name="Prateek Pagare" userId="b245ef7feedfa1cb" providerId="LiveId" clId="{38F5F78F-E684-4772-A069-46022BC1CF22}" dt="2024-12-05T05:48:06.115" v="7408" actId="1076"/>
          <ac:graphicFrameMkLst>
            <pc:docMk/>
            <pc:sldMk cId="4002391765" sldId="276"/>
            <ac:graphicFrameMk id="13" creationId="{4ACA94D8-A922-A3AE-2C97-85467669948D}"/>
          </ac:graphicFrameMkLst>
        </pc:graphicFrameChg>
        <pc:picChg chg="add mod">
          <ac:chgData name="Prateek Pagare" userId="b245ef7feedfa1cb" providerId="LiveId" clId="{38F5F78F-E684-4772-A069-46022BC1CF22}" dt="2024-12-05T05:42:38.647" v="7281" actId="14100"/>
          <ac:picMkLst>
            <pc:docMk/>
            <pc:sldMk cId="4002391765" sldId="276"/>
            <ac:picMk id="9" creationId="{7F2FFDF2-DD51-4CCA-B40A-FEF82242119A}"/>
          </ac:picMkLst>
        </pc:picChg>
        <pc:picChg chg="add mod">
          <ac:chgData name="Prateek Pagare" userId="b245ef7feedfa1cb" providerId="LiveId" clId="{38F5F78F-E684-4772-A069-46022BC1CF22}" dt="2024-12-05T05:43:01.939" v="7288" actId="1076"/>
          <ac:picMkLst>
            <pc:docMk/>
            <pc:sldMk cId="4002391765" sldId="276"/>
            <ac:picMk id="11" creationId="{9771C6C1-E63F-1193-0AEA-F8783AA9EB8E}"/>
          </ac:picMkLst>
        </pc:picChg>
        <pc:picChg chg="del">
          <ac:chgData name="Prateek Pagare" userId="b245ef7feedfa1cb" providerId="LiveId" clId="{38F5F78F-E684-4772-A069-46022BC1CF22}" dt="2024-12-05T05:20:01.686" v="6668" actId="478"/>
          <ac:picMkLst>
            <pc:docMk/>
            <pc:sldMk cId="4002391765" sldId="276"/>
            <ac:picMk id="12" creationId="{D9A5498A-8CD9-072D-C5EB-F013AE1775F4}"/>
          </ac:picMkLst>
        </pc:picChg>
        <pc:picChg chg="del mod">
          <ac:chgData name="Prateek Pagare" userId="b245ef7feedfa1cb" providerId="LiveId" clId="{38F5F78F-E684-4772-A069-46022BC1CF22}" dt="2024-12-05T05:42:08.550" v="7266" actId="478"/>
          <ac:picMkLst>
            <pc:docMk/>
            <pc:sldMk cId="4002391765" sldId="276"/>
            <ac:picMk id="14" creationId="{B0A2220F-557E-A43F-1110-E4F0272CCBA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2C68AC-B1FC-466E-966B-1CA11532264F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</dgm:pt>
    <dgm:pt modelId="{FF509369-CAC3-4B40-A027-5946AE9C0D41}">
      <dgm:prSet phldrT="[Text]"/>
      <dgm:spPr/>
      <dgm:t>
        <a:bodyPr/>
        <a:lstStyle/>
        <a:p>
          <a:r>
            <a:rPr lang="en-US"/>
            <a:t>ANOVA</a:t>
          </a:r>
          <a:endParaRPr lang="en-IN" dirty="0"/>
        </a:p>
      </dgm:t>
    </dgm:pt>
    <dgm:pt modelId="{62579E47-8E76-4B9A-A2CC-170620A895FA}" type="parTrans" cxnId="{2886265D-F5C7-4370-AAA4-39AA09B31869}">
      <dgm:prSet/>
      <dgm:spPr/>
      <dgm:t>
        <a:bodyPr/>
        <a:lstStyle/>
        <a:p>
          <a:endParaRPr lang="en-IN"/>
        </a:p>
      </dgm:t>
    </dgm:pt>
    <dgm:pt modelId="{B7E879A3-562C-43E2-BAA9-7C89359F644C}" type="sibTrans" cxnId="{2886265D-F5C7-4370-AAA4-39AA09B31869}">
      <dgm:prSet/>
      <dgm:spPr/>
      <dgm:t>
        <a:bodyPr/>
        <a:lstStyle/>
        <a:p>
          <a:endParaRPr lang="en-IN"/>
        </a:p>
      </dgm:t>
    </dgm:pt>
    <dgm:pt modelId="{7659578B-E500-497E-A7AC-A367936C2F06}">
      <dgm:prSet phldrT="[Text]"/>
      <dgm:spPr/>
      <dgm:t>
        <a:bodyPr/>
        <a:lstStyle/>
        <a:p>
          <a:r>
            <a:rPr lang="en-US" dirty="0"/>
            <a:t>Bonferroni t-test</a:t>
          </a:r>
          <a:endParaRPr lang="en-IN" dirty="0"/>
        </a:p>
      </dgm:t>
    </dgm:pt>
    <dgm:pt modelId="{7B1D32C6-9616-4D63-9133-8B150CC2FDE2}" type="parTrans" cxnId="{A91FD0AC-01F6-4D1B-A2B9-1062D0B2C1A4}">
      <dgm:prSet/>
      <dgm:spPr/>
      <dgm:t>
        <a:bodyPr/>
        <a:lstStyle/>
        <a:p>
          <a:endParaRPr lang="en-IN"/>
        </a:p>
      </dgm:t>
    </dgm:pt>
    <dgm:pt modelId="{4857A8BB-63B3-4477-8776-DC7D996AF255}" type="sibTrans" cxnId="{A91FD0AC-01F6-4D1B-A2B9-1062D0B2C1A4}">
      <dgm:prSet/>
      <dgm:spPr/>
      <dgm:t>
        <a:bodyPr/>
        <a:lstStyle/>
        <a:p>
          <a:endParaRPr lang="en-IN"/>
        </a:p>
      </dgm:t>
    </dgm:pt>
    <dgm:pt modelId="{A17B9932-DAE4-411B-9EEC-3DEBDD6A84E4}">
      <dgm:prSet phldrT="[Text]"/>
      <dgm:spPr/>
      <dgm:t>
        <a:bodyPr/>
        <a:lstStyle/>
        <a:p>
          <a:r>
            <a:rPr lang="en-US" dirty="0"/>
            <a:t>T-test      (p-value)</a:t>
          </a:r>
          <a:endParaRPr lang="en-IN" dirty="0"/>
        </a:p>
      </dgm:t>
    </dgm:pt>
    <dgm:pt modelId="{F769CD17-AF52-4918-B278-988F9DFB6B3D}" type="parTrans" cxnId="{BE0F8475-AA48-42C3-9A44-78E221B84E5A}">
      <dgm:prSet/>
      <dgm:spPr/>
      <dgm:t>
        <a:bodyPr/>
        <a:lstStyle/>
        <a:p>
          <a:endParaRPr lang="en-IN"/>
        </a:p>
      </dgm:t>
    </dgm:pt>
    <dgm:pt modelId="{2EE9F276-142F-41DC-BFA8-20362D20CC2C}" type="sibTrans" cxnId="{BE0F8475-AA48-42C3-9A44-78E221B84E5A}">
      <dgm:prSet/>
      <dgm:spPr/>
      <dgm:t>
        <a:bodyPr/>
        <a:lstStyle/>
        <a:p>
          <a:endParaRPr lang="en-IN"/>
        </a:p>
      </dgm:t>
    </dgm:pt>
    <dgm:pt modelId="{924BC576-474D-4BDA-84D5-436DD73EE338}">
      <dgm:prSet phldrT="[Text]"/>
      <dgm:spPr/>
      <dgm:t>
        <a:bodyPr/>
        <a:lstStyle/>
        <a:p>
          <a:r>
            <a:rPr lang="en-US" dirty="0"/>
            <a:t>Adjusted Model</a:t>
          </a:r>
          <a:endParaRPr lang="en-IN" dirty="0"/>
        </a:p>
      </dgm:t>
    </dgm:pt>
    <dgm:pt modelId="{80C79C3F-7DBA-4913-AD97-4BA0736DC70D}" type="parTrans" cxnId="{FD79C4EF-6E8D-43E1-AA78-2A20E1961F49}">
      <dgm:prSet/>
      <dgm:spPr/>
      <dgm:t>
        <a:bodyPr/>
        <a:lstStyle/>
        <a:p>
          <a:endParaRPr lang="en-IN"/>
        </a:p>
      </dgm:t>
    </dgm:pt>
    <dgm:pt modelId="{BA703E6C-145A-44B7-871C-ECC74482FEB5}" type="sibTrans" cxnId="{FD79C4EF-6E8D-43E1-AA78-2A20E1961F49}">
      <dgm:prSet/>
      <dgm:spPr/>
      <dgm:t>
        <a:bodyPr/>
        <a:lstStyle/>
        <a:p>
          <a:endParaRPr lang="en-IN"/>
        </a:p>
      </dgm:t>
    </dgm:pt>
    <dgm:pt modelId="{61CFB522-7419-4851-A2E3-7402C3E13570}" type="pres">
      <dgm:prSet presAssocID="{BA2C68AC-B1FC-466E-966B-1CA11532264F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2ACEE468-82CD-4E35-8A8B-BF59C845D914}" type="pres">
      <dgm:prSet presAssocID="{FF509369-CAC3-4B40-A027-5946AE9C0D41}" presName="Accent1" presStyleCnt="0"/>
      <dgm:spPr/>
    </dgm:pt>
    <dgm:pt modelId="{48EC90CD-9702-4A49-923D-C81BB1B76B5D}" type="pres">
      <dgm:prSet presAssocID="{FF509369-CAC3-4B40-A027-5946AE9C0D41}" presName="Accent" presStyleLbl="node1" presStyleIdx="0" presStyleCnt="4"/>
      <dgm:spPr/>
    </dgm:pt>
    <dgm:pt modelId="{802B4F97-4FD9-4F31-8358-7908E1BC31C7}" type="pres">
      <dgm:prSet presAssocID="{FF509369-CAC3-4B40-A027-5946AE9C0D41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D7CD1D03-7491-4081-B282-11092FA71C36}" type="pres">
      <dgm:prSet presAssocID="{7659578B-E500-497E-A7AC-A367936C2F06}" presName="Accent2" presStyleCnt="0"/>
      <dgm:spPr/>
    </dgm:pt>
    <dgm:pt modelId="{289A33A8-9E9F-4213-837F-E0C8CDB9018A}" type="pres">
      <dgm:prSet presAssocID="{7659578B-E500-497E-A7AC-A367936C2F06}" presName="Accent" presStyleLbl="node1" presStyleIdx="1" presStyleCnt="4"/>
      <dgm:spPr/>
    </dgm:pt>
    <dgm:pt modelId="{03CFD5A7-2D7D-4C67-8B03-B2C29176D61F}" type="pres">
      <dgm:prSet presAssocID="{7659578B-E500-497E-A7AC-A367936C2F06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F19CDB2F-6904-44C7-BEBD-E02D9473DA3B}" type="pres">
      <dgm:prSet presAssocID="{A17B9932-DAE4-411B-9EEC-3DEBDD6A84E4}" presName="Accent3" presStyleCnt="0"/>
      <dgm:spPr/>
    </dgm:pt>
    <dgm:pt modelId="{1146EAB5-A87A-44F7-9014-C74E3CA81BDB}" type="pres">
      <dgm:prSet presAssocID="{A17B9932-DAE4-411B-9EEC-3DEBDD6A84E4}" presName="Accent" presStyleLbl="node1" presStyleIdx="2" presStyleCnt="4"/>
      <dgm:spPr/>
    </dgm:pt>
    <dgm:pt modelId="{0E43FEAF-5F8F-454C-ACAE-18ADD526B7FC}" type="pres">
      <dgm:prSet presAssocID="{A17B9932-DAE4-411B-9EEC-3DEBDD6A84E4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72EF6FF8-4A82-4FA9-9EB5-DF651F188FD7}" type="pres">
      <dgm:prSet presAssocID="{924BC576-474D-4BDA-84D5-436DD73EE338}" presName="Accent4" presStyleCnt="0"/>
      <dgm:spPr/>
    </dgm:pt>
    <dgm:pt modelId="{81DB2336-5BD8-40CC-9BD1-E66427EA16BF}" type="pres">
      <dgm:prSet presAssocID="{924BC576-474D-4BDA-84D5-436DD73EE338}" presName="Accent" presStyleLbl="node1" presStyleIdx="3" presStyleCnt="4"/>
      <dgm:spPr/>
    </dgm:pt>
    <dgm:pt modelId="{B0B7D860-5C77-4B22-B6DC-6DA79C0B2577}" type="pres">
      <dgm:prSet presAssocID="{924BC576-474D-4BDA-84D5-436DD73EE338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3FDE4309-7346-4D74-B894-2B405F328AF3}" type="presOf" srcId="{A17B9932-DAE4-411B-9EEC-3DEBDD6A84E4}" destId="{0E43FEAF-5F8F-454C-ACAE-18ADD526B7FC}" srcOrd="0" destOrd="0" presId="urn:microsoft.com/office/officeart/2009/layout/CircleArrowProcess"/>
    <dgm:cxn modelId="{2886265D-F5C7-4370-AAA4-39AA09B31869}" srcId="{BA2C68AC-B1FC-466E-966B-1CA11532264F}" destId="{FF509369-CAC3-4B40-A027-5946AE9C0D41}" srcOrd="0" destOrd="0" parTransId="{62579E47-8E76-4B9A-A2CC-170620A895FA}" sibTransId="{B7E879A3-562C-43E2-BAA9-7C89359F644C}"/>
    <dgm:cxn modelId="{6DB12952-FD70-4C22-90CE-49D3F5B7B49E}" type="presOf" srcId="{7659578B-E500-497E-A7AC-A367936C2F06}" destId="{03CFD5A7-2D7D-4C67-8B03-B2C29176D61F}" srcOrd="0" destOrd="0" presId="urn:microsoft.com/office/officeart/2009/layout/CircleArrowProcess"/>
    <dgm:cxn modelId="{BE0F8475-AA48-42C3-9A44-78E221B84E5A}" srcId="{BA2C68AC-B1FC-466E-966B-1CA11532264F}" destId="{A17B9932-DAE4-411B-9EEC-3DEBDD6A84E4}" srcOrd="2" destOrd="0" parTransId="{F769CD17-AF52-4918-B278-988F9DFB6B3D}" sibTransId="{2EE9F276-142F-41DC-BFA8-20362D20CC2C}"/>
    <dgm:cxn modelId="{416EE875-C558-4455-9434-1210ECAD13B4}" type="presOf" srcId="{924BC576-474D-4BDA-84D5-436DD73EE338}" destId="{B0B7D860-5C77-4B22-B6DC-6DA79C0B2577}" srcOrd="0" destOrd="0" presId="urn:microsoft.com/office/officeart/2009/layout/CircleArrowProcess"/>
    <dgm:cxn modelId="{52A21398-3FB5-488D-9993-939CD3E5E730}" type="presOf" srcId="{BA2C68AC-B1FC-466E-966B-1CA11532264F}" destId="{61CFB522-7419-4851-A2E3-7402C3E13570}" srcOrd="0" destOrd="0" presId="urn:microsoft.com/office/officeart/2009/layout/CircleArrowProcess"/>
    <dgm:cxn modelId="{C0855D99-C927-4553-8325-C7FA1B0B27EE}" type="presOf" srcId="{FF509369-CAC3-4B40-A027-5946AE9C0D41}" destId="{802B4F97-4FD9-4F31-8358-7908E1BC31C7}" srcOrd="0" destOrd="0" presId="urn:microsoft.com/office/officeart/2009/layout/CircleArrowProcess"/>
    <dgm:cxn modelId="{A91FD0AC-01F6-4D1B-A2B9-1062D0B2C1A4}" srcId="{BA2C68AC-B1FC-466E-966B-1CA11532264F}" destId="{7659578B-E500-497E-A7AC-A367936C2F06}" srcOrd="1" destOrd="0" parTransId="{7B1D32C6-9616-4D63-9133-8B150CC2FDE2}" sibTransId="{4857A8BB-63B3-4477-8776-DC7D996AF255}"/>
    <dgm:cxn modelId="{FD79C4EF-6E8D-43E1-AA78-2A20E1961F49}" srcId="{BA2C68AC-B1FC-466E-966B-1CA11532264F}" destId="{924BC576-474D-4BDA-84D5-436DD73EE338}" srcOrd="3" destOrd="0" parTransId="{80C79C3F-7DBA-4913-AD97-4BA0736DC70D}" sibTransId="{BA703E6C-145A-44B7-871C-ECC74482FEB5}"/>
    <dgm:cxn modelId="{349D9459-61F2-4761-9E72-64DE1BC3873C}" type="presParOf" srcId="{61CFB522-7419-4851-A2E3-7402C3E13570}" destId="{2ACEE468-82CD-4E35-8A8B-BF59C845D914}" srcOrd="0" destOrd="0" presId="urn:microsoft.com/office/officeart/2009/layout/CircleArrowProcess"/>
    <dgm:cxn modelId="{F6F20A33-ACAB-41ED-8967-B7CE9E00CC39}" type="presParOf" srcId="{2ACEE468-82CD-4E35-8A8B-BF59C845D914}" destId="{48EC90CD-9702-4A49-923D-C81BB1B76B5D}" srcOrd="0" destOrd="0" presId="urn:microsoft.com/office/officeart/2009/layout/CircleArrowProcess"/>
    <dgm:cxn modelId="{DA4FA12C-1F72-48FB-AE33-C90ADE2E36B1}" type="presParOf" srcId="{61CFB522-7419-4851-A2E3-7402C3E13570}" destId="{802B4F97-4FD9-4F31-8358-7908E1BC31C7}" srcOrd="1" destOrd="0" presId="urn:microsoft.com/office/officeart/2009/layout/CircleArrowProcess"/>
    <dgm:cxn modelId="{8F5EF65B-55FA-44D8-9EE7-28E07F22E76B}" type="presParOf" srcId="{61CFB522-7419-4851-A2E3-7402C3E13570}" destId="{D7CD1D03-7491-4081-B282-11092FA71C36}" srcOrd="2" destOrd="0" presId="urn:microsoft.com/office/officeart/2009/layout/CircleArrowProcess"/>
    <dgm:cxn modelId="{FF23700A-5FAD-43EB-A021-71E0FB92A845}" type="presParOf" srcId="{D7CD1D03-7491-4081-B282-11092FA71C36}" destId="{289A33A8-9E9F-4213-837F-E0C8CDB9018A}" srcOrd="0" destOrd="0" presId="urn:microsoft.com/office/officeart/2009/layout/CircleArrowProcess"/>
    <dgm:cxn modelId="{CAD2F665-321A-4408-99DF-54233C80E295}" type="presParOf" srcId="{61CFB522-7419-4851-A2E3-7402C3E13570}" destId="{03CFD5A7-2D7D-4C67-8B03-B2C29176D61F}" srcOrd="3" destOrd="0" presId="urn:microsoft.com/office/officeart/2009/layout/CircleArrowProcess"/>
    <dgm:cxn modelId="{B1D19148-ED00-4D8A-85DC-AF37BC188990}" type="presParOf" srcId="{61CFB522-7419-4851-A2E3-7402C3E13570}" destId="{F19CDB2F-6904-44C7-BEBD-E02D9473DA3B}" srcOrd="4" destOrd="0" presId="urn:microsoft.com/office/officeart/2009/layout/CircleArrowProcess"/>
    <dgm:cxn modelId="{3A49A6AD-392F-4D89-B511-1E3870F4610E}" type="presParOf" srcId="{F19CDB2F-6904-44C7-BEBD-E02D9473DA3B}" destId="{1146EAB5-A87A-44F7-9014-C74E3CA81BDB}" srcOrd="0" destOrd="0" presId="urn:microsoft.com/office/officeart/2009/layout/CircleArrowProcess"/>
    <dgm:cxn modelId="{9D1F9AD9-0591-49ED-9EAC-FD47D579195B}" type="presParOf" srcId="{61CFB522-7419-4851-A2E3-7402C3E13570}" destId="{0E43FEAF-5F8F-454C-ACAE-18ADD526B7FC}" srcOrd="5" destOrd="0" presId="urn:microsoft.com/office/officeart/2009/layout/CircleArrowProcess"/>
    <dgm:cxn modelId="{32EB7A19-489D-449E-A610-893632B7594A}" type="presParOf" srcId="{61CFB522-7419-4851-A2E3-7402C3E13570}" destId="{72EF6FF8-4A82-4FA9-9EB5-DF651F188FD7}" srcOrd="6" destOrd="0" presId="urn:microsoft.com/office/officeart/2009/layout/CircleArrowProcess"/>
    <dgm:cxn modelId="{CF8EDF02-9EB6-4512-BAB4-E869C1A5C81F}" type="presParOf" srcId="{72EF6FF8-4A82-4FA9-9EB5-DF651F188FD7}" destId="{81DB2336-5BD8-40CC-9BD1-E66427EA16BF}" srcOrd="0" destOrd="0" presId="urn:microsoft.com/office/officeart/2009/layout/CircleArrowProcess"/>
    <dgm:cxn modelId="{C548DFEB-0F1B-4EBA-AE8C-E8352502304B}" type="presParOf" srcId="{61CFB522-7419-4851-A2E3-7402C3E13570}" destId="{B0B7D860-5C77-4B22-B6DC-6DA79C0B2577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C90CD-9702-4A49-923D-C81BB1B76B5D}">
      <dsp:nvSpPr>
        <dsp:cNvPr id="0" name=""/>
        <dsp:cNvSpPr/>
      </dsp:nvSpPr>
      <dsp:spPr>
        <a:xfrm>
          <a:off x="4989330" y="0"/>
          <a:ext cx="3064756" cy="306506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B4F97-4FD9-4F31-8358-7908E1BC31C7}">
      <dsp:nvSpPr>
        <dsp:cNvPr id="0" name=""/>
        <dsp:cNvSpPr/>
      </dsp:nvSpPr>
      <dsp:spPr>
        <a:xfrm>
          <a:off x="5665979" y="1109471"/>
          <a:ext cx="1710307" cy="85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ANOVA</a:t>
          </a:r>
          <a:endParaRPr lang="en-IN" sz="2900" kern="1200" dirty="0"/>
        </a:p>
      </dsp:txBody>
      <dsp:txXfrm>
        <a:off x="5665979" y="1109471"/>
        <a:ext cx="1710307" cy="855065"/>
      </dsp:txXfrm>
    </dsp:sp>
    <dsp:sp modelId="{289A33A8-9E9F-4213-837F-E0C8CDB9018A}">
      <dsp:nvSpPr>
        <dsp:cNvPr id="0" name=""/>
        <dsp:cNvSpPr/>
      </dsp:nvSpPr>
      <dsp:spPr>
        <a:xfrm>
          <a:off x="4137912" y="1761337"/>
          <a:ext cx="3064756" cy="306506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FD5A7-2D7D-4C67-8B03-B2C29176D61F}">
      <dsp:nvSpPr>
        <dsp:cNvPr id="0" name=""/>
        <dsp:cNvSpPr/>
      </dsp:nvSpPr>
      <dsp:spPr>
        <a:xfrm>
          <a:off x="4811113" y="2874060"/>
          <a:ext cx="1710307" cy="85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Bonferroni t-test</a:t>
          </a:r>
          <a:endParaRPr lang="en-IN" sz="2900" kern="1200" dirty="0"/>
        </a:p>
      </dsp:txBody>
      <dsp:txXfrm>
        <a:off x="4811113" y="2874060"/>
        <a:ext cx="1710307" cy="855065"/>
      </dsp:txXfrm>
    </dsp:sp>
    <dsp:sp modelId="{1146EAB5-A87A-44F7-9014-C74E3CA81BDB}">
      <dsp:nvSpPr>
        <dsp:cNvPr id="0" name=""/>
        <dsp:cNvSpPr/>
      </dsp:nvSpPr>
      <dsp:spPr>
        <a:xfrm>
          <a:off x="4989330" y="3529177"/>
          <a:ext cx="3064756" cy="3065068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3FEAF-5F8F-454C-ACAE-18ADD526B7FC}">
      <dsp:nvSpPr>
        <dsp:cNvPr id="0" name=""/>
        <dsp:cNvSpPr/>
      </dsp:nvSpPr>
      <dsp:spPr>
        <a:xfrm>
          <a:off x="5665979" y="4638649"/>
          <a:ext cx="1710307" cy="85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T-test      (p-value)</a:t>
          </a:r>
          <a:endParaRPr lang="en-IN" sz="2900" kern="1200" dirty="0"/>
        </a:p>
      </dsp:txBody>
      <dsp:txXfrm>
        <a:off x="5665979" y="4638649"/>
        <a:ext cx="1710307" cy="855065"/>
      </dsp:txXfrm>
    </dsp:sp>
    <dsp:sp modelId="{81DB2336-5BD8-40CC-9BD1-E66427EA16BF}">
      <dsp:nvSpPr>
        <dsp:cNvPr id="0" name=""/>
        <dsp:cNvSpPr/>
      </dsp:nvSpPr>
      <dsp:spPr>
        <a:xfrm>
          <a:off x="4356372" y="5493715"/>
          <a:ext cx="2633011" cy="2634284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7D860-5C77-4B22-B6DC-6DA79C0B2577}">
      <dsp:nvSpPr>
        <dsp:cNvPr id="0" name=""/>
        <dsp:cNvSpPr/>
      </dsp:nvSpPr>
      <dsp:spPr>
        <a:xfrm>
          <a:off x="4811113" y="6403238"/>
          <a:ext cx="1710307" cy="85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Adjusted Model</a:t>
          </a:r>
          <a:endParaRPr lang="en-IN" sz="2900" kern="1200" dirty="0"/>
        </a:p>
      </dsp:txBody>
      <dsp:txXfrm>
        <a:off x="4811113" y="6403238"/>
        <a:ext cx="1710307" cy="855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8D3C8-952F-4F8C-8747-B00B7C2B9230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12CEF-A4E3-4930-A716-5466A0241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242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612CEF-A4E3-4930-A716-5466A0241EF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136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612CEF-A4E3-4930-A716-5466A0241EF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256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microsoft.com/office/2007/relationships/hdphoto" Target="../media/hdphoto5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0.svg"/><Relationship Id="rId7" Type="http://schemas.openxmlformats.org/officeDocument/2006/relationships/image" Target="../media/image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0.svg"/><Relationship Id="rId7" Type="http://schemas.openxmlformats.org/officeDocument/2006/relationships/image" Target="../media/image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31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svg"/><Relationship Id="rId3" Type="http://schemas.openxmlformats.org/officeDocument/2006/relationships/image" Target="../media/image2.svg"/><Relationship Id="rId7" Type="http://schemas.openxmlformats.org/officeDocument/2006/relationships/image" Target="../media/image33.sv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10.svg"/><Relationship Id="rId5" Type="http://schemas.openxmlformats.org/officeDocument/2006/relationships/image" Target="../media/image18.svg"/><Relationship Id="rId10" Type="http://schemas.openxmlformats.org/officeDocument/2006/relationships/image" Target="../media/image9.png"/><Relationship Id="rId4" Type="http://schemas.openxmlformats.org/officeDocument/2006/relationships/image" Target="../media/image17.png"/><Relationship Id="rId9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3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3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.svg"/><Relationship Id="rId3" Type="http://schemas.openxmlformats.org/officeDocument/2006/relationships/image" Target="../media/image2.svg"/><Relationship Id="rId7" Type="http://schemas.openxmlformats.org/officeDocument/2006/relationships/image" Target="../media/image37.svg"/><Relationship Id="rId12" Type="http://schemas.openxmlformats.org/officeDocument/2006/relationships/image" Target="../media/image3.png"/><Relationship Id="rId17" Type="http://schemas.openxmlformats.org/officeDocument/2006/relationships/image" Target="../media/image8.sv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33.svg"/><Relationship Id="rId5" Type="http://schemas.openxmlformats.org/officeDocument/2006/relationships/image" Target="../media/image35.svg"/><Relationship Id="rId15" Type="http://schemas.openxmlformats.org/officeDocument/2006/relationships/image" Target="../media/image10.svg"/><Relationship Id="rId10" Type="http://schemas.openxmlformats.org/officeDocument/2006/relationships/image" Target="../media/image32.png"/><Relationship Id="rId4" Type="http://schemas.openxmlformats.org/officeDocument/2006/relationships/image" Target="../media/image34.png"/><Relationship Id="rId9" Type="http://schemas.openxmlformats.org/officeDocument/2006/relationships/image" Target="../media/image18.svg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microsoft.com/office/2007/relationships/hdphoto" Target="../media/hdphoto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microsoft.com/office/2007/relationships/hdphoto" Target="../media/hdphoto1.wdp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microsoft.com/office/2007/relationships/hdphoto" Target="../media/hdphoto4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microsoft.com/office/2007/relationships/hdphoto" Target="../media/hdphoto3.wdp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svg"/><Relationship Id="rId7" Type="http://schemas.openxmlformats.org/officeDocument/2006/relationships/diagramLayout" Target="../diagrams/layou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5" Type="http://schemas.openxmlformats.org/officeDocument/2006/relationships/image" Target="../media/image8.svg"/><Relationship Id="rId10" Type="http://schemas.microsoft.com/office/2007/relationships/diagramDrawing" Target="../diagrams/drawing1.xml"/><Relationship Id="rId4" Type="http://schemas.openxmlformats.org/officeDocument/2006/relationships/image" Target="../media/image7.png"/><Relationship Id="rId9" Type="http://schemas.openxmlformats.org/officeDocument/2006/relationships/diagramColors" Target="../diagrams/colors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70826" y="8905716"/>
            <a:ext cx="20429652" cy="1749036"/>
            <a:chOff x="0" y="0"/>
            <a:chExt cx="27239536" cy="23320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-895" t="-18663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546252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-895" t="-18663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13653902" y="-408885"/>
            <a:ext cx="5587787" cy="2875171"/>
          </a:xfrm>
          <a:custGeom>
            <a:avLst/>
            <a:gdLst/>
            <a:ahLst/>
            <a:cxnLst/>
            <a:rect l="l" t="t" r="r" b="b"/>
            <a:pathLst>
              <a:path w="5587787" h="2875171">
                <a:moveTo>
                  <a:pt x="5587787" y="0"/>
                </a:moveTo>
                <a:lnTo>
                  <a:pt x="0" y="0"/>
                </a:lnTo>
                <a:lnTo>
                  <a:pt x="0" y="2875170"/>
                </a:lnTo>
                <a:lnTo>
                  <a:pt x="5587787" y="2875170"/>
                </a:lnTo>
                <a:lnTo>
                  <a:pt x="5587787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1268476" y="834596"/>
            <a:ext cx="16056260" cy="8816346"/>
          </a:xfrm>
          <a:custGeom>
            <a:avLst/>
            <a:gdLst/>
            <a:ahLst/>
            <a:cxnLst/>
            <a:rect l="l" t="t" r="r" b="b"/>
            <a:pathLst>
              <a:path w="16056260" h="8816346">
                <a:moveTo>
                  <a:pt x="0" y="0"/>
                </a:moveTo>
                <a:lnTo>
                  <a:pt x="16056260" y="0"/>
                </a:lnTo>
                <a:lnTo>
                  <a:pt x="16056260" y="8816346"/>
                </a:lnTo>
                <a:lnTo>
                  <a:pt x="0" y="88163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6021995" y="-1273325"/>
            <a:ext cx="5587787" cy="2875171"/>
          </a:xfrm>
          <a:custGeom>
            <a:avLst/>
            <a:gdLst/>
            <a:ahLst/>
            <a:cxnLst/>
            <a:rect l="l" t="t" r="r" b="b"/>
            <a:pathLst>
              <a:path w="5587787" h="2875171">
                <a:moveTo>
                  <a:pt x="0" y="0"/>
                </a:moveTo>
                <a:lnTo>
                  <a:pt x="5587788" y="0"/>
                </a:lnTo>
                <a:lnTo>
                  <a:pt x="5587788" y="2875171"/>
                </a:lnTo>
                <a:lnTo>
                  <a:pt x="0" y="28751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flipH="1">
            <a:off x="9144000" y="164260"/>
            <a:ext cx="2528893" cy="689698"/>
          </a:xfrm>
          <a:custGeom>
            <a:avLst/>
            <a:gdLst/>
            <a:ahLst/>
            <a:cxnLst/>
            <a:rect l="l" t="t" r="r" b="b"/>
            <a:pathLst>
              <a:path w="2528893" h="689698">
                <a:moveTo>
                  <a:pt x="2528893" y="0"/>
                </a:moveTo>
                <a:lnTo>
                  <a:pt x="0" y="0"/>
                </a:lnTo>
                <a:lnTo>
                  <a:pt x="0" y="689699"/>
                </a:lnTo>
                <a:lnTo>
                  <a:pt x="2528893" y="689699"/>
                </a:lnTo>
                <a:lnTo>
                  <a:pt x="2528893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-1774909" y="509109"/>
            <a:ext cx="4382593" cy="2860638"/>
          </a:xfrm>
          <a:custGeom>
            <a:avLst/>
            <a:gdLst/>
            <a:ahLst/>
            <a:cxnLst/>
            <a:rect l="l" t="t" r="r" b="b"/>
            <a:pathLst>
              <a:path w="4382593" h="2860638">
                <a:moveTo>
                  <a:pt x="0" y="0"/>
                </a:moveTo>
                <a:lnTo>
                  <a:pt x="4382593" y="0"/>
                </a:lnTo>
                <a:lnTo>
                  <a:pt x="4382593" y="2860638"/>
                </a:lnTo>
                <a:lnTo>
                  <a:pt x="0" y="286063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625341" y="1342671"/>
            <a:ext cx="2312381" cy="630649"/>
          </a:xfrm>
          <a:custGeom>
            <a:avLst/>
            <a:gdLst/>
            <a:ahLst/>
            <a:cxnLst/>
            <a:rect l="l" t="t" r="r" b="b"/>
            <a:pathLst>
              <a:path w="2312381" h="630649">
                <a:moveTo>
                  <a:pt x="0" y="0"/>
                </a:moveTo>
                <a:lnTo>
                  <a:pt x="2312381" y="0"/>
                </a:lnTo>
                <a:lnTo>
                  <a:pt x="2312381" y="630650"/>
                </a:lnTo>
                <a:lnTo>
                  <a:pt x="0" y="6306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 flipH="1">
            <a:off x="11038684" y="1973320"/>
            <a:ext cx="2976226" cy="7578353"/>
          </a:xfrm>
          <a:custGeom>
            <a:avLst/>
            <a:gdLst/>
            <a:ahLst/>
            <a:cxnLst/>
            <a:rect l="l" t="t" r="r" b="b"/>
            <a:pathLst>
              <a:path w="2976226" h="7578353">
                <a:moveTo>
                  <a:pt x="2976226" y="0"/>
                </a:moveTo>
                <a:lnTo>
                  <a:pt x="0" y="0"/>
                </a:lnTo>
                <a:lnTo>
                  <a:pt x="0" y="7578352"/>
                </a:lnTo>
                <a:lnTo>
                  <a:pt x="2976226" y="7578352"/>
                </a:lnTo>
                <a:lnTo>
                  <a:pt x="2976226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2" name="TextBox 12"/>
          <p:cNvSpPr txBox="1"/>
          <p:nvPr/>
        </p:nvSpPr>
        <p:spPr>
          <a:xfrm>
            <a:off x="1264744" y="3369747"/>
            <a:ext cx="9888836" cy="2294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36"/>
              </a:lnSpc>
            </a:pPr>
            <a:r>
              <a:rPr lang="en-US" sz="9000" dirty="0">
                <a:solidFill>
                  <a:srgbClr val="3B435F"/>
                </a:solidFill>
                <a:latin typeface="Poetsen"/>
                <a:ea typeface="Poetsen"/>
                <a:cs typeface="Poetsen"/>
                <a:sym typeface="Poetsen"/>
              </a:rPr>
              <a:t>Project-</a:t>
            </a:r>
            <a:r>
              <a:rPr lang="en-US" sz="9000" dirty="0" err="1">
                <a:solidFill>
                  <a:srgbClr val="3B435F"/>
                </a:solidFill>
                <a:latin typeface="Poetsen"/>
                <a:ea typeface="Poetsen"/>
                <a:cs typeface="Poetsen"/>
                <a:sym typeface="Poetsen"/>
              </a:rPr>
              <a:t>Fetchfood</a:t>
            </a:r>
            <a:endParaRPr lang="en-US" sz="9000" dirty="0">
              <a:solidFill>
                <a:srgbClr val="3B435F"/>
              </a:solidFill>
              <a:latin typeface="Poetsen"/>
              <a:ea typeface="Poetsen"/>
              <a:cs typeface="Poetsen"/>
              <a:sym typeface="Poetsen"/>
            </a:endParaRPr>
          </a:p>
          <a:p>
            <a:pPr algn="ctr">
              <a:lnSpc>
                <a:spcPts val="8836"/>
              </a:lnSpc>
            </a:pPr>
            <a:r>
              <a:rPr lang="en-US" sz="9000" dirty="0">
                <a:solidFill>
                  <a:srgbClr val="3B435F"/>
                </a:solidFill>
                <a:latin typeface="Poetsen"/>
                <a:ea typeface="Poetsen"/>
                <a:cs typeface="Poetsen"/>
                <a:sym typeface="Poetsen"/>
              </a:rPr>
              <a:t>                   Analysis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56625" y="7113714"/>
            <a:ext cx="8588621" cy="1626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79"/>
              </a:lnSpc>
            </a:pPr>
            <a:r>
              <a:rPr lang="en-US" sz="3056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Presented by: Prateek Pagare</a:t>
            </a:r>
          </a:p>
          <a:p>
            <a:pPr algn="r">
              <a:lnSpc>
                <a:spcPts val="4279"/>
              </a:lnSpc>
            </a:pPr>
            <a:r>
              <a:rPr lang="en-US" sz="3056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Mahek</a:t>
            </a:r>
            <a:r>
              <a:rPr lang="en-US" sz="3056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Patel</a:t>
            </a:r>
          </a:p>
          <a:p>
            <a:pPr algn="r">
              <a:lnSpc>
                <a:spcPts val="4279"/>
              </a:lnSpc>
            </a:pPr>
            <a:r>
              <a:rPr lang="en-US" sz="3056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Chaitanya LNU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399116" y="2261944"/>
            <a:ext cx="4532498" cy="923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4"/>
              </a:lnSpc>
            </a:pPr>
            <a:r>
              <a:rPr lang="en-US" sz="3395" spc="176">
                <a:solidFill>
                  <a:srgbClr val="392515"/>
                </a:solidFill>
                <a:latin typeface="Poppins"/>
                <a:ea typeface="Poppins"/>
                <a:cs typeface="Poppins"/>
                <a:sym typeface="Poppins"/>
              </a:rPr>
              <a:t>SEATTLE UNIVERSITY</a:t>
            </a:r>
          </a:p>
        </p:txBody>
      </p:sp>
      <p:sp>
        <p:nvSpPr>
          <p:cNvPr id="15" name="Freeform 15"/>
          <p:cNvSpPr/>
          <p:nvPr/>
        </p:nvSpPr>
        <p:spPr>
          <a:xfrm>
            <a:off x="-903833" y="7295052"/>
            <a:ext cx="2685364" cy="2485182"/>
          </a:xfrm>
          <a:custGeom>
            <a:avLst/>
            <a:gdLst/>
            <a:ahLst/>
            <a:cxnLst/>
            <a:rect l="l" t="t" r="r" b="b"/>
            <a:pathLst>
              <a:path w="2685364" h="2485182">
                <a:moveTo>
                  <a:pt x="0" y="0"/>
                </a:moveTo>
                <a:lnTo>
                  <a:pt x="2685364" y="0"/>
                </a:lnTo>
                <a:lnTo>
                  <a:pt x="2685364" y="2485182"/>
                </a:lnTo>
                <a:lnTo>
                  <a:pt x="0" y="248518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 flipH="1">
            <a:off x="1446440" y="8114557"/>
            <a:ext cx="2347433" cy="2172443"/>
          </a:xfrm>
          <a:custGeom>
            <a:avLst/>
            <a:gdLst/>
            <a:ahLst/>
            <a:cxnLst/>
            <a:rect l="l" t="t" r="r" b="b"/>
            <a:pathLst>
              <a:path w="2347433" h="2172443">
                <a:moveTo>
                  <a:pt x="2347433" y="0"/>
                </a:moveTo>
                <a:lnTo>
                  <a:pt x="0" y="0"/>
                </a:lnTo>
                <a:lnTo>
                  <a:pt x="0" y="2172443"/>
                </a:lnTo>
                <a:lnTo>
                  <a:pt x="2347433" y="2172443"/>
                </a:lnTo>
                <a:lnTo>
                  <a:pt x="2347433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>
            <a:off x="1165506" y="6985438"/>
            <a:ext cx="1677235" cy="1552205"/>
          </a:xfrm>
          <a:custGeom>
            <a:avLst/>
            <a:gdLst/>
            <a:ahLst/>
            <a:cxnLst/>
            <a:rect l="l" t="t" r="r" b="b"/>
            <a:pathLst>
              <a:path w="1677235" h="1552205">
                <a:moveTo>
                  <a:pt x="0" y="0"/>
                </a:moveTo>
                <a:lnTo>
                  <a:pt x="1677236" y="0"/>
                </a:lnTo>
                <a:lnTo>
                  <a:pt x="1677236" y="1552205"/>
                </a:lnTo>
                <a:lnTo>
                  <a:pt x="0" y="155220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163524-9363-54D8-66DF-36BA49604E50}"/>
              </a:ext>
            </a:extLst>
          </p:cNvPr>
          <p:cNvSpPr txBox="1"/>
          <p:nvPr/>
        </p:nvSpPr>
        <p:spPr>
          <a:xfrm>
            <a:off x="0" y="5854033"/>
            <a:ext cx="5845096" cy="1167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279"/>
              </a:lnSpc>
            </a:pPr>
            <a:r>
              <a:rPr lang="en-US" sz="3060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Presented to: Prof. Elio Zhang</a:t>
            </a:r>
          </a:p>
          <a:p>
            <a:pPr>
              <a:lnSpc>
                <a:spcPts val="4279"/>
              </a:lnSpc>
            </a:pPr>
            <a:r>
              <a:rPr lang="en-US" sz="3060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Course: DATA 5300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8C70B6-BAD4-16DF-2456-2384954D9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2E6DB1B-2BF0-E5BC-53CE-E78D434F79D0}"/>
              </a:ext>
            </a:extLst>
          </p:cNvPr>
          <p:cNvSpPr/>
          <p:nvPr/>
        </p:nvSpPr>
        <p:spPr>
          <a:xfrm>
            <a:off x="13047464" y="-248237"/>
            <a:ext cx="5587787" cy="2875171"/>
          </a:xfrm>
          <a:custGeom>
            <a:avLst/>
            <a:gdLst/>
            <a:ahLst/>
            <a:cxnLst/>
            <a:rect l="l" t="t" r="r" b="b"/>
            <a:pathLst>
              <a:path w="5587787" h="2875171">
                <a:moveTo>
                  <a:pt x="0" y="0"/>
                </a:moveTo>
                <a:lnTo>
                  <a:pt x="5587787" y="0"/>
                </a:lnTo>
                <a:lnTo>
                  <a:pt x="5587787" y="2875171"/>
                </a:lnTo>
                <a:lnTo>
                  <a:pt x="0" y="2875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246C373B-D214-D36C-3FEB-AB00B5CD3557}"/>
              </a:ext>
            </a:extLst>
          </p:cNvPr>
          <p:cNvGrpSpPr/>
          <p:nvPr/>
        </p:nvGrpSpPr>
        <p:grpSpPr>
          <a:xfrm>
            <a:off x="12281347" y="1028700"/>
            <a:ext cx="5711429" cy="8229600"/>
            <a:chOff x="0" y="0"/>
            <a:chExt cx="1504245" cy="2167467"/>
          </a:xfrm>
          <a:noFill/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2FBEF081-36D1-2E1C-ED5C-F42E713C98DD}"/>
                </a:ext>
              </a:extLst>
            </p:cNvPr>
            <p:cNvSpPr/>
            <p:nvPr/>
          </p:nvSpPr>
          <p:spPr>
            <a:xfrm>
              <a:off x="0" y="0"/>
              <a:ext cx="1504245" cy="2167467"/>
            </a:xfrm>
            <a:custGeom>
              <a:avLst/>
              <a:gdLst/>
              <a:ahLst/>
              <a:cxnLst/>
              <a:rect l="l" t="t" r="r" b="b"/>
              <a:pathLst>
                <a:path w="1504245" h="2167467">
                  <a:moveTo>
                    <a:pt x="0" y="0"/>
                  </a:moveTo>
                  <a:lnTo>
                    <a:pt x="1504245" y="0"/>
                  </a:lnTo>
                  <a:lnTo>
                    <a:pt x="1504245" y="2167467"/>
                  </a:lnTo>
                  <a:lnTo>
                    <a:pt x="0" y="2167467"/>
                  </a:lnTo>
                  <a:close/>
                </a:path>
              </a:pathLst>
            </a:custGeom>
            <a:grpFill/>
            <a:ln w="171450" cap="sq">
              <a:solidFill>
                <a:srgbClr val="BD651D">
                  <a:alpha val="29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7C554EFB-204C-818C-E69F-F201898F76A2}"/>
                </a:ext>
              </a:extLst>
            </p:cNvPr>
            <p:cNvSpPr txBox="1"/>
            <p:nvPr/>
          </p:nvSpPr>
          <p:spPr>
            <a:xfrm>
              <a:off x="0" y="-57150"/>
              <a:ext cx="1504245" cy="2224617"/>
            </a:xfrm>
            <a:prstGeom prst="rect">
              <a:avLst/>
            </a:prstGeom>
            <a:grpFill/>
            <a:ln>
              <a:solidFill>
                <a:srgbClr val="BD651D">
                  <a:alpha val="29000"/>
                </a:srgbClr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pic>
        <p:nvPicPr>
          <p:cNvPr id="6" name="Picture 6">
            <a:extLst>
              <a:ext uri="{FF2B5EF4-FFF2-40B4-BE49-F238E27FC236}">
                <a16:creationId xmlns:a16="http://schemas.microsoft.com/office/drawing/2014/main" id="{16B689D0-F3E0-B704-C357-5AAD0407E12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6000"/>
          </a:blip>
          <a:stretch>
            <a:fillRect/>
          </a:stretch>
        </p:blipFill>
        <p:spPr>
          <a:xfrm>
            <a:off x="12051266" y="1305503"/>
            <a:ext cx="6309206" cy="7588730"/>
          </a:xfrm>
          <a:prstGeom prst="rect">
            <a:avLst/>
          </a:prstGeom>
          <a:ln>
            <a:solidFill>
              <a:srgbClr val="BD651D">
                <a:alpha val="44000"/>
              </a:srgbClr>
            </a:solidFill>
          </a:ln>
        </p:spPr>
      </p:pic>
      <p:sp>
        <p:nvSpPr>
          <p:cNvPr id="8" name="Freeform 8">
            <a:extLst>
              <a:ext uri="{FF2B5EF4-FFF2-40B4-BE49-F238E27FC236}">
                <a16:creationId xmlns:a16="http://schemas.microsoft.com/office/drawing/2014/main" id="{5ACA52AC-0ED7-6420-014B-E6540C19A26D}"/>
              </a:ext>
            </a:extLst>
          </p:cNvPr>
          <p:cNvSpPr/>
          <p:nvPr/>
        </p:nvSpPr>
        <p:spPr>
          <a:xfrm flipH="1">
            <a:off x="-1765194" y="7820715"/>
            <a:ext cx="5587787" cy="2875171"/>
          </a:xfrm>
          <a:custGeom>
            <a:avLst/>
            <a:gdLst/>
            <a:ahLst/>
            <a:cxnLst/>
            <a:rect l="l" t="t" r="r" b="b"/>
            <a:pathLst>
              <a:path w="5587787" h="2875171">
                <a:moveTo>
                  <a:pt x="5587788" y="0"/>
                </a:moveTo>
                <a:lnTo>
                  <a:pt x="0" y="0"/>
                </a:lnTo>
                <a:lnTo>
                  <a:pt x="0" y="2875170"/>
                </a:lnTo>
                <a:lnTo>
                  <a:pt x="5587788" y="2875170"/>
                </a:lnTo>
                <a:lnTo>
                  <a:pt x="558778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0213774-5517-ACF8-EF0B-62DFD88A30A0}"/>
              </a:ext>
            </a:extLst>
          </p:cNvPr>
          <p:cNvSpPr txBox="1"/>
          <p:nvPr/>
        </p:nvSpPr>
        <p:spPr>
          <a:xfrm>
            <a:off x="1019174" y="2490401"/>
            <a:ext cx="14373225" cy="77656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just">
              <a:lnSpc>
                <a:spcPts val="3781"/>
              </a:lnSpc>
              <a:buAutoNum type="arabicPeriod"/>
            </a:pPr>
            <a:r>
              <a:rPr lang="en-US" sz="2520" b="1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Findings:</a:t>
            </a:r>
          </a:p>
          <a:p>
            <a:pPr algn="just">
              <a:lnSpc>
                <a:spcPts val="3781"/>
              </a:lnSpc>
            </a:pPr>
            <a:r>
              <a:rPr lang="en-US" sz="2520" b="1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         </a:t>
            </a:r>
            <a:r>
              <a:rPr lang="en-US" sz="25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Average Expected Profit for non-cancellation orders on penalty</a:t>
            </a:r>
          </a:p>
          <a:p>
            <a:pPr marL="1640029" lvl="3" indent="-457200" algn="just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5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For 0$ : 14.4451 %</a:t>
            </a:r>
          </a:p>
          <a:p>
            <a:pPr marL="1640029" lvl="3" indent="-457200" algn="just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5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For 10$ : 14.449 %</a:t>
            </a:r>
          </a:p>
          <a:p>
            <a:pPr marL="1640029" lvl="3" indent="-457200" algn="just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5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For 20$ : 14.5118 %</a:t>
            </a:r>
            <a:r>
              <a:rPr lang="en-US" sz="2520" b="1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		</a:t>
            </a:r>
          </a:p>
          <a:p>
            <a:pPr marL="725629" lvl="2" algn="just">
              <a:lnSpc>
                <a:spcPts val="3781"/>
              </a:lnSpc>
            </a:pPr>
            <a:r>
              <a:rPr lang="en-US" sz="25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Maximum and minimum profits </a:t>
            </a:r>
            <a:r>
              <a:rPr lang="en-US" sz="2520" spc="2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by order</a:t>
            </a:r>
            <a:endParaRPr lang="en-US" sz="2520" spc="2" dirty="0">
              <a:solidFill>
                <a:srgbClr val="242D4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640029" lvl="3" indent="-457200" algn="just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5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Completed orders: Max = $568.08, Min = $4.29.</a:t>
            </a:r>
          </a:p>
          <a:p>
            <a:pPr marL="1640029" lvl="3" indent="-457200" algn="just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5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Canceled orders: Max = $354.24, Min = $4.29.</a:t>
            </a:r>
          </a:p>
          <a:p>
            <a:pPr marL="1640029" lvl="3" indent="-457200" algn="just">
              <a:lnSpc>
                <a:spcPts val="3781"/>
              </a:lnSpc>
              <a:buFont typeface="Arial" panose="020B0604020202020204" pitchFamily="34" charset="0"/>
              <a:buChar char="•"/>
            </a:pPr>
            <a:endParaRPr lang="en-US" sz="2520" spc="2" dirty="0">
              <a:solidFill>
                <a:srgbClr val="242D4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3781"/>
              </a:lnSpc>
            </a:pPr>
            <a:r>
              <a:rPr lang="en-US" sz="2520" b="1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2. ANOVA Test for Expected Profit and Penalty Variant:</a:t>
            </a:r>
          </a:p>
          <a:p>
            <a:pPr marL="1182829" lvl="2" indent="-457200" algn="just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5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(H0): There may no difference in expected profit across penalty variants.</a:t>
            </a:r>
          </a:p>
          <a:p>
            <a:pPr marL="1182829" lvl="2" indent="-457200" algn="just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5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(H1): There may a significant difference in expected profit across penalty variants.</a:t>
            </a:r>
          </a:p>
          <a:p>
            <a:pPr marL="1182829" lvl="2" indent="-457200" algn="just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5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Test Results:</a:t>
            </a:r>
          </a:p>
          <a:p>
            <a:pPr marL="2097229" lvl="4" indent="-457200" algn="just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5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F Value: 5..779    p-value:  0.0167</a:t>
            </a:r>
          </a:p>
          <a:p>
            <a:pPr marL="2097229" lvl="4" indent="-457200" algn="just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5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Conclusion: Since the p-value is below 0.05, we reject the null hypothesis, confirming there may be significant between 3 penalty groups</a:t>
            </a: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473BD0B6-B794-8B75-15BF-3CFA0DFF1595}"/>
              </a:ext>
            </a:extLst>
          </p:cNvPr>
          <p:cNvSpPr/>
          <p:nvPr/>
        </p:nvSpPr>
        <p:spPr>
          <a:xfrm>
            <a:off x="15041764" y="306697"/>
            <a:ext cx="2030113" cy="553667"/>
          </a:xfrm>
          <a:custGeom>
            <a:avLst/>
            <a:gdLst/>
            <a:ahLst/>
            <a:cxnLst/>
            <a:rect l="l" t="t" r="r" b="b"/>
            <a:pathLst>
              <a:path w="2030113" h="553667">
                <a:moveTo>
                  <a:pt x="0" y="0"/>
                </a:moveTo>
                <a:lnTo>
                  <a:pt x="2030113" y="0"/>
                </a:lnTo>
                <a:lnTo>
                  <a:pt x="2030113" y="553667"/>
                </a:lnTo>
                <a:lnTo>
                  <a:pt x="0" y="5536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C2680A85-2CB0-8749-78CF-6F63FBE242F7}"/>
              </a:ext>
            </a:extLst>
          </p:cNvPr>
          <p:cNvSpPr/>
          <p:nvPr/>
        </p:nvSpPr>
        <p:spPr>
          <a:xfrm flipH="1">
            <a:off x="532451" y="9299474"/>
            <a:ext cx="2030113" cy="553667"/>
          </a:xfrm>
          <a:custGeom>
            <a:avLst/>
            <a:gdLst/>
            <a:ahLst/>
            <a:cxnLst/>
            <a:rect l="l" t="t" r="r" b="b"/>
            <a:pathLst>
              <a:path w="2030113" h="553667">
                <a:moveTo>
                  <a:pt x="2030113" y="0"/>
                </a:moveTo>
                <a:lnTo>
                  <a:pt x="0" y="0"/>
                </a:lnTo>
                <a:lnTo>
                  <a:pt x="0" y="553667"/>
                </a:lnTo>
                <a:lnTo>
                  <a:pt x="2030113" y="553667"/>
                </a:lnTo>
                <a:lnTo>
                  <a:pt x="203011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2" name="Group 2">
            <a:extLst>
              <a:ext uri="{FF2B5EF4-FFF2-40B4-BE49-F238E27FC236}">
                <a16:creationId xmlns:a16="http://schemas.microsoft.com/office/drawing/2014/main" id="{DCFDD2AB-1CE1-4F9B-457C-AF5AD07981D8}"/>
              </a:ext>
            </a:extLst>
          </p:cNvPr>
          <p:cNvGrpSpPr/>
          <p:nvPr/>
        </p:nvGrpSpPr>
        <p:grpSpPr>
          <a:xfrm>
            <a:off x="-225692" y="53543"/>
            <a:ext cx="10713584" cy="2352457"/>
            <a:chOff x="0" y="0"/>
            <a:chExt cx="2511807" cy="557257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878973AA-FCDC-5340-25E7-2B493E4D17FD}"/>
                </a:ext>
              </a:extLst>
            </p:cNvPr>
            <p:cNvSpPr/>
            <p:nvPr/>
          </p:nvSpPr>
          <p:spPr>
            <a:xfrm>
              <a:off x="0" y="0"/>
              <a:ext cx="2511807" cy="557257"/>
            </a:xfrm>
            <a:custGeom>
              <a:avLst/>
              <a:gdLst/>
              <a:ahLst/>
              <a:cxnLst/>
              <a:rect l="l" t="t" r="r" b="b"/>
              <a:pathLst>
                <a:path w="2511807" h="557257">
                  <a:moveTo>
                    <a:pt x="0" y="0"/>
                  </a:moveTo>
                  <a:lnTo>
                    <a:pt x="2308607" y="0"/>
                  </a:lnTo>
                  <a:lnTo>
                    <a:pt x="2511807" y="278628"/>
                  </a:lnTo>
                  <a:lnTo>
                    <a:pt x="2308607" y="557257"/>
                  </a:lnTo>
                  <a:lnTo>
                    <a:pt x="0" y="557257"/>
                  </a:lnTo>
                  <a:lnTo>
                    <a:pt x="203200" y="2786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1AC3C858-19A7-3CE6-9D8F-0B22BED08C50}"/>
                </a:ext>
              </a:extLst>
            </p:cNvPr>
            <p:cNvSpPr txBox="1"/>
            <p:nvPr/>
          </p:nvSpPr>
          <p:spPr>
            <a:xfrm>
              <a:off x="177800" y="-57150"/>
              <a:ext cx="2257807" cy="6144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2A32F18-B615-A293-9CFC-6FF451A937C0}"/>
              </a:ext>
            </a:extLst>
          </p:cNvPr>
          <p:cNvSpPr txBox="1"/>
          <p:nvPr/>
        </p:nvSpPr>
        <p:spPr>
          <a:xfrm>
            <a:off x="-1027503" y="684623"/>
            <a:ext cx="11422151" cy="1118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8019"/>
              </a:lnSpc>
            </a:pPr>
            <a:r>
              <a:rPr lang="en-US" sz="8220" dirty="0">
                <a:solidFill>
                  <a:srgbClr val="3B435F"/>
                </a:solidFill>
                <a:latin typeface="Poetsen"/>
                <a:ea typeface="Poetsen"/>
                <a:cs typeface="Poetsen"/>
                <a:sym typeface="Poetsen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4175738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029243-33D2-10B8-6ADE-C665C104A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FCA160A-7EA8-7849-FF8F-2A0E90639CDA}"/>
              </a:ext>
            </a:extLst>
          </p:cNvPr>
          <p:cNvSpPr/>
          <p:nvPr/>
        </p:nvSpPr>
        <p:spPr>
          <a:xfrm>
            <a:off x="13047464" y="-248237"/>
            <a:ext cx="5587787" cy="2875171"/>
          </a:xfrm>
          <a:custGeom>
            <a:avLst/>
            <a:gdLst/>
            <a:ahLst/>
            <a:cxnLst/>
            <a:rect l="l" t="t" r="r" b="b"/>
            <a:pathLst>
              <a:path w="5587787" h="2875171">
                <a:moveTo>
                  <a:pt x="0" y="0"/>
                </a:moveTo>
                <a:lnTo>
                  <a:pt x="5587787" y="0"/>
                </a:lnTo>
                <a:lnTo>
                  <a:pt x="5587787" y="2875171"/>
                </a:lnTo>
                <a:lnTo>
                  <a:pt x="0" y="2875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234D3058-4B73-6CE0-87EA-F53608615211}"/>
              </a:ext>
            </a:extLst>
          </p:cNvPr>
          <p:cNvSpPr/>
          <p:nvPr/>
        </p:nvSpPr>
        <p:spPr>
          <a:xfrm flipH="1">
            <a:off x="-1765194" y="7820715"/>
            <a:ext cx="5587787" cy="2875171"/>
          </a:xfrm>
          <a:custGeom>
            <a:avLst/>
            <a:gdLst/>
            <a:ahLst/>
            <a:cxnLst/>
            <a:rect l="l" t="t" r="r" b="b"/>
            <a:pathLst>
              <a:path w="5587787" h="2875171">
                <a:moveTo>
                  <a:pt x="5587788" y="0"/>
                </a:moveTo>
                <a:lnTo>
                  <a:pt x="0" y="0"/>
                </a:lnTo>
                <a:lnTo>
                  <a:pt x="0" y="2875170"/>
                </a:lnTo>
                <a:lnTo>
                  <a:pt x="5587788" y="2875170"/>
                </a:lnTo>
                <a:lnTo>
                  <a:pt x="558778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632C8D2F-94C1-BB04-BB87-030351C90B5A}"/>
              </a:ext>
            </a:extLst>
          </p:cNvPr>
          <p:cNvSpPr txBox="1"/>
          <p:nvPr/>
        </p:nvSpPr>
        <p:spPr>
          <a:xfrm>
            <a:off x="1019174" y="2490401"/>
            <a:ext cx="17268826" cy="67910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81"/>
              </a:lnSpc>
            </a:pPr>
            <a:r>
              <a:rPr lang="en-US" sz="2520" b="1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r>
              <a:rPr lang="en-US" sz="2520" b="1" spc="2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. Multiple </a:t>
            </a:r>
            <a:r>
              <a:rPr lang="en-US" sz="2520" b="1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Comparisons (Bonferroni Correction)</a:t>
            </a:r>
          </a:p>
          <a:p>
            <a:pPr marL="1182829" lvl="2" indent="-457200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5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For further explore if which group is causing significance pairwise</a:t>
            </a:r>
          </a:p>
          <a:p>
            <a:pPr marL="1182829" lvl="2" indent="-457200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5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Test Results:</a:t>
            </a:r>
          </a:p>
          <a:p>
            <a:pPr marL="1640029" lvl="3" indent="-457200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5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0 vs. 10: p-value = 1.000 (not significant)</a:t>
            </a:r>
          </a:p>
          <a:p>
            <a:pPr marL="1640029" lvl="3" indent="-457200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5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0 vs. 20: p-value = 0.0048 (significant)</a:t>
            </a:r>
          </a:p>
          <a:p>
            <a:pPr marL="1640029" lvl="3" indent="-457200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5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10 vs. 20: p-value = 0.073 (not significant)</a:t>
            </a:r>
          </a:p>
          <a:p>
            <a:pPr marL="1640029" lvl="3" indent="-457200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5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Difference Exist between 0 and 20, suggesting that increasing the penalty amount affects expected profit.</a:t>
            </a:r>
          </a:p>
          <a:p>
            <a:pPr>
              <a:lnSpc>
                <a:spcPts val="3781"/>
              </a:lnSpc>
            </a:pPr>
            <a:r>
              <a:rPr lang="en-US" sz="2520" b="1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4. Chi-Square Test for Penalty Variant and Cancellation Status</a:t>
            </a:r>
          </a:p>
          <a:p>
            <a:pPr marL="914400" lvl="1" indent="-457200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5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Test if there is a relationship between the penalty variant and the cancellation status(</a:t>
            </a:r>
            <a:r>
              <a:rPr lang="en-US" sz="2520" spc="2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cancel.dummy</a:t>
            </a:r>
            <a:r>
              <a:rPr lang="en-US" sz="25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).</a:t>
            </a:r>
          </a:p>
          <a:p>
            <a:pPr marL="914400" lvl="1" indent="-457200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5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(H0): Penalty variant and cancellation status are independent.</a:t>
            </a:r>
          </a:p>
          <a:p>
            <a:pPr marL="914400" lvl="1" indent="-457200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5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(H1): There is an association between penalty variant and cancellation status.</a:t>
            </a:r>
          </a:p>
          <a:p>
            <a:pPr marL="1182829" lvl="2" indent="-457200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5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Test Results:</a:t>
            </a:r>
          </a:p>
          <a:p>
            <a:pPr marL="1828800" lvl="3" indent="-457200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5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x-squared = 10622, </a:t>
            </a:r>
            <a:r>
              <a:rPr lang="en-US" sz="2520" spc="2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df</a:t>
            </a:r>
            <a:r>
              <a:rPr lang="en-US" sz="25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= 2, p-value &lt; 0.0001</a:t>
            </a: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A1AB5E6B-2677-028A-0375-DD92202E3A8C}"/>
              </a:ext>
            </a:extLst>
          </p:cNvPr>
          <p:cNvSpPr/>
          <p:nvPr/>
        </p:nvSpPr>
        <p:spPr>
          <a:xfrm>
            <a:off x="15041764" y="306697"/>
            <a:ext cx="2030113" cy="553667"/>
          </a:xfrm>
          <a:custGeom>
            <a:avLst/>
            <a:gdLst/>
            <a:ahLst/>
            <a:cxnLst/>
            <a:rect l="l" t="t" r="r" b="b"/>
            <a:pathLst>
              <a:path w="2030113" h="553667">
                <a:moveTo>
                  <a:pt x="0" y="0"/>
                </a:moveTo>
                <a:lnTo>
                  <a:pt x="2030113" y="0"/>
                </a:lnTo>
                <a:lnTo>
                  <a:pt x="2030113" y="553667"/>
                </a:lnTo>
                <a:lnTo>
                  <a:pt x="0" y="5536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A783165A-0634-38AD-21C7-B280F656240D}"/>
              </a:ext>
            </a:extLst>
          </p:cNvPr>
          <p:cNvSpPr/>
          <p:nvPr/>
        </p:nvSpPr>
        <p:spPr>
          <a:xfrm flipH="1">
            <a:off x="532451" y="9299474"/>
            <a:ext cx="2030113" cy="553667"/>
          </a:xfrm>
          <a:custGeom>
            <a:avLst/>
            <a:gdLst/>
            <a:ahLst/>
            <a:cxnLst/>
            <a:rect l="l" t="t" r="r" b="b"/>
            <a:pathLst>
              <a:path w="2030113" h="553667">
                <a:moveTo>
                  <a:pt x="2030113" y="0"/>
                </a:moveTo>
                <a:lnTo>
                  <a:pt x="0" y="0"/>
                </a:lnTo>
                <a:lnTo>
                  <a:pt x="0" y="553667"/>
                </a:lnTo>
                <a:lnTo>
                  <a:pt x="2030113" y="553667"/>
                </a:lnTo>
                <a:lnTo>
                  <a:pt x="203011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2" name="Group 2">
            <a:extLst>
              <a:ext uri="{FF2B5EF4-FFF2-40B4-BE49-F238E27FC236}">
                <a16:creationId xmlns:a16="http://schemas.microsoft.com/office/drawing/2014/main" id="{2F08E5A1-C429-6262-04B2-3BBF145407BB}"/>
              </a:ext>
            </a:extLst>
          </p:cNvPr>
          <p:cNvGrpSpPr/>
          <p:nvPr/>
        </p:nvGrpSpPr>
        <p:grpSpPr>
          <a:xfrm>
            <a:off x="-225692" y="53543"/>
            <a:ext cx="10713584" cy="2352457"/>
            <a:chOff x="0" y="0"/>
            <a:chExt cx="2511807" cy="557257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74212641-9666-6D65-B662-CBECF13DAEAE}"/>
                </a:ext>
              </a:extLst>
            </p:cNvPr>
            <p:cNvSpPr/>
            <p:nvPr/>
          </p:nvSpPr>
          <p:spPr>
            <a:xfrm>
              <a:off x="0" y="0"/>
              <a:ext cx="2511807" cy="557257"/>
            </a:xfrm>
            <a:custGeom>
              <a:avLst/>
              <a:gdLst/>
              <a:ahLst/>
              <a:cxnLst/>
              <a:rect l="l" t="t" r="r" b="b"/>
              <a:pathLst>
                <a:path w="2511807" h="557257">
                  <a:moveTo>
                    <a:pt x="0" y="0"/>
                  </a:moveTo>
                  <a:lnTo>
                    <a:pt x="2308607" y="0"/>
                  </a:lnTo>
                  <a:lnTo>
                    <a:pt x="2511807" y="278628"/>
                  </a:lnTo>
                  <a:lnTo>
                    <a:pt x="2308607" y="557257"/>
                  </a:lnTo>
                  <a:lnTo>
                    <a:pt x="0" y="557257"/>
                  </a:lnTo>
                  <a:lnTo>
                    <a:pt x="203200" y="2786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6460FD58-3D1F-C51E-923A-E16A8321A9AD}"/>
                </a:ext>
              </a:extLst>
            </p:cNvPr>
            <p:cNvSpPr txBox="1"/>
            <p:nvPr/>
          </p:nvSpPr>
          <p:spPr>
            <a:xfrm>
              <a:off x="177800" y="-57150"/>
              <a:ext cx="2257807" cy="6144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6D684CB-6C38-C6E1-CE6C-703158A78FCB}"/>
              </a:ext>
            </a:extLst>
          </p:cNvPr>
          <p:cNvSpPr txBox="1"/>
          <p:nvPr/>
        </p:nvSpPr>
        <p:spPr>
          <a:xfrm>
            <a:off x="-1027503" y="684623"/>
            <a:ext cx="11422151" cy="1118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8019"/>
              </a:lnSpc>
            </a:pPr>
            <a:r>
              <a:rPr lang="en-US" sz="8220" dirty="0">
                <a:solidFill>
                  <a:srgbClr val="3B435F"/>
                </a:solidFill>
                <a:latin typeface="Poetsen"/>
                <a:ea typeface="Poetsen"/>
                <a:cs typeface="Poetsen"/>
                <a:sym typeface="Poetsen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4143294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234150-FA46-155E-C2FB-D99703EA7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0804279-61C1-0644-B675-2F85CD091AD7}"/>
              </a:ext>
            </a:extLst>
          </p:cNvPr>
          <p:cNvSpPr/>
          <p:nvPr/>
        </p:nvSpPr>
        <p:spPr>
          <a:xfrm>
            <a:off x="13047464" y="-248237"/>
            <a:ext cx="5587787" cy="2875171"/>
          </a:xfrm>
          <a:custGeom>
            <a:avLst/>
            <a:gdLst/>
            <a:ahLst/>
            <a:cxnLst/>
            <a:rect l="l" t="t" r="r" b="b"/>
            <a:pathLst>
              <a:path w="5587787" h="2875171">
                <a:moveTo>
                  <a:pt x="0" y="0"/>
                </a:moveTo>
                <a:lnTo>
                  <a:pt x="5587787" y="0"/>
                </a:lnTo>
                <a:lnTo>
                  <a:pt x="5587787" y="2875171"/>
                </a:lnTo>
                <a:lnTo>
                  <a:pt x="0" y="2875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E6D6AD65-702F-7D71-9B5D-8872AAEC8002}"/>
              </a:ext>
            </a:extLst>
          </p:cNvPr>
          <p:cNvSpPr/>
          <p:nvPr/>
        </p:nvSpPr>
        <p:spPr>
          <a:xfrm flipH="1">
            <a:off x="-1765194" y="7820715"/>
            <a:ext cx="5587787" cy="2875171"/>
          </a:xfrm>
          <a:custGeom>
            <a:avLst/>
            <a:gdLst/>
            <a:ahLst/>
            <a:cxnLst/>
            <a:rect l="l" t="t" r="r" b="b"/>
            <a:pathLst>
              <a:path w="5587787" h="2875171">
                <a:moveTo>
                  <a:pt x="5587788" y="0"/>
                </a:moveTo>
                <a:lnTo>
                  <a:pt x="0" y="0"/>
                </a:lnTo>
                <a:lnTo>
                  <a:pt x="0" y="2875170"/>
                </a:lnTo>
                <a:lnTo>
                  <a:pt x="5587788" y="2875170"/>
                </a:lnTo>
                <a:lnTo>
                  <a:pt x="558778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CB1AB10E-EABF-3526-6150-476254A30633}"/>
              </a:ext>
            </a:extLst>
          </p:cNvPr>
          <p:cNvSpPr txBox="1"/>
          <p:nvPr/>
        </p:nvSpPr>
        <p:spPr>
          <a:xfrm>
            <a:off x="989677" y="2171700"/>
            <a:ext cx="17268826" cy="77656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81"/>
              </a:lnSpc>
            </a:pPr>
            <a:r>
              <a:rPr lang="en-US" sz="2520" b="1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5. T-Test for Cancellation Status and Expected Profit</a:t>
            </a:r>
          </a:p>
          <a:p>
            <a:pPr marL="914400" lvl="1" indent="-457200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5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Check if cancellations affect expected profit by comparing the means of expected profit between canceled and non-canceled rides.</a:t>
            </a:r>
          </a:p>
          <a:p>
            <a:pPr marL="1182829" lvl="2" indent="-457200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5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Test Results:</a:t>
            </a:r>
          </a:p>
          <a:p>
            <a:pPr marL="1640029" lvl="3" indent="-457200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5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t-statistic: -1.3409     p-value: 0.18 </a:t>
            </a:r>
          </a:p>
          <a:p>
            <a:pPr marL="1640029" lvl="3" indent="-457200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5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Since the p-value is greater than 0.05, we fail to reject the null hypothesis, indicating that cancellation status does not significantly affect expected profit.</a:t>
            </a:r>
          </a:p>
          <a:p>
            <a:pPr marL="1640029" lvl="3" indent="-457200">
              <a:lnSpc>
                <a:spcPts val="3781"/>
              </a:lnSpc>
              <a:buFont typeface="Arial" panose="020B0604020202020204" pitchFamily="34" charset="0"/>
              <a:buChar char="•"/>
            </a:pPr>
            <a:endParaRPr lang="en-US" sz="2520" spc="2" dirty="0">
              <a:solidFill>
                <a:srgbClr val="242D4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>
              <a:lnSpc>
                <a:spcPts val="3781"/>
              </a:lnSpc>
            </a:pPr>
            <a:r>
              <a:rPr lang="en-US" sz="2520" b="1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6. Cancellation Rates by Penalty Variant</a:t>
            </a:r>
          </a:p>
          <a:p>
            <a:pPr marL="914400" lvl="1" indent="-457200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5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Investigate if the cancellation rate decreases with increasing penalties.</a:t>
            </a:r>
          </a:p>
          <a:p>
            <a:pPr marL="914400" lvl="1" indent="-457200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5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Test Results:</a:t>
            </a:r>
          </a:p>
          <a:p>
            <a:pPr marL="1640029" lvl="3" indent="-457200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5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Penalty 0: 0.19 (19%)</a:t>
            </a:r>
          </a:p>
          <a:p>
            <a:pPr marL="1640029" lvl="3" indent="-457200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5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Penalty 10: 0.15 (15%)</a:t>
            </a:r>
          </a:p>
          <a:p>
            <a:pPr marL="1640029" lvl="3" indent="-457200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5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Penalty 20: 0.12 (12%)</a:t>
            </a:r>
          </a:p>
          <a:p>
            <a:pPr marL="1640029" lvl="3" indent="-457200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5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Cancellation rates decrease as the penalty amount increases. Higher penalties reduce the likelihood of cancellations.</a:t>
            </a: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9C816F2D-2D0D-F006-5F9E-BF57E7F09B1C}"/>
              </a:ext>
            </a:extLst>
          </p:cNvPr>
          <p:cNvSpPr/>
          <p:nvPr/>
        </p:nvSpPr>
        <p:spPr>
          <a:xfrm>
            <a:off x="15041764" y="306697"/>
            <a:ext cx="2030113" cy="553667"/>
          </a:xfrm>
          <a:custGeom>
            <a:avLst/>
            <a:gdLst/>
            <a:ahLst/>
            <a:cxnLst/>
            <a:rect l="l" t="t" r="r" b="b"/>
            <a:pathLst>
              <a:path w="2030113" h="553667">
                <a:moveTo>
                  <a:pt x="0" y="0"/>
                </a:moveTo>
                <a:lnTo>
                  <a:pt x="2030113" y="0"/>
                </a:lnTo>
                <a:lnTo>
                  <a:pt x="2030113" y="553667"/>
                </a:lnTo>
                <a:lnTo>
                  <a:pt x="0" y="5536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87ADF897-4CD5-A21C-0D53-354E468D6098}"/>
              </a:ext>
            </a:extLst>
          </p:cNvPr>
          <p:cNvSpPr/>
          <p:nvPr/>
        </p:nvSpPr>
        <p:spPr>
          <a:xfrm flipH="1">
            <a:off x="532451" y="9299474"/>
            <a:ext cx="2030113" cy="553667"/>
          </a:xfrm>
          <a:custGeom>
            <a:avLst/>
            <a:gdLst/>
            <a:ahLst/>
            <a:cxnLst/>
            <a:rect l="l" t="t" r="r" b="b"/>
            <a:pathLst>
              <a:path w="2030113" h="553667">
                <a:moveTo>
                  <a:pt x="2030113" y="0"/>
                </a:moveTo>
                <a:lnTo>
                  <a:pt x="0" y="0"/>
                </a:lnTo>
                <a:lnTo>
                  <a:pt x="0" y="553667"/>
                </a:lnTo>
                <a:lnTo>
                  <a:pt x="2030113" y="553667"/>
                </a:lnTo>
                <a:lnTo>
                  <a:pt x="203011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2" name="Group 2">
            <a:extLst>
              <a:ext uri="{FF2B5EF4-FFF2-40B4-BE49-F238E27FC236}">
                <a16:creationId xmlns:a16="http://schemas.microsoft.com/office/drawing/2014/main" id="{D7738CC6-B2E6-0FF4-C6A2-31428287DCAA}"/>
              </a:ext>
            </a:extLst>
          </p:cNvPr>
          <p:cNvGrpSpPr/>
          <p:nvPr/>
        </p:nvGrpSpPr>
        <p:grpSpPr>
          <a:xfrm>
            <a:off x="-225692" y="53543"/>
            <a:ext cx="10713584" cy="2118157"/>
            <a:chOff x="0" y="0"/>
            <a:chExt cx="2511807" cy="557257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0A6C9C19-280D-783F-9187-F98611E872C2}"/>
                </a:ext>
              </a:extLst>
            </p:cNvPr>
            <p:cNvSpPr/>
            <p:nvPr/>
          </p:nvSpPr>
          <p:spPr>
            <a:xfrm>
              <a:off x="0" y="0"/>
              <a:ext cx="2511807" cy="557257"/>
            </a:xfrm>
            <a:custGeom>
              <a:avLst/>
              <a:gdLst/>
              <a:ahLst/>
              <a:cxnLst/>
              <a:rect l="l" t="t" r="r" b="b"/>
              <a:pathLst>
                <a:path w="2511807" h="557257">
                  <a:moveTo>
                    <a:pt x="0" y="0"/>
                  </a:moveTo>
                  <a:lnTo>
                    <a:pt x="2308607" y="0"/>
                  </a:lnTo>
                  <a:lnTo>
                    <a:pt x="2511807" y="278628"/>
                  </a:lnTo>
                  <a:lnTo>
                    <a:pt x="2308607" y="557257"/>
                  </a:lnTo>
                  <a:lnTo>
                    <a:pt x="0" y="557257"/>
                  </a:lnTo>
                  <a:lnTo>
                    <a:pt x="203200" y="2786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3531BE14-6417-F33E-B1FE-9DCD84D3F9DA}"/>
                </a:ext>
              </a:extLst>
            </p:cNvPr>
            <p:cNvSpPr txBox="1"/>
            <p:nvPr/>
          </p:nvSpPr>
          <p:spPr>
            <a:xfrm>
              <a:off x="177800" y="-57150"/>
              <a:ext cx="2257807" cy="6144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20886EE-C085-81F9-EE94-6B3B1BDAC252}"/>
              </a:ext>
            </a:extLst>
          </p:cNvPr>
          <p:cNvSpPr txBox="1"/>
          <p:nvPr/>
        </p:nvSpPr>
        <p:spPr>
          <a:xfrm>
            <a:off x="-1027503" y="684623"/>
            <a:ext cx="11422151" cy="1118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8019"/>
              </a:lnSpc>
            </a:pPr>
            <a:r>
              <a:rPr lang="en-US" sz="8220" dirty="0">
                <a:solidFill>
                  <a:srgbClr val="3B435F"/>
                </a:solidFill>
                <a:latin typeface="Poetsen"/>
                <a:ea typeface="Poetsen"/>
                <a:cs typeface="Poetsen"/>
                <a:sym typeface="Poetsen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70300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EEC302-18BD-F541-B1A0-5488BAF30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3E6D62B-F99B-5965-EC36-0B91AE2EEE83}"/>
              </a:ext>
            </a:extLst>
          </p:cNvPr>
          <p:cNvSpPr/>
          <p:nvPr/>
        </p:nvSpPr>
        <p:spPr>
          <a:xfrm>
            <a:off x="13047464" y="-248237"/>
            <a:ext cx="5587787" cy="2875171"/>
          </a:xfrm>
          <a:custGeom>
            <a:avLst/>
            <a:gdLst/>
            <a:ahLst/>
            <a:cxnLst/>
            <a:rect l="l" t="t" r="r" b="b"/>
            <a:pathLst>
              <a:path w="5587787" h="2875171">
                <a:moveTo>
                  <a:pt x="0" y="0"/>
                </a:moveTo>
                <a:lnTo>
                  <a:pt x="5587787" y="0"/>
                </a:lnTo>
                <a:lnTo>
                  <a:pt x="5587787" y="2875171"/>
                </a:lnTo>
                <a:lnTo>
                  <a:pt x="0" y="2875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C4E3A600-458A-A106-4FA9-455764018B74}"/>
              </a:ext>
            </a:extLst>
          </p:cNvPr>
          <p:cNvSpPr/>
          <p:nvPr/>
        </p:nvSpPr>
        <p:spPr>
          <a:xfrm flipH="1">
            <a:off x="-1765194" y="7820715"/>
            <a:ext cx="5587787" cy="2875171"/>
          </a:xfrm>
          <a:custGeom>
            <a:avLst/>
            <a:gdLst/>
            <a:ahLst/>
            <a:cxnLst/>
            <a:rect l="l" t="t" r="r" b="b"/>
            <a:pathLst>
              <a:path w="5587787" h="2875171">
                <a:moveTo>
                  <a:pt x="5587788" y="0"/>
                </a:moveTo>
                <a:lnTo>
                  <a:pt x="0" y="0"/>
                </a:lnTo>
                <a:lnTo>
                  <a:pt x="0" y="2875170"/>
                </a:lnTo>
                <a:lnTo>
                  <a:pt x="5587788" y="2875170"/>
                </a:lnTo>
                <a:lnTo>
                  <a:pt x="558778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E93511F2-4351-AFB9-2287-2B17B2D05BDA}"/>
              </a:ext>
            </a:extLst>
          </p:cNvPr>
          <p:cNvSpPr txBox="1"/>
          <p:nvPr/>
        </p:nvSpPr>
        <p:spPr>
          <a:xfrm>
            <a:off x="304800" y="2171700"/>
            <a:ext cx="17953703" cy="24995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81"/>
              </a:lnSpc>
            </a:pPr>
            <a:endParaRPr lang="en-IN" sz="2520" kern="100" dirty="0">
              <a:solidFill>
                <a:srgbClr val="242D47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520" b="1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7. Cancellation Rates by Penalty Variant (by column percentage)</a:t>
            </a:r>
          </a:p>
          <a:p>
            <a:pPr marL="914400" lvl="1" indent="-457200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5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Contingency Table: Include the table showing the frequencies and </a:t>
            </a:r>
          </a:p>
          <a:p>
            <a:pPr lvl="1">
              <a:lnSpc>
                <a:spcPts val="3781"/>
              </a:lnSpc>
            </a:pPr>
            <a:r>
              <a:rPr lang="en-US" sz="25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column percentages of cancellations for each penalty variant.</a:t>
            </a:r>
          </a:p>
          <a:p>
            <a:pPr marL="914400" lvl="1" indent="-457200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5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Contingency Table of Penalty Variant vs Cancel Dummy:</a:t>
            </a: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223E0721-F7B9-6E40-13CD-C7323A9FE8F2}"/>
              </a:ext>
            </a:extLst>
          </p:cNvPr>
          <p:cNvSpPr/>
          <p:nvPr/>
        </p:nvSpPr>
        <p:spPr>
          <a:xfrm>
            <a:off x="15041764" y="306697"/>
            <a:ext cx="2030113" cy="553667"/>
          </a:xfrm>
          <a:custGeom>
            <a:avLst/>
            <a:gdLst/>
            <a:ahLst/>
            <a:cxnLst/>
            <a:rect l="l" t="t" r="r" b="b"/>
            <a:pathLst>
              <a:path w="2030113" h="553667">
                <a:moveTo>
                  <a:pt x="0" y="0"/>
                </a:moveTo>
                <a:lnTo>
                  <a:pt x="2030113" y="0"/>
                </a:lnTo>
                <a:lnTo>
                  <a:pt x="2030113" y="553667"/>
                </a:lnTo>
                <a:lnTo>
                  <a:pt x="0" y="5536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1122FA94-F386-02D5-0E4A-88E7579C1EA2}"/>
              </a:ext>
            </a:extLst>
          </p:cNvPr>
          <p:cNvSpPr/>
          <p:nvPr/>
        </p:nvSpPr>
        <p:spPr>
          <a:xfrm flipH="1">
            <a:off x="532451" y="9299474"/>
            <a:ext cx="2030113" cy="553667"/>
          </a:xfrm>
          <a:custGeom>
            <a:avLst/>
            <a:gdLst/>
            <a:ahLst/>
            <a:cxnLst/>
            <a:rect l="l" t="t" r="r" b="b"/>
            <a:pathLst>
              <a:path w="2030113" h="553667">
                <a:moveTo>
                  <a:pt x="2030113" y="0"/>
                </a:moveTo>
                <a:lnTo>
                  <a:pt x="0" y="0"/>
                </a:lnTo>
                <a:lnTo>
                  <a:pt x="0" y="553667"/>
                </a:lnTo>
                <a:lnTo>
                  <a:pt x="2030113" y="553667"/>
                </a:lnTo>
                <a:lnTo>
                  <a:pt x="203011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2" name="Group 2">
            <a:extLst>
              <a:ext uri="{FF2B5EF4-FFF2-40B4-BE49-F238E27FC236}">
                <a16:creationId xmlns:a16="http://schemas.microsoft.com/office/drawing/2014/main" id="{8F5618BE-E759-8C4B-7599-34AB54E432C7}"/>
              </a:ext>
            </a:extLst>
          </p:cNvPr>
          <p:cNvGrpSpPr/>
          <p:nvPr/>
        </p:nvGrpSpPr>
        <p:grpSpPr>
          <a:xfrm>
            <a:off x="-225692" y="53543"/>
            <a:ext cx="10713584" cy="2118157"/>
            <a:chOff x="0" y="0"/>
            <a:chExt cx="2511807" cy="557257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6F6F95F6-B008-81E8-0460-C583A12FC08A}"/>
                </a:ext>
              </a:extLst>
            </p:cNvPr>
            <p:cNvSpPr/>
            <p:nvPr/>
          </p:nvSpPr>
          <p:spPr>
            <a:xfrm>
              <a:off x="0" y="0"/>
              <a:ext cx="2511807" cy="557257"/>
            </a:xfrm>
            <a:custGeom>
              <a:avLst/>
              <a:gdLst/>
              <a:ahLst/>
              <a:cxnLst/>
              <a:rect l="l" t="t" r="r" b="b"/>
              <a:pathLst>
                <a:path w="2511807" h="557257">
                  <a:moveTo>
                    <a:pt x="0" y="0"/>
                  </a:moveTo>
                  <a:lnTo>
                    <a:pt x="2308607" y="0"/>
                  </a:lnTo>
                  <a:lnTo>
                    <a:pt x="2511807" y="278628"/>
                  </a:lnTo>
                  <a:lnTo>
                    <a:pt x="2308607" y="557257"/>
                  </a:lnTo>
                  <a:lnTo>
                    <a:pt x="0" y="557257"/>
                  </a:lnTo>
                  <a:lnTo>
                    <a:pt x="203200" y="2786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CF8335FE-2826-B384-A85E-6D3D81C34FA6}"/>
                </a:ext>
              </a:extLst>
            </p:cNvPr>
            <p:cNvSpPr txBox="1"/>
            <p:nvPr/>
          </p:nvSpPr>
          <p:spPr>
            <a:xfrm>
              <a:off x="177800" y="-57150"/>
              <a:ext cx="2257807" cy="6144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B70249E-25A4-69DC-A9F8-673A815619F7}"/>
              </a:ext>
            </a:extLst>
          </p:cNvPr>
          <p:cNvSpPr txBox="1"/>
          <p:nvPr/>
        </p:nvSpPr>
        <p:spPr>
          <a:xfrm>
            <a:off x="-1027503" y="684623"/>
            <a:ext cx="11422151" cy="1118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8019"/>
              </a:lnSpc>
            </a:pPr>
            <a:r>
              <a:rPr lang="en-US" sz="8220" dirty="0">
                <a:solidFill>
                  <a:srgbClr val="3B435F"/>
                </a:solidFill>
                <a:latin typeface="Poetsen"/>
                <a:ea typeface="Poetsen"/>
                <a:cs typeface="Poetsen"/>
                <a:sym typeface="Poetsen"/>
              </a:rPr>
              <a:t>Analysis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D09B638-5C85-8B4F-2CC5-08CBEC38A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869866"/>
              </p:ext>
            </p:extLst>
          </p:nvPr>
        </p:nvGraphicFramePr>
        <p:xfrm>
          <a:off x="1715102" y="6809543"/>
          <a:ext cx="8876700" cy="342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340">
                  <a:extLst>
                    <a:ext uri="{9D8B030D-6E8A-4147-A177-3AD203B41FA5}">
                      <a16:colId xmlns:a16="http://schemas.microsoft.com/office/drawing/2014/main" val="4274085246"/>
                    </a:ext>
                  </a:extLst>
                </a:gridCol>
                <a:gridCol w="1775340">
                  <a:extLst>
                    <a:ext uri="{9D8B030D-6E8A-4147-A177-3AD203B41FA5}">
                      <a16:colId xmlns:a16="http://schemas.microsoft.com/office/drawing/2014/main" val="2559373895"/>
                    </a:ext>
                  </a:extLst>
                </a:gridCol>
                <a:gridCol w="1775340">
                  <a:extLst>
                    <a:ext uri="{9D8B030D-6E8A-4147-A177-3AD203B41FA5}">
                      <a16:colId xmlns:a16="http://schemas.microsoft.com/office/drawing/2014/main" val="1020783530"/>
                    </a:ext>
                  </a:extLst>
                </a:gridCol>
                <a:gridCol w="1775340">
                  <a:extLst>
                    <a:ext uri="{9D8B030D-6E8A-4147-A177-3AD203B41FA5}">
                      <a16:colId xmlns:a16="http://schemas.microsoft.com/office/drawing/2014/main" val="1107247154"/>
                    </a:ext>
                  </a:extLst>
                </a:gridCol>
                <a:gridCol w="1775340">
                  <a:extLst>
                    <a:ext uri="{9D8B030D-6E8A-4147-A177-3AD203B41FA5}">
                      <a16:colId xmlns:a16="http://schemas.microsoft.com/office/drawing/2014/main" val="1919762846"/>
                    </a:ext>
                  </a:extLst>
                </a:gridCol>
              </a:tblGrid>
              <a:tr h="1198856">
                <a:tc>
                  <a:txBody>
                    <a:bodyPr/>
                    <a:lstStyle/>
                    <a:p>
                      <a:r>
                        <a:rPr lang="en-IN" dirty="0"/>
                        <a:t>Penalty Variant</a:t>
                      </a:r>
                    </a:p>
                  </a:txBody>
                  <a:tcPr anchor="ctr">
                    <a:solidFill>
                      <a:srgbClr val="F5BA5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Cancel = 0 (No Cancellation)</a:t>
                      </a:r>
                    </a:p>
                  </a:txBody>
                  <a:tcPr anchor="ctr">
                    <a:solidFill>
                      <a:srgbClr val="F5BA5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Cancel = 1 (Cancellation)</a:t>
                      </a:r>
                    </a:p>
                  </a:txBody>
                  <a:tcPr anchor="ctr">
                    <a:solidFill>
                      <a:srgbClr val="F5BA5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Column Percentage (Cancel = 0)</a:t>
                      </a:r>
                    </a:p>
                  </a:txBody>
                  <a:tcPr anchor="ctr">
                    <a:solidFill>
                      <a:srgbClr val="F5BA5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Column Percentage (Cancel = 1)</a:t>
                      </a:r>
                    </a:p>
                  </a:txBody>
                  <a:tcPr anchor="ctr">
                    <a:solidFill>
                      <a:srgbClr val="F5BA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416495"/>
                  </a:ext>
                </a:extLst>
              </a:tr>
              <a:tr h="74168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 anchor="ctr">
                    <a:solidFill>
                      <a:srgbClr val="D13123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382,386</a:t>
                      </a:r>
                    </a:p>
                  </a:txBody>
                  <a:tcPr anchor="ctr">
                    <a:solidFill>
                      <a:srgbClr val="D13123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88,501</a:t>
                      </a:r>
                    </a:p>
                  </a:txBody>
                  <a:tcPr anchor="ctr">
                    <a:solidFill>
                      <a:srgbClr val="D13123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31.99%</a:t>
                      </a:r>
                    </a:p>
                  </a:txBody>
                  <a:tcPr anchor="ctr">
                    <a:solidFill>
                      <a:srgbClr val="D13123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42.74%</a:t>
                      </a:r>
                    </a:p>
                  </a:txBody>
                  <a:tcPr anchor="ctr">
                    <a:solidFill>
                      <a:srgbClr val="D13123">
                        <a:alpha val="3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742918"/>
                  </a:ext>
                </a:extLst>
              </a:tr>
              <a:tr h="741686"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 anchor="ctr">
                    <a:solidFill>
                      <a:srgbClr val="D13123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398,114</a:t>
                      </a:r>
                    </a:p>
                  </a:txBody>
                  <a:tcPr anchor="ctr">
                    <a:solidFill>
                      <a:srgbClr val="D13123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72,335</a:t>
                      </a:r>
                    </a:p>
                  </a:txBody>
                  <a:tcPr anchor="ctr">
                    <a:solidFill>
                      <a:srgbClr val="D13123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33.31%</a:t>
                      </a:r>
                    </a:p>
                  </a:txBody>
                  <a:tcPr anchor="ctr">
                    <a:solidFill>
                      <a:srgbClr val="D13123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34.94%</a:t>
                      </a:r>
                    </a:p>
                  </a:txBody>
                  <a:tcPr anchor="ctr">
                    <a:solidFill>
                      <a:srgbClr val="D13123">
                        <a:alpha val="3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131406"/>
                  </a:ext>
                </a:extLst>
              </a:tr>
              <a:tr h="741686">
                <a:tc>
                  <a:txBody>
                    <a:bodyPr/>
                    <a:lstStyle/>
                    <a:p>
                      <a:r>
                        <a:rPr lang="en-IN"/>
                        <a:t>20</a:t>
                      </a:r>
                    </a:p>
                  </a:txBody>
                  <a:tcPr anchor="ctr">
                    <a:solidFill>
                      <a:srgbClr val="D13123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414,762</a:t>
                      </a:r>
                    </a:p>
                  </a:txBody>
                  <a:tcPr anchor="ctr">
                    <a:solidFill>
                      <a:srgbClr val="D13123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46,214</a:t>
                      </a:r>
                    </a:p>
                  </a:txBody>
                  <a:tcPr anchor="ctr">
                    <a:solidFill>
                      <a:srgbClr val="D13123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34.70%</a:t>
                      </a:r>
                    </a:p>
                  </a:txBody>
                  <a:tcPr anchor="ctr">
                    <a:solidFill>
                      <a:srgbClr val="D13123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22.32%</a:t>
                      </a:r>
                    </a:p>
                  </a:txBody>
                  <a:tcPr anchor="ctr">
                    <a:solidFill>
                      <a:srgbClr val="D13123">
                        <a:alpha val="3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6487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95D5FC4-C93F-0E12-89BE-7900C347C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79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4207655"/>
            <a:ext cx="7543800" cy="4076700"/>
          </a:xfrm>
          <a:prstGeom prst="rect">
            <a:avLst/>
          </a:prstGeom>
          <a:solidFill>
            <a:srgbClr val="D13123"/>
          </a:solidFill>
          <a:ln>
            <a:solidFill>
              <a:srgbClr val="BD651D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5834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411C3A-D513-F0D9-C2A7-B574CDD12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90AFA27-C05F-291A-182C-05BAEBBB611D}"/>
              </a:ext>
            </a:extLst>
          </p:cNvPr>
          <p:cNvSpPr/>
          <p:nvPr/>
        </p:nvSpPr>
        <p:spPr>
          <a:xfrm>
            <a:off x="13047464" y="-248237"/>
            <a:ext cx="5587787" cy="2875171"/>
          </a:xfrm>
          <a:custGeom>
            <a:avLst/>
            <a:gdLst/>
            <a:ahLst/>
            <a:cxnLst/>
            <a:rect l="l" t="t" r="r" b="b"/>
            <a:pathLst>
              <a:path w="5587787" h="2875171">
                <a:moveTo>
                  <a:pt x="0" y="0"/>
                </a:moveTo>
                <a:lnTo>
                  <a:pt x="5587787" y="0"/>
                </a:lnTo>
                <a:lnTo>
                  <a:pt x="5587787" y="2875171"/>
                </a:lnTo>
                <a:lnTo>
                  <a:pt x="0" y="2875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E282BED8-611A-18A6-755C-6BB18AA5E389}"/>
              </a:ext>
            </a:extLst>
          </p:cNvPr>
          <p:cNvSpPr txBox="1"/>
          <p:nvPr/>
        </p:nvSpPr>
        <p:spPr>
          <a:xfrm>
            <a:off x="685800" y="260871"/>
            <a:ext cx="5534778" cy="8252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301"/>
              </a:lnSpc>
            </a:pPr>
            <a:r>
              <a:rPr lang="en-US" sz="4800" dirty="0">
                <a:solidFill>
                  <a:srgbClr val="3B435F"/>
                </a:solidFill>
                <a:latin typeface="Poetsen"/>
                <a:ea typeface="Poetsen"/>
                <a:cs typeface="Poetsen"/>
                <a:sym typeface="Poetsen"/>
              </a:rPr>
              <a:t>Analysis Table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B155EF41-FC35-3F72-F14B-17B478D2B8DB}"/>
              </a:ext>
            </a:extLst>
          </p:cNvPr>
          <p:cNvSpPr/>
          <p:nvPr/>
        </p:nvSpPr>
        <p:spPr>
          <a:xfrm flipH="1">
            <a:off x="-1765194" y="7820715"/>
            <a:ext cx="5587787" cy="2875171"/>
          </a:xfrm>
          <a:custGeom>
            <a:avLst/>
            <a:gdLst/>
            <a:ahLst/>
            <a:cxnLst/>
            <a:rect l="l" t="t" r="r" b="b"/>
            <a:pathLst>
              <a:path w="5587787" h="2875171">
                <a:moveTo>
                  <a:pt x="5587788" y="0"/>
                </a:moveTo>
                <a:lnTo>
                  <a:pt x="0" y="0"/>
                </a:lnTo>
                <a:lnTo>
                  <a:pt x="0" y="2875170"/>
                </a:lnTo>
                <a:lnTo>
                  <a:pt x="5587788" y="2875170"/>
                </a:lnTo>
                <a:lnTo>
                  <a:pt x="558778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FFE205AD-8974-4C22-7DB0-9A86C9857326}"/>
              </a:ext>
            </a:extLst>
          </p:cNvPr>
          <p:cNvSpPr/>
          <p:nvPr/>
        </p:nvSpPr>
        <p:spPr>
          <a:xfrm>
            <a:off x="15041764" y="306697"/>
            <a:ext cx="2030113" cy="553667"/>
          </a:xfrm>
          <a:custGeom>
            <a:avLst/>
            <a:gdLst/>
            <a:ahLst/>
            <a:cxnLst/>
            <a:rect l="l" t="t" r="r" b="b"/>
            <a:pathLst>
              <a:path w="2030113" h="553667">
                <a:moveTo>
                  <a:pt x="0" y="0"/>
                </a:moveTo>
                <a:lnTo>
                  <a:pt x="2030113" y="0"/>
                </a:lnTo>
                <a:lnTo>
                  <a:pt x="2030113" y="553667"/>
                </a:lnTo>
                <a:lnTo>
                  <a:pt x="0" y="5536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A34CCBB4-55F5-C56E-E475-ED73948B8092}"/>
              </a:ext>
            </a:extLst>
          </p:cNvPr>
          <p:cNvSpPr/>
          <p:nvPr/>
        </p:nvSpPr>
        <p:spPr>
          <a:xfrm flipH="1">
            <a:off x="532451" y="9299474"/>
            <a:ext cx="2030113" cy="553667"/>
          </a:xfrm>
          <a:custGeom>
            <a:avLst/>
            <a:gdLst/>
            <a:ahLst/>
            <a:cxnLst/>
            <a:rect l="l" t="t" r="r" b="b"/>
            <a:pathLst>
              <a:path w="2030113" h="553667">
                <a:moveTo>
                  <a:pt x="2030113" y="0"/>
                </a:moveTo>
                <a:lnTo>
                  <a:pt x="0" y="0"/>
                </a:lnTo>
                <a:lnTo>
                  <a:pt x="0" y="553667"/>
                </a:lnTo>
                <a:lnTo>
                  <a:pt x="2030113" y="553667"/>
                </a:lnTo>
                <a:lnTo>
                  <a:pt x="203011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11FA7CF-1F9D-C80A-A097-4F8396B15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584424"/>
              </p:ext>
            </p:extLst>
          </p:nvPr>
        </p:nvGraphicFramePr>
        <p:xfrm>
          <a:off x="1295400" y="1376550"/>
          <a:ext cx="15392401" cy="8359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9791">
                  <a:extLst>
                    <a:ext uri="{9D8B030D-6E8A-4147-A177-3AD203B41FA5}">
                      <a16:colId xmlns:a16="http://schemas.microsoft.com/office/drawing/2014/main" val="1913127227"/>
                    </a:ext>
                  </a:extLst>
                </a:gridCol>
                <a:gridCol w="3870870">
                  <a:extLst>
                    <a:ext uri="{9D8B030D-6E8A-4147-A177-3AD203B41FA5}">
                      <a16:colId xmlns:a16="http://schemas.microsoft.com/office/drawing/2014/main" val="3319252955"/>
                    </a:ext>
                  </a:extLst>
                </a:gridCol>
                <a:gridCol w="3870870">
                  <a:extLst>
                    <a:ext uri="{9D8B030D-6E8A-4147-A177-3AD203B41FA5}">
                      <a16:colId xmlns:a16="http://schemas.microsoft.com/office/drawing/2014/main" val="911099371"/>
                    </a:ext>
                  </a:extLst>
                </a:gridCol>
                <a:gridCol w="3870870">
                  <a:extLst>
                    <a:ext uri="{9D8B030D-6E8A-4147-A177-3AD203B41FA5}">
                      <a16:colId xmlns:a16="http://schemas.microsoft.com/office/drawing/2014/main" val="3331300080"/>
                    </a:ext>
                  </a:extLst>
                </a:gridCol>
              </a:tblGrid>
              <a:tr h="979254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 anchor="ctr">
                    <a:solidFill>
                      <a:srgbClr val="F5BA5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Test Type</a:t>
                      </a:r>
                    </a:p>
                  </a:txBody>
                  <a:tcPr anchor="ctr">
                    <a:solidFill>
                      <a:srgbClr val="F5BA5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1"/>
                          </a:solidFill>
                        </a:rPr>
                        <a:t>Results</a:t>
                      </a:r>
                    </a:p>
                  </a:txBody>
                  <a:tcPr anchor="ctr">
                    <a:solidFill>
                      <a:srgbClr val="F5BA5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Conclusion</a:t>
                      </a:r>
                    </a:p>
                  </a:txBody>
                  <a:tcPr anchor="ctr">
                    <a:solidFill>
                      <a:srgbClr val="F5BA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504353"/>
                  </a:ext>
                </a:extLst>
              </a:tr>
              <a:tr h="2427118">
                <a:tc>
                  <a:txBody>
                    <a:bodyPr/>
                    <a:lstStyle/>
                    <a:p>
                      <a:r>
                        <a:rPr lang="en-IN" sz="2000" b="1" dirty="0"/>
                        <a:t>ANOVA</a:t>
                      </a:r>
                      <a:endParaRPr lang="en-IN" sz="2000" dirty="0"/>
                    </a:p>
                  </a:txBody>
                  <a:tcPr anchor="ctr">
                    <a:solidFill>
                      <a:srgbClr val="D1312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F-Test</a:t>
                      </a:r>
                    </a:p>
                  </a:txBody>
                  <a:tcPr anchor="ctr">
                    <a:solidFill>
                      <a:srgbClr val="D1312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F = 5.779, p-value = 0.0162</a:t>
                      </a:r>
                    </a:p>
                  </a:txBody>
                  <a:tcPr anchor="ctr">
                    <a:solidFill>
                      <a:srgbClr val="D1312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Reject H0: Penalty variants affect expected profit significantly.</a:t>
                      </a:r>
                    </a:p>
                  </a:txBody>
                  <a:tcPr anchor="ctr">
                    <a:solidFill>
                      <a:srgbClr val="D13123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390096"/>
                  </a:ext>
                </a:extLst>
              </a:tr>
              <a:tr h="1202526">
                <a:tc>
                  <a:txBody>
                    <a:bodyPr/>
                    <a:lstStyle/>
                    <a:p>
                      <a:r>
                        <a:rPr lang="en-IN" sz="2000" b="1" dirty="0"/>
                        <a:t>Pairwise T-Test</a:t>
                      </a:r>
                      <a:endParaRPr lang="en-IN" sz="2000" dirty="0"/>
                    </a:p>
                  </a:txBody>
                  <a:tcPr anchor="ctr">
                    <a:solidFill>
                      <a:srgbClr val="D1312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Multiple Comparisons (Bonferroni)</a:t>
                      </a:r>
                    </a:p>
                  </a:txBody>
                  <a:tcPr anchor="ctr">
                    <a:solidFill>
                      <a:srgbClr val="D1312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0 vs 10: p = 1.0, 0 vs 20: p = 0.00089, 10 vs 20: p = 0.02568</a:t>
                      </a:r>
                    </a:p>
                  </a:txBody>
                  <a:tcPr anchor="ctr">
                    <a:solidFill>
                      <a:srgbClr val="D1312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Reject H0 for 0 vs 20 and 10 vs 20; No significant difference between 0 and 10.</a:t>
                      </a:r>
                    </a:p>
                  </a:txBody>
                  <a:tcPr anchor="ctr">
                    <a:solidFill>
                      <a:srgbClr val="D13123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040243"/>
                  </a:ext>
                </a:extLst>
              </a:tr>
              <a:tr h="1202526">
                <a:tc>
                  <a:txBody>
                    <a:bodyPr/>
                    <a:lstStyle/>
                    <a:p>
                      <a:r>
                        <a:rPr lang="en-IN" sz="2000" b="1"/>
                        <a:t>Chi-Square</a:t>
                      </a:r>
                      <a:endParaRPr lang="en-IN" sz="2000"/>
                    </a:p>
                  </a:txBody>
                  <a:tcPr anchor="ctr">
                    <a:solidFill>
                      <a:srgbClr val="D1312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Association between Penalty Variant and Cancellation</a:t>
                      </a:r>
                    </a:p>
                  </a:txBody>
                  <a:tcPr anchor="ctr">
                    <a:solidFill>
                      <a:srgbClr val="D1312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X-squared = 10622.39, p &lt; 0.0001</a:t>
                      </a:r>
                    </a:p>
                  </a:txBody>
                  <a:tcPr anchor="ctr">
                    <a:solidFill>
                      <a:srgbClr val="D1312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Reject H0: There is a significant relationship between penalty and cancellation.</a:t>
                      </a:r>
                    </a:p>
                  </a:txBody>
                  <a:tcPr anchor="ctr">
                    <a:solidFill>
                      <a:srgbClr val="D13123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971829"/>
                  </a:ext>
                </a:extLst>
              </a:tr>
              <a:tr h="1563284">
                <a:tc>
                  <a:txBody>
                    <a:bodyPr/>
                    <a:lstStyle/>
                    <a:p>
                      <a:r>
                        <a:rPr lang="en-IN" sz="2000" b="1"/>
                        <a:t>T-Test for Cancellation</a:t>
                      </a:r>
                      <a:endParaRPr lang="en-IN" sz="2000"/>
                    </a:p>
                  </a:txBody>
                  <a:tcPr anchor="ctr">
                    <a:solidFill>
                      <a:srgbClr val="D1312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Difference in Expected Profit between Canceled vs Non-Canceled</a:t>
                      </a:r>
                    </a:p>
                  </a:txBody>
                  <a:tcPr anchor="ctr">
                    <a:solidFill>
                      <a:srgbClr val="D1312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t = -2.037, p-value = 0.04165</a:t>
                      </a:r>
                    </a:p>
                  </a:txBody>
                  <a:tcPr anchor="ctr">
                    <a:solidFill>
                      <a:srgbClr val="D1312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Reject H0: Significant difference in expected profit between canceled and non-canceled rides.</a:t>
                      </a:r>
                    </a:p>
                  </a:txBody>
                  <a:tcPr anchor="ctr">
                    <a:solidFill>
                      <a:srgbClr val="D13123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818660"/>
                  </a:ext>
                </a:extLst>
              </a:tr>
              <a:tr h="984330">
                <a:tc>
                  <a:txBody>
                    <a:bodyPr/>
                    <a:lstStyle/>
                    <a:p>
                      <a:r>
                        <a:rPr lang="en-US" sz="2000" b="1"/>
                        <a:t>Cancellation Rate by Penalty Variant</a:t>
                      </a:r>
                      <a:endParaRPr lang="en-US" sz="2000"/>
                    </a:p>
                  </a:txBody>
                  <a:tcPr anchor="ctr">
                    <a:solidFill>
                      <a:srgbClr val="D1312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Cancellation Rate Calculation</a:t>
                      </a:r>
                    </a:p>
                  </a:txBody>
                  <a:tcPr anchor="ctr">
                    <a:solidFill>
                      <a:srgbClr val="D1312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Penalty 0: 19%, Penalty 10: 15%, Penalty 20: 12%</a:t>
                      </a:r>
                    </a:p>
                  </a:txBody>
                  <a:tcPr anchor="ctr">
                    <a:solidFill>
                      <a:srgbClr val="D13123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Higher penalties reduce cancellations.</a:t>
                      </a:r>
                    </a:p>
                  </a:txBody>
                  <a:tcPr anchor="ctr">
                    <a:solidFill>
                      <a:srgbClr val="D13123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80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947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59724" y="-263178"/>
            <a:ext cx="4382593" cy="2860638"/>
          </a:xfrm>
          <a:custGeom>
            <a:avLst/>
            <a:gdLst/>
            <a:ahLst/>
            <a:cxnLst/>
            <a:rect l="l" t="t" r="r" b="b"/>
            <a:pathLst>
              <a:path w="4382593" h="2860638">
                <a:moveTo>
                  <a:pt x="0" y="0"/>
                </a:moveTo>
                <a:lnTo>
                  <a:pt x="4382593" y="0"/>
                </a:lnTo>
                <a:lnTo>
                  <a:pt x="4382593" y="2860637"/>
                </a:lnTo>
                <a:lnTo>
                  <a:pt x="0" y="2860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2209291" y="536491"/>
            <a:ext cx="2312381" cy="630649"/>
          </a:xfrm>
          <a:custGeom>
            <a:avLst/>
            <a:gdLst/>
            <a:ahLst/>
            <a:cxnLst/>
            <a:rect l="l" t="t" r="r" b="b"/>
            <a:pathLst>
              <a:path w="2312381" h="630649">
                <a:moveTo>
                  <a:pt x="0" y="0"/>
                </a:moveTo>
                <a:lnTo>
                  <a:pt x="2312381" y="0"/>
                </a:lnTo>
                <a:lnTo>
                  <a:pt x="2312381" y="630649"/>
                </a:lnTo>
                <a:lnTo>
                  <a:pt x="0" y="6306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-1070826" y="9655259"/>
            <a:ext cx="20429652" cy="1749036"/>
            <a:chOff x="0" y="0"/>
            <a:chExt cx="27239536" cy="233204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895" t="-18663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Freeform 6"/>
            <p:cNvSpPr/>
            <p:nvPr/>
          </p:nvSpPr>
          <p:spPr>
            <a:xfrm>
              <a:off x="13546252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895" t="-18663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" name="Freeform 7"/>
          <p:cNvSpPr/>
          <p:nvPr/>
        </p:nvSpPr>
        <p:spPr>
          <a:xfrm flipH="1">
            <a:off x="-1410120" y="1337985"/>
            <a:ext cx="8415996" cy="8717134"/>
          </a:xfrm>
          <a:custGeom>
            <a:avLst/>
            <a:gdLst/>
            <a:ahLst/>
            <a:cxnLst/>
            <a:rect l="l" t="t" r="r" b="b"/>
            <a:pathLst>
              <a:path w="8415996" h="8717134">
                <a:moveTo>
                  <a:pt x="8415996" y="0"/>
                </a:moveTo>
                <a:lnTo>
                  <a:pt x="0" y="0"/>
                </a:lnTo>
                <a:lnTo>
                  <a:pt x="0" y="8717134"/>
                </a:lnTo>
                <a:lnTo>
                  <a:pt x="8415996" y="8717134"/>
                </a:lnTo>
                <a:lnTo>
                  <a:pt x="841599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8" name="Group 8"/>
          <p:cNvGrpSpPr/>
          <p:nvPr/>
        </p:nvGrpSpPr>
        <p:grpSpPr>
          <a:xfrm rot="-10800000">
            <a:off x="5768444" y="851816"/>
            <a:ext cx="14240705" cy="1876969"/>
            <a:chOff x="0" y="0"/>
            <a:chExt cx="3083387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083387" cy="406400"/>
            </a:xfrm>
            <a:custGeom>
              <a:avLst/>
              <a:gdLst/>
              <a:ahLst/>
              <a:cxnLst/>
              <a:rect l="l" t="t" r="r" b="b"/>
              <a:pathLst>
                <a:path w="3083387" h="406400">
                  <a:moveTo>
                    <a:pt x="0" y="0"/>
                  </a:moveTo>
                  <a:lnTo>
                    <a:pt x="2880187" y="0"/>
                  </a:lnTo>
                  <a:lnTo>
                    <a:pt x="3083387" y="203200"/>
                  </a:lnTo>
                  <a:lnTo>
                    <a:pt x="2880187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77800" y="-57150"/>
              <a:ext cx="2829387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7005876" y="1336179"/>
            <a:ext cx="10838137" cy="1079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19"/>
              </a:lnSpc>
            </a:pPr>
            <a:r>
              <a:rPr lang="en-US" sz="8267" dirty="0">
                <a:solidFill>
                  <a:srgbClr val="3B435F"/>
                </a:solidFill>
                <a:latin typeface="Poetsen"/>
                <a:ea typeface="Poetsen"/>
                <a:cs typeface="Poetsen"/>
                <a:sym typeface="Poetsen"/>
              </a:rPr>
              <a:t>Conclusions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7922369" y="3572370"/>
            <a:ext cx="796671" cy="79667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BA5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Poetsen"/>
                  <a:ea typeface="Poetsen"/>
                  <a:cs typeface="Poetsen"/>
                  <a:sym typeface="Poetsen"/>
                </a:rPr>
                <a:t>1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9055942" y="3429495"/>
            <a:ext cx="9232058" cy="877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67"/>
              </a:lnSpc>
            </a:pPr>
            <a:r>
              <a:rPr lang="en-US" sz="4833" b="1">
                <a:solidFill>
                  <a:srgbClr val="3B435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Effectiveness of Penalty Fees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055942" y="4363496"/>
            <a:ext cx="8465519" cy="1607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1"/>
              </a:lnSpc>
            </a:pPr>
            <a:r>
              <a:rPr lang="en-US" sz="2820" spc="2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Penalties reduce cancellation rates. Higher penalties ($20) have the greatest impact, but even $10 leads to a meaningful reduction.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7922369" y="6132657"/>
            <a:ext cx="796671" cy="796671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BA5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Poetsen"/>
                  <a:ea typeface="Poetsen"/>
                  <a:cs typeface="Poetsen"/>
                  <a:sym typeface="Poetsen"/>
                </a:rPr>
                <a:t>2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9055942" y="5989782"/>
            <a:ext cx="7305298" cy="877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67"/>
              </a:lnSpc>
            </a:pPr>
            <a:r>
              <a:rPr lang="en-US" sz="4833" b="1">
                <a:solidFill>
                  <a:srgbClr val="3B435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Cost-Benefit Analysis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144000" y="6924278"/>
            <a:ext cx="8700014" cy="2673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1"/>
              </a:lnSpc>
            </a:pPr>
            <a:r>
              <a:rPr lang="en-US" sz="2820" spc="2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While a $20 penalty maximizes the reduction in cancellations, the business must consider potential backlash or driver dissatisfaction. A $10 penalty provides a significant improvement with less severe consequences.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59724" y="-263178"/>
            <a:ext cx="4382593" cy="2860638"/>
          </a:xfrm>
          <a:custGeom>
            <a:avLst/>
            <a:gdLst/>
            <a:ahLst/>
            <a:cxnLst/>
            <a:rect l="l" t="t" r="r" b="b"/>
            <a:pathLst>
              <a:path w="4382593" h="2860638">
                <a:moveTo>
                  <a:pt x="0" y="0"/>
                </a:moveTo>
                <a:lnTo>
                  <a:pt x="4382593" y="0"/>
                </a:lnTo>
                <a:lnTo>
                  <a:pt x="4382593" y="2860637"/>
                </a:lnTo>
                <a:lnTo>
                  <a:pt x="0" y="2860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2209291" y="536491"/>
            <a:ext cx="2312381" cy="630649"/>
          </a:xfrm>
          <a:custGeom>
            <a:avLst/>
            <a:gdLst/>
            <a:ahLst/>
            <a:cxnLst/>
            <a:rect l="l" t="t" r="r" b="b"/>
            <a:pathLst>
              <a:path w="2312381" h="630649">
                <a:moveTo>
                  <a:pt x="0" y="0"/>
                </a:moveTo>
                <a:lnTo>
                  <a:pt x="2312381" y="0"/>
                </a:lnTo>
                <a:lnTo>
                  <a:pt x="2312381" y="630649"/>
                </a:lnTo>
                <a:lnTo>
                  <a:pt x="0" y="6306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-1070826" y="8905716"/>
            <a:ext cx="20429652" cy="1749036"/>
            <a:chOff x="0" y="0"/>
            <a:chExt cx="27239536" cy="233204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895" t="-18663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Freeform 6"/>
            <p:cNvSpPr/>
            <p:nvPr/>
          </p:nvSpPr>
          <p:spPr>
            <a:xfrm>
              <a:off x="13546252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895" t="-18663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" name="Freeform 7"/>
          <p:cNvSpPr/>
          <p:nvPr/>
        </p:nvSpPr>
        <p:spPr>
          <a:xfrm flipH="1">
            <a:off x="-1410120" y="1337985"/>
            <a:ext cx="8415996" cy="8717134"/>
          </a:xfrm>
          <a:custGeom>
            <a:avLst/>
            <a:gdLst/>
            <a:ahLst/>
            <a:cxnLst/>
            <a:rect l="l" t="t" r="r" b="b"/>
            <a:pathLst>
              <a:path w="8415996" h="8717134">
                <a:moveTo>
                  <a:pt x="8415996" y="0"/>
                </a:moveTo>
                <a:lnTo>
                  <a:pt x="0" y="0"/>
                </a:lnTo>
                <a:lnTo>
                  <a:pt x="0" y="8717134"/>
                </a:lnTo>
                <a:lnTo>
                  <a:pt x="8415996" y="8717134"/>
                </a:lnTo>
                <a:lnTo>
                  <a:pt x="841599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8" name="Group 8"/>
          <p:cNvGrpSpPr/>
          <p:nvPr/>
        </p:nvGrpSpPr>
        <p:grpSpPr>
          <a:xfrm rot="-10800000">
            <a:off x="5768444" y="851816"/>
            <a:ext cx="14240705" cy="1876969"/>
            <a:chOff x="0" y="0"/>
            <a:chExt cx="3083387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083387" cy="406400"/>
            </a:xfrm>
            <a:custGeom>
              <a:avLst/>
              <a:gdLst/>
              <a:ahLst/>
              <a:cxnLst/>
              <a:rect l="l" t="t" r="r" b="b"/>
              <a:pathLst>
                <a:path w="3083387" h="406400">
                  <a:moveTo>
                    <a:pt x="0" y="0"/>
                  </a:moveTo>
                  <a:lnTo>
                    <a:pt x="2880187" y="0"/>
                  </a:lnTo>
                  <a:lnTo>
                    <a:pt x="3083387" y="203200"/>
                  </a:lnTo>
                  <a:lnTo>
                    <a:pt x="2880187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77800" y="-57150"/>
              <a:ext cx="2829387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7005876" y="1336179"/>
            <a:ext cx="10838137" cy="1079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19"/>
              </a:lnSpc>
            </a:pPr>
            <a:r>
              <a:rPr lang="en-US" sz="8267" dirty="0">
                <a:solidFill>
                  <a:srgbClr val="3B435F"/>
                </a:solidFill>
                <a:latin typeface="Poetsen"/>
                <a:ea typeface="Poetsen"/>
                <a:cs typeface="Poetsen"/>
                <a:sym typeface="Poetsen"/>
              </a:rPr>
              <a:t>Conclusions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7922369" y="3572370"/>
            <a:ext cx="796671" cy="79667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BA5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Poetsen"/>
                  <a:ea typeface="Poetsen"/>
                  <a:cs typeface="Poetsen"/>
                  <a:sym typeface="Poetsen"/>
                </a:rPr>
                <a:t>3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9055942" y="3429495"/>
            <a:ext cx="7732935" cy="877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67"/>
              </a:lnSpc>
            </a:pPr>
            <a:r>
              <a:rPr lang="en-US" sz="4833" b="1">
                <a:solidFill>
                  <a:srgbClr val="3B435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Long-Term Growth Risks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055942" y="4363496"/>
            <a:ext cx="8465519" cy="1607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1"/>
              </a:lnSpc>
            </a:pPr>
            <a:r>
              <a:rPr lang="en-US" sz="2820" spc="2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Imposing higher penalties could deter drivers from continuing with the platform, potentially impacting long-term engagement.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7922369" y="6132657"/>
            <a:ext cx="796671" cy="796671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BA5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Poetsen"/>
                  <a:ea typeface="Poetsen"/>
                  <a:cs typeface="Poetsen"/>
                  <a:sym typeface="Poetsen"/>
                </a:rPr>
                <a:t>4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9055942" y="5989782"/>
            <a:ext cx="7305298" cy="877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67"/>
              </a:lnSpc>
            </a:pPr>
            <a:r>
              <a:rPr lang="en-US" sz="4833" b="1">
                <a:solidFill>
                  <a:srgbClr val="3B435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Competition Strategies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055942" y="6924278"/>
            <a:ext cx="8788072" cy="1607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1"/>
              </a:lnSpc>
            </a:pPr>
            <a:r>
              <a:rPr lang="en-US" sz="28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If competition offers less penalties on violation, it may cause migration of employees to other platforms.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9944FD-809D-7B4E-B4D1-817BBBCEA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952D4D1-3FFB-F0D0-3692-7DCF0D7DA0BC}"/>
              </a:ext>
            </a:extLst>
          </p:cNvPr>
          <p:cNvGrpSpPr/>
          <p:nvPr/>
        </p:nvGrpSpPr>
        <p:grpSpPr>
          <a:xfrm>
            <a:off x="-1070826" y="9412482"/>
            <a:ext cx="20429652" cy="1749036"/>
            <a:chOff x="0" y="0"/>
            <a:chExt cx="27239536" cy="2332049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73BB3EA-33E0-7CB1-D626-DA1E19E64549}"/>
                </a:ext>
              </a:extLst>
            </p:cNvPr>
            <p:cNvSpPr/>
            <p:nvPr/>
          </p:nvSpPr>
          <p:spPr>
            <a:xfrm>
              <a:off x="0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D2348A23-C944-CB6A-3904-FECA0439EDAB}"/>
                </a:ext>
              </a:extLst>
            </p:cNvPr>
            <p:cNvSpPr/>
            <p:nvPr/>
          </p:nvSpPr>
          <p:spPr>
            <a:xfrm>
              <a:off x="13546252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" name="Freeform 7">
            <a:extLst>
              <a:ext uri="{FF2B5EF4-FFF2-40B4-BE49-F238E27FC236}">
                <a16:creationId xmlns:a16="http://schemas.microsoft.com/office/drawing/2014/main" id="{15082EE5-098C-F5D4-7247-452A34B5B26D}"/>
              </a:ext>
            </a:extLst>
          </p:cNvPr>
          <p:cNvSpPr/>
          <p:nvPr/>
        </p:nvSpPr>
        <p:spPr>
          <a:xfrm>
            <a:off x="-1152947" y="4651376"/>
            <a:ext cx="3189977" cy="5300566"/>
          </a:xfrm>
          <a:custGeom>
            <a:avLst/>
            <a:gdLst/>
            <a:ahLst/>
            <a:cxnLst/>
            <a:rect l="l" t="t" r="r" b="b"/>
            <a:pathLst>
              <a:path w="3189977" h="5300566">
                <a:moveTo>
                  <a:pt x="0" y="0"/>
                </a:moveTo>
                <a:lnTo>
                  <a:pt x="3189977" y="0"/>
                </a:lnTo>
                <a:lnTo>
                  <a:pt x="3189977" y="5300566"/>
                </a:lnTo>
                <a:lnTo>
                  <a:pt x="0" y="53005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B5BA17DF-D657-467F-53FA-13A2BBAC8C6B}"/>
              </a:ext>
            </a:extLst>
          </p:cNvPr>
          <p:cNvSpPr/>
          <p:nvPr/>
        </p:nvSpPr>
        <p:spPr>
          <a:xfrm>
            <a:off x="14093544" y="4396422"/>
            <a:ext cx="4194456" cy="5492741"/>
          </a:xfrm>
          <a:custGeom>
            <a:avLst/>
            <a:gdLst/>
            <a:ahLst/>
            <a:cxnLst/>
            <a:rect l="l" t="t" r="r" b="b"/>
            <a:pathLst>
              <a:path w="4194456" h="5492741">
                <a:moveTo>
                  <a:pt x="0" y="0"/>
                </a:moveTo>
                <a:lnTo>
                  <a:pt x="4194456" y="0"/>
                </a:lnTo>
                <a:lnTo>
                  <a:pt x="4194456" y="5492741"/>
                </a:lnTo>
                <a:lnTo>
                  <a:pt x="0" y="54927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51219B4D-2C19-8528-8F9E-75B1618E3447}"/>
              </a:ext>
            </a:extLst>
          </p:cNvPr>
          <p:cNvSpPr/>
          <p:nvPr/>
        </p:nvSpPr>
        <p:spPr>
          <a:xfrm>
            <a:off x="-1841303" y="209281"/>
            <a:ext cx="5200640" cy="2675966"/>
          </a:xfrm>
          <a:custGeom>
            <a:avLst/>
            <a:gdLst/>
            <a:ahLst/>
            <a:cxnLst/>
            <a:rect l="l" t="t" r="r" b="b"/>
            <a:pathLst>
              <a:path w="5200640" h="2675966">
                <a:moveTo>
                  <a:pt x="0" y="0"/>
                </a:moveTo>
                <a:lnTo>
                  <a:pt x="5200641" y="0"/>
                </a:lnTo>
                <a:lnTo>
                  <a:pt x="5200641" y="2675966"/>
                </a:lnTo>
                <a:lnTo>
                  <a:pt x="0" y="26759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A9F3FDE3-4269-BB80-342E-0BF3CD496717}"/>
              </a:ext>
            </a:extLst>
          </p:cNvPr>
          <p:cNvSpPr/>
          <p:nvPr/>
        </p:nvSpPr>
        <p:spPr>
          <a:xfrm>
            <a:off x="15839065" y="433762"/>
            <a:ext cx="4382593" cy="2860638"/>
          </a:xfrm>
          <a:custGeom>
            <a:avLst/>
            <a:gdLst/>
            <a:ahLst/>
            <a:cxnLst/>
            <a:rect l="l" t="t" r="r" b="b"/>
            <a:pathLst>
              <a:path w="4382593" h="2860638">
                <a:moveTo>
                  <a:pt x="0" y="0"/>
                </a:moveTo>
                <a:lnTo>
                  <a:pt x="4382593" y="0"/>
                </a:lnTo>
                <a:lnTo>
                  <a:pt x="4382593" y="2860638"/>
                </a:lnTo>
                <a:lnTo>
                  <a:pt x="0" y="28606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C94BCD0C-A37C-0E56-B163-AD4F5DF6D31C}"/>
              </a:ext>
            </a:extLst>
          </p:cNvPr>
          <p:cNvSpPr/>
          <p:nvPr/>
        </p:nvSpPr>
        <p:spPr>
          <a:xfrm flipH="1">
            <a:off x="614862" y="209281"/>
            <a:ext cx="2528893" cy="689698"/>
          </a:xfrm>
          <a:custGeom>
            <a:avLst/>
            <a:gdLst/>
            <a:ahLst/>
            <a:cxnLst/>
            <a:rect l="l" t="t" r="r" b="b"/>
            <a:pathLst>
              <a:path w="2528893" h="689698">
                <a:moveTo>
                  <a:pt x="2528893" y="0"/>
                </a:moveTo>
                <a:lnTo>
                  <a:pt x="0" y="0"/>
                </a:lnTo>
                <a:lnTo>
                  <a:pt x="0" y="689699"/>
                </a:lnTo>
                <a:lnTo>
                  <a:pt x="2528893" y="689699"/>
                </a:lnTo>
                <a:lnTo>
                  <a:pt x="2528893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439A549A-7210-1574-3EEC-3CF86C5AB3F2}"/>
              </a:ext>
            </a:extLst>
          </p:cNvPr>
          <p:cNvSpPr/>
          <p:nvPr/>
        </p:nvSpPr>
        <p:spPr>
          <a:xfrm>
            <a:off x="15975619" y="803395"/>
            <a:ext cx="2312381" cy="630649"/>
          </a:xfrm>
          <a:custGeom>
            <a:avLst/>
            <a:gdLst/>
            <a:ahLst/>
            <a:cxnLst/>
            <a:rect l="l" t="t" r="r" b="b"/>
            <a:pathLst>
              <a:path w="2312381" h="630649">
                <a:moveTo>
                  <a:pt x="0" y="0"/>
                </a:moveTo>
                <a:lnTo>
                  <a:pt x="2312381" y="0"/>
                </a:lnTo>
                <a:lnTo>
                  <a:pt x="2312381" y="630649"/>
                </a:lnTo>
                <a:lnTo>
                  <a:pt x="0" y="63064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BBDC7163-3017-E111-C2C6-956DE546CC5F}"/>
              </a:ext>
            </a:extLst>
          </p:cNvPr>
          <p:cNvSpPr/>
          <p:nvPr/>
        </p:nvSpPr>
        <p:spPr>
          <a:xfrm>
            <a:off x="6509322" y="-1674244"/>
            <a:ext cx="4382593" cy="2860638"/>
          </a:xfrm>
          <a:custGeom>
            <a:avLst/>
            <a:gdLst/>
            <a:ahLst/>
            <a:cxnLst/>
            <a:rect l="l" t="t" r="r" b="b"/>
            <a:pathLst>
              <a:path w="4382593" h="2860638">
                <a:moveTo>
                  <a:pt x="0" y="0"/>
                </a:moveTo>
                <a:lnTo>
                  <a:pt x="4382593" y="0"/>
                </a:lnTo>
                <a:lnTo>
                  <a:pt x="4382593" y="2860638"/>
                </a:lnTo>
                <a:lnTo>
                  <a:pt x="0" y="28606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5" name="Group 8">
            <a:extLst>
              <a:ext uri="{FF2B5EF4-FFF2-40B4-BE49-F238E27FC236}">
                <a16:creationId xmlns:a16="http://schemas.microsoft.com/office/drawing/2014/main" id="{2419C0F6-3484-D53D-11D0-251D0EF4F749}"/>
              </a:ext>
            </a:extLst>
          </p:cNvPr>
          <p:cNvGrpSpPr/>
          <p:nvPr/>
        </p:nvGrpSpPr>
        <p:grpSpPr>
          <a:xfrm rot="10800000">
            <a:off x="2891104" y="24060"/>
            <a:ext cx="14240705" cy="2195569"/>
            <a:chOff x="0" y="-68983"/>
            <a:chExt cx="3083387" cy="475383"/>
          </a:xfrm>
        </p:grpSpPr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6CEC1CD7-414E-8F66-7A83-49BF82649535}"/>
                </a:ext>
              </a:extLst>
            </p:cNvPr>
            <p:cNvSpPr/>
            <p:nvPr/>
          </p:nvSpPr>
          <p:spPr>
            <a:xfrm>
              <a:off x="0" y="-68983"/>
              <a:ext cx="3083387" cy="406400"/>
            </a:xfrm>
            <a:custGeom>
              <a:avLst/>
              <a:gdLst/>
              <a:ahLst/>
              <a:cxnLst/>
              <a:rect l="l" t="t" r="r" b="b"/>
              <a:pathLst>
                <a:path w="3083387" h="406400">
                  <a:moveTo>
                    <a:pt x="0" y="0"/>
                  </a:moveTo>
                  <a:lnTo>
                    <a:pt x="2880187" y="0"/>
                  </a:lnTo>
                  <a:lnTo>
                    <a:pt x="3083387" y="203200"/>
                  </a:lnTo>
                  <a:lnTo>
                    <a:pt x="2880187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0">
              <a:extLst>
                <a:ext uri="{FF2B5EF4-FFF2-40B4-BE49-F238E27FC236}">
                  <a16:creationId xmlns:a16="http://schemas.microsoft.com/office/drawing/2014/main" id="{F63E6CC5-D33D-A76B-8ECE-5708258B25B3}"/>
                </a:ext>
              </a:extLst>
            </p:cNvPr>
            <p:cNvSpPr txBox="1"/>
            <p:nvPr/>
          </p:nvSpPr>
          <p:spPr>
            <a:xfrm>
              <a:off x="177800" y="-57150"/>
              <a:ext cx="2829387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022C2D8-F99A-5AC8-5117-FF0BC948C9BF}"/>
              </a:ext>
            </a:extLst>
          </p:cNvPr>
          <p:cNvSpPr txBox="1"/>
          <p:nvPr/>
        </p:nvSpPr>
        <p:spPr>
          <a:xfrm>
            <a:off x="4640799" y="262220"/>
            <a:ext cx="11031792" cy="2026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8019"/>
              </a:lnSpc>
            </a:pPr>
            <a:r>
              <a:rPr lang="en-US" sz="5400" dirty="0">
                <a:solidFill>
                  <a:srgbClr val="3B435F"/>
                </a:solidFill>
                <a:latin typeface="Poetsen"/>
                <a:ea typeface="Poetsen"/>
                <a:cs typeface="Poetsen"/>
                <a:sym typeface="Poetsen"/>
              </a:rPr>
              <a:t>Strategic and Business Recommendations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FAE442-390C-A45A-1DE5-73493ED7BD24}"/>
              </a:ext>
            </a:extLst>
          </p:cNvPr>
          <p:cNvSpPr txBox="1"/>
          <p:nvPr/>
        </p:nvSpPr>
        <p:spPr>
          <a:xfrm>
            <a:off x="1674266" y="2310733"/>
            <a:ext cx="16674380" cy="7818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231"/>
              </a:lnSpc>
            </a:pPr>
            <a:r>
              <a:rPr lang="en-US" sz="2500" b="1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•  Short-term Strategies: </a:t>
            </a:r>
          </a:p>
          <a:p>
            <a:pPr marL="800100" lvl="1" indent="-342900">
              <a:lnSpc>
                <a:spcPts val="4231"/>
              </a:lnSpc>
              <a:buFont typeface="Arial" panose="020B0604020202020204" pitchFamily="34" charset="0"/>
              <a:buChar char="•"/>
            </a:pPr>
            <a:r>
              <a:rPr lang="en-US" sz="25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Offer </a:t>
            </a:r>
            <a:r>
              <a:rPr lang="en-US" sz="2500" b="1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driver bonuses </a:t>
            </a:r>
            <a:r>
              <a:rPr lang="en-US" sz="25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for completing a minimum number of deliveries, reducing cancellations.</a:t>
            </a:r>
          </a:p>
          <a:p>
            <a:pPr marL="800100" lvl="1" indent="-342900">
              <a:lnSpc>
                <a:spcPts val="4231"/>
              </a:lnSpc>
              <a:buFont typeface="Arial" panose="020B0604020202020204" pitchFamily="34" charset="0"/>
              <a:buChar char="•"/>
            </a:pPr>
            <a:r>
              <a:rPr lang="en-US" sz="25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Launch </a:t>
            </a:r>
            <a:r>
              <a:rPr lang="en-US" sz="2500" b="1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targeted promotions and free trials </a:t>
            </a:r>
            <a:r>
              <a:rPr lang="en-US" sz="25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to attract new customers.</a:t>
            </a:r>
          </a:p>
          <a:p>
            <a:pPr>
              <a:lnSpc>
                <a:spcPct val="150000"/>
              </a:lnSpc>
            </a:pPr>
            <a:r>
              <a:rPr lang="en-US" sz="2500" b="1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•  Long-term Objectives: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Implement paid memberships offering benefits like free or discounted deliveries to </a:t>
            </a:r>
          </a:p>
          <a:p>
            <a:pPr lvl="1">
              <a:lnSpc>
                <a:spcPct val="150000"/>
              </a:lnSpc>
            </a:pPr>
            <a:r>
              <a:rPr lang="en-US" sz="25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    encourage loyalty.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Use historical data to identify patterns in cancellations (e.g., zip codes, delivery distance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s) and optimize operations</a:t>
            </a:r>
            <a:endParaRPr lang="en-US" sz="2500" b="1" spc="2" dirty="0">
              <a:solidFill>
                <a:srgbClr val="242D4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Competitive Edge:</a:t>
            </a:r>
          </a:p>
          <a:p>
            <a:pPr marL="1257300" lvl="2" indent="-342900">
              <a:lnSpc>
                <a:spcPts val="4231"/>
              </a:lnSpc>
              <a:buFont typeface="Arial" panose="020B0604020202020204" pitchFamily="34" charset="0"/>
              <a:buChar char="•"/>
            </a:pPr>
            <a:r>
              <a:rPr lang="en-US" sz="25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Differentiate from Uber Eats and Instacart with exclusive offers, loyalty </a:t>
            </a:r>
          </a:p>
          <a:p>
            <a:pPr lvl="2">
              <a:lnSpc>
                <a:spcPts val="4231"/>
              </a:lnSpc>
            </a:pPr>
            <a:r>
              <a:rPr lang="en-US" sz="25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    programs, and personalized incentives.</a:t>
            </a:r>
          </a:p>
          <a:p>
            <a:pPr marL="1257300" lvl="2" indent="-342900">
              <a:lnSpc>
                <a:spcPts val="4231"/>
              </a:lnSpc>
              <a:buFont typeface="Arial" panose="020B0604020202020204" pitchFamily="34" charset="0"/>
              <a:buChar char="•"/>
            </a:pPr>
            <a:r>
              <a:rPr lang="en-US" sz="2500" b="1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Profit-Oriented Approach:</a:t>
            </a:r>
          </a:p>
          <a:p>
            <a:pPr marL="1714500" lvl="3" indent="-342900">
              <a:lnSpc>
                <a:spcPts val="4231"/>
              </a:lnSpc>
              <a:buFont typeface="Arial" panose="020B0604020202020204" pitchFamily="34" charset="0"/>
              <a:buChar char="•"/>
            </a:pPr>
            <a:r>
              <a:rPr lang="en-US" sz="25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Reduce revenue loss caused by cancellations.</a:t>
            </a:r>
          </a:p>
          <a:p>
            <a:pPr marL="1714500" lvl="3" indent="-342900">
              <a:lnSpc>
                <a:spcPts val="4231"/>
              </a:lnSpc>
              <a:buFont typeface="Arial" panose="020B0604020202020204" pitchFamily="34" charset="0"/>
              <a:buChar char="•"/>
            </a:pPr>
            <a:r>
              <a:rPr lang="en-US" sz="25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Maximize customer lifetime value through retention strategies.</a:t>
            </a:r>
          </a:p>
        </p:txBody>
      </p:sp>
    </p:spTree>
    <p:extLst>
      <p:ext uri="{BB962C8B-B14F-4D97-AF65-F5344CB8AC3E}">
        <p14:creationId xmlns:p14="http://schemas.microsoft.com/office/powerpoint/2010/main" val="3973443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70826" y="9171641"/>
            <a:ext cx="20429652" cy="1749036"/>
            <a:chOff x="0" y="0"/>
            <a:chExt cx="27239536" cy="23320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546252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" name="Freeform 5"/>
          <p:cNvSpPr/>
          <p:nvPr/>
        </p:nvSpPr>
        <p:spPr>
          <a:xfrm>
            <a:off x="1301806" y="-1103942"/>
            <a:ext cx="5200640" cy="2675966"/>
          </a:xfrm>
          <a:custGeom>
            <a:avLst/>
            <a:gdLst/>
            <a:ahLst/>
            <a:cxnLst/>
            <a:rect l="l" t="t" r="r" b="b"/>
            <a:pathLst>
              <a:path w="5200640" h="2675966">
                <a:moveTo>
                  <a:pt x="0" y="0"/>
                </a:moveTo>
                <a:lnTo>
                  <a:pt x="5200641" y="0"/>
                </a:lnTo>
                <a:lnTo>
                  <a:pt x="5200641" y="2675966"/>
                </a:lnTo>
                <a:lnTo>
                  <a:pt x="0" y="26759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-7814647" y="1572024"/>
            <a:ext cx="15629295" cy="8581904"/>
          </a:xfrm>
          <a:custGeom>
            <a:avLst/>
            <a:gdLst/>
            <a:ahLst/>
            <a:cxnLst/>
            <a:rect l="l" t="t" r="r" b="b"/>
            <a:pathLst>
              <a:path w="15629295" h="8581904">
                <a:moveTo>
                  <a:pt x="0" y="0"/>
                </a:moveTo>
                <a:lnTo>
                  <a:pt x="15629294" y="0"/>
                </a:lnTo>
                <a:lnTo>
                  <a:pt x="15629294" y="8581903"/>
                </a:lnTo>
                <a:lnTo>
                  <a:pt x="0" y="85819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 rot="-10800000">
            <a:off x="5809790" y="762627"/>
            <a:ext cx="12854885" cy="2068881"/>
            <a:chOff x="0" y="0"/>
            <a:chExt cx="2783330" cy="44795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83330" cy="447953"/>
            </a:xfrm>
            <a:custGeom>
              <a:avLst/>
              <a:gdLst/>
              <a:ahLst/>
              <a:cxnLst/>
              <a:rect l="l" t="t" r="r" b="b"/>
              <a:pathLst>
                <a:path w="2783330" h="447953">
                  <a:moveTo>
                    <a:pt x="0" y="0"/>
                  </a:moveTo>
                  <a:lnTo>
                    <a:pt x="2580130" y="0"/>
                  </a:lnTo>
                  <a:lnTo>
                    <a:pt x="2783330" y="223976"/>
                  </a:lnTo>
                  <a:lnTo>
                    <a:pt x="2580130" y="447953"/>
                  </a:lnTo>
                  <a:lnTo>
                    <a:pt x="0" y="447953"/>
                  </a:lnTo>
                  <a:lnTo>
                    <a:pt x="203200" y="2239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77800" y="-57150"/>
              <a:ext cx="2529330" cy="5051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944205" y="1251294"/>
            <a:ext cx="10756853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19"/>
              </a:lnSpc>
            </a:pPr>
            <a:r>
              <a:rPr lang="en-US" sz="8267" dirty="0">
                <a:solidFill>
                  <a:srgbClr val="3B435F"/>
                </a:solidFill>
                <a:latin typeface="Poetsen"/>
                <a:ea typeface="Poetsen"/>
                <a:cs typeface="Poetsen"/>
                <a:sym typeface="Poetsen"/>
              </a:rPr>
              <a:t>Future Consideration</a:t>
            </a:r>
          </a:p>
        </p:txBody>
      </p:sp>
      <p:sp>
        <p:nvSpPr>
          <p:cNvPr id="11" name="Freeform 11"/>
          <p:cNvSpPr/>
          <p:nvPr/>
        </p:nvSpPr>
        <p:spPr>
          <a:xfrm>
            <a:off x="4422844" y="419796"/>
            <a:ext cx="2731420" cy="744933"/>
          </a:xfrm>
          <a:custGeom>
            <a:avLst/>
            <a:gdLst/>
            <a:ahLst/>
            <a:cxnLst/>
            <a:rect l="l" t="t" r="r" b="b"/>
            <a:pathLst>
              <a:path w="2731420" h="744933">
                <a:moveTo>
                  <a:pt x="0" y="0"/>
                </a:moveTo>
                <a:lnTo>
                  <a:pt x="2731420" y="0"/>
                </a:lnTo>
                <a:lnTo>
                  <a:pt x="2731420" y="744933"/>
                </a:lnTo>
                <a:lnTo>
                  <a:pt x="0" y="7449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2" name="Group 12"/>
          <p:cNvGrpSpPr/>
          <p:nvPr/>
        </p:nvGrpSpPr>
        <p:grpSpPr>
          <a:xfrm>
            <a:off x="7311886" y="3494475"/>
            <a:ext cx="796671" cy="79667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BA5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Poetsen"/>
                  <a:ea typeface="Poetsen"/>
                  <a:cs typeface="Poetsen"/>
                  <a:sym typeface="Poetsen"/>
                </a:rPr>
                <a:t>1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456163" y="3353272"/>
            <a:ext cx="9679437" cy="797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767"/>
              </a:lnSpc>
            </a:pPr>
            <a:r>
              <a:rPr lang="en-US" sz="4000" b="1" dirty="0">
                <a:solidFill>
                  <a:srgbClr val="3B435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Experiment on Penalty Effectiveness: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644352" y="4363496"/>
            <a:ext cx="9491248" cy="15824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31"/>
              </a:lnSpc>
            </a:pPr>
            <a:r>
              <a:rPr lang="en-US" sz="28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Test alternate penalty amounts (e.g., $5, $15) to find the optimal level that minimizes cancellations while maintaining driver satisfaction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7922369" y="6132657"/>
            <a:ext cx="796671" cy="796671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BA5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Poetsen"/>
                  <a:ea typeface="Poetsen"/>
                  <a:cs typeface="Poetsen"/>
                  <a:sym typeface="Poetsen"/>
                </a:rPr>
                <a:t>2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9055942" y="5989782"/>
            <a:ext cx="8470058" cy="797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767"/>
              </a:lnSpc>
            </a:pPr>
            <a:r>
              <a:rPr lang="en-US" sz="4000" b="1" dirty="0">
                <a:solidFill>
                  <a:srgbClr val="3B435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Geographic Trends Analysis: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055942" y="6924278"/>
            <a:ext cx="8788072" cy="1607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1"/>
              </a:lnSpc>
            </a:pPr>
            <a:r>
              <a:rPr lang="en-US" sz="28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Conduct region-specific experiments to study how traffic, zip codes, and customer density impact cancellations and profits.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70826" y="9171641"/>
            <a:ext cx="20429652" cy="1749036"/>
            <a:chOff x="0" y="0"/>
            <a:chExt cx="27239536" cy="23320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546252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" name="Freeform 5"/>
          <p:cNvSpPr/>
          <p:nvPr/>
        </p:nvSpPr>
        <p:spPr>
          <a:xfrm>
            <a:off x="1301806" y="-1103942"/>
            <a:ext cx="5200640" cy="2675966"/>
          </a:xfrm>
          <a:custGeom>
            <a:avLst/>
            <a:gdLst/>
            <a:ahLst/>
            <a:cxnLst/>
            <a:rect l="l" t="t" r="r" b="b"/>
            <a:pathLst>
              <a:path w="5200640" h="2675966">
                <a:moveTo>
                  <a:pt x="0" y="0"/>
                </a:moveTo>
                <a:lnTo>
                  <a:pt x="5200641" y="0"/>
                </a:lnTo>
                <a:lnTo>
                  <a:pt x="5200641" y="2675966"/>
                </a:lnTo>
                <a:lnTo>
                  <a:pt x="0" y="26759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-7814647" y="1572024"/>
            <a:ext cx="15629295" cy="8581904"/>
          </a:xfrm>
          <a:custGeom>
            <a:avLst/>
            <a:gdLst/>
            <a:ahLst/>
            <a:cxnLst/>
            <a:rect l="l" t="t" r="r" b="b"/>
            <a:pathLst>
              <a:path w="15629295" h="8581904">
                <a:moveTo>
                  <a:pt x="0" y="0"/>
                </a:moveTo>
                <a:lnTo>
                  <a:pt x="15629294" y="0"/>
                </a:lnTo>
                <a:lnTo>
                  <a:pt x="15629294" y="8581903"/>
                </a:lnTo>
                <a:lnTo>
                  <a:pt x="0" y="85819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 rot="-10800000">
            <a:off x="5638800" y="274737"/>
            <a:ext cx="12854885" cy="2068881"/>
            <a:chOff x="0" y="0"/>
            <a:chExt cx="2783330" cy="44795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83330" cy="447953"/>
            </a:xfrm>
            <a:custGeom>
              <a:avLst/>
              <a:gdLst/>
              <a:ahLst/>
              <a:cxnLst/>
              <a:rect l="l" t="t" r="r" b="b"/>
              <a:pathLst>
                <a:path w="2783330" h="447953">
                  <a:moveTo>
                    <a:pt x="0" y="0"/>
                  </a:moveTo>
                  <a:lnTo>
                    <a:pt x="2580130" y="0"/>
                  </a:lnTo>
                  <a:lnTo>
                    <a:pt x="2783330" y="223976"/>
                  </a:lnTo>
                  <a:lnTo>
                    <a:pt x="2580130" y="447953"/>
                  </a:lnTo>
                  <a:lnTo>
                    <a:pt x="0" y="447953"/>
                  </a:lnTo>
                  <a:lnTo>
                    <a:pt x="203200" y="2239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77800" y="-57150"/>
              <a:ext cx="2529330" cy="5051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656131" y="803016"/>
            <a:ext cx="10756853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19"/>
              </a:lnSpc>
            </a:pPr>
            <a:r>
              <a:rPr lang="en-US" sz="8267" dirty="0">
                <a:solidFill>
                  <a:srgbClr val="3B435F"/>
                </a:solidFill>
                <a:latin typeface="Poetsen"/>
                <a:ea typeface="Poetsen"/>
                <a:cs typeface="Poetsen"/>
                <a:sym typeface="Poetsen"/>
              </a:rPr>
              <a:t>Future Consideration</a:t>
            </a:r>
          </a:p>
        </p:txBody>
      </p:sp>
      <p:sp>
        <p:nvSpPr>
          <p:cNvPr id="11" name="Freeform 11"/>
          <p:cNvSpPr/>
          <p:nvPr/>
        </p:nvSpPr>
        <p:spPr>
          <a:xfrm>
            <a:off x="4422844" y="419796"/>
            <a:ext cx="2731420" cy="744933"/>
          </a:xfrm>
          <a:custGeom>
            <a:avLst/>
            <a:gdLst/>
            <a:ahLst/>
            <a:cxnLst/>
            <a:rect l="l" t="t" r="r" b="b"/>
            <a:pathLst>
              <a:path w="2731420" h="744933">
                <a:moveTo>
                  <a:pt x="0" y="0"/>
                </a:moveTo>
                <a:lnTo>
                  <a:pt x="2731420" y="0"/>
                </a:lnTo>
                <a:lnTo>
                  <a:pt x="2731420" y="744933"/>
                </a:lnTo>
                <a:lnTo>
                  <a:pt x="0" y="7449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2" name="Group 12"/>
          <p:cNvGrpSpPr/>
          <p:nvPr/>
        </p:nvGrpSpPr>
        <p:grpSpPr>
          <a:xfrm>
            <a:off x="7942356" y="2983951"/>
            <a:ext cx="796671" cy="817282"/>
            <a:chOff x="0" y="-21028"/>
            <a:chExt cx="812800" cy="83382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BA5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199" y="-21028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339"/>
                </a:lnSpc>
              </a:pPr>
              <a:r>
                <a:rPr lang="en-US" sz="3099" dirty="0">
                  <a:solidFill>
                    <a:srgbClr val="000000"/>
                  </a:solidFill>
                  <a:latin typeface="Poetsen"/>
                  <a:ea typeface="Poetsen"/>
                  <a:cs typeface="Poetsen"/>
                  <a:sym typeface="Poetsen"/>
                </a:rPr>
                <a:t>3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9022214" y="2890891"/>
            <a:ext cx="7732935" cy="797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67"/>
              </a:lnSpc>
            </a:pPr>
            <a:r>
              <a:rPr lang="en-US" sz="4000" b="1" dirty="0">
                <a:solidFill>
                  <a:srgbClr val="3B435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Future Experiments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719040" y="3821844"/>
            <a:ext cx="9232058" cy="15824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31"/>
              </a:lnSpc>
            </a:pPr>
            <a:r>
              <a:rPr lang="en-US" sz="28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Test alternate penalty amounts (e.g., $5, $15) to find the optimal level that minimizes cancellations while maintaining driver satisfaction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7922369" y="6132657"/>
            <a:ext cx="796671" cy="796671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BA5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Poetsen"/>
                  <a:ea typeface="Poetsen"/>
                  <a:cs typeface="Poetsen"/>
                  <a:sym typeface="Poetsen"/>
                </a:rPr>
                <a:t>4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9055942" y="5989782"/>
            <a:ext cx="7732935" cy="797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67"/>
              </a:lnSpc>
            </a:pPr>
            <a:r>
              <a:rPr lang="en-US" sz="4000" b="1" dirty="0">
                <a:solidFill>
                  <a:srgbClr val="3B435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Cancellation History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055942" y="6924278"/>
            <a:ext cx="8788072" cy="1607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1"/>
              </a:lnSpc>
            </a:pPr>
            <a:r>
              <a:rPr lang="en-US" sz="28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Develop machine learning models to predict cancellations based on historical data (e.g., traffic, delivery distance, driver history).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70826" y="8905716"/>
            <a:ext cx="20429652" cy="1749036"/>
            <a:chOff x="0" y="0"/>
            <a:chExt cx="27239536" cy="23320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546252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187931" y="488529"/>
            <a:ext cx="17362349" cy="9781426"/>
            <a:chOff x="0" y="0"/>
            <a:chExt cx="23149799" cy="13041901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5980417" cy="10550439"/>
              <a:chOff x="0" y="0"/>
              <a:chExt cx="3156626" cy="2084037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3156626" cy="2084037"/>
              </a:xfrm>
              <a:custGeom>
                <a:avLst/>
                <a:gdLst/>
                <a:ahLst/>
                <a:cxnLst/>
                <a:rect l="l" t="t" r="r" b="b"/>
                <a:pathLst>
                  <a:path w="3156626" h="2084037">
                    <a:moveTo>
                      <a:pt x="20024" y="0"/>
                    </a:moveTo>
                    <a:lnTo>
                      <a:pt x="3136601" y="0"/>
                    </a:lnTo>
                    <a:cubicBezTo>
                      <a:pt x="3141912" y="0"/>
                      <a:pt x="3147005" y="2110"/>
                      <a:pt x="3150761" y="5865"/>
                    </a:cubicBezTo>
                    <a:cubicBezTo>
                      <a:pt x="3154516" y="9620"/>
                      <a:pt x="3156626" y="14714"/>
                      <a:pt x="3156626" y="20024"/>
                    </a:cubicBezTo>
                    <a:lnTo>
                      <a:pt x="3156626" y="2064013"/>
                    </a:lnTo>
                    <a:cubicBezTo>
                      <a:pt x="3156626" y="2069324"/>
                      <a:pt x="3154516" y="2074417"/>
                      <a:pt x="3150761" y="2078172"/>
                    </a:cubicBezTo>
                    <a:cubicBezTo>
                      <a:pt x="3147005" y="2081928"/>
                      <a:pt x="3141912" y="2084037"/>
                      <a:pt x="3136601" y="2084037"/>
                    </a:cubicBezTo>
                    <a:lnTo>
                      <a:pt x="20024" y="2084037"/>
                    </a:lnTo>
                    <a:cubicBezTo>
                      <a:pt x="14714" y="2084037"/>
                      <a:pt x="9620" y="2081928"/>
                      <a:pt x="5865" y="2078172"/>
                    </a:cubicBezTo>
                    <a:cubicBezTo>
                      <a:pt x="2110" y="2074417"/>
                      <a:pt x="0" y="2069324"/>
                      <a:pt x="0" y="2064013"/>
                    </a:cubicBezTo>
                    <a:lnTo>
                      <a:pt x="0" y="20024"/>
                    </a:lnTo>
                    <a:cubicBezTo>
                      <a:pt x="0" y="14714"/>
                      <a:pt x="2110" y="9620"/>
                      <a:pt x="5865" y="5865"/>
                    </a:cubicBezTo>
                    <a:cubicBezTo>
                      <a:pt x="9620" y="2110"/>
                      <a:pt x="14714" y="0"/>
                      <a:pt x="20024" y="0"/>
                    </a:cubicBezTo>
                    <a:close/>
                  </a:path>
                </a:pathLst>
              </a:custGeom>
              <a:solidFill>
                <a:srgbClr val="545454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57150"/>
                <a:ext cx="3156626" cy="214118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Freeform 9"/>
            <p:cNvSpPr/>
            <p:nvPr/>
          </p:nvSpPr>
          <p:spPr>
            <a:xfrm>
              <a:off x="0" y="330557"/>
              <a:ext cx="23149799" cy="12711344"/>
            </a:xfrm>
            <a:custGeom>
              <a:avLst/>
              <a:gdLst/>
              <a:ahLst/>
              <a:cxnLst/>
              <a:rect l="l" t="t" r="r" b="b"/>
              <a:pathLst>
                <a:path w="23149799" h="12711344">
                  <a:moveTo>
                    <a:pt x="0" y="0"/>
                  </a:moveTo>
                  <a:lnTo>
                    <a:pt x="23149799" y="0"/>
                  </a:lnTo>
                  <a:lnTo>
                    <a:pt x="23149799" y="12711344"/>
                  </a:lnTo>
                  <a:lnTo>
                    <a:pt x="0" y="127113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grpSp>
          <p:nvGrpSpPr>
            <p:cNvPr id="10" name="Group 10"/>
            <p:cNvGrpSpPr/>
            <p:nvPr/>
          </p:nvGrpSpPr>
          <p:grpSpPr>
            <a:xfrm>
              <a:off x="714942" y="720228"/>
              <a:ext cx="14499687" cy="7664074"/>
              <a:chOff x="0" y="0"/>
              <a:chExt cx="2284104" cy="1207305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284104" cy="1207305"/>
              </a:xfrm>
              <a:custGeom>
                <a:avLst/>
                <a:gdLst/>
                <a:ahLst/>
                <a:cxnLst/>
                <a:rect l="l" t="t" r="r" b="b"/>
                <a:pathLst>
                  <a:path w="2284104" h="1207305">
                    <a:moveTo>
                      <a:pt x="0" y="0"/>
                    </a:moveTo>
                    <a:lnTo>
                      <a:pt x="2284104" y="0"/>
                    </a:lnTo>
                    <a:lnTo>
                      <a:pt x="2284104" y="1207305"/>
                    </a:lnTo>
                    <a:lnTo>
                      <a:pt x="0" y="1207305"/>
                    </a:lnTo>
                    <a:close/>
                  </a:path>
                </a:pathLst>
              </a:custGeom>
              <a:solidFill>
                <a:srgbClr val="FEF7E4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66675"/>
                <a:ext cx="2284104" cy="1273980"/>
              </a:xfrm>
              <a:prstGeom prst="rect">
                <a:avLst/>
              </a:prstGeom>
            </p:spPr>
            <p:txBody>
              <a:bodyPr lIns="63700" tIns="63700" rIns="63700" bIns="63700" rtlCol="0" anchor="ctr"/>
              <a:lstStyle/>
              <a:p>
                <a:pPr algn="ctr">
                  <a:lnSpc>
                    <a:spcPts val="3335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3" name="Group 13"/>
          <p:cNvGrpSpPr/>
          <p:nvPr/>
        </p:nvGrpSpPr>
        <p:grpSpPr>
          <a:xfrm>
            <a:off x="5897173" y="3477418"/>
            <a:ext cx="650739" cy="650739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BA5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Poetsen"/>
                  <a:ea typeface="Poetsen"/>
                  <a:cs typeface="Poetsen"/>
                  <a:sym typeface="Poetsen"/>
                </a:rPr>
                <a:t>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5682346" y="1741377"/>
            <a:ext cx="8844587" cy="1063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03"/>
              </a:lnSpc>
            </a:pPr>
            <a:r>
              <a:rPr lang="en-US" sz="8147">
                <a:solidFill>
                  <a:srgbClr val="3B435F"/>
                </a:solidFill>
                <a:latin typeface="Poetsen"/>
                <a:ea typeface="Poetsen"/>
                <a:cs typeface="Poetsen"/>
                <a:sym typeface="Poetsen"/>
              </a:rPr>
              <a:t>Topic Outline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811383" y="3454258"/>
            <a:ext cx="3717370" cy="1175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58"/>
              </a:lnSpc>
            </a:pPr>
            <a:r>
              <a:rPr lang="en-US" sz="3327" b="1">
                <a:solidFill>
                  <a:srgbClr val="3B435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Background and Purpose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5897173" y="4738028"/>
            <a:ext cx="650739" cy="650739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BA5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Poetsen"/>
                  <a:ea typeface="Poetsen"/>
                  <a:cs typeface="Poetsen"/>
                  <a:sym typeface="Poetsen"/>
                </a:rPr>
                <a:t>2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6811383" y="4714868"/>
            <a:ext cx="3717370" cy="1175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58"/>
              </a:lnSpc>
            </a:pPr>
            <a:r>
              <a:rPr lang="en-US" sz="3327" b="1">
                <a:solidFill>
                  <a:srgbClr val="3B435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Metrics and Methods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5897173" y="6080719"/>
            <a:ext cx="650739" cy="650739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BA5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Poetsen"/>
                  <a:ea typeface="Poetsen"/>
                  <a:cs typeface="Poetsen"/>
                  <a:sym typeface="Poetsen"/>
                </a:rPr>
                <a:t>3</a:t>
              </a: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6811383" y="6057559"/>
            <a:ext cx="3717370" cy="593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58"/>
              </a:lnSpc>
            </a:pPr>
            <a:r>
              <a:rPr lang="en-US" sz="3327" b="1">
                <a:solidFill>
                  <a:srgbClr val="3B435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Analysis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10775055" y="3461280"/>
            <a:ext cx="650739" cy="650739"/>
            <a:chOff x="-18555" y="-20157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-18555" y="-20157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BA5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r>
                <a:rPr lang="en-US" sz="2299" dirty="0">
                  <a:solidFill>
                    <a:srgbClr val="000000"/>
                  </a:solidFill>
                  <a:latin typeface="Poetsen"/>
                  <a:ea typeface="Poetsen"/>
                  <a:cs typeface="Poetsen"/>
                  <a:sym typeface="Poetsen"/>
                </a:rPr>
                <a:t>4</a:t>
              </a:r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11650199" y="3454258"/>
            <a:ext cx="3717370" cy="593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58"/>
              </a:lnSpc>
            </a:pPr>
            <a:r>
              <a:rPr lang="en-US" sz="3327" b="1">
                <a:solidFill>
                  <a:srgbClr val="3B435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Conclusions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10731356" y="4677022"/>
            <a:ext cx="650739" cy="650739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BA5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r>
                <a:rPr lang="en-US" sz="2299" dirty="0">
                  <a:solidFill>
                    <a:srgbClr val="000000"/>
                  </a:solidFill>
                  <a:latin typeface="Poetsen"/>
                  <a:ea typeface="Poetsen"/>
                  <a:cs typeface="Poetsen"/>
                  <a:sym typeface="Poetsen"/>
                </a:rPr>
                <a:t>5</a:t>
              </a:r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1577046" y="4701718"/>
            <a:ext cx="4145007" cy="593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58"/>
              </a:lnSpc>
            </a:pPr>
            <a:r>
              <a:rPr lang="en-US" sz="3327" b="1" dirty="0">
                <a:solidFill>
                  <a:srgbClr val="3B435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Recommendations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10731356" y="5890751"/>
            <a:ext cx="650739" cy="650739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BA5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r>
                <a:rPr lang="en-US" sz="2299" dirty="0">
                  <a:solidFill>
                    <a:srgbClr val="000000"/>
                  </a:solidFill>
                  <a:latin typeface="Poetsen"/>
                  <a:ea typeface="Poetsen"/>
                  <a:cs typeface="Poetsen"/>
                  <a:sym typeface="Poetsen"/>
                </a:rPr>
                <a:t>6</a:t>
              </a:r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11631813" y="5827574"/>
            <a:ext cx="3717370" cy="1174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58"/>
              </a:lnSpc>
            </a:pPr>
            <a:r>
              <a:rPr lang="en-US" sz="3327" b="1" dirty="0">
                <a:solidFill>
                  <a:srgbClr val="3B435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Future Considerations</a:t>
            </a:r>
          </a:p>
        </p:txBody>
      </p:sp>
      <p:sp>
        <p:nvSpPr>
          <p:cNvPr id="38" name="Freeform 38"/>
          <p:cNvSpPr/>
          <p:nvPr/>
        </p:nvSpPr>
        <p:spPr>
          <a:xfrm flipH="1">
            <a:off x="503190" y="1891483"/>
            <a:ext cx="5042317" cy="8378472"/>
          </a:xfrm>
          <a:custGeom>
            <a:avLst/>
            <a:gdLst/>
            <a:ahLst/>
            <a:cxnLst/>
            <a:rect l="l" t="t" r="r" b="b"/>
            <a:pathLst>
              <a:path w="5042317" h="8378472">
                <a:moveTo>
                  <a:pt x="5042317" y="0"/>
                </a:moveTo>
                <a:lnTo>
                  <a:pt x="0" y="0"/>
                </a:lnTo>
                <a:lnTo>
                  <a:pt x="0" y="8378472"/>
                </a:lnTo>
                <a:lnTo>
                  <a:pt x="5042317" y="8378472"/>
                </a:lnTo>
                <a:lnTo>
                  <a:pt x="504231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70826" y="9171641"/>
            <a:ext cx="20429652" cy="1749036"/>
            <a:chOff x="0" y="0"/>
            <a:chExt cx="27239536" cy="23320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546252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" name="Freeform 5"/>
          <p:cNvSpPr/>
          <p:nvPr/>
        </p:nvSpPr>
        <p:spPr>
          <a:xfrm>
            <a:off x="4596682" y="4396422"/>
            <a:ext cx="9932701" cy="5453956"/>
          </a:xfrm>
          <a:custGeom>
            <a:avLst/>
            <a:gdLst/>
            <a:ahLst/>
            <a:cxnLst/>
            <a:rect l="l" t="t" r="r" b="b"/>
            <a:pathLst>
              <a:path w="9932701" h="5453956">
                <a:moveTo>
                  <a:pt x="0" y="0"/>
                </a:moveTo>
                <a:lnTo>
                  <a:pt x="9932701" y="0"/>
                </a:lnTo>
                <a:lnTo>
                  <a:pt x="9932701" y="5453956"/>
                </a:lnTo>
                <a:lnTo>
                  <a:pt x="0" y="54539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2435319" y="4651376"/>
            <a:ext cx="2292240" cy="4944048"/>
          </a:xfrm>
          <a:custGeom>
            <a:avLst/>
            <a:gdLst/>
            <a:ahLst/>
            <a:cxnLst/>
            <a:rect l="l" t="t" r="r" b="b"/>
            <a:pathLst>
              <a:path w="2292240" h="4944048">
                <a:moveTo>
                  <a:pt x="0" y="0"/>
                </a:moveTo>
                <a:lnTo>
                  <a:pt x="2292241" y="0"/>
                </a:lnTo>
                <a:lnTo>
                  <a:pt x="2292241" y="4944048"/>
                </a:lnTo>
                <a:lnTo>
                  <a:pt x="0" y="49440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-1152947" y="4651376"/>
            <a:ext cx="3189977" cy="5300566"/>
          </a:xfrm>
          <a:custGeom>
            <a:avLst/>
            <a:gdLst/>
            <a:ahLst/>
            <a:cxnLst/>
            <a:rect l="l" t="t" r="r" b="b"/>
            <a:pathLst>
              <a:path w="3189977" h="5300566">
                <a:moveTo>
                  <a:pt x="0" y="0"/>
                </a:moveTo>
                <a:lnTo>
                  <a:pt x="3189977" y="0"/>
                </a:lnTo>
                <a:lnTo>
                  <a:pt x="3189977" y="5300566"/>
                </a:lnTo>
                <a:lnTo>
                  <a:pt x="0" y="53005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4093544" y="4396422"/>
            <a:ext cx="4194456" cy="5492741"/>
          </a:xfrm>
          <a:custGeom>
            <a:avLst/>
            <a:gdLst/>
            <a:ahLst/>
            <a:cxnLst/>
            <a:rect l="l" t="t" r="r" b="b"/>
            <a:pathLst>
              <a:path w="4194456" h="5492741">
                <a:moveTo>
                  <a:pt x="0" y="0"/>
                </a:moveTo>
                <a:lnTo>
                  <a:pt x="4194456" y="0"/>
                </a:lnTo>
                <a:lnTo>
                  <a:pt x="4194456" y="5492741"/>
                </a:lnTo>
                <a:lnTo>
                  <a:pt x="0" y="549274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-1841303" y="209281"/>
            <a:ext cx="5200640" cy="2675966"/>
          </a:xfrm>
          <a:custGeom>
            <a:avLst/>
            <a:gdLst/>
            <a:ahLst/>
            <a:cxnLst/>
            <a:rect l="l" t="t" r="r" b="b"/>
            <a:pathLst>
              <a:path w="5200640" h="2675966">
                <a:moveTo>
                  <a:pt x="0" y="0"/>
                </a:moveTo>
                <a:lnTo>
                  <a:pt x="5200641" y="0"/>
                </a:lnTo>
                <a:lnTo>
                  <a:pt x="5200641" y="2675966"/>
                </a:lnTo>
                <a:lnTo>
                  <a:pt x="0" y="267596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5839065" y="433762"/>
            <a:ext cx="4382593" cy="2860638"/>
          </a:xfrm>
          <a:custGeom>
            <a:avLst/>
            <a:gdLst/>
            <a:ahLst/>
            <a:cxnLst/>
            <a:rect l="l" t="t" r="r" b="b"/>
            <a:pathLst>
              <a:path w="4382593" h="2860638">
                <a:moveTo>
                  <a:pt x="0" y="0"/>
                </a:moveTo>
                <a:lnTo>
                  <a:pt x="4382593" y="0"/>
                </a:lnTo>
                <a:lnTo>
                  <a:pt x="4382593" y="2860638"/>
                </a:lnTo>
                <a:lnTo>
                  <a:pt x="0" y="286063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 flipH="1">
            <a:off x="614862" y="209281"/>
            <a:ext cx="2528893" cy="689698"/>
          </a:xfrm>
          <a:custGeom>
            <a:avLst/>
            <a:gdLst/>
            <a:ahLst/>
            <a:cxnLst/>
            <a:rect l="l" t="t" r="r" b="b"/>
            <a:pathLst>
              <a:path w="2528893" h="689698">
                <a:moveTo>
                  <a:pt x="2528893" y="0"/>
                </a:moveTo>
                <a:lnTo>
                  <a:pt x="0" y="0"/>
                </a:lnTo>
                <a:lnTo>
                  <a:pt x="0" y="689699"/>
                </a:lnTo>
                <a:lnTo>
                  <a:pt x="2528893" y="689699"/>
                </a:lnTo>
                <a:lnTo>
                  <a:pt x="2528893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15975619" y="803395"/>
            <a:ext cx="2312381" cy="630649"/>
          </a:xfrm>
          <a:custGeom>
            <a:avLst/>
            <a:gdLst/>
            <a:ahLst/>
            <a:cxnLst/>
            <a:rect l="l" t="t" r="r" b="b"/>
            <a:pathLst>
              <a:path w="2312381" h="630649">
                <a:moveTo>
                  <a:pt x="0" y="0"/>
                </a:moveTo>
                <a:lnTo>
                  <a:pt x="2312381" y="0"/>
                </a:lnTo>
                <a:lnTo>
                  <a:pt x="2312381" y="630649"/>
                </a:lnTo>
                <a:lnTo>
                  <a:pt x="0" y="63064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TextBox 13"/>
          <p:cNvSpPr txBox="1"/>
          <p:nvPr/>
        </p:nvSpPr>
        <p:spPr>
          <a:xfrm>
            <a:off x="1517750" y="1634069"/>
            <a:ext cx="15252501" cy="1180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36"/>
              </a:lnSpc>
            </a:pPr>
            <a:r>
              <a:rPr lang="en-US" sz="9109">
                <a:solidFill>
                  <a:srgbClr val="3B435F"/>
                </a:solidFill>
                <a:latin typeface="Poetsen"/>
                <a:ea typeface="Poetsen"/>
                <a:cs typeface="Poetsen"/>
                <a:sym typeface="Poetsen"/>
              </a:rPr>
              <a:t>Thank you for listening!</a:t>
            </a:r>
          </a:p>
        </p:txBody>
      </p:sp>
      <p:sp>
        <p:nvSpPr>
          <p:cNvPr id="14" name="Freeform 14"/>
          <p:cNvSpPr/>
          <p:nvPr/>
        </p:nvSpPr>
        <p:spPr>
          <a:xfrm>
            <a:off x="6509322" y="-1674244"/>
            <a:ext cx="4382593" cy="2860638"/>
          </a:xfrm>
          <a:custGeom>
            <a:avLst/>
            <a:gdLst/>
            <a:ahLst/>
            <a:cxnLst/>
            <a:rect l="l" t="t" r="r" b="b"/>
            <a:pathLst>
              <a:path w="4382593" h="2860638">
                <a:moveTo>
                  <a:pt x="0" y="0"/>
                </a:moveTo>
                <a:lnTo>
                  <a:pt x="4382593" y="0"/>
                </a:lnTo>
                <a:lnTo>
                  <a:pt x="4382593" y="2860638"/>
                </a:lnTo>
                <a:lnTo>
                  <a:pt x="0" y="286063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047464" y="-248237"/>
            <a:ext cx="5587787" cy="2875171"/>
          </a:xfrm>
          <a:custGeom>
            <a:avLst/>
            <a:gdLst/>
            <a:ahLst/>
            <a:cxnLst/>
            <a:rect l="l" t="t" r="r" b="b"/>
            <a:pathLst>
              <a:path w="5587787" h="2875171">
                <a:moveTo>
                  <a:pt x="0" y="0"/>
                </a:moveTo>
                <a:lnTo>
                  <a:pt x="5587787" y="0"/>
                </a:lnTo>
                <a:lnTo>
                  <a:pt x="5587787" y="2875171"/>
                </a:lnTo>
                <a:lnTo>
                  <a:pt x="0" y="28751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8270319" y="811709"/>
            <a:ext cx="8801558" cy="8446591"/>
            <a:chOff x="0" y="-57150"/>
            <a:chExt cx="2318106" cy="222461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18106" cy="2167467"/>
            </a:xfrm>
            <a:custGeom>
              <a:avLst/>
              <a:gdLst/>
              <a:ahLst/>
              <a:cxnLst/>
              <a:rect l="l" t="t" r="r" b="b"/>
              <a:pathLst>
                <a:path w="2318106" h="2167467">
                  <a:moveTo>
                    <a:pt x="0" y="0"/>
                  </a:moveTo>
                  <a:lnTo>
                    <a:pt x="2318106" y="0"/>
                  </a:lnTo>
                  <a:lnTo>
                    <a:pt x="231810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EF7E4"/>
            </a:solidFill>
            <a:ln w="171450" cap="sq">
              <a:solidFill>
                <a:srgbClr val="BD651D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2318106" cy="2224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64000"/>
          </a:blip>
          <a:stretch>
            <a:fillRect/>
          </a:stretch>
        </p:blipFill>
        <p:spPr>
          <a:xfrm>
            <a:off x="8703358" y="1299488"/>
            <a:ext cx="7786908" cy="7688023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7" name="TextBox 7"/>
          <p:cNvSpPr txBox="1"/>
          <p:nvPr/>
        </p:nvSpPr>
        <p:spPr>
          <a:xfrm>
            <a:off x="1592798" y="433859"/>
            <a:ext cx="6947097" cy="189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01"/>
              </a:lnSpc>
            </a:pPr>
            <a:r>
              <a:rPr lang="en-US" sz="7527" dirty="0">
                <a:solidFill>
                  <a:srgbClr val="3B435F"/>
                </a:solidFill>
                <a:latin typeface="Poetsen"/>
                <a:ea typeface="Poetsen"/>
                <a:cs typeface="Poetsen"/>
                <a:sym typeface="Poetsen"/>
              </a:rPr>
              <a:t>Background and Purpose</a:t>
            </a:r>
          </a:p>
        </p:txBody>
      </p:sp>
      <p:sp>
        <p:nvSpPr>
          <p:cNvPr id="8" name="Freeform 8"/>
          <p:cNvSpPr/>
          <p:nvPr/>
        </p:nvSpPr>
        <p:spPr>
          <a:xfrm flipH="1">
            <a:off x="-1765194" y="7820715"/>
            <a:ext cx="5587787" cy="2875171"/>
          </a:xfrm>
          <a:custGeom>
            <a:avLst/>
            <a:gdLst/>
            <a:ahLst/>
            <a:cxnLst/>
            <a:rect l="l" t="t" r="r" b="b"/>
            <a:pathLst>
              <a:path w="5587787" h="2875171">
                <a:moveTo>
                  <a:pt x="5587788" y="0"/>
                </a:moveTo>
                <a:lnTo>
                  <a:pt x="0" y="0"/>
                </a:lnTo>
                <a:lnTo>
                  <a:pt x="0" y="2875170"/>
                </a:lnTo>
                <a:lnTo>
                  <a:pt x="5587788" y="2875170"/>
                </a:lnTo>
                <a:lnTo>
                  <a:pt x="558778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1058196" y="2623247"/>
            <a:ext cx="6917681" cy="6571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4222" lvl="1" indent="-272111" algn="l">
              <a:buFont typeface="Arial"/>
              <a:buChar char="•"/>
            </a:pPr>
            <a:r>
              <a:rPr lang="en-US" sz="2520" spc="2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FetchFood</a:t>
            </a:r>
            <a:r>
              <a:rPr lang="en-US" sz="25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wants to reduce driver cancellations because they financially impact both </a:t>
            </a:r>
            <a:r>
              <a:rPr lang="en-US" sz="2520" spc="2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FetchFood</a:t>
            </a:r>
            <a:r>
              <a:rPr lang="en-US" sz="25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and its partners (restaurants/grocery stores).</a:t>
            </a:r>
          </a:p>
          <a:p>
            <a:pPr algn="l">
              <a:lnSpc>
                <a:spcPts val="3781"/>
              </a:lnSpc>
            </a:pPr>
            <a:endParaRPr lang="en-US" sz="2520" spc="2" dirty="0">
              <a:solidFill>
                <a:srgbClr val="242D4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544222" lvl="1" indent="-272111" algn="l">
              <a:buFont typeface="Arial"/>
              <a:buChar char="•"/>
            </a:pPr>
            <a:r>
              <a:rPr lang="en-US" sz="25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Three cancellation penalties were tested: $0 (control), $10 (treatment 1), and $20 (treatment 2).</a:t>
            </a:r>
          </a:p>
          <a:p>
            <a:pPr algn="l">
              <a:lnSpc>
                <a:spcPts val="3781"/>
              </a:lnSpc>
            </a:pPr>
            <a:endParaRPr lang="en-US" sz="2520" spc="2" dirty="0">
              <a:solidFill>
                <a:srgbClr val="242D4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544222" lvl="1" indent="-272111" algn="l">
              <a:buFont typeface="Arial"/>
              <a:buChar char="•"/>
            </a:pPr>
            <a:r>
              <a:rPr lang="en-US" sz="25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The task is to determine which penalty balances short-term profit maximization with long-term growth.</a:t>
            </a:r>
          </a:p>
          <a:p>
            <a:pPr marL="544222" lvl="1" indent="-272111" algn="l">
              <a:lnSpc>
                <a:spcPts val="3781"/>
              </a:lnSpc>
              <a:buFont typeface="Arial"/>
              <a:buChar char="•"/>
            </a:pPr>
            <a:endParaRPr lang="en-US" sz="2520" spc="2" dirty="0">
              <a:solidFill>
                <a:srgbClr val="242D4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544222" lvl="1" indent="-272111">
              <a:buFont typeface="Arial"/>
              <a:buChar char="•"/>
            </a:pPr>
            <a:r>
              <a:rPr lang="en-US" sz="25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Understand Driver and Customer </a:t>
            </a:r>
            <a:r>
              <a:rPr lang="en-US" sz="2520" spc="2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behaviour</a:t>
            </a:r>
            <a:r>
              <a:rPr lang="en-US" sz="25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to shape strategic decisions</a:t>
            </a:r>
          </a:p>
          <a:p>
            <a:pPr marL="544222" lvl="1" indent="-272111" algn="l">
              <a:lnSpc>
                <a:spcPts val="3781"/>
              </a:lnSpc>
              <a:buFont typeface="Arial"/>
              <a:buChar char="•"/>
            </a:pPr>
            <a:endParaRPr lang="en-US" sz="2520" spc="2" dirty="0">
              <a:solidFill>
                <a:srgbClr val="242D4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5041764" y="306697"/>
            <a:ext cx="2030113" cy="553667"/>
          </a:xfrm>
          <a:custGeom>
            <a:avLst/>
            <a:gdLst/>
            <a:ahLst/>
            <a:cxnLst/>
            <a:rect l="l" t="t" r="r" b="b"/>
            <a:pathLst>
              <a:path w="2030113" h="553667">
                <a:moveTo>
                  <a:pt x="0" y="0"/>
                </a:moveTo>
                <a:lnTo>
                  <a:pt x="2030113" y="0"/>
                </a:lnTo>
                <a:lnTo>
                  <a:pt x="2030113" y="553667"/>
                </a:lnTo>
                <a:lnTo>
                  <a:pt x="0" y="5536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 flipH="1">
            <a:off x="532451" y="9299474"/>
            <a:ext cx="2030113" cy="553667"/>
          </a:xfrm>
          <a:custGeom>
            <a:avLst/>
            <a:gdLst/>
            <a:ahLst/>
            <a:cxnLst/>
            <a:rect l="l" t="t" r="r" b="b"/>
            <a:pathLst>
              <a:path w="2030113" h="553667">
                <a:moveTo>
                  <a:pt x="2030113" y="0"/>
                </a:moveTo>
                <a:lnTo>
                  <a:pt x="0" y="0"/>
                </a:lnTo>
                <a:lnTo>
                  <a:pt x="0" y="553667"/>
                </a:lnTo>
                <a:lnTo>
                  <a:pt x="2030113" y="553667"/>
                </a:lnTo>
                <a:lnTo>
                  <a:pt x="203011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B552BE-D1DF-8DC2-6897-CC9696644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AF40CF1-0C39-23CC-67FC-A8DC31ABBF62}"/>
              </a:ext>
            </a:extLst>
          </p:cNvPr>
          <p:cNvGrpSpPr/>
          <p:nvPr/>
        </p:nvGrpSpPr>
        <p:grpSpPr>
          <a:xfrm>
            <a:off x="-1070826" y="8905716"/>
            <a:ext cx="20429652" cy="1749036"/>
            <a:chOff x="0" y="0"/>
            <a:chExt cx="27239536" cy="2332049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D4BD372-55CA-66E0-FE6A-9407675CCAA3}"/>
                </a:ext>
              </a:extLst>
            </p:cNvPr>
            <p:cNvSpPr/>
            <p:nvPr/>
          </p:nvSpPr>
          <p:spPr>
            <a:xfrm>
              <a:off x="0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60960701-EF4E-0A94-2047-BB044AF38BB1}"/>
                </a:ext>
              </a:extLst>
            </p:cNvPr>
            <p:cNvSpPr/>
            <p:nvPr/>
          </p:nvSpPr>
          <p:spPr>
            <a:xfrm>
              <a:off x="13546252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3CFCC7F8-B2AE-FD26-59D8-92B4659EF668}"/>
              </a:ext>
            </a:extLst>
          </p:cNvPr>
          <p:cNvSpPr/>
          <p:nvPr/>
        </p:nvSpPr>
        <p:spPr>
          <a:xfrm>
            <a:off x="13748104" y="0"/>
            <a:ext cx="5303293" cy="2728785"/>
          </a:xfrm>
          <a:custGeom>
            <a:avLst/>
            <a:gdLst/>
            <a:ahLst/>
            <a:cxnLst/>
            <a:rect l="l" t="t" r="r" b="b"/>
            <a:pathLst>
              <a:path w="5303293" h="2728785">
                <a:moveTo>
                  <a:pt x="0" y="0"/>
                </a:moveTo>
                <a:lnTo>
                  <a:pt x="5303293" y="0"/>
                </a:lnTo>
                <a:lnTo>
                  <a:pt x="5303293" y="2728785"/>
                </a:lnTo>
                <a:lnTo>
                  <a:pt x="0" y="27287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49F08EB4-C90E-ACC5-980A-B6FF40E58ABF}"/>
              </a:ext>
            </a:extLst>
          </p:cNvPr>
          <p:cNvSpPr/>
          <p:nvPr/>
        </p:nvSpPr>
        <p:spPr>
          <a:xfrm>
            <a:off x="10688000" y="1280920"/>
            <a:ext cx="8709150" cy="8598306"/>
          </a:xfrm>
          <a:custGeom>
            <a:avLst/>
            <a:gdLst/>
            <a:ahLst/>
            <a:cxnLst/>
            <a:rect l="l" t="t" r="r" b="b"/>
            <a:pathLst>
              <a:path w="8709150" h="8598306">
                <a:moveTo>
                  <a:pt x="0" y="0"/>
                </a:moveTo>
                <a:lnTo>
                  <a:pt x="8709150" y="0"/>
                </a:lnTo>
                <a:lnTo>
                  <a:pt x="8709150" y="8598306"/>
                </a:lnTo>
                <a:lnTo>
                  <a:pt x="0" y="85983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622EFFC2-71DF-4FD1-7781-2B656A3629EE}"/>
              </a:ext>
            </a:extLst>
          </p:cNvPr>
          <p:cNvGrpSpPr/>
          <p:nvPr/>
        </p:nvGrpSpPr>
        <p:grpSpPr>
          <a:xfrm>
            <a:off x="-1371600" y="540702"/>
            <a:ext cx="12939588" cy="2534471"/>
            <a:chOff x="0" y="0"/>
            <a:chExt cx="2801670" cy="548762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3A7139A-3FD1-EFEE-8C0D-9D5085EB08C2}"/>
                </a:ext>
              </a:extLst>
            </p:cNvPr>
            <p:cNvSpPr/>
            <p:nvPr/>
          </p:nvSpPr>
          <p:spPr>
            <a:xfrm>
              <a:off x="0" y="0"/>
              <a:ext cx="2801670" cy="548762"/>
            </a:xfrm>
            <a:custGeom>
              <a:avLst/>
              <a:gdLst/>
              <a:ahLst/>
              <a:cxnLst/>
              <a:rect l="l" t="t" r="r" b="b"/>
              <a:pathLst>
                <a:path w="2801670" h="548762">
                  <a:moveTo>
                    <a:pt x="0" y="0"/>
                  </a:moveTo>
                  <a:lnTo>
                    <a:pt x="2598470" y="0"/>
                  </a:lnTo>
                  <a:lnTo>
                    <a:pt x="2801670" y="274381"/>
                  </a:lnTo>
                  <a:lnTo>
                    <a:pt x="2598470" y="548762"/>
                  </a:lnTo>
                  <a:lnTo>
                    <a:pt x="0" y="548762"/>
                  </a:lnTo>
                  <a:lnTo>
                    <a:pt x="203200" y="274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019A0060-0FA5-E510-F79A-444073301C12}"/>
                </a:ext>
              </a:extLst>
            </p:cNvPr>
            <p:cNvSpPr txBox="1"/>
            <p:nvPr/>
          </p:nvSpPr>
          <p:spPr>
            <a:xfrm>
              <a:off x="177800" y="-57150"/>
              <a:ext cx="2547670" cy="6059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962B0447-B5B3-717B-616E-0F78D1423555}"/>
              </a:ext>
            </a:extLst>
          </p:cNvPr>
          <p:cNvSpPr txBox="1"/>
          <p:nvPr/>
        </p:nvSpPr>
        <p:spPr>
          <a:xfrm>
            <a:off x="1371600" y="824837"/>
            <a:ext cx="8363273" cy="2089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19"/>
              </a:lnSpc>
            </a:pPr>
            <a:r>
              <a:rPr lang="en-US" sz="8267" dirty="0">
                <a:solidFill>
                  <a:srgbClr val="3B435F"/>
                </a:solidFill>
                <a:latin typeface="Poetsen"/>
                <a:ea typeface="Poetsen"/>
                <a:cs typeface="Poetsen"/>
                <a:sym typeface="Poetsen"/>
              </a:rPr>
              <a:t>Background and Purpose 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5BD05552-4C0E-0FBD-0C5A-8BEC3CB0B81F}"/>
              </a:ext>
            </a:extLst>
          </p:cNvPr>
          <p:cNvSpPr txBox="1"/>
          <p:nvPr/>
        </p:nvSpPr>
        <p:spPr>
          <a:xfrm>
            <a:off x="-27584" y="3342709"/>
            <a:ext cx="9226721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09"/>
              </a:lnSpc>
            </a:pPr>
            <a:r>
              <a:rPr lang="en-US" sz="3591" b="1" dirty="0">
                <a:solidFill>
                  <a:srgbClr val="3B435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                                     Problem Statement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298086FC-5141-4420-B40E-663C996B1BB2}"/>
              </a:ext>
            </a:extLst>
          </p:cNvPr>
          <p:cNvSpPr txBox="1"/>
          <p:nvPr/>
        </p:nvSpPr>
        <p:spPr>
          <a:xfrm>
            <a:off x="228602" y="4055135"/>
            <a:ext cx="13519502" cy="48140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231"/>
              </a:lnSpc>
              <a:buFont typeface="Arial" panose="020B0604020202020204" pitchFamily="34" charset="0"/>
              <a:buChar char="•"/>
            </a:pPr>
            <a:r>
              <a:rPr lang="en-US" sz="2820" b="1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Issue: </a:t>
            </a:r>
            <a:r>
              <a:rPr lang="en-US" sz="28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Frequent cancellations by drivers may create inconsistencies in service delivery.</a:t>
            </a:r>
          </a:p>
          <a:p>
            <a:pPr marL="457200" indent="-457200">
              <a:lnSpc>
                <a:spcPts val="4231"/>
              </a:lnSpc>
              <a:buFont typeface="Arial" panose="020B0604020202020204" pitchFamily="34" charset="0"/>
              <a:buChar char="•"/>
            </a:pPr>
            <a:endParaRPr lang="en-US" sz="2820" b="1" spc="2" dirty="0">
              <a:solidFill>
                <a:srgbClr val="242D4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indent="-457200">
              <a:lnSpc>
                <a:spcPts val="4231"/>
              </a:lnSpc>
              <a:buFont typeface="Arial" panose="020B0604020202020204" pitchFamily="34" charset="0"/>
              <a:buChar char="•"/>
            </a:pPr>
            <a:r>
              <a:rPr lang="en-US" sz="2820" b="1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Why It Matters: </a:t>
            </a:r>
            <a:r>
              <a:rPr lang="en-US" sz="28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High cancellations affect profit margins and customer satisfaction and implementation of penalties may influence driver behavior but could pose challenges for driver </a:t>
            </a:r>
            <a:r>
              <a:rPr lang="en-US" sz="2820" spc="2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retencion</a:t>
            </a:r>
            <a:endParaRPr lang="en-US" sz="2820" spc="2" dirty="0">
              <a:solidFill>
                <a:srgbClr val="242D4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indent="-457200">
              <a:lnSpc>
                <a:spcPts val="4231"/>
              </a:lnSpc>
              <a:buFont typeface="Arial" panose="020B0604020202020204" pitchFamily="34" charset="0"/>
              <a:buChar char="•"/>
            </a:pPr>
            <a:endParaRPr lang="en-US" sz="2820" b="1" spc="2" dirty="0">
              <a:solidFill>
                <a:srgbClr val="242D4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indent="-457200">
              <a:lnSpc>
                <a:spcPts val="4231"/>
              </a:lnSpc>
              <a:buFont typeface="Arial" panose="020B0604020202020204" pitchFamily="34" charset="0"/>
              <a:buChar char="•"/>
            </a:pPr>
            <a:r>
              <a:rPr lang="en-US" sz="2820" b="1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Goal: </a:t>
            </a:r>
            <a:r>
              <a:rPr lang="en-US" sz="28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Understand the trade-offs and identify solutions that benefit both customers and drivers</a:t>
            </a:r>
            <a:endParaRPr lang="en-US" sz="2820" b="1" spc="2" dirty="0">
              <a:solidFill>
                <a:srgbClr val="242D4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FF187A41-E9BB-64D4-1EF0-8FC782D03C6D}"/>
              </a:ext>
            </a:extLst>
          </p:cNvPr>
          <p:cNvSpPr/>
          <p:nvPr/>
        </p:nvSpPr>
        <p:spPr>
          <a:xfrm rot="-837042" flipH="1">
            <a:off x="12961594" y="683851"/>
            <a:ext cx="2528893" cy="689698"/>
          </a:xfrm>
          <a:custGeom>
            <a:avLst/>
            <a:gdLst/>
            <a:ahLst/>
            <a:cxnLst/>
            <a:rect l="l" t="t" r="r" b="b"/>
            <a:pathLst>
              <a:path w="2528893" h="689698">
                <a:moveTo>
                  <a:pt x="2528893" y="0"/>
                </a:moveTo>
                <a:lnTo>
                  <a:pt x="0" y="0"/>
                </a:lnTo>
                <a:lnTo>
                  <a:pt x="0" y="689698"/>
                </a:lnTo>
                <a:lnTo>
                  <a:pt x="2528893" y="689698"/>
                </a:lnTo>
                <a:lnTo>
                  <a:pt x="252889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07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70826" y="8905716"/>
            <a:ext cx="20429652" cy="1749036"/>
            <a:chOff x="0" y="0"/>
            <a:chExt cx="27239536" cy="23320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546252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" name="Freeform 5"/>
          <p:cNvSpPr/>
          <p:nvPr/>
        </p:nvSpPr>
        <p:spPr>
          <a:xfrm>
            <a:off x="13748104" y="0"/>
            <a:ext cx="5303293" cy="2728785"/>
          </a:xfrm>
          <a:custGeom>
            <a:avLst/>
            <a:gdLst/>
            <a:ahLst/>
            <a:cxnLst/>
            <a:rect l="l" t="t" r="r" b="b"/>
            <a:pathLst>
              <a:path w="5303293" h="2728785">
                <a:moveTo>
                  <a:pt x="0" y="0"/>
                </a:moveTo>
                <a:lnTo>
                  <a:pt x="5303293" y="0"/>
                </a:lnTo>
                <a:lnTo>
                  <a:pt x="5303293" y="2728785"/>
                </a:lnTo>
                <a:lnTo>
                  <a:pt x="0" y="27287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0688000" y="1280920"/>
            <a:ext cx="8709150" cy="8598306"/>
          </a:xfrm>
          <a:custGeom>
            <a:avLst/>
            <a:gdLst/>
            <a:ahLst/>
            <a:cxnLst/>
            <a:rect l="l" t="t" r="r" b="b"/>
            <a:pathLst>
              <a:path w="8709150" h="8598306">
                <a:moveTo>
                  <a:pt x="0" y="0"/>
                </a:moveTo>
                <a:lnTo>
                  <a:pt x="8709150" y="0"/>
                </a:lnTo>
                <a:lnTo>
                  <a:pt x="8709150" y="8598306"/>
                </a:lnTo>
                <a:lnTo>
                  <a:pt x="0" y="85983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-1310329" y="851816"/>
            <a:ext cx="12939588" cy="2534471"/>
            <a:chOff x="0" y="0"/>
            <a:chExt cx="2801670" cy="5487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801670" cy="548762"/>
            </a:xfrm>
            <a:custGeom>
              <a:avLst/>
              <a:gdLst/>
              <a:ahLst/>
              <a:cxnLst/>
              <a:rect l="l" t="t" r="r" b="b"/>
              <a:pathLst>
                <a:path w="2801670" h="548762">
                  <a:moveTo>
                    <a:pt x="0" y="0"/>
                  </a:moveTo>
                  <a:lnTo>
                    <a:pt x="2598470" y="0"/>
                  </a:lnTo>
                  <a:lnTo>
                    <a:pt x="2801670" y="274381"/>
                  </a:lnTo>
                  <a:lnTo>
                    <a:pt x="2598470" y="548762"/>
                  </a:lnTo>
                  <a:lnTo>
                    <a:pt x="0" y="548762"/>
                  </a:lnTo>
                  <a:lnTo>
                    <a:pt x="203200" y="274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77800" y="-57150"/>
              <a:ext cx="2547670" cy="6059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15153" y="1296944"/>
            <a:ext cx="8363273" cy="2089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19"/>
              </a:lnSpc>
            </a:pPr>
            <a:r>
              <a:rPr lang="en-US" sz="8267">
                <a:solidFill>
                  <a:srgbClr val="3B435F"/>
                </a:solidFill>
                <a:latin typeface="Poetsen"/>
                <a:ea typeface="Poetsen"/>
                <a:cs typeface="Poetsen"/>
                <a:sym typeface="Poetsen"/>
              </a:rPr>
              <a:t>Background and Purpose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8751" y="3875268"/>
            <a:ext cx="9226721" cy="578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09"/>
              </a:lnSpc>
            </a:pPr>
            <a:r>
              <a:rPr lang="en-US" sz="3591" b="1" dirty="0">
                <a:solidFill>
                  <a:srgbClr val="3B435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Our Primary Goal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49140" y="5029200"/>
            <a:ext cx="8485942" cy="3198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31"/>
              </a:lnSpc>
            </a:pPr>
            <a:r>
              <a:rPr lang="en-US" sz="282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As a data scientist, our primary task is to determine the optimal cancellation penalty to balance long-term growth and short-term profit maximization. Utilize A/B testing methodologies to ensure your analysis and conclusions are thorough, deep and robust.</a:t>
            </a:r>
          </a:p>
        </p:txBody>
      </p:sp>
      <p:sp>
        <p:nvSpPr>
          <p:cNvPr id="13" name="Freeform 13"/>
          <p:cNvSpPr/>
          <p:nvPr/>
        </p:nvSpPr>
        <p:spPr>
          <a:xfrm rot="-837042" flipH="1">
            <a:off x="12961594" y="683851"/>
            <a:ext cx="2528893" cy="689698"/>
          </a:xfrm>
          <a:custGeom>
            <a:avLst/>
            <a:gdLst/>
            <a:ahLst/>
            <a:cxnLst/>
            <a:rect l="l" t="t" r="r" b="b"/>
            <a:pathLst>
              <a:path w="2528893" h="689698">
                <a:moveTo>
                  <a:pt x="2528893" y="0"/>
                </a:moveTo>
                <a:lnTo>
                  <a:pt x="0" y="0"/>
                </a:lnTo>
                <a:lnTo>
                  <a:pt x="0" y="689698"/>
                </a:lnTo>
                <a:lnTo>
                  <a:pt x="2528893" y="689698"/>
                </a:lnTo>
                <a:lnTo>
                  <a:pt x="252889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14400" y="2241"/>
            <a:ext cx="11225961" cy="2330140"/>
            <a:chOff x="0" y="-57150"/>
            <a:chExt cx="2511807" cy="614407"/>
          </a:xfrm>
        </p:grpSpPr>
        <p:sp>
          <p:nvSpPr>
            <p:cNvPr id="3" name="Freeform 3"/>
            <p:cNvSpPr/>
            <p:nvPr/>
          </p:nvSpPr>
          <p:spPr>
            <a:xfrm>
              <a:off x="0" y="-57150"/>
              <a:ext cx="2511807" cy="557257"/>
            </a:xfrm>
            <a:custGeom>
              <a:avLst/>
              <a:gdLst/>
              <a:ahLst/>
              <a:cxnLst/>
              <a:rect l="l" t="t" r="r" b="b"/>
              <a:pathLst>
                <a:path w="2511807" h="557257">
                  <a:moveTo>
                    <a:pt x="0" y="0"/>
                  </a:moveTo>
                  <a:lnTo>
                    <a:pt x="2308607" y="0"/>
                  </a:lnTo>
                  <a:lnTo>
                    <a:pt x="2511807" y="278628"/>
                  </a:lnTo>
                  <a:lnTo>
                    <a:pt x="2308607" y="557257"/>
                  </a:lnTo>
                  <a:lnTo>
                    <a:pt x="0" y="557257"/>
                  </a:lnTo>
                  <a:lnTo>
                    <a:pt x="203200" y="2786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77800" y="-57150"/>
              <a:ext cx="2257807" cy="6144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42047" y="109586"/>
            <a:ext cx="8363273" cy="2089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19"/>
              </a:lnSpc>
            </a:pPr>
            <a:r>
              <a:rPr lang="en-US" sz="8267" dirty="0">
                <a:solidFill>
                  <a:srgbClr val="3B435F"/>
                </a:solidFill>
                <a:latin typeface="Poetsen"/>
                <a:ea typeface="Poetsen"/>
                <a:cs typeface="Poetsen"/>
                <a:sym typeface="Poetsen"/>
              </a:rPr>
              <a:t>Metrics and Methods</a:t>
            </a:r>
          </a:p>
        </p:txBody>
      </p:sp>
      <p:sp>
        <p:nvSpPr>
          <p:cNvPr id="6" name="Freeform 6"/>
          <p:cNvSpPr/>
          <p:nvPr/>
        </p:nvSpPr>
        <p:spPr>
          <a:xfrm>
            <a:off x="-1600200" y="6819900"/>
            <a:ext cx="6349718" cy="4560252"/>
          </a:xfrm>
          <a:custGeom>
            <a:avLst/>
            <a:gdLst/>
            <a:ahLst/>
            <a:cxnLst/>
            <a:rect l="l" t="t" r="r" b="b"/>
            <a:pathLst>
              <a:path w="6349718" h="4560252">
                <a:moveTo>
                  <a:pt x="0" y="0"/>
                </a:moveTo>
                <a:lnTo>
                  <a:pt x="6349718" y="0"/>
                </a:lnTo>
                <a:lnTo>
                  <a:pt x="6349718" y="4560252"/>
                </a:lnTo>
                <a:lnTo>
                  <a:pt x="0" y="45602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76200" y="2249711"/>
            <a:ext cx="15087600" cy="8056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400" b="1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Cancellation Rate (Request-Based vs Rider-Based)   </a:t>
            </a:r>
            <a:r>
              <a:rPr lang="en-IN" sz="2400" dirty="0"/>
              <a:t>Cancellation Rate (%)=(Total Cancellations/Total Requests​)×100</a:t>
            </a:r>
            <a:endParaRPr lang="en-US" sz="2400" b="1" spc="2" dirty="0">
              <a:solidFill>
                <a:srgbClr val="242D4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>
              <a:lnSpc>
                <a:spcPts val="3781"/>
              </a:lnSpc>
            </a:pPr>
            <a:r>
              <a:rPr lang="en-US" sz="2400" b="1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           Request-Based Rate</a:t>
            </a:r>
            <a:r>
              <a:rPr lang="en-US" sz="24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: Shows how frequently requests are canceled at a </a:t>
            </a:r>
          </a:p>
          <a:p>
            <a:pPr>
              <a:lnSpc>
                <a:spcPts val="3781"/>
              </a:lnSpc>
            </a:pPr>
            <a:r>
              <a:rPr lang="en-US" sz="24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                                              system level.</a:t>
            </a:r>
          </a:p>
          <a:p>
            <a:pPr marL="1371600" lvl="2" indent="-457200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4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This means Overall cancellation rates on average were </a:t>
            </a:r>
            <a:r>
              <a:rPr lang="en-US" sz="2400" b="1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14.7% </a:t>
            </a:r>
            <a:r>
              <a:rPr lang="en-US" sz="24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of all delivery request.	</a:t>
            </a:r>
          </a:p>
          <a:p>
            <a:pPr marL="1371600" lvl="2" indent="-457200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4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Request-Based Rate reflects how often cancellations happen overall, which impacts operational efficiency and revenue.</a:t>
            </a:r>
          </a:p>
          <a:p>
            <a:pPr>
              <a:lnSpc>
                <a:spcPts val="4231"/>
              </a:lnSpc>
            </a:pPr>
            <a:r>
              <a:rPr lang="en-US" sz="2400" b="1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           </a:t>
            </a:r>
            <a:r>
              <a:rPr lang="en-US" sz="2400" b="1" spc="2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Rider_Based</a:t>
            </a:r>
            <a:r>
              <a:rPr lang="en-US" sz="2400" b="1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lang="en-US" sz="24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Reflects individual driver behavior trends.</a:t>
            </a:r>
          </a:p>
          <a:p>
            <a:pPr marL="1371600" lvl="2" indent="-457200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4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The average cancellation rate per rider (driver) is </a:t>
            </a:r>
            <a:r>
              <a:rPr lang="en-US" sz="2400" b="1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13.45%.</a:t>
            </a:r>
            <a:endParaRPr lang="en-US" sz="2400" spc="2" dirty="0">
              <a:solidFill>
                <a:srgbClr val="242D4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371600" lvl="2" indent="-457200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4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Rider-Based Rate provides insights into individual driver behavior, </a:t>
            </a:r>
          </a:p>
          <a:p>
            <a:pPr lvl="2">
              <a:lnSpc>
                <a:spcPts val="3781"/>
              </a:lnSpc>
            </a:pPr>
            <a:r>
              <a:rPr lang="en-US" sz="24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    which helps identify specific patterns or problematic drivers.</a:t>
            </a:r>
          </a:p>
          <a:p>
            <a:pPr marL="342900" indent="-342900">
              <a:lnSpc>
                <a:spcPts val="4231"/>
              </a:lnSpc>
              <a:buFont typeface="Arial" panose="020B0604020202020204" pitchFamily="34" charset="0"/>
              <a:buChar char="•"/>
            </a:pPr>
            <a:r>
              <a:rPr lang="en-US" sz="2400" b="1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Expected Profit : </a:t>
            </a:r>
            <a:r>
              <a:rPr lang="en-US" sz="24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Measures the average revenue expected from completed </a:t>
            </a:r>
          </a:p>
          <a:p>
            <a:pPr lvl="6">
              <a:lnSpc>
                <a:spcPts val="4231"/>
              </a:lnSpc>
            </a:pPr>
            <a:r>
              <a:rPr lang="en-US" sz="24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deliveries</a:t>
            </a:r>
            <a:r>
              <a:rPr lang="en-US" sz="2400" b="1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lang="en-US" sz="16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lang="en-US" sz="2400" b="1" spc="2" dirty="0">
              <a:solidFill>
                <a:srgbClr val="242D4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800100" lvl="1" indent="-342900">
              <a:lnSpc>
                <a:spcPts val="4231"/>
              </a:lnSpc>
              <a:buFont typeface="Arial" panose="020B0604020202020204" pitchFamily="34" charset="0"/>
              <a:buChar char="•"/>
            </a:pPr>
            <a:r>
              <a:rPr lang="en-US" sz="24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Expected profits increase slightly with higher penalties.</a:t>
            </a:r>
          </a:p>
          <a:p>
            <a:pPr marL="800100" lvl="1" indent="-342900">
              <a:lnSpc>
                <a:spcPts val="4231"/>
              </a:lnSpc>
              <a:buFont typeface="Arial" panose="020B0604020202020204" pitchFamily="34" charset="0"/>
              <a:buChar char="•"/>
            </a:pPr>
            <a:r>
              <a:rPr lang="en-US" sz="24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Higher penalties reduce cancellations but may discourage drivers over </a:t>
            </a:r>
          </a:p>
          <a:p>
            <a:pPr lvl="1">
              <a:lnSpc>
                <a:spcPts val="4231"/>
              </a:lnSpc>
            </a:pPr>
            <a:r>
              <a:rPr lang="en-US" sz="24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   time.</a:t>
            </a:r>
          </a:p>
        </p:txBody>
      </p:sp>
      <p:pic>
        <p:nvPicPr>
          <p:cNvPr id="12" name="Picture 11" descr="A graph of a number of blue and red squares&#10;&#10;Description automatically generated">
            <a:extLst>
              <a:ext uri="{FF2B5EF4-FFF2-40B4-BE49-F238E27FC236}">
                <a16:creationId xmlns:a16="http://schemas.microsoft.com/office/drawing/2014/main" id="{007C7859-97DF-2C5F-F1A2-F049F20200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31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836" y="647700"/>
            <a:ext cx="5860164" cy="3620744"/>
          </a:xfrm>
          <a:prstGeom prst="rect">
            <a:avLst/>
          </a:prstGeom>
        </p:spPr>
      </p:pic>
      <p:pic>
        <p:nvPicPr>
          <p:cNvPr id="14" name="Picture 13" descr="A graph of profit by penalty variant&#10;&#10;Description automatically generated">
            <a:extLst>
              <a:ext uri="{FF2B5EF4-FFF2-40B4-BE49-F238E27FC236}">
                <a16:creationId xmlns:a16="http://schemas.microsoft.com/office/drawing/2014/main" id="{527C431B-6A9F-43BB-27DC-871A28B364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78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065" y="6392832"/>
            <a:ext cx="6280935" cy="38807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CED53CC-82BD-CB2E-B91E-9ACB5BB56D18}"/>
              </a:ext>
            </a:extLst>
          </p:cNvPr>
          <p:cNvSpPr txBox="1"/>
          <p:nvPr/>
        </p:nvSpPr>
        <p:spPr>
          <a:xfrm>
            <a:off x="13868400" y="6591300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Expected Profit= Total Revenue from Completed Orders/Total Requests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983D6F-B8FA-9AF3-89AA-B782A4DF5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1C4BC4B-0167-A47B-8DED-95E23EF5C6C8}"/>
              </a:ext>
            </a:extLst>
          </p:cNvPr>
          <p:cNvGrpSpPr/>
          <p:nvPr/>
        </p:nvGrpSpPr>
        <p:grpSpPr>
          <a:xfrm>
            <a:off x="-838200" y="-635"/>
            <a:ext cx="10616361" cy="1788459"/>
            <a:chOff x="0" y="-57150"/>
            <a:chExt cx="2511807" cy="61440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529A4C6-099E-6B57-8634-8C106D85BAB0}"/>
                </a:ext>
              </a:extLst>
            </p:cNvPr>
            <p:cNvSpPr/>
            <p:nvPr/>
          </p:nvSpPr>
          <p:spPr>
            <a:xfrm>
              <a:off x="0" y="-57150"/>
              <a:ext cx="2511807" cy="557257"/>
            </a:xfrm>
            <a:custGeom>
              <a:avLst/>
              <a:gdLst/>
              <a:ahLst/>
              <a:cxnLst/>
              <a:rect l="l" t="t" r="r" b="b"/>
              <a:pathLst>
                <a:path w="2511807" h="557257">
                  <a:moveTo>
                    <a:pt x="0" y="0"/>
                  </a:moveTo>
                  <a:lnTo>
                    <a:pt x="2308607" y="0"/>
                  </a:lnTo>
                  <a:lnTo>
                    <a:pt x="2511807" y="278628"/>
                  </a:lnTo>
                  <a:lnTo>
                    <a:pt x="2308607" y="557257"/>
                  </a:lnTo>
                  <a:lnTo>
                    <a:pt x="0" y="557257"/>
                  </a:lnTo>
                  <a:lnTo>
                    <a:pt x="203200" y="2786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5C63990C-F9E8-2599-7961-DBF7223BA006}"/>
                </a:ext>
              </a:extLst>
            </p:cNvPr>
            <p:cNvSpPr txBox="1"/>
            <p:nvPr/>
          </p:nvSpPr>
          <p:spPr>
            <a:xfrm>
              <a:off x="177800" y="-57150"/>
              <a:ext cx="2257807" cy="6144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22FB2282-F1C9-AC24-3606-F08CAB1ABC3D}"/>
              </a:ext>
            </a:extLst>
          </p:cNvPr>
          <p:cNvSpPr txBox="1"/>
          <p:nvPr/>
        </p:nvSpPr>
        <p:spPr>
          <a:xfrm>
            <a:off x="228600" y="300015"/>
            <a:ext cx="8363273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19"/>
              </a:lnSpc>
            </a:pPr>
            <a:r>
              <a:rPr lang="en-US" sz="8267" dirty="0">
                <a:solidFill>
                  <a:srgbClr val="3B435F"/>
                </a:solidFill>
                <a:latin typeface="Poetsen"/>
                <a:ea typeface="Poetsen"/>
                <a:cs typeface="Poetsen"/>
                <a:sym typeface="Poetsen"/>
              </a:rPr>
              <a:t>Metrics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457FC645-1E28-AC6E-423F-AA5D8B14C69F}"/>
              </a:ext>
            </a:extLst>
          </p:cNvPr>
          <p:cNvSpPr/>
          <p:nvPr/>
        </p:nvSpPr>
        <p:spPr>
          <a:xfrm>
            <a:off x="-1639932" y="6819900"/>
            <a:ext cx="6349718" cy="4560252"/>
          </a:xfrm>
          <a:custGeom>
            <a:avLst/>
            <a:gdLst/>
            <a:ahLst/>
            <a:cxnLst/>
            <a:rect l="l" t="t" r="r" b="b"/>
            <a:pathLst>
              <a:path w="6349718" h="4560252">
                <a:moveTo>
                  <a:pt x="0" y="0"/>
                </a:moveTo>
                <a:lnTo>
                  <a:pt x="6349718" y="0"/>
                </a:lnTo>
                <a:lnTo>
                  <a:pt x="6349718" y="4560252"/>
                </a:lnTo>
                <a:lnTo>
                  <a:pt x="0" y="45602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32D3C75E-BF2E-7BB7-B182-8E149782A87B}"/>
              </a:ext>
            </a:extLst>
          </p:cNvPr>
          <p:cNvSpPr txBox="1"/>
          <p:nvPr/>
        </p:nvSpPr>
        <p:spPr>
          <a:xfrm>
            <a:off x="158643" y="1784701"/>
            <a:ext cx="14859000" cy="63584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400" b="1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Completion Rate by Penalty Variant    </a:t>
            </a:r>
          </a:p>
          <a:p>
            <a:pPr marL="914400" lvl="1" indent="-457200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242D47"/>
                </a:solidFill>
              </a:rPr>
              <a:t>Completion Rate (%)=(Total Cancellations/Total Requests​)×100</a:t>
            </a:r>
            <a:endParaRPr lang="en-US" sz="2400" b="1" spc="2" dirty="0">
              <a:solidFill>
                <a:srgbClr val="242D4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457200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4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Penalties improve completion rates, indicating operational efficiency.</a:t>
            </a:r>
          </a:p>
          <a:p>
            <a:pPr marL="914400" lvl="1" indent="-457200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4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Indicates delivery reliability and Demonstrates how penalties influence </a:t>
            </a:r>
          </a:p>
          <a:p>
            <a:pPr lvl="1">
              <a:lnSpc>
                <a:spcPts val="3781"/>
              </a:lnSpc>
            </a:pPr>
            <a:r>
              <a:rPr lang="en-US" sz="24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     driver behavior and ensure customer satisfaction.</a:t>
            </a:r>
            <a:endParaRPr lang="en-US" sz="2400" b="1" spc="2" dirty="0">
              <a:solidFill>
                <a:srgbClr val="242D4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Cancellation Proportion by Business Type: </a:t>
            </a:r>
          </a:p>
          <a:p>
            <a:pPr marL="800100" lvl="1" indent="-342900">
              <a:lnSpc>
                <a:spcPts val="4231"/>
              </a:lnSpc>
              <a:buFont typeface="Arial" panose="020B0604020202020204" pitchFamily="34" charset="0"/>
              <a:buChar char="•"/>
            </a:pPr>
            <a:r>
              <a:rPr lang="en-US" sz="24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Distribution of cancellations across business types</a:t>
            </a:r>
          </a:p>
          <a:p>
            <a:pPr marL="800100" lvl="1" indent="-342900">
              <a:lnSpc>
                <a:spcPts val="4231"/>
              </a:lnSpc>
              <a:buFont typeface="Arial" panose="020B0604020202020204" pitchFamily="34" charset="0"/>
              <a:buChar char="•"/>
            </a:pPr>
            <a:r>
              <a:rPr lang="en-US" sz="24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Restaurants face higher cancellation rates than groceries, suggesting </a:t>
            </a:r>
          </a:p>
          <a:p>
            <a:pPr lvl="1">
              <a:lnSpc>
                <a:spcPts val="4231"/>
              </a:lnSpc>
            </a:pPr>
            <a:r>
              <a:rPr lang="en-US" sz="24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   the need for targeted interventions.</a:t>
            </a:r>
          </a:p>
          <a:p>
            <a:pPr marL="800100" lvl="1" indent="-342900">
              <a:lnSpc>
                <a:spcPts val="4231"/>
              </a:lnSpc>
              <a:buFont typeface="Arial" panose="020B0604020202020204" pitchFamily="34" charset="0"/>
              <a:buChar char="•"/>
            </a:pPr>
            <a:r>
              <a:rPr lang="en-US" sz="24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Identifies operational inefficiencies specific to business segments.</a:t>
            </a:r>
          </a:p>
          <a:p>
            <a:pPr lvl="1">
              <a:lnSpc>
                <a:spcPts val="4231"/>
              </a:lnSpc>
            </a:pPr>
            <a:r>
              <a:rPr lang="en-US" sz="2400" b="1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Table</a:t>
            </a:r>
            <a:r>
              <a:rPr lang="en-US" sz="24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lvl="1">
              <a:lnSpc>
                <a:spcPts val="4231"/>
              </a:lnSpc>
            </a:pPr>
            <a:r>
              <a:rPr lang="en-US" sz="24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												</a:t>
            </a:r>
          </a:p>
        </p:txBody>
      </p:sp>
      <p:pic>
        <p:nvPicPr>
          <p:cNvPr id="9" name="Picture 8" descr="A graph of a rate by penalty variant&#10;&#10;Description automatically generated">
            <a:extLst>
              <a:ext uri="{FF2B5EF4-FFF2-40B4-BE49-F238E27FC236}">
                <a16:creationId xmlns:a16="http://schemas.microsoft.com/office/drawing/2014/main" id="{7F2FFDF2-DD51-4CCA-B40A-FEF822421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00" y="45724"/>
            <a:ext cx="6218685" cy="3842259"/>
          </a:xfrm>
          <a:prstGeom prst="rect">
            <a:avLst/>
          </a:prstGeom>
        </p:spPr>
      </p:pic>
      <p:pic>
        <p:nvPicPr>
          <p:cNvPr id="11" name="Picture 10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9771C6C1-E63F-1193-0AEA-F8783AA9EB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40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00" y="4043823"/>
            <a:ext cx="6248400" cy="3693917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ACA94D8-A922-A3AE-2C97-854676699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851802"/>
              </p:ext>
            </p:extLst>
          </p:nvPr>
        </p:nvGraphicFramePr>
        <p:xfrm>
          <a:off x="-1137" y="7589516"/>
          <a:ext cx="13487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0">
                  <a:extLst>
                    <a:ext uri="{9D8B030D-6E8A-4147-A177-3AD203B41FA5}">
                      <a16:colId xmlns:a16="http://schemas.microsoft.com/office/drawing/2014/main" val="3487491649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87669268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403680003"/>
                    </a:ext>
                  </a:extLst>
                </a:gridCol>
              </a:tblGrid>
              <a:tr h="36374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rgbClr val="F5BA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242D47"/>
                          </a:solidFill>
                        </a:rPr>
                        <a:t>Unit</a:t>
                      </a:r>
                    </a:p>
                  </a:txBody>
                  <a:tcPr>
                    <a:solidFill>
                      <a:srgbClr val="F5BA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242D47"/>
                          </a:solidFill>
                        </a:rPr>
                        <a:t>Business Impact</a:t>
                      </a:r>
                    </a:p>
                  </a:txBody>
                  <a:tcPr>
                    <a:solidFill>
                      <a:srgbClr val="F5BA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89720"/>
                  </a:ext>
                </a:extLst>
              </a:tr>
              <a:tr h="62783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Cancellation Rate</a:t>
                      </a:r>
                    </a:p>
                  </a:txBody>
                  <a:tcPr>
                    <a:solidFill>
                      <a:srgbClr val="D1312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Percentage</a:t>
                      </a:r>
                    </a:p>
                  </a:txBody>
                  <a:tcPr>
                    <a:solidFill>
                      <a:srgbClr val="D1312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Operational efficiency; system vs. individual behavior.</a:t>
                      </a:r>
                      <a:endParaRPr lang="en-IN" dirty="0"/>
                    </a:p>
                  </a:txBody>
                  <a:tcPr>
                    <a:solidFill>
                      <a:srgbClr val="D13123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870788"/>
                  </a:ext>
                </a:extLst>
              </a:tr>
              <a:tr h="62783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Expected Profit</a:t>
                      </a:r>
                    </a:p>
                  </a:txBody>
                  <a:tcPr>
                    <a:solidFill>
                      <a:srgbClr val="D1312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USD ($)</a:t>
                      </a:r>
                    </a:p>
                  </a:txBody>
                  <a:tcPr>
                    <a:solidFill>
                      <a:srgbClr val="D1312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Financial performance under different penalty variants.</a:t>
                      </a:r>
                    </a:p>
                  </a:txBody>
                  <a:tcPr>
                    <a:solidFill>
                      <a:srgbClr val="D13123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829455"/>
                  </a:ext>
                </a:extLst>
              </a:tr>
              <a:tr h="36374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Completion Rate</a:t>
                      </a:r>
                    </a:p>
                  </a:txBody>
                  <a:tcPr>
                    <a:solidFill>
                      <a:srgbClr val="D1312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Percentage</a:t>
                      </a:r>
                    </a:p>
                  </a:txBody>
                  <a:tcPr>
                    <a:solidFill>
                      <a:srgbClr val="D1312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Reliability in ensuring successful deliveries.</a:t>
                      </a:r>
                      <a:endParaRPr lang="en-IN" dirty="0"/>
                    </a:p>
                  </a:txBody>
                  <a:tcPr>
                    <a:solidFill>
                      <a:srgbClr val="D13123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213673"/>
                  </a:ext>
                </a:extLst>
              </a:tr>
              <a:tr h="62783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Business-Type Cancellations</a:t>
                      </a:r>
                    </a:p>
                  </a:txBody>
                  <a:tcPr>
                    <a:solidFill>
                      <a:srgbClr val="D1312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Percentage</a:t>
                      </a:r>
                    </a:p>
                  </a:txBody>
                  <a:tcPr>
                    <a:solidFill>
                      <a:srgbClr val="D1312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Identifies inefficiencies in grocery and restaurant ops.</a:t>
                      </a:r>
                      <a:endParaRPr lang="en-IN" dirty="0"/>
                    </a:p>
                  </a:txBody>
                  <a:tcPr>
                    <a:solidFill>
                      <a:srgbClr val="D13123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408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39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CBE354-F4D6-AEC1-95C6-4ADECA838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90B772B-E00E-9996-8AFB-E78B04396EDF}"/>
              </a:ext>
            </a:extLst>
          </p:cNvPr>
          <p:cNvSpPr/>
          <p:nvPr/>
        </p:nvSpPr>
        <p:spPr>
          <a:xfrm>
            <a:off x="13047464" y="-248237"/>
            <a:ext cx="5587787" cy="2875171"/>
          </a:xfrm>
          <a:custGeom>
            <a:avLst/>
            <a:gdLst/>
            <a:ahLst/>
            <a:cxnLst/>
            <a:rect l="l" t="t" r="r" b="b"/>
            <a:pathLst>
              <a:path w="5587787" h="2875171">
                <a:moveTo>
                  <a:pt x="0" y="0"/>
                </a:moveTo>
                <a:lnTo>
                  <a:pt x="5587787" y="0"/>
                </a:lnTo>
                <a:lnTo>
                  <a:pt x="5587787" y="2875171"/>
                </a:lnTo>
                <a:lnTo>
                  <a:pt x="0" y="2875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F321B1EB-7223-4512-7C98-78279875FEFF}"/>
              </a:ext>
            </a:extLst>
          </p:cNvPr>
          <p:cNvGrpSpPr/>
          <p:nvPr/>
        </p:nvGrpSpPr>
        <p:grpSpPr>
          <a:xfrm>
            <a:off x="11484089" y="1415298"/>
            <a:ext cx="5587788" cy="7843002"/>
            <a:chOff x="0" y="-57150"/>
            <a:chExt cx="2318106" cy="222461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34DBD289-79EA-648C-50E5-6E73FE19230D}"/>
                </a:ext>
              </a:extLst>
            </p:cNvPr>
            <p:cNvSpPr/>
            <p:nvPr/>
          </p:nvSpPr>
          <p:spPr>
            <a:xfrm>
              <a:off x="0" y="0"/>
              <a:ext cx="2318106" cy="2167467"/>
            </a:xfrm>
            <a:custGeom>
              <a:avLst/>
              <a:gdLst/>
              <a:ahLst/>
              <a:cxnLst/>
              <a:rect l="l" t="t" r="r" b="b"/>
              <a:pathLst>
                <a:path w="2318106" h="2167467">
                  <a:moveTo>
                    <a:pt x="0" y="0"/>
                  </a:moveTo>
                  <a:lnTo>
                    <a:pt x="2318106" y="0"/>
                  </a:lnTo>
                  <a:lnTo>
                    <a:pt x="231810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EF7E4"/>
            </a:solidFill>
            <a:ln w="171450" cap="sq">
              <a:solidFill>
                <a:srgbClr val="BD651D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77F878F5-D8D8-19C0-6DB1-EB57DB48E284}"/>
                </a:ext>
              </a:extLst>
            </p:cNvPr>
            <p:cNvSpPr txBox="1"/>
            <p:nvPr/>
          </p:nvSpPr>
          <p:spPr>
            <a:xfrm>
              <a:off x="0" y="-57150"/>
              <a:ext cx="2318106" cy="2224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F57AB91A-BA25-56CE-B5D0-187068EDF099}"/>
              </a:ext>
            </a:extLst>
          </p:cNvPr>
          <p:cNvSpPr txBox="1"/>
          <p:nvPr/>
        </p:nvSpPr>
        <p:spPr>
          <a:xfrm>
            <a:off x="1624672" y="433859"/>
            <a:ext cx="9859417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301"/>
              </a:lnSpc>
            </a:pPr>
            <a:r>
              <a:rPr lang="en-US" sz="6600" dirty="0">
                <a:solidFill>
                  <a:srgbClr val="3B435F"/>
                </a:solidFill>
                <a:latin typeface="Poetsen"/>
                <a:ea typeface="Poetsen"/>
                <a:cs typeface="Poetsen"/>
                <a:sym typeface="Poetsen"/>
              </a:rPr>
              <a:t>Statistical Methods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94AE5F44-E0C3-C5D4-B544-791A8E65B01C}"/>
              </a:ext>
            </a:extLst>
          </p:cNvPr>
          <p:cNvSpPr/>
          <p:nvPr/>
        </p:nvSpPr>
        <p:spPr>
          <a:xfrm flipH="1">
            <a:off x="-1765194" y="7820715"/>
            <a:ext cx="5587787" cy="2875171"/>
          </a:xfrm>
          <a:custGeom>
            <a:avLst/>
            <a:gdLst/>
            <a:ahLst/>
            <a:cxnLst/>
            <a:rect l="l" t="t" r="r" b="b"/>
            <a:pathLst>
              <a:path w="5587787" h="2875171">
                <a:moveTo>
                  <a:pt x="5587788" y="0"/>
                </a:moveTo>
                <a:lnTo>
                  <a:pt x="0" y="0"/>
                </a:lnTo>
                <a:lnTo>
                  <a:pt x="0" y="2875170"/>
                </a:lnTo>
                <a:lnTo>
                  <a:pt x="5587788" y="2875170"/>
                </a:lnTo>
                <a:lnTo>
                  <a:pt x="558778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C6B69DD1-81D8-2104-4D51-B875FEE9CC3C}"/>
              </a:ext>
            </a:extLst>
          </p:cNvPr>
          <p:cNvSpPr txBox="1"/>
          <p:nvPr/>
        </p:nvSpPr>
        <p:spPr>
          <a:xfrm>
            <a:off x="152400" y="1415298"/>
            <a:ext cx="13182600" cy="91121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ts val="4231"/>
              </a:lnSpc>
              <a:buFont typeface="Arial" panose="020B0604020202020204" pitchFamily="34" charset="0"/>
              <a:buChar char="•"/>
            </a:pPr>
            <a:r>
              <a:rPr lang="en-US" sz="2400" b="1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Chi-Square Test</a:t>
            </a:r>
          </a:p>
          <a:p>
            <a:pPr algn="just">
              <a:lnSpc>
                <a:spcPts val="4231"/>
              </a:lnSpc>
            </a:pPr>
            <a:r>
              <a:rPr lang="en-US" sz="24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         Analyze the relationship between penalties (</a:t>
            </a:r>
            <a:r>
              <a:rPr lang="en-US" sz="2400" spc="2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penalty.variant</a:t>
            </a:r>
            <a:r>
              <a:rPr lang="en-US" sz="24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) </a:t>
            </a:r>
          </a:p>
          <a:p>
            <a:pPr algn="just">
              <a:lnSpc>
                <a:spcPts val="4231"/>
              </a:lnSpc>
            </a:pPr>
            <a:r>
              <a:rPr lang="en-US" sz="24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         and cancellations (</a:t>
            </a:r>
            <a:r>
              <a:rPr lang="en-US" sz="2400" spc="2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cancel.dummy</a:t>
            </a:r>
            <a:r>
              <a:rPr lang="en-US" sz="24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).</a:t>
            </a:r>
          </a:p>
          <a:p>
            <a:pPr marL="342900" indent="-342900" algn="just">
              <a:lnSpc>
                <a:spcPts val="4231"/>
              </a:lnSpc>
              <a:buFont typeface="Arial" panose="020B0604020202020204" pitchFamily="34" charset="0"/>
              <a:buChar char="•"/>
            </a:pPr>
            <a:r>
              <a:rPr lang="en-US" sz="2400" b="1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ANOVA (F-Test)</a:t>
            </a:r>
          </a:p>
          <a:p>
            <a:pPr algn="just">
              <a:lnSpc>
                <a:spcPts val="4231"/>
              </a:lnSpc>
            </a:pPr>
            <a:r>
              <a:rPr lang="en-US" sz="2400" b="1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            </a:t>
            </a:r>
            <a:r>
              <a:rPr lang="en-US" sz="24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Examine differences in </a:t>
            </a:r>
            <a:r>
              <a:rPr lang="en-US" sz="2400" spc="2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expected.profit</a:t>
            </a:r>
            <a:r>
              <a:rPr lang="en-US" sz="24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across penalty groups.</a:t>
            </a:r>
            <a:endParaRPr lang="en-US" sz="2400" b="1" spc="2" dirty="0">
              <a:solidFill>
                <a:srgbClr val="242D4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257300" lvl="2" indent="-342900">
              <a:lnSpc>
                <a:spcPts val="4231"/>
              </a:lnSpc>
              <a:buFont typeface="Arial" panose="020B0604020202020204" pitchFamily="34" charset="0"/>
              <a:buChar char="•"/>
            </a:pPr>
            <a:r>
              <a:rPr lang="en-US" sz="2400" b="1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Multiple Testing (Bonferroni Correction)</a:t>
            </a:r>
          </a:p>
          <a:p>
            <a:pPr>
              <a:lnSpc>
                <a:spcPts val="4231"/>
              </a:lnSpc>
            </a:pPr>
            <a:r>
              <a:rPr lang="en-US" sz="2400" b="1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           		</a:t>
            </a:r>
            <a:r>
              <a:rPr lang="en-US" sz="24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Perform pairwise comparisons between penalty groups </a:t>
            </a:r>
          </a:p>
          <a:p>
            <a:pPr>
              <a:lnSpc>
                <a:spcPts val="4231"/>
              </a:lnSpc>
            </a:pPr>
            <a:r>
              <a:rPr lang="en-US" sz="24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		to control for Type I error.</a:t>
            </a:r>
          </a:p>
          <a:p>
            <a:pPr marL="342900" indent="-342900">
              <a:lnSpc>
                <a:spcPts val="4231"/>
              </a:lnSpc>
              <a:buFont typeface="Arial" panose="020B0604020202020204" pitchFamily="34" charset="0"/>
              <a:buChar char="•"/>
            </a:pPr>
            <a:r>
              <a:rPr lang="en-US" sz="2400" b="1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t-Test</a:t>
            </a:r>
          </a:p>
          <a:p>
            <a:pPr>
              <a:lnSpc>
                <a:spcPts val="4231"/>
              </a:lnSpc>
            </a:pPr>
            <a:r>
              <a:rPr lang="en-US" sz="24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         Compare </a:t>
            </a:r>
            <a:r>
              <a:rPr lang="en-US" sz="2400" spc="2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expected.profit</a:t>
            </a:r>
            <a:r>
              <a:rPr lang="en-US" sz="24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between cancellation </a:t>
            </a:r>
          </a:p>
          <a:p>
            <a:pPr>
              <a:lnSpc>
                <a:spcPts val="4231"/>
              </a:lnSpc>
            </a:pPr>
            <a:r>
              <a:rPr lang="en-US" sz="24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          groups (</a:t>
            </a:r>
            <a:r>
              <a:rPr lang="en-US" sz="2400" spc="2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cancel.dummy</a:t>
            </a:r>
            <a:r>
              <a:rPr lang="en-US" sz="24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).</a:t>
            </a:r>
          </a:p>
          <a:p>
            <a:pPr marL="342900" indent="-342900">
              <a:lnSpc>
                <a:spcPts val="4231"/>
              </a:lnSpc>
              <a:buFont typeface="Arial" panose="020B0604020202020204" pitchFamily="34" charset="0"/>
              <a:buChar char="•"/>
            </a:pPr>
            <a:r>
              <a:rPr lang="en-US" sz="2400" b="1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Data Stratification</a:t>
            </a:r>
          </a:p>
          <a:p>
            <a:pPr>
              <a:lnSpc>
                <a:spcPts val="4231"/>
              </a:lnSpc>
            </a:pPr>
            <a:r>
              <a:rPr lang="en-US" sz="2400" b="1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            </a:t>
            </a:r>
            <a:r>
              <a:rPr lang="en-US" sz="24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Breaking data into subsets(e.g. penalty level and cancellations) for </a:t>
            </a:r>
          </a:p>
          <a:p>
            <a:pPr>
              <a:lnSpc>
                <a:spcPts val="4231"/>
              </a:lnSpc>
            </a:pPr>
            <a:r>
              <a:rPr lang="en-US" sz="24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          deeper insights</a:t>
            </a:r>
          </a:p>
          <a:p>
            <a:pPr marL="342900" indent="-342900" algn="just">
              <a:lnSpc>
                <a:spcPts val="4231"/>
              </a:lnSpc>
              <a:buFont typeface="Arial" panose="020B0604020202020204" pitchFamily="34" charset="0"/>
              <a:buChar char="•"/>
            </a:pPr>
            <a:r>
              <a:rPr lang="en-US" sz="2800" b="1" spc="2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Adjusted Linear</a:t>
            </a:r>
            <a:endParaRPr lang="en-US" sz="2800" b="1" spc="2" dirty="0">
              <a:solidFill>
                <a:srgbClr val="242D4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4231"/>
              </a:lnSpc>
            </a:pPr>
            <a:r>
              <a:rPr lang="en-US" sz="2800" b="1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                              </a:t>
            </a:r>
            <a:r>
              <a:rPr lang="en-US" sz="24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Further analysis through adjusted model based on </a:t>
            </a:r>
            <a:r>
              <a:rPr lang="en-US" sz="2400" spc="2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business.type</a:t>
            </a:r>
            <a:endParaRPr lang="en-US" sz="2400" b="1" spc="2" dirty="0">
              <a:solidFill>
                <a:srgbClr val="242D4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>
              <a:lnSpc>
                <a:spcPts val="4231"/>
              </a:lnSpc>
            </a:pPr>
            <a:endParaRPr lang="en-US" sz="2520" spc="2" dirty="0">
              <a:solidFill>
                <a:srgbClr val="242D4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B23A3B71-576F-8F64-E789-8B381B536723}"/>
              </a:ext>
            </a:extLst>
          </p:cNvPr>
          <p:cNvSpPr/>
          <p:nvPr/>
        </p:nvSpPr>
        <p:spPr>
          <a:xfrm>
            <a:off x="15041764" y="306697"/>
            <a:ext cx="2030113" cy="553667"/>
          </a:xfrm>
          <a:custGeom>
            <a:avLst/>
            <a:gdLst/>
            <a:ahLst/>
            <a:cxnLst/>
            <a:rect l="l" t="t" r="r" b="b"/>
            <a:pathLst>
              <a:path w="2030113" h="553667">
                <a:moveTo>
                  <a:pt x="0" y="0"/>
                </a:moveTo>
                <a:lnTo>
                  <a:pt x="2030113" y="0"/>
                </a:lnTo>
                <a:lnTo>
                  <a:pt x="2030113" y="553667"/>
                </a:lnTo>
                <a:lnTo>
                  <a:pt x="0" y="5536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42A3D6D1-02B4-E343-0559-CF53A16584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8384019"/>
              </p:ext>
            </p:extLst>
          </p:nvPr>
        </p:nvGraphicFramePr>
        <p:xfrm>
          <a:off x="7772400" y="1272799"/>
          <a:ext cx="12192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1" name="Freeform 11">
            <a:extLst>
              <a:ext uri="{FF2B5EF4-FFF2-40B4-BE49-F238E27FC236}">
                <a16:creationId xmlns:a16="http://schemas.microsoft.com/office/drawing/2014/main" id="{ADAFD4E0-A518-0C58-8B1A-4CE52EDA2994}"/>
              </a:ext>
            </a:extLst>
          </p:cNvPr>
          <p:cNvSpPr/>
          <p:nvPr/>
        </p:nvSpPr>
        <p:spPr>
          <a:xfrm flipH="1">
            <a:off x="213743" y="9576307"/>
            <a:ext cx="2030113" cy="553667"/>
          </a:xfrm>
          <a:custGeom>
            <a:avLst/>
            <a:gdLst/>
            <a:ahLst/>
            <a:cxnLst/>
            <a:rect l="l" t="t" r="r" b="b"/>
            <a:pathLst>
              <a:path w="2030113" h="553667">
                <a:moveTo>
                  <a:pt x="2030113" y="0"/>
                </a:moveTo>
                <a:lnTo>
                  <a:pt x="0" y="0"/>
                </a:lnTo>
                <a:lnTo>
                  <a:pt x="0" y="553667"/>
                </a:lnTo>
                <a:lnTo>
                  <a:pt x="2030113" y="553667"/>
                </a:lnTo>
                <a:lnTo>
                  <a:pt x="203011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69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047464" y="-248237"/>
            <a:ext cx="5587787" cy="2875171"/>
          </a:xfrm>
          <a:custGeom>
            <a:avLst/>
            <a:gdLst/>
            <a:ahLst/>
            <a:cxnLst/>
            <a:rect l="l" t="t" r="r" b="b"/>
            <a:pathLst>
              <a:path w="5587787" h="2875171">
                <a:moveTo>
                  <a:pt x="0" y="0"/>
                </a:moveTo>
                <a:lnTo>
                  <a:pt x="5587787" y="0"/>
                </a:lnTo>
                <a:lnTo>
                  <a:pt x="5587787" y="2875171"/>
                </a:lnTo>
                <a:lnTo>
                  <a:pt x="0" y="2875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828899" y="518260"/>
            <a:ext cx="5534778" cy="8252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301"/>
              </a:lnSpc>
            </a:pPr>
            <a:r>
              <a:rPr lang="en-US" sz="4800" dirty="0">
                <a:solidFill>
                  <a:srgbClr val="3B435F"/>
                </a:solidFill>
                <a:latin typeface="Poetsen"/>
                <a:ea typeface="Poetsen"/>
                <a:cs typeface="Poetsen"/>
                <a:sym typeface="Poetsen"/>
              </a:rPr>
              <a:t>Methodology</a:t>
            </a:r>
          </a:p>
        </p:txBody>
      </p:sp>
      <p:sp>
        <p:nvSpPr>
          <p:cNvPr id="8" name="Freeform 8"/>
          <p:cNvSpPr/>
          <p:nvPr/>
        </p:nvSpPr>
        <p:spPr>
          <a:xfrm flipH="1">
            <a:off x="-1765194" y="7820715"/>
            <a:ext cx="5587787" cy="2875171"/>
          </a:xfrm>
          <a:custGeom>
            <a:avLst/>
            <a:gdLst/>
            <a:ahLst/>
            <a:cxnLst/>
            <a:rect l="l" t="t" r="r" b="b"/>
            <a:pathLst>
              <a:path w="5587787" h="2875171">
                <a:moveTo>
                  <a:pt x="5587788" y="0"/>
                </a:moveTo>
                <a:lnTo>
                  <a:pt x="0" y="0"/>
                </a:lnTo>
                <a:lnTo>
                  <a:pt x="0" y="2875170"/>
                </a:lnTo>
                <a:lnTo>
                  <a:pt x="5587788" y="2875170"/>
                </a:lnTo>
                <a:lnTo>
                  <a:pt x="558778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763445" y="1189348"/>
            <a:ext cx="16695655" cy="93301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781"/>
              </a:lnSpc>
            </a:pPr>
            <a:endParaRPr lang="en-US" sz="2520" spc="2" dirty="0">
              <a:solidFill>
                <a:srgbClr val="242D4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 algn="just">
              <a:lnSpc>
                <a:spcPts val="4231"/>
              </a:lnSpc>
              <a:buFont typeface="Arial" panose="020B0604020202020204" pitchFamily="34" charset="0"/>
              <a:buChar char="•"/>
            </a:pPr>
            <a:r>
              <a:rPr lang="en-US" sz="2800" b="1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Hypothesis</a:t>
            </a:r>
          </a:p>
          <a:p>
            <a:pPr marL="342900" indent="-342900" algn="just">
              <a:lnSpc>
                <a:spcPts val="4231"/>
              </a:lnSpc>
              <a:buFont typeface="Arial" panose="020B0604020202020204" pitchFamily="34" charset="0"/>
              <a:buChar char="•"/>
            </a:pPr>
            <a:endParaRPr lang="en-US" sz="2800" spc="2" dirty="0">
              <a:solidFill>
                <a:srgbClr val="242D4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371600" lvl="2" indent="-457200" algn="just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6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Null: Penalties have no effect on cancellation rates or expected profits.</a:t>
            </a:r>
          </a:p>
          <a:p>
            <a:pPr marL="1371600" lvl="2" indent="-457200" algn="just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6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Alternate: Penalties reduce cancellations and increase expected profits.</a:t>
            </a:r>
          </a:p>
          <a:p>
            <a:pPr lvl="2" algn="just">
              <a:lnSpc>
                <a:spcPts val="3781"/>
              </a:lnSpc>
            </a:pPr>
            <a:r>
              <a:rPr lang="en-US" sz="26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		Test Used:</a:t>
            </a:r>
          </a:p>
          <a:p>
            <a:pPr marL="4114800" lvl="8" indent="-457200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6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Chi-square test for cancellation behavior across penalties.    </a:t>
            </a:r>
          </a:p>
          <a:p>
            <a:pPr marL="4114800" lvl="8" indent="-457200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6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ANOVA for differences in expected profits among penalty groups.                                  	</a:t>
            </a:r>
            <a:endParaRPr lang="en-US" sz="2520" spc="2" dirty="0">
              <a:solidFill>
                <a:srgbClr val="242D4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3781"/>
              </a:lnSpc>
            </a:pPr>
            <a:r>
              <a:rPr lang="en-US" sz="28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•</a:t>
            </a:r>
            <a:r>
              <a:rPr lang="en-US" sz="2800" b="1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 Data Cleaning</a:t>
            </a:r>
          </a:p>
          <a:p>
            <a:pPr algn="just">
              <a:lnSpc>
                <a:spcPts val="3781"/>
              </a:lnSpc>
            </a:pPr>
            <a:endParaRPr lang="en-US" sz="2520" b="1" spc="2" dirty="0">
              <a:solidFill>
                <a:srgbClr val="242D4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371600" lvl="2" indent="-457200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6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Data includes 1,000,000+ entries with key variables: expected profit, penalty variant, and cancellation dummy.</a:t>
            </a:r>
          </a:p>
          <a:p>
            <a:pPr marL="1371600" lvl="2" indent="-457200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6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Data is merged on driver.id and cleaned to remove missing values.</a:t>
            </a:r>
          </a:p>
          <a:p>
            <a:pPr marL="1371600" lvl="2" indent="-457200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6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Major issue </a:t>
            </a:r>
            <a:r>
              <a:rPr lang="en-US" sz="2600" spc="2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expected.profit</a:t>
            </a:r>
            <a:r>
              <a:rPr lang="en-US" sz="26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column is in character format , and also has 140 rows with missing </a:t>
            </a:r>
            <a:r>
              <a:rPr lang="en-US" sz="2600" spc="2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expected.profit</a:t>
            </a:r>
            <a:r>
              <a:rPr lang="en-US" sz="26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values been removed for better optimization.</a:t>
            </a:r>
          </a:p>
          <a:p>
            <a:pPr marL="1371600" lvl="2" indent="-457200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600" spc="2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penalty.revenue</a:t>
            </a:r>
            <a:r>
              <a:rPr lang="en-US" sz="26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: Revenue loss from cancellations.</a:t>
            </a:r>
          </a:p>
          <a:p>
            <a:pPr marL="1371600" lvl="2" indent="-457200">
              <a:lnSpc>
                <a:spcPts val="3781"/>
              </a:lnSpc>
              <a:buFont typeface="Arial" panose="020B0604020202020204" pitchFamily="34" charset="0"/>
              <a:buChar char="•"/>
            </a:pPr>
            <a:r>
              <a:rPr lang="en-US" sz="2600" spc="2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completed.rides</a:t>
            </a:r>
            <a:r>
              <a:rPr lang="en-US" sz="2600" spc="2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: Indicates whether an order was completed.</a:t>
            </a:r>
          </a:p>
          <a:p>
            <a:pPr marL="1371600" lvl="2" indent="-457200" algn="just">
              <a:lnSpc>
                <a:spcPts val="3781"/>
              </a:lnSpc>
              <a:buFont typeface="Arial" panose="020B0604020202020204" pitchFamily="34" charset="0"/>
              <a:buChar char="•"/>
            </a:pPr>
            <a:endParaRPr lang="en-US" sz="2520" spc="2" dirty="0">
              <a:solidFill>
                <a:srgbClr val="242D4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5041764" y="306697"/>
            <a:ext cx="2030113" cy="553667"/>
          </a:xfrm>
          <a:custGeom>
            <a:avLst/>
            <a:gdLst/>
            <a:ahLst/>
            <a:cxnLst/>
            <a:rect l="l" t="t" r="r" b="b"/>
            <a:pathLst>
              <a:path w="2030113" h="553667">
                <a:moveTo>
                  <a:pt x="0" y="0"/>
                </a:moveTo>
                <a:lnTo>
                  <a:pt x="2030113" y="0"/>
                </a:lnTo>
                <a:lnTo>
                  <a:pt x="2030113" y="553667"/>
                </a:lnTo>
                <a:lnTo>
                  <a:pt x="0" y="5536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 flipH="1">
            <a:off x="532451" y="9299474"/>
            <a:ext cx="2030113" cy="553667"/>
          </a:xfrm>
          <a:custGeom>
            <a:avLst/>
            <a:gdLst/>
            <a:ahLst/>
            <a:cxnLst/>
            <a:rect l="l" t="t" r="r" b="b"/>
            <a:pathLst>
              <a:path w="2030113" h="553667">
                <a:moveTo>
                  <a:pt x="2030113" y="0"/>
                </a:moveTo>
                <a:lnTo>
                  <a:pt x="0" y="0"/>
                </a:lnTo>
                <a:lnTo>
                  <a:pt x="0" y="553667"/>
                </a:lnTo>
                <a:lnTo>
                  <a:pt x="2030113" y="553667"/>
                </a:lnTo>
                <a:lnTo>
                  <a:pt x="203011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1785</Words>
  <Application>Microsoft Office PowerPoint</Application>
  <PresentationFormat>Custom</PresentationFormat>
  <Paragraphs>260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Poetsen</vt:lpstr>
      <vt:lpstr>Poppins Semi-Bold</vt:lpstr>
      <vt:lpstr>Poppins</vt:lpstr>
      <vt:lpstr>Arial</vt:lpstr>
      <vt:lpstr>Calibri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Colorful Fun Illustrative Delivery Business Presentation</dc:title>
  <cp:lastModifiedBy>Prateek Pagare</cp:lastModifiedBy>
  <cp:revision>4</cp:revision>
  <dcterms:created xsi:type="dcterms:W3CDTF">2006-08-16T00:00:00Z</dcterms:created>
  <dcterms:modified xsi:type="dcterms:W3CDTF">2024-12-05T18:04:43Z</dcterms:modified>
  <dc:identifier>DAGXizscVi8</dc:identifier>
</cp:coreProperties>
</file>