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44" y="-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01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8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3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3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2A76-6382-4901-98D6-380C1A4790C3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1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870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Travel Insurance Claim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8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Claim </a:t>
            </a:r>
            <a:r>
              <a:rPr lang="en-US" dirty="0"/>
              <a:t>ratio </a:t>
            </a:r>
            <a:r>
              <a:rPr lang="en-US" dirty="0" smtClean="0"/>
              <a:t>is observed for: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Agencies C2B(</a:t>
            </a:r>
            <a:r>
              <a:rPr lang="en-GB" dirty="0"/>
              <a:t>Airlines</a:t>
            </a:r>
            <a:r>
              <a:rPr lang="en-US" dirty="0" smtClean="0"/>
              <a:t>), LWC(Travel Agency) have significant claim ratio compared to others.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73728"/>
              </p:ext>
            </p:extLst>
          </p:nvPr>
        </p:nvGraphicFramePr>
        <p:xfrm>
          <a:off x="1139951" y="3429000"/>
          <a:ext cx="4956049" cy="2183862"/>
        </p:xfrm>
        <a:graphic>
          <a:graphicData uri="http://schemas.openxmlformats.org/drawingml/2006/table">
            <a:tbl>
              <a:tblPr/>
              <a:tblGrid>
                <a:gridCol w="583993"/>
                <a:gridCol w="1373172"/>
                <a:gridCol w="836531"/>
                <a:gridCol w="1136419"/>
                <a:gridCol w="1025934"/>
              </a:tblGrid>
              <a:tr h="3639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Claimed Count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Claim ratio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Gold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10.8247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Silver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Bronze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6.2695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72"/>
              </p:ext>
            </p:extLst>
          </p:nvPr>
        </p:nvGraphicFramePr>
        <p:xfrm>
          <a:off x="6397750" y="3467801"/>
          <a:ext cx="5068825" cy="2145060"/>
        </p:xfrm>
        <a:graphic>
          <a:graphicData uri="http://schemas.openxmlformats.org/drawingml/2006/table">
            <a:tbl>
              <a:tblPr/>
              <a:tblGrid>
                <a:gridCol w="480889"/>
                <a:gridCol w="2118509"/>
                <a:gridCol w="688840"/>
                <a:gridCol w="935783"/>
                <a:gridCol w="844804"/>
              </a:tblGrid>
              <a:tr h="2439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Claimed Count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Claim ratio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Travel Protect Gold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Travel Protect Platinum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Travel Protect Silver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Trip Travel Protect Gold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Trip Travel Protect Platinum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6.8493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Trip Travel Protect Silver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Claim </a:t>
            </a:r>
            <a:r>
              <a:rPr lang="en-US" dirty="0"/>
              <a:t>ratio </a:t>
            </a:r>
            <a:r>
              <a:rPr lang="en-US" dirty="0" smtClean="0"/>
              <a:t>is observed for: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per previous slide, its clear that Annual Plans are having higher Claim ratio(~10%).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61904" y="62436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2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to predict Claims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is highly imbalanced with less number of customer data who has claimed.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Binary Classifier is built and below are the stats: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/>
              <a:t>Note: 95% confidence intervals are yet to be shared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661904" y="62436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08465"/>
              </p:ext>
            </p:extLst>
          </p:nvPr>
        </p:nvGraphicFramePr>
        <p:xfrm>
          <a:off x="1481328" y="2834639"/>
          <a:ext cx="1600200" cy="692150"/>
        </p:xfrm>
        <a:graphic>
          <a:graphicData uri="http://schemas.openxmlformats.org/drawingml/2006/table">
            <a:tbl>
              <a:tblPr/>
              <a:tblGrid>
                <a:gridCol w="808379"/>
                <a:gridCol w="791821"/>
              </a:tblGrid>
              <a:tr h="1554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400" dirty="0"/>
              <a:t>EPX agency sells more than 50% of total insurances. The probable reason being the commission value is Zero </a:t>
            </a:r>
            <a:r>
              <a:rPr lang="en-GB" sz="1400" dirty="0" smtClean="0"/>
              <a:t>indicating </a:t>
            </a:r>
            <a:r>
              <a:rPr lang="en-GB" sz="1400" dirty="0"/>
              <a:t>that EPX sells insurance without taking any </a:t>
            </a:r>
            <a:r>
              <a:rPr lang="en-GB" sz="1400" dirty="0" smtClean="0"/>
              <a:t>commission for each policy. May </a:t>
            </a:r>
            <a:r>
              <a:rPr lang="en-GB" sz="1400" dirty="0"/>
              <a:t>be </a:t>
            </a:r>
            <a:r>
              <a:rPr lang="en-GB" sz="1400" dirty="0" smtClean="0"/>
              <a:t>that's </a:t>
            </a:r>
            <a:r>
              <a:rPr lang="en-GB" sz="1400" dirty="0"/>
              <a:t>the reason, insurance company has given authorization to sell 2 most sold products to EPX</a:t>
            </a:r>
          </a:p>
          <a:p>
            <a:r>
              <a:rPr lang="en-US" sz="1400" dirty="0" smtClean="0"/>
              <a:t>Commission values are higher for CWT(60%) and LWC(65% </a:t>
            </a:r>
            <a:r>
              <a:rPr lang="en-US" sz="1400" dirty="0"/>
              <a:t>of Net sales</a:t>
            </a:r>
            <a:r>
              <a:rPr lang="en-US" sz="1400" dirty="0" smtClean="0"/>
              <a:t>). Others have less than 40%.</a:t>
            </a:r>
            <a:endParaRPr lang="en-GB" sz="1400" dirty="0" smtClean="0"/>
          </a:p>
          <a:p>
            <a:r>
              <a:rPr lang="en-GB" sz="1400" dirty="0" smtClean="0"/>
              <a:t>Although volumes are low, TTW </a:t>
            </a:r>
            <a:r>
              <a:rPr lang="en-GB" sz="1400" dirty="0"/>
              <a:t>is providing insurance with zero commission. All Products sold by TTW Agency are taken for around a year.</a:t>
            </a:r>
            <a:endParaRPr lang="en-GB" sz="1400" dirty="0" smtClean="0"/>
          </a:p>
          <a:p>
            <a:r>
              <a:rPr lang="en-GB" sz="1400" dirty="0"/>
              <a:t>Out of 26 agencies, only 9 agencies are having only either Online or Offline </a:t>
            </a:r>
            <a:r>
              <a:rPr lang="en-GB" sz="1400" dirty="0" smtClean="0"/>
              <a:t>services. </a:t>
            </a:r>
            <a:r>
              <a:rPr lang="en-GB" sz="1400" dirty="0"/>
              <a:t>Rest other 17 agencies have both </a:t>
            </a:r>
            <a:r>
              <a:rPr lang="en-GB" sz="1400" dirty="0" smtClean="0"/>
              <a:t>services.</a:t>
            </a:r>
          </a:p>
          <a:p>
            <a:r>
              <a:rPr lang="en-GB" sz="1400" dirty="0"/>
              <a:t>Out of 26 products, only 3 products are sold across by multiple agencies</a:t>
            </a:r>
            <a:r>
              <a:rPr lang="en-GB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GB" sz="1400" dirty="0"/>
              <a:t>Products sold by SSI are having higher variation in duration. </a:t>
            </a:r>
            <a:r>
              <a:rPr lang="en-GB" sz="1400" dirty="0" smtClean="0"/>
              <a:t>That's </a:t>
            </a:r>
            <a:r>
              <a:rPr lang="en-GB" sz="1400" dirty="0"/>
              <a:t>probably because of Ticket Protector Product taken by some customers for more than 10 years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Products sold by C2B are also having higher variation and its because of Annual Silver Plan which is taken for higher durations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C2B Agency booked insurance for customers going to </a:t>
            </a:r>
            <a:r>
              <a:rPr lang="en-GB" sz="1400" dirty="0" smtClean="0"/>
              <a:t>Singapore </a:t>
            </a:r>
            <a:r>
              <a:rPr lang="en-GB" sz="1400" dirty="0"/>
              <a:t>only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Most of </a:t>
            </a:r>
            <a:r>
              <a:rPr lang="en-GB" sz="1400" dirty="0" smtClean="0"/>
              <a:t>customers(&gt;95%) </a:t>
            </a:r>
            <a:r>
              <a:rPr lang="en-GB" sz="1400" dirty="0"/>
              <a:t>with age 118 </a:t>
            </a:r>
            <a:r>
              <a:rPr lang="en-GB" sz="1400" dirty="0" smtClean="0"/>
              <a:t>have travelled to India</a:t>
            </a:r>
          </a:p>
          <a:p>
            <a:r>
              <a:rPr lang="en-GB" sz="1400" dirty="0"/>
              <a:t>Customers who are taking insurance for more than 10 years are opting for Ticket Protector Product.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1904" y="62436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32748"/>
              </p:ext>
            </p:extLst>
          </p:nvPr>
        </p:nvGraphicFramePr>
        <p:xfrm>
          <a:off x="1788160" y="3538167"/>
          <a:ext cx="3860800" cy="736600"/>
        </p:xfrm>
        <a:graphic>
          <a:graphicData uri="http://schemas.openxmlformats.org/drawingml/2006/table">
            <a:tbl>
              <a:tblPr/>
              <a:tblGrid>
                <a:gridCol w="2070100"/>
                <a:gridCol w="17907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Agencies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Comprehensive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CBH, CSR, CCR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Plan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KML, CCR, ADM, CSR, JZI, CBH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Plan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JZI, JWT, RAB, KML, ART, ADM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0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500" dirty="0" smtClean="0"/>
              <a:t>Restrict the authority to sell more than 3 products for C2B and LWC.</a:t>
            </a:r>
          </a:p>
          <a:p>
            <a:r>
              <a:rPr lang="en-US" sz="1500" dirty="0" smtClean="0"/>
              <a:t>Many missing values in gender data. Better to get full data.</a:t>
            </a:r>
          </a:p>
          <a:p>
            <a:r>
              <a:rPr lang="en-US" sz="1500" dirty="0" smtClean="0"/>
              <a:t>Clarity on negative net sales value would have helped.</a:t>
            </a:r>
          </a:p>
          <a:p>
            <a:r>
              <a:rPr lang="en-GB" sz="1500" dirty="0"/>
              <a:t>By looking at the </a:t>
            </a:r>
            <a:r>
              <a:rPr lang="en-GB" sz="1500" dirty="0" smtClean="0"/>
              <a:t>product name, </a:t>
            </a:r>
            <a:r>
              <a:rPr lang="en-GB" sz="1500" dirty="0"/>
              <a:t>Annual Gold Plan seems to contain all the features of Annual Silver Plan </a:t>
            </a:r>
            <a:r>
              <a:rPr lang="en-GB" sz="1500" dirty="0" smtClean="0"/>
              <a:t>and </a:t>
            </a:r>
            <a:r>
              <a:rPr lang="en-GB" sz="1500" dirty="0"/>
              <a:t>some additional benefits. But by looking at the purchase counts, its clear that customers are not attracted </a:t>
            </a:r>
            <a:r>
              <a:rPr lang="en-GB" sz="1500" dirty="0" smtClean="0"/>
              <a:t>to </a:t>
            </a:r>
            <a:r>
              <a:rPr lang="en-GB" sz="1500" dirty="0"/>
              <a:t>those additional benefits and hence they are buying only Annual Silver Plan. </a:t>
            </a:r>
            <a:r>
              <a:rPr lang="en-GB" sz="1500" dirty="0" smtClean="0"/>
              <a:t>Probably </a:t>
            </a:r>
            <a:r>
              <a:rPr lang="en-GB" sz="1500" dirty="0"/>
              <a:t>business can do further research on it and can either decrease the Annual Gold Plan </a:t>
            </a:r>
            <a:r>
              <a:rPr lang="en-GB" sz="1500" dirty="0" smtClean="0"/>
              <a:t>Price or </a:t>
            </a:r>
            <a:r>
              <a:rPr lang="en-GB" sz="1500" dirty="0"/>
              <a:t>increase/change the benefits.</a:t>
            </a:r>
            <a:endParaRPr lang="en-US" sz="1500" dirty="0" smtClean="0"/>
          </a:p>
          <a:p>
            <a:r>
              <a:rPr lang="en-US" sz="1500" dirty="0"/>
              <a:t>The same </a:t>
            </a:r>
            <a:r>
              <a:rPr lang="en-US" sz="1500" dirty="0" smtClean="0"/>
              <a:t>above analysis </a:t>
            </a:r>
            <a:r>
              <a:rPr lang="en-US" sz="1500" dirty="0"/>
              <a:t>goes for Bronze, Silver and Gold Plan</a:t>
            </a:r>
            <a:r>
              <a:rPr lang="en-US" sz="1500" dirty="0" smtClean="0"/>
              <a:t>.</a:t>
            </a:r>
          </a:p>
          <a:p>
            <a:r>
              <a:rPr lang="en-GB" sz="1500" dirty="0"/>
              <a:t>Considering the grouping of the Plans, I can see the below as one set of groups</a:t>
            </a:r>
            <a:r>
              <a:rPr lang="en-GB" sz="1500" dirty="0" smtClean="0"/>
              <a:t>:</a:t>
            </a:r>
            <a:r>
              <a:rPr lang="en-US" sz="1500" dirty="0" smtClean="0"/>
              <a:t>               </a:t>
            </a:r>
            <a:endParaRPr lang="en-GB" sz="1500" dirty="0"/>
          </a:p>
          <a:p>
            <a:pPr lvl="1"/>
            <a:r>
              <a:rPr lang="en-GB" sz="1100" dirty="0"/>
              <a:t>Basic Plan</a:t>
            </a:r>
          </a:p>
          <a:p>
            <a:pPr lvl="1"/>
            <a:r>
              <a:rPr lang="en-GB" sz="1100" dirty="0"/>
              <a:t>Value Plan</a:t>
            </a:r>
          </a:p>
          <a:p>
            <a:pPr lvl="1"/>
            <a:r>
              <a:rPr lang="en-GB" sz="1100" dirty="0"/>
              <a:t>Premier Plan</a:t>
            </a:r>
          </a:p>
          <a:p>
            <a:pPr lvl="1"/>
            <a:r>
              <a:rPr lang="en-GB" sz="1100" dirty="0"/>
              <a:t>Comprehensive Plan</a:t>
            </a:r>
          </a:p>
          <a:p>
            <a:pPr marL="0" indent="0">
              <a:buNone/>
            </a:pPr>
            <a:r>
              <a:rPr lang="en-GB" sz="1500" dirty="0" smtClean="0"/>
              <a:t>     But </a:t>
            </a:r>
            <a:r>
              <a:rPr lang="en-GB" sz="1500" dirty="0"/>
              <a:t>they are sold in different combinations in different agencies. Is that because we </a:t>
            </a:r>
            <a:r>
              <a:rPr lang="en-GB" sz="1500" dirty="0" smtClean="0"/>
              <a:t>haven't </a:t>
            </a:r>
            <a:r>
              <a:rPr lang="en-GB" sz="1500" dirty="0"/>
              <a:t>given authorization to </a:t>
            </a:r>
            <a:r>
              <a:rPr lang="en-GB" sz="1500" dirty="0" smtClean="0"/>
              <a:t>them. </a:t>
            </a:r>
          </a:p>
          <a:p>
            <a:pPr marL="0" indent="0">
              <a:buNone/>
            </a:pPr>
            <a:r>
              <a:rPr lang="en-GB" sz="1500" dirty="0" smtClean="0"/>
              <a:t>     Also</a:t>
            </a:r>
            <a:r>
              <a:rPr lang="en-GB" sz="1500" dirty="0"/>
              <a:t>, </a:t>
            </a:r>
            <a:r>
              <a:rPr lang="en-GB" sz="1500" dirty="0" smtClean="0"/>
              <a:t>Basic </a:t>
            </a:r>
            <a:r>
              <a:rPr lang="en-GB" sz="1500" dirty="0"/>
              <a:t>Plan is the most sold out </a:t>
            </a:r>
            <a:r>
              <a:rPr lang="en-GB" sz="1500" dirty="0" smtClean="0"/>
              <a:t>from that group and that's </a:t>
            </a:r>
            <a:r>
              <a:rPr lang="en-GB" sz="1500" dirty="0"/>
              <a:t>being sold by single agency.</a:t>
            </a:r>
          </a:p>
          <a:p>
            <a:pPr marL="0" indent="0">
              <a:buNone/>
            </a:pPr>
            <a:r>
              <a:rPr lang="en-GB" sz="1500" dirty="0" smtClean="0"/>
              <a:t>     Can </a:t>
            </a:r>
            <a:r>
              <a:rPr lang="en-GB" sz="1500" dirty="0"/>
              <a:t>we give authorization to them to sell these?</a:t>
            </a:r>
            <a:endParaRPr lang="en-US" sz="1500" dirty="0" smtClean="0"/>
          </a:p>
          <a:p>
            <a:endParaRPr lang="en-US" sz="1500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0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638975" y="3429000"/>
            <a:ext cx="395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307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33620"/>
              </p:ext>
            </p:extLst>
          </p:nvPr>
        </p:nvGraphicFramePr>
        <p:xfrm>
          <a:off x="1051560" y="658368"/>
          <a:ext cx="2990088" cy="178308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990088"/>
              </a:tblGrid>
              <a:tr h="178308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63k</a:t>
                      </a:r>
                      <a:r>
                        <a:rPr lang="en-US" baseline="0" dirty="0" smtClean="0"/>
                        <a:t> Policies issued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89355"/>
              </p:ext>
            </p:extLst>
          </p:nvPr>
        </p:nvGraphicFramePr>
        <p:xfrm>
          <a:off x="7406640" y="658368"/>
          <a:ext cx="3108960" cy="169164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108960"/>
              </a:tblGrid>
              <a:tr h="1691640">
                <a:tc>
                  <a:txBody>
                    <a:bodyPr/>
                    <a:lstStyle/>
                    <a:p>
                      <a:r>
                        <a:rPr lang="en-US" sz="6000" baseline="0" dirty="0" smtClean="0"/>
                        <a:t>26</a:t>
                      </a:r>
                      <a:r>
                        <a:rPr lang="en-US" dirty="0" smtClean="0"/>
                        <a:t> Policy</a:t>
                      </a:r>
                      <a:r>
                        <a:rPr lang="en-US" baseline="0" dirty="0" smtClean="0"/>
                        <a:t> Products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86255"/>
              </p:ext>
            </p:extLst>
          </p:nvPr>
        </p:nvGraphicFramePr>
        <p:xfrm>
          <a:off x="4041648" y="2670048"/>
          <a:ext cx="3364992" cy="175564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364992"/>
              </a:tblGrid>
              <a:tr h="1755648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40.72</a:t>
                      </a:r>
                      <a:r>
                        <a:rPr lang="en-US" dirty="0" smtClean="0"/>
                        <a:t> Net sales on all policies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86488"/>
              </p:ext>
            </p:extLst>
          </p:nvPr>
        </p:nvGraphicFramePr>
        <p:xfrm>
          <a:off x="7479792" y="4654296"/>
          <a:ext cx="3035808" cy="16642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035808"/>
              </a:tblGrid>
              <a:tr h="1664208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26 </a:t>
                      </a:r>
                      <a:r>
                        <a:rPr lang="en-US" dirty="0" smtClean="0"/>
                        <a:t>Agencies</a:t>
                      </a:r>
                      <a:r>
                        <a:rPr lang="en-US" baseline="0" dirty="0" smtClean="0"/>
                        <a:t> selling our products (Online and Offline)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24794"/>
              </p:ext>
            </p:extLst>
          </p:nvPr>
        </p:nvGraphicFramePr>
        <p:xfrm>
          <a:off x="1051560" y="4654296"/>
          <a:ext cx="2990088" cy="175564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990088"/>
              </a:tblGrid>
              <a:tr h="1755648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 sold for travel to </a:t>
                      </a:r>
                      <a:r>
                        <a:rPr lang="en-US" sz="6000" dirty="0" smtClean="0"/>
                        <a:t>149</a:t>
                      </a:r>
                      <a:r>
                        <a:rPr lang="en-US" dirty="0" smtClean="0"/>
                        <a:t> Countries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6" y="280416"/>
            <a:ext cx="6577584" cy="65775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0792"/>
            <a:ext cx="6617208" cy="6617208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1130808" y="0"/>
            <a:ext cx="9144000" cy="960120"/>
          </a:xfrm>
        </p:spPr>
        <p:txBody>
          <a:bodyPr/>
          <a:lstStyle/>
          <a:p>
            <a:r>
              <a:rPr lang="en-US" dirty="0" smtClean="0"/>
              <a:t>  Policy Group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0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62" y="365124"/>
            <a:ext cx="6391656" cy="64928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918" y="468082"/>
            <a:ext cx="6389918" cy="6389918"/>
          </a:xfrm>
          <a:prstGeom prst="rect">
            <a:avLst/>
          </a:prstGeom>
        </p:spPr>
      </p:pic>
      <p:sp>
        <p:nvSpPr>
          <p:cNvPr id="7" name="Title 20"/>
          <p:cNvSpPr txBox="1">
            <a:spLocks/>
          </p:cNvSpPr>
          <p:nvPr/>
        </p:nvSpPr>
        <p:spPr>
          <a:xfrm>
            <a:off x="1130808" y="0"/>
            <a:ext cx="91440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Policy Group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265176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80" y="265176"/>
            <a:ext cx="6858000" cy="6858000"/>
          </a:xfrm>
          <a:prstGeom prst="rect">
            <a:avLst/>
          </a:prstGeom>
        </p:spPr>
      </p:pic>
      <p:sp>
        <p:nvSpPr>
          <p:cNvPr id="7" name="Title 20"/>
          <p:cNvSpPr txBox="1">
            <a:spLocks/>
          </p:cNvSpPr>
          <p:nvPr/>
        </p:nvSpPr>
        <p:spPr>
          <a:xfrm>
            <a:off x="1130808" y="0"/>
            <a:ext cx="91440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  Policy Group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3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19" y="1675625"/>
            <a:ext cx="4351338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0"/>
            <a:ext cx="6858000" cy="6858000"/>
          </a:xfrm>
          <a:prstGeom prst="rect">
            <a:avLst/>
          </a:prstGeom>
        </p:spPr>
      </p:pic>
      <p:sp>
        <p:nvSpPr>
          <p:cNvPr id="7" name="Title 20"/>
          <p:cNvSpPr txBox="1">
            <a:spLocks/>
          </p:cNvSpPr>
          <p:nvPr/>
        </p:nvSpPr>
        <p:spPr>
          <a:xfrm>
            <a:off x="1130808" y="0"/>
            <a:ext cx="91440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 Policy Group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3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2" y="629920"/>
            <a:ext cx="6254495" cy="6075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Agency Shares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1867" y="1690688"/>
            <a:ext cx="461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26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92% of Sales are from 4 Agencies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8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17520" y="941832"/>
          <a:ext cx="5989320" cy="4160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89320"/>
              </a:tblGrid>
              <a:tr h="4160520">
                <a:tc>
                  <a:txBody>
                    <a:bodyPr/>
                    <a:lstStyle/>
                    <a:p>
                      <a:endParaRPr lang="en-US" sz="6000" dirty="0" smtClean="0"/>
                    </a:p>
                    <a:p>
                      <a:r>
                        <a:rPr lang="en-US" sz="10000" dirty="0" smtClean="0"/>
                        <a:t>  </a:t>
                      </a:r>
                      <a:r>
                        <a:rPr lang="en-US" sz="10000" baseline="0" dirty="0" smtClean="0"/>
                        <a:t>  </a:t>
                      </a:r>
                      <a:r>
                        <a:rPr lang="en-US" sz="10000" dirty="0" smtClean="0"/>
                        <a:t>1.46</a:t>
                      </a:r>
                      <a:r>
                        <a:rPr lang="en-US" sz="6000" dirty="0" smtClean="0"/>
                        <a:t>%</a:t>
                      </a:r>
                      <a:r>
                        <a:rPr lang="en-US" dirty="0" smtClean="0"/>
                        <a:t> Policies claimed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32504" y="1901952"/>
          <a:ext cx="630936" cy="365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0936"/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4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Claim </a:t>
            </a:r>
            <a:r>
              <a:rPr lang="en-US" dirty="0"/>
              <a:t>ratio </a:t>
            </a:r>
            <a:r>
              <a:rPr lang="en-US" dirty="0" smtClean="0"/>
              <a:t>is observed for: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Agencies which have Higher Average Net sales.</a:t>
            </a:r>
          </a:p>
          <a:p>
            <a:r>
              <a:rPr lang="en-US" dirty="0" smtClean="0"/>
              <a:t>Agencies which have taken more than 3 products to sell have claim ratio&gt; 5%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2384"/>
            <a:ext cx="4714875" cy="3171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1904" y="62436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3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763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Travel Insurance Claim Prediction</vt:lpstr>
      <vt:lpstr>PowerPoint Presentation</vt:lpstr>
      <vt:lpstr>  Policy Group Sales</vt:lpstr>
      <vt:lpstr>PowerPoint Presentation</vt:lpstr>
      <vt:lpstr>PowerPoint Presentation</vt:lpstr>
      <vt:lpstr>PowerPoint Presentation</vt:lpstr>
      <vt:lpstr>Agency Shares</vt:lpstr>
      <vt:lpstr>PowerPoint Presentation</vt:lpstr>
      <vt:lpstr>Higher Claim ratio is observed for:</vt:lpstr>
      <vt:lpstr>Higher Claim ratio is observed for:                                               </vt:lpstr>
      <vt:lpstr>Higher Claim ratio is observed for:</vt:lpstr>
      <vt:lpstr>Model to predict Claims</vt:lpstr>
      <vt:lpstr>Additional Observations</vt:lpstr>
      <vt:lpstr>Suggestions:</vt:lpstr>
      <vt:lpstr>PowerPoint Presentation</vt:lpstr>
    </vt:vector>
  </TitlesOfParts>
  <Company>BT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Gurujula,CS,Chaitanya Sagar R</dc:creator>
  <cp:lastModifiedBy>Gurujula,CS,Chaitanya Sagar R</cp:lastModifiedBy>
  <cp:revision>18</cp:revision>
  <dcterms:created xsi:type="dcterms:W3CDTF">2021-04-02T14:34:01Z</dcterms:created>
  <dcterms:modified xsi:type="dcterms:W3CDTF">2021-04-03T06:42:53Z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2021-04-02T14:34:05Z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994d69c9-801a-4029-8d17-eaabbe3f69bf</vt:lpwstr>
  </property>
  <property fmtid="{D5CDD505-2E9C-101B-9397-08002B2CF9AE}" pid="8" name="MSIP_Label_55818d02-8d25-4bb9-b27c-e4db64670887_ContentBits">
    <vt:lpwstr>0</vt:lpwstr>
  </property>
</Properties>
</file>