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62" r:id="rId5"/>
    <p:sldId id="263" r:id="rId6"/>
    <p:sldId id="264" r:id="rId7"/>
    <p:sldId id="265" r:id="rId8"/>
    <p:sldId id="269" r:id="rId9"/>
    <p:sldId id="266" r:id="rId10"/>
    <p:sldId id="268" r:id="rId11"/>
    <p:sldId id="261" r:id="rId12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4" roundtripDataSignature="AMtx7mjC6J/RwuOd9mMVOHr0i7Uh28+AJ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4" d="100"/>
          <a:sy n="74" d="100"/>
        </p:scale>
        <p:origin x="101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71d6653723_2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" name="Google Shape;130;g371d6653723_2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1d6653723_2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71d6653723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A5825C34-6BA0-6003-08C8-5203CE327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1d6653723_2_0:notes">
            <a:extLst>
              <a:ext uri="{FF2B5EF4-FFF2-40B4-BE49-F238E27FC236}">
                <a16:creationId xmlns:a16="http://schemas.microsoft.com/office/drawing/2014/main" id="{5082E27E-E9D2-C803-3892-B8B256E0BD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71d6653723_2_0:notes">
            <a:extLst>
              <a:ext uri="{FF2B5EF4-FFF2-40B4-BE49-F238E27FC236}">
                <a16:creationId xmlns:a16="http://schemas.microsoft.com/office/drawing/2014/main" id="{719552B0-BD00-A58F-A917-745E54BB712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8588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27EA8AB-7001-C02A-FE6A-CA3FA5C01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1d6653723_2_0:notes">
            <a:extLst>
              <a:ext uri="{FF2B5EF4-FFF2-40B4-BE49-F238E27FC236}">
                <a16:creationId xmlns:a16="http://schemas.microsoft.com/office/drawing/2014/main" id="{0B9E2D33-6C29-4655-19B9-85612EB6B3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71d6653723_2_0:notes">
            <a:extLst>
              <a:ext uri="{FF2B5EF4-FFF2-40B4-BE49-F238E27FC236}">
                <a16:creationId xmlns:a16="http://schemas.microsoft.com/office/drawing/2014/main" id="{DAB3F832-6801-C890-AB2F-DA3A9E5230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33980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D80A147A-0A67-4E05-E043-4B8D3C7E5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1d6653723_2_0:notes">
            <a:extLst>
              <a:ext uri="{FF2B5EF4-FFF2-40B4-BE49-F238E27FC236}">
                <a16:creationId xmlns:a16="http://schemas.microsoft.com/office/drawing/2014/main" id="{29834FF6-AC4A-6413-BA6E-BF627207ED2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71d6653723_2_0:notes">
            <a:extLst>
              <a:ext uri="{FF2B5EF4-FFF2-40B4-BE49-F238E27FC236}">
                <a16:creationId xmlns:a16="http://schemas.microsoft.com/office/drawing/2014/main" id="{57B27B23-10B0-476C-C972-FB699D545F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99239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495FD7B-0F20-4890-2AA7-DCD7745CE7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1d6653723_2_0:notes">
            <a:extLst>
              <a:ext uri="{FF2B5EF4-FFF2-40B4-BE49-F238E27FC236}">
                <a16:creationId xmlns:a16="http://schemas.microsoft.com/office/drawing/2014/main" id="{BD1260F5-091C-0675-3FCE-C98E518A504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71d6653723_2_0:notes">
            <a:extLst>
              <a:ext uri="{FF2B5EF4-FFF2-40B4-BE49-F238E27FC236}">
                <a16:creationId xmlns:a16="http://schemas.microsoft.com/office/drawing/2014/main" id="{BCE82FC1-8960-A584-8938-3D233426A7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57743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018B860A-CAA7-F3B8-BA5D-B03BC0BA8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1d6653723_2_0:notes">
            <a:extLst>
              <a:ext uri="{FF2B5EF4-FFF2-40B4-BE49-F238E27FC236}">
                <a16:creationId xmlns:a16="http://schemas.microsoft.com/office/drawing/2014/main" id="{CD76F533-27B4-988E-7076-AE6437A851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71d6653723_2_0:notes">
            <a:extLst>
              <a:ext uri="{FF2B5EF4-FFF2-40B4-BE49-F238E27FC236}">
                <a16:creationId xmlns:a16="http://schemas.microsoft.com/office/drawing/2014/main" id="{BF77C990-8EB9-5EB2-407F-BDF84EF484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742783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>
          <a:extLst>
            <a:ext uri="{FF2B5EF4-FFF2-40B4-BE49-F238E27FC236}">
              <a16:creationId xmlns:a16="http://schemas.microsoft.com/office/drawing/2014/main" id="{3939FE6B-8F1E-A147-AEF8-D17EAB9A6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71d6653723_2_0:notes">
            <a:extLst>
              <a:ext uri="{FF2B5EF4-FFF2-40B4-BE49-F238E27FC236}">
                <a16:creationId xmlns:a16="http://schemas.microsoft.com/office/drawing/2014/main" id="{4BF75991-C353-D3D7-0FCA-F3F29F737B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g371d6653723_2_0:notes">
            <a:extLst>
              <a:ext uri="{FF2B5EF4-FFF2-40B4-BE49-F238E27FC236}">
                <a16:creationId xmlns:a16="http://schemas.microsoft.com/office/drawing/2014/main" id="{0B44F227-2653-FFDB-5204-73EF8D9578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00189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 txBox="1">
            <a:spLocks noGrp="1"/>
          </p:cNvSpPr>
          <p:nvPr>
            <p:ph type="ctrTitle"/>
          </p:nvPr>
        </p:nvSpPr>
        <p:spPr>
          <a:xfrm>
            <a:off x="521110" y="1691149"/>
            <a:ext cx="11297264" cy="2209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>
              <a:buSzPts val="4000"/>
            </a:pPr>
            <a:br>
              <a:rPr lang="en-US" sz="4000" dirty="0">
                <a:latin typeface="Aharoni"/>
                <a:ea typeface="Aharoni"/>
                <a:cs typeface="Aharoni"/>
                <a:sym typeface="Aharoni"/>
              </a:rPr>
            </a:br>
            <a:r>
              <a:rPr lang="en-US" sz="2800" b="1" dirty="0">
                <a:solidFill>
                  <a:srgbClr val="2F5496"/>
                </a:solidFill>
                <a:latin typeface="Aharoni"/>
                <a:ea typeface="Aharoni"/>
                <a:cs typeface="Aharoni"/>
                <a:sym typeface="Aharoni"/>
              </a:rPr>
              <a:t>Evaluating TCP vs. UDP in Centralized Multi-Robot Communication using Star Topology </a:t>
            </a:r>
            <a:br>
              <a:rPr lang="en-US" sz="2800" b="1" dirty="0">
                <a:solidFill>
                  <a:srgbClr val="2F5496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en-US" sz="2000" b="1" dirty="0">
                <a:solidFill>
                  <a:srgbClr val="FF0000"/>
                </a:solidFill>
                <a:latin typeface="Aharoni"/>
                <a:ea typeface="Aharoni"/>
                <a:cs typeface="Aharoni"/>
                <a:sym typeface="Aharoni"/>
              </a:rPr>
              <a:t>Paper ID: 1746</a:t>
            </a:r>
            <a:endParaRPr sz="2000" b="1" dirty="0">
              <a:solidFill>
                <a:srgbClr val="FF0000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>
              <a:buSzPts val="4000"/>
            </a:pPr>
            <a:br>
              <a:rPr lang="en-US" sz="2800" dirty="0">
                <a:solidFill>
                  <a:srgbClr val="2F5496"/>
                </a:solidFill>
                <a:latin typeface="Aharoni"/>
                <a:ea typeface="Aharoni"/>
                <a:cs typeface="Aharoni"/>
                <a:sym typeface="Aharoni"/>
              </a:rPr>
            </a:br>
            <a:r>
              <a:rPr lang="sv-SE" sz="2000" b="1" dirty="0">
                <a:latin typeface="Aharoni" panose="02010803020104030203" pitchFamily="2" charset="-79"/>
                <a:cs typeface="Aharoni" panose="02010803020104030203" pitchFamily="2" charset="-79"/>
              </a:rPr>
              <a:t>K. Chaitanya Sai, K. Nagendra, and Ravishankar Prakash Desai</a:t>
            </a:r>
            <a:endParaRPr sz="2800" dirty="0">
              <a:solidFill>
                <a:srgbClr val="2F5496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pic>
        <p:nvPicPr>
          <p:cNvPr id="89" name="Google Shape;8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5498" y="0"/>
            <a:ext cx="12162463" cy="1898374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4768" y="6076122"/>
            <a:ext cx="12162463" cy="777307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"/>
          <p:cNvSpPr txBox="1"/>
          <p:nvPr/>
        </p:nvSpPr>
        <p:spPr>
          <a:xfrm>
            <a:off x="875072" y="4346141"/>
            <a:ext cx="10471354" cy="1138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Amrita Vishwa Vidyapeetham, Amaravati, Andhra Pradesh, India</a:t>
            </a:r>
            <a:endParaRPr sz="2000" dirty="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 b="0" i="0" u="none" strike="noStrike" cap="none" dirty="0">
              <a:solidFill>
                <a:schemeClr val="dk1"/>
              </a:solidFill>
              <a:latin typeface="Aharoni"/>
              <a:ea typeface="Aharoni"/>
              <a:cs typeface="Aharoni"/>
              <a:sym typeface="Aharoni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Date:22</a:t>
            </a:r>
            <a:r>
              <a:rPr lang="en-US" sz="2400" b="0" i="0" u="none" strike="noStrike" cap="none" baseline="30000" dirty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nd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August 2025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8FC517A0-838D-A157-E07E-0FBB2BAAD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1d6653723_2_0">
            <a:extLst>
              <a:ext uri="{FF2B5EF4-FFF2-40B4-BE49-F238E27FC236}">
                <a16:creationId xmlns:a16="http://schemas.microsoft.com/office/drawing/2014/main" id="{D6592C80-272E-F217-1DC4-2B38EA7F7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haroni"/>
              <a:buNone/>
            </a:pPr>
            <a:r>
              <a:rPr lang="en-US" sz="4000" dirty="0">
                <a:solidFill>
                  <a:srgbClr val="C00000"/>
                </a:solidFill>
                <a:latin typeface="Aharoni"/>
                <a:cs typeface="Aharoni"/>
                <a:sym typeface="Aharoni"/>
              </a:rPr>
              <a:t>Conclusion</a:t>
            </a:r>
            <a:endParaRPr dirty="0"/>
          </a:p>
        </p:txBody>
      </p:sp>
      <p:sp>
        <p:nvSpPr>
          <p:cNvPr id="106" name="Google Shape;106;g371d6653723_2_0">
            <a:extLst>
              <a:ext uri="{FF2B5EF4-FFF2-40B4-BE49-F238E27FC236}">
                <a16:creationId xmlns:a16="http://schemas.microsoft.com/office/drawing/2014/main" id="{A492452A-C17E-3E6F-9C72-4DD06B33E5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9615055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Built a flexible MATLAB simulation for testing robot communications.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 ensures delivery but increases latency.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UDP is faster but risks missing data.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Both protocols have trade-offs; choice depends on application.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work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with moving robots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Add more nodes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Try hybrid switching between TCP &amp; UDP.</a:t>
            </a:r>
          </a:p>
        </p:txBody>
      </p:sp>
      <p:sp>
        <p:nvSpPr>
          <p:cNvPr id="107" name="Google Shape;107;g371d6653723_2_0">
            <a:extLst>
              <a:ext uri="{FF2B5EF4-FFF2-40B4-BE49-F238E27FC236}">
                <a16:creationId xmlns:a16="http://schemas.microsoft.com/office/drawing/2014/main" id="{5F7B1CAB-B4D9-9D5B-9222-1089B18839D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1">
                <a:solidFill>
                  <a:srgbClr val="C55A11"/>
                </a:solidFill>
              </a:rPr>
              <a:t>10</a:t>
            </a:fld>
            <a:endParaRPr sz="2400" b="1">
              <a:solidFill>
                <a:srgbClr val="C55A11"/>
              </a:solidFill>
            </a:endParaRPr>
          </a:p>
        </p:txBody>
      </p:sp>
      <p:sp>
        <p:nvSpPr>
          <p:cNvPr id="108" name="Google Shape;108;g371d6653723_2_0">
            <a:extLst>
              <a:ext uri="{FF2B5EF4-FFF2-40B4-BE49-F238E27FC236}">
                <a16:creationId xmlns:a16="http://schemas.microsoft.com/office/drawing/2014/main" id="{5702B063-210A-02B1-CAC7-A2A267729402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55A11"/>
                </a:solidFill>
              </a:rPr>
              <a:t>2025-07-22</a:t>
            </a:r>
            <a:endParaRPr sz="1800" b="1">
              <a:solidFill>
                <a:srgbClr val="C55A11"/>
              </a:solidFill>
            </a:endParaRPr>
          </a:p>
        </p:txBody>
      </p:sp>
      <p:sp>
        <p:nvSpPr>
          <p:cNvPr id="109" name="Google Shape;109;g371d6653723_2_0">
            <a:extLst>
              <a:ext uri="{FF2B5EF4-FFF2-40B4-BE49-F238E27FC236}">
                <a16:creationId xmlns:a16="http://schemas.microsoft.com/office/drawing/2014/main" id="{5129DA38-57EC-B7A8-06CD-3A919270B65E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55A11"/>
                </a:solidFill>
              </a:rPr>
              <a:t>IEEE INDISCON 2025 – PID1746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57262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71d6653723_2_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haroni"/>
              <a:buNone/>
            </a:pPr>
            <a:r>
              <a:rPr lang="en-US" sz="4000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References</a:t>
            </a:r>
            <a:endParaRPr/>
          </a:p>
        </p:txBody>
      </p:sp>
      <p:sp>
        <p:nvSpPr>
          <p:cNvPr id="133" name="Google Shape;133;g371d6653723_2_24"/>
          <p:cNvSpPr txBox="1">
            <a:spLocks noGrp="1"/>
          </p:cNvSpPr>
          <p:nvPr>
            <p:ph type="body" idx="1"/>
          </p:nvPr>
        </p:nvSpPr>
        <p:spPr>
          <a:xfrm>
            <a:off x="838200" y="1579418"/>
            <a:ext cx="10515600" cy="4597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buSzPts val="2000"/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[1] J.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Gielis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A. Shankar, and A. Prorok, “A critical review of communications in multi-robot systems,” Current robotics reports, vol. 3, no. 4, pp. 213–225, 2022. </a:t>
            </a:r>
          </a:p>
          <a:p>
            <a:pPr marL="0" lvl="0" indent="0" algn="just">
              <a:buSzPts val="2000"/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[2] I. Navarro and F.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Mat´ıa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“An introduction to swarm robotics,” International Scholarly Research Notices, vol. 2013, no. 1, p. 608164, 2013. </a:t>
            </a:r>
          </a:p>
          <a:p>
            <a:pPr marL="0" lvl="0" indent="0" algn="just">
              <a:buSzPts val="2000"/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[3] M. Li, K. Lu, H. Zhu, M. Chen, S. Mao, and B. Prabhakaran, “Robot swarm communication networks: architectures, protocols, and applications,” in 2008 third international conference on communications and networking in China. IEEE, 2008, pp. 162–166. </a:t>
            </a:r>
          </a:p>
          <a:p>
            <a:pPr marL="0" lvl="0" indent="0" algn="just">
              <a:buSzPts val="2000"/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[4] Z. Xu, S. S. Garimella, and V.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Tzoumas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“Communication-and computation-efficient distributed decision-making in multi-robot networks,”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arXiv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preprint arXiv:2407.10382, 2024. </a:t>
            </a:r>
          </a:p>
          <a:p>
            <a:pPr marL="0" lvl="0" indent="0" algn="just">
              <a:buSzPts val="2000"/>
              <a:buNone/>
            </a:pP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[5] E. Seraj, R.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Paleja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L. Pimentel, K. M. Lee, Z. Wang, D. Martin, M. Sklar, J. Zhang, Z. Kakish, and M. </a:t>
            </a:r>
            <a:r>
              <a:rPr lang="en-IN" sz="2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Gombolay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“Heterogeneous policy networks for composite robot team communication and coordination,” IEEE Transactions on Robotics, 2024. </a:t>
            </a:r>
          </a:p>
        </p:txBody>
      </p:sp>
      <p:sp>
        <p:nvSpPr>
          <p:cNvPr id="134" name="Google Shape;134;g371d6653723_2_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1">
                <a:solidFill>
                  <a:srgbClr val="C55A11"/>
                </a:solidFill>
              </a:rPr>
              <a:t>11</a:t>
            </a:fld>
            <a:endParaRPr sz="2400" b="1">
              <a:solidFill>
                <a:srgbClr val="C55A11"/>
              </a:solidFill>
            </a:endParaRPr>
          </a:p>
        </p:txBody>
      </p:sp>
      <p:sp>
        <p:nvSpPr>
          <p:cNvPr id="135" name="Google Shape;135;g371d6653723_2_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55A11"/>
                </a:solidFill>
              </a:rPr>
              <a:t>2025-07-22</a:t>
            </a:r>
            <a:endParaRPr sz="1800" b="1">
              <a:solidFill>
                <a:srgbClr val="C55A11"/>
              </a:solidFill>
            </a:endParaRPr>
          </a:p>
        </p:txBody>
      </p:sp>
      <p:sp>
        <p:nvSpPr>
          <p:cNvPr id="136" name="Google Shape;136;g371d6653723_2_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55A11"/>
                </a:solidFill>
              </a:rPr>
              <a:t>IEEE INDISCON 2025 – PID1746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haroni"/>
              <a:buNone/>
            </a:pPr>
            <a:r>
              <a:rPr lang="en-US" sz="4000">
                <a:solidFill>
                  <a:srgbClr val="C00000"/>
                </a:solidFill>
                <a:latin typeface="Aharoni"/>
                <a:ea typeface="Aharoni"/>
                <a:cs typeface="Aharoni"/>
                <a:sym typeface="Aharoni"/>
              </a:rPr>
              <a:t>Table of Contents</a:t>
            </a:r>
            <a:endParaRPr/>
          </a:p>
        </p:txBody>
      </p:sp>
      <p:sp>
        <p:nvSpPr>
          <p:cNvPr id="97" name="Google Shape;97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Introduction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Literature Survey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Objective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Methodology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 Flow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Simulation Results 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References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8" name="Google Shape;98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1">
                <a:solidFill>
                  <a:srgbClr val="C55A11"/>
                </a:solidFill>
              </a:rPr>
              <a:t>2</a:t>
            </a:fld>
            <a:endParaRPr sz="2400" b="1">
              <a:solidFill>
                <a:srgbClr val="C55A11"/>
              </a:solidFill>
            </a:endParaRPr>
          </a:p>
        </p:txBody>
      </p:sp>
      <p:sp>
        <p:nvSpPr>
          <p:cNvPr id="99" name="Google Shape;99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55A11"/>
                </a:solidFill>
              </a:rPr>
              <a:t>2025-07-22</a:t>
            </a:r>
            <a:endParaRPr sz="1800" b="1">
              <a:solidFill>
                <a:srgbClr val="C55A11"/>
              </a:solidFill>
            </a:endParaRPr>
          </a:p>
        </p:txBody>
      </p:sp>
      <p:sp>
        <p:nvSpPr>
          <p:cNvPr id="100" name="Google Shape;100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55A11"/>
                </a:solidFill>
              </a:rPr>
              <a:t>IEEE INDISCON 2025 – PID1746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1d6653723_2_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haroni"/>
              <a:buNone/>
            </a:pPr>
            <a:r>
              <a:rPr lang="en-US" sz="4000" dirty="0">
                <a:solidFill>
                  <a:srgbClr val="C00000"/>
                </a:solidFill>
                <a:latin typeface="Aharoni"/>
                <a:cs typeface="Aharoni"/>
                <a:sym typeface="Aharoni"/>
              </a:rPr>
              <a:t>Introduction</a:t>
            </a:r>
            <a:endParaRPr dirty="0"/>
          </a:p>
        </p:txBody>
      </p:sp>
      <p:sp>
        <p:nvSpPr>
          <p:cNvPr id="106" name="Google Shape;106;g371d6653723_2_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373591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Multi-Robot Systems (MRS) enable teamwork and coordination between autonomous robots.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Widely applied in automation, rescue operations, surveillance, and warehouse logistics.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centralized star topology simplifies control, since the hub manages all robot communications.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However, this structure introduces a single point of failure at the hub.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Transmission Control Protocol (TCP):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reliable communication with acknowledgements and retransmissions, but slower due to overhead.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 Datagram Protocol (UDP):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faster and lightweight, but less reliable because of possible packet loss.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Aim of the study: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To evaluate which protocol is more suitable for different robotic communication tasks.</a:t>
            </a:r>
          </a:p>
        </p:txBody>
      </p:sp>
      <p:sp>
        <p:nvSpPr>
          <p:cNvPr id="107" name="Google Shape;107;g371d6653723_2_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1">
                <a:solidFill>
                  <a:srgbClr val="C55A11"/>
                </a:solidFill>
              </a:rPr>
              <a:t>3</a:t>
            </a:fld>
            <a:endParaRPr sz="2400" b="1">
              <a:solidFill>
                <a:srgbClr val="C55A11"/>
              </a:solidFill>
            </a:endParaRPr>
          </a:p>
        </p:txBody>
      </p:sp>
      <p:sp>
        <p:nvSpPr>
          <p:cNvPr id="108" name="Google Shape;108;g371d6653723_2_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55A11"/>
                </a:solidFill>
              </a:rPr>
              <a:t>2025-07-22</a:t>
            </a:r>
            <a:endParaRPr sz="1800" b="1" dirty="0">
              <a:solidFill>
                <a:srgbClr val="C55A11"/>
              </a:solidFill>
            </a:endParaRPr>
          </a:p>
        </p:txBody>
      </p:sp>
      <p:sp>
        <p:nvSpPr>
          <p:cNvPr id="109" name="Google Shape;109;g371d6653723_2_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55A11"/>
                </a:solidFill>
              </a:rPr>
              <a:t>IEEE INDISCON 2025 – PID1746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7F66D82C-9CC7-8533-9486-9F5561DFA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1d6653723_2_0">
            <a:extLst>
              <a:ext uri="{FF2B5EF4-FFF2-40B4-BE49-F238E27FC236}">
                <a16:creationId xmlns:a16="http://schemas.microsoft.com/office/drawing/2014/main" id="{FA5834CE-E439-D17B-46D9-91C338872A1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haroni"/>
              <a:buNone/>
            </a:pPr>
            <a:r>
              <a:rPr lang="en-US" sz="4000" dirty="0">
                <a:solidFill>
                  <a:srgbClr val="C00000"/>
                </a:solidFill>
                <a:latin typeface="Aharoni"/>
                <a:cs typeface="Aharoni"/>
                <a:sym typeface="Aharoni"/>
              </a:rPr>
              <a:t>Literature Survey</a:t>
            </a:r>
            <a:endParaRPr dirty="0"/>
          </a:p>
        </p:txBody>
      </p:sp>
      <p:sp>
        <p:nvSpPr>
          <p:cNvPr id="106" name="Google Shape;106;g371d6653723_2_0">
            <a:extLst>
              <a:ext uri="{FF2B5EF4-FFF2-40B4-BE49-F238E27FC236}">
                <a16:creationId xmlns:a16="http://schemas.microsoft.com/office/drawing/2014/main" id="{34E84468-E5AA-4C67-848A-6E1DEE19FF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0203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Past studies have used platforms such as ROS, NS-2, and IoT-based setups, but these are not lightweight or MATLAB-based.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Many works did not consider realistic network challenges such as packet loss, delay, and congestion.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AI-based swarm control approaches have been proposed, but they require high computational resources and have not been validated in real-world conditions.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Identified Gap: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There is a need for a simple and customizable simulation framework that can evaluate communication protocols under identical conditions while incorporating realistic network faults.</a:t>
            </a:r>
          </a:p>
        </p:txBody>
      </p:sp>
      <p:sp>
        <p:nvSpPr>
          <p:cNvPr id="107" name="Google Shape;107;g371d6653723_2_0">
            <a:extLst>
              <a:ext uri="{FF2B5EF4-FFF2-40B4-BE49-F238E27FC236}">
                <a16:creationId xmlns:a16="http://schemas.microsoft.com/office/drawing/2014/main" id="{8765583E-542C-C2BB-054B-B93F636F9B8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1">
                <a:solidFill>
                  <a:srgbClr val="C55A11"/>
                </a:solidFill>
              </a:rPr>
              <a:t>4</a:t>
            </a:fld>
            <a:endParaRPr sz="2400" b="1">
              <a:solidFill>
                <a:srgbClr val="C55A11"/>
              </a:solidFill>
            </a:endParaRPr>
          </a:p>
        </p:txBody>
      </p:sp>
      <p:sp>
        <p:nvSpPr>
          <p:cNvPr id="108" name="Google Shape;108;g371d6653723_2_0">
            <a:extLst>
              <a:ext uri="{FF2B5EF4-FFF2-40B4-BE49-F238E27FC236}">
                <a16:creationId xmlns:a16="http://schemas.microsoft.com/office/drawing/2014/main" id="{79A5FB0B-AE5B-E47B-C648-345761C48520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55A11"/>
                </a:solidFill>
              </a:rPr>
              <a:t>2025-07-22</a:t>
            </a:r>
            <a:endParaRPr sz="1800" b="1">
              <a:solidFill>
                <a:srgbClr val="C55A11"/>
              </a:solidFill>
            </a:endParaRPr>
          </a:p>
        </p:txBody>
      </p:sp>
      <p:sp>
        <p:nvSpPr>
          <p:cNvPr id="109" name="Google Shape;109;g371d6653723_2_0">
            <a:extLst>
              <a:ext uri="{FF2B5EF4-FFF2-40B4-BE49-F238E27FC236}">
                <a16:creationId xmlns:a16="http://schemas.microsoft.com/office/drawing/2014/main" id="{C41100D2-A9AC-5C44-DD3D-32B30E2935D2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55A11"/>
                </a:solidFill>
              </a:rPr>
              <a:t>IEEE INDISCON 2025 – PID1746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6289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0FA605FC-1B1F-A500-1D22-593D38B26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1d6653723_2_0">
            <a:extLst>
              <a:ext uri="{FF2B5EF4-FFF2-40B4-BE49-F238E27FC236}">
                <a16:creationId xmlns:a16="http://schemas.microsoft.com/office/drawing/2014/main" id="{C9A8F562-2D20-17D9-1772-2977588495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haroni"/>
              <a:buNone/>
            </a:pPr>
            <a:r>
              <a:rPr lang="en-US" sz="4000" dirty="0">
                <a:solidFill>
                  <a:srgbClr val="C00000"/>
                </a:solidFill>
                <a:latin typeface="Aharoni"/>
                <a:cs typeface="Aharoni"/>
                <a:sym typeface="Aharoni"/>
              </a:rPr>
              <a:t>Objective</a:t>
            </a:r>
            <a:endParaRPr dirty="0"/>
          </a:p>
        </p:txBody>
      </p:sp>
      <p:sp>
        <p:nvSpPr>
          <p:cNvPr id="106" name="Google Shape;106;g371d6653723_2_0">
            <a:extLst>
              <a:ext uri="{FF2B5EF4-FFF2-40B4-BE49-F238E27FC236}">
                <a16:creationId xmlns:a16="http://schemas.microsoft.com/office/drawing/2014/main" id="{64CBDA14-E7D8-AE0E-F769-F7D09FE081A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8087591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Compare TCP vs UDP in a centralized six-robot star network.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a MATLAB simulation to test both protocols.</a:t>
            </a:r>
          </a:p>
          <a:p>
            <a:r>
              <a:rPr lang="en-IN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Evaluate using</a:t>
            </a:r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Latency (speed)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Packet Delivery Ratio (PDR) (reliability)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Retransmissions (overhead)</a:t>
            </a:r>
          </a:p>
          <a:p>
            <a:pPr lvl="1"/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Throughput (data flow)</a:t>
            </a:r>
          </a:p>
          <a:p>
            <a:r>
              <a:rPr lang="en-IN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Test five real-world inspired communication scenarios.</a:t>
            </a:r>
          </a:p>
        </p:txBody>
      </p:sp>
      <p:sp>
        <p:nvSpPr>
          <p:cNvPr id="107" name="Google Shape;107;g371d6653723_2_0">
            <a:extLst>
              <a:ext uri="{FF2B5EF4-FFF2-40B4-BE49-F238E27FC236}">
                <a16:creationId xmlns:a16="http://schemas.microsoft.com/office/drawing/2014/main" id="{51DD23FC-4E9B-9BE0-6E07-4F926CADD45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1">
                <a:solidFill>
                  <a:srgbClr val="C55A11"/>
                </a:solidFill>
              </a:rPr>
              <a:t>5</a:t>
            </a:fld>
            <a:endParaRPr sz="2400" b="1">
              <a:solidFill>
                <a:srgbClr val="C55A11"/>
              </a:solidFill>
            </a:endParaRPr>
          </a:p>
        </p:txBody>
      </p:sp>
      <p:sp>
        <p:nvSpPr>
          <p:cNvPr id="108" name="Google Shape;108;g371d6653723_2_0">
            <a:extLst>
              <a:ext uri="{FF2B5EF4-FFF2-40B4-BE49-F238E27FC236}">
                <a16:creationId xmlns:a16="http://schemas.microsoft.com/office/drawing/2014/main" id="{620D7D46-5405-4FEF-C812-07F2057A371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55A11"/>
                </a:solidFill>
              </a:rPr>
              <a:t>2025-07-22</a:t>
            </a:r>
            <a:endParaRPr sz="1800" b="1">
              <a:solidFill>
                <a:srgbClr val="C55A11"/>
              </a:solidFill>
            </a:endParaRPr>
          </a:p>
        </p:txBody>
      </p:sp>
      <p:sp>
        <p:nvSpPr>
          <p:cNvPr id="109" name="Google Shape;109;g371d6653723_2_0">
            <a:extLst>
              <a:ext uri="{FF2B5EF4-FFF2-40B4-BE49-F238E27FC236}">
                <a16:creationId xmlns:a16="http://schemas.microsoft.com/office/drawing/2014/main" id="{F3692B0D-BFFB-B479-F5A1-50E3F0499548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55A11"/>
                </a:solidFill>
              </a:rPr>
              <a:t>IEEE INDISCON 2025 – PID1746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7424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181E3B93-798F-11E0-EF17-055A799B18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1d6653723_2_0">
            <a:extLst>
              <a:ext uri="{FF2B5EF4-FFF2-40B4-BE49-F238E27FC236}">
                <a16:creationId xmlns:a16="http://schemas.microsoft.com/office/drawing/2014/main" id="{01E6A8B2-A5E1-A9D2-67D1-9885215526A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haroni"/>
              <a:buNone/>
            </a:pPr>
            <a:r>
              <a:rPr lang="en-US" sz="4000" dirty="0">
                <a:solidFill>
                  <a:srgbClr val="C00000"/>
                </a:solidFill>
                <a:latin typeface="Aharoni"/>
                <a:cs typeface="Aharoni"/>
                <a:sym typeface="Aharoni"/>
              </a:rPr>
              <a:t>Methodology</a:t>
            </a:r>
            <a:endParaRPr dirty="0"/>
          </a:p>
        </p:txBody>
      </p:sp>
      <p:sp>
        <p:nvSpPr>
          <p:cNvPr id="106" name="Google Shape;106;g371d6653723_2_0">
            <a:extLst>
              <a:ext uri="{FF2B5EF4-FFF2-40B4-BE49-F238E27FC236}">
                <a16:creationId xmlns:a16="http://schemas.microsoft.com/office/drawing/2014/main" id="{F5AC7887-7B13-2BCC-8B1D-559B4E1C90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40328" y="1600201"/>
            <a:ext cx="10307782" cy="44369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Robots are arranged in a star topology with a central hub.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MATLAB-based simulation models TCP and UDP communication.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Reliable with acknowledgements and retransmissions.</a:t>
            </a:r>
          </a:p>
          <a:p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UDP: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Lightweight and faster, but less reliable.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Faults included: packet loss, delay, and jitter.</a:t>
            </a:r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Five communication scenarios tested: one-to-one, broadcast, many-to-one, sequential, and many-to-many.</a:t>
            </a:r>
          </a:p>
        </p:txBody>
      </p:sp>
      <p:sp>
        <p:nvSpPr>
          <p:cNvPr id="107" name="Google Shape;107;g371d6653723_2_0">
            <a:extLst>
              <a:ext uri="{FF2B5EF4-FFF2-40B4-BE49-F238E27FC236}">
                <a16:creationId xmlns:a16="http://schemas.microsoft.com/office/drawing/2014/main" id="{A247B356-D16C-2065-335D-169CBC11A77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1">
                <a:solidFill>
                  <a:srgbClr val="C55A11"/>
                </a:solidFill>
              </a:rPr>
              <a:t>6</a:t>
            </a:fld>
            <a:endParaRPr sz="2400" b="1">
              <a:solidFill>
                <a:srgbClr val="C55A11"/>
              </a:solidFill>
            </a:endParaRPr>
          </a:p>
        </p:txBody>
      </p:sp>
      <p:sp>
        <p:nvSpPr>
          <p:cNvPr id="108" name="Google Shape;108;g371d6653723_2_0">
            <a:extLst>
              <a:ext uri="{FF2B5EF4-FFF2-40B4-BE49-F238E27FC236}">
                <a16:creationId xmlns:a16="http://schemas.microsoft.com/office/drawing/2014/main" id="{13542EE2-E274-1D60-DAA8-2EA56CFD8CDF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55A11"/>
                </a:solidFill>
              </a:rPr>
              <a:t>2025-07-22</a:t>
            </a:r>
            <a:endParaRPr sz="1800" b="1">
              <a:solidFill>
                <a:srgbClr val="C55A11"/>
              </a:solidFill>
            </a:endParaRPr>
          </a:p>
        </p:txBody>
      </p:sp>
      <p:sp>
        <p:nvSpPr>
          <p:cNvPr id="109" name="Google Shape;109;g371d6653723_2_0">
            <a:extLst>
              <a:ext uri="{FF2B5EF4-FFF2-40B4-BE49-F238E27FC236}">
                <a16:creationId xmlns:a16="http://schemas.microsoft.com/office/drawing/2014/main" id="{5BD25357-6469-BF17-7A15-2D4F8DC03AA9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55A11"/>
                </a:solidFill>
              </a:rPr>
              <a:t>IEEE INDISCON 2025 – PID1746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7347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1214799C-B273-4994-0F4A-452B2169DC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1d6653723_2_0">
            <a:extLst>
              <a:ext uri="{FF2B5EF4-FFF2-40B4-BE49-F238E27FC236}">
                <a16:creationId xmlns:a16="http://schemas.microsoft.com/office/drawing/2014/main" id="{72139CB2-E6F9-DFE8-4E7E-00FD17A2C2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haroni"/>
              <a:buNone/>
            </a:pPr>
            <a:r>
              <a:rPr lang="en-US" sz="4000" dirty="0">
                <a:solidFill>
                  <a:srgbClr val="C00000"/>
                </a:solidFill>
                <a:latin typeface="Aharoni"/>
                <a:cs typeface="Aharoni"/>
                <a:sym typeface="Aharoni"/>
              </a:rPr>
              <a:t>Simulation Flow</a:t>
            </a:r>
            <a:endParaRPr dirty="0"/>
          </a:p>
        </p:txBody>
      </p:sp>
      <p:sp>
        <p:nvSpPr>
          <p:cNvPr id="106" name="Google Shape;106;g371d6653723_2_0">
            <a:extLst>
              <a:ext uri="{FF2B5EF4-FFF2-40B4-BE49-F238E27FC236}">
                <a16:creationId xmlns:a16="http://schemas.microsoft.com/office/drawing/2014/main" id="{6A35062D-F9FE-4DA5-29F1-C752D71C074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81891" y="1808017"/>
            <a:ext cx="7491846" cy="4368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sender robot generates a message for a target robot.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central hub receives the message and forwards it to the destination.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Uses acknowledgements and retransmissions to ensure delivery.</a:t>
            </a:r>
          </a:p>
          <a:p>
            <a:pPr algn="just"/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UDP: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Sends messages without feedback, faster but less reliable.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faults are simulated with packet loss (Bernoulli) and delay/jitter (Gaussian).</a:t>
            </a:r>
          </a:p>
          <a:p>
            <a:pPr algn="just"/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Performance metrics recorded: latency, throughput, packet delivery ratio (PDR), and retransmissions.</a:t>
            </a:r>
          </a:p>
        </p:txBody>
      </p:sp>
      <p:sp>
        <p:nvSpPr>
          <p:cNvPr id="107" name="Google Shape;107;g371d6653723_2_0">
            <a:extLst>
              <a:ext uri="{FF2B5EF4-FFF2-40B4-BE49-F238E27FC236}">
                <a16:creationId xmlns:a16="http://schemas.microsoft.com/office/drawing/2014/main" id="{8DA923F1-10F1-DD0B-E77D-7E55D6F619C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1">
                <a:solidFill>
                  <a:srgbClr val="C55A11"/>
                </a:solidFill>
              </a:rPr>
              <a:t>7</a:t>
            </a:fld>
            <a:endParaRPr sz="2400" b="1">
              <a:solidFill>
                <a:srgbClr val="C55A11"/>
              </a:solidFill>
            </a:endParaRPr>
          </a:p>
        </p:txBody>
      </p:sp>
      <p:sp>
        <p:nvSpPr>
          <p:cNvPr id="108" name="Google Shape;108;g371d6653723_2_0">
            <a:extLst>
              <a:ext uri="{FF2B5EF4-FFF2-40B4-BE49-F238E27FC236}">
                <a16:creationId xmlns:a16="http://schemas.microsoft.com/office/drawing/2014/main" id="{92946D6D-9662-6DBB-347B-7B45B4A410A4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55A11"/>
                </a:solidFill>
              </a:rPr>
              <a:t>2025-07-22</a:t>
            </a:r>
            <a:endParaRPr sz="1800" b="1">
              <a:solidFill>
                <a:srgbClr val="C55A11"/>
              </a:solidFill>
            </a:endParaRPr>
          </a:p>
        </p:txBody>
      </p:sp>
      <p:sp>
        <p:nvSpPr>
          <p:cNvPr id="109" name="Google Shape;109;g371d6653723_2_0">
            <a:extLst>
              <a:ext uri="{FF2B5EF4-FFF2-40B4-BE49-F238E27FC236}">
                <a16:creationId xmlns:a16="http://schemas.microsoft.com/office/drawing/2014/main" id="{2C54EDFC-D6AB-CD73-AA1C-C9D95BDE57E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 dirty="0">
                <a:solidFill>
                  <a:srgbClr val="C55A11"/>
                </a:solidFill>
              </a:rPr>
              <a:t>IEEE INDISCON 2025 – PID1746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0DEF5C-F39D-2F35-8C72-DEBF040CB4F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5983" y="380365"/>
            <a:ext cx="2655570" cy="611251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4599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D3CE6D-DBA6-2F05-EF68-6B2FBC7AABD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95644C-76B1-4785-37B5-5E257F4F2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43" y="20916"/>
            <a:ext cx="4194635" cy="28582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A36BBD3-ACB6-3BD3-CDD7-5FFC64BFAFB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5423"/>
          <a:stretch>
            <a:fillRect/>
          </a:stretch>
        </p:blipFill>
        <p:spPr>
          <a:xfrm>
            <a:off x="7666164" y="20916"/>
            <a:ext cx="4525836" cy="307869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449854-55EB-CBCC-5199-EB00C7DFC9A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5897" r="12485" b="11568"/>
          <a:stretch>
            <a:fillRect/>
          </a:stretch>
        </p:blipFill>
        <p:spPr>
          <a:xfrm>
            <a:off x="146245" y="3473593"/>
            <a:ext cx="4675137" cy="330801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0F6B9FA-6FFC-838D-3E9D-16D8A594432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9866"/>
          <a:stretch>
            <a:fillRect/>
          </a:stretch>
        </p:blipFill>
        <p:spPr>
          <a:xfrm>
            <a:off x="7580150" y="3473593"/>
            <a:ext cx="4465605" cy="306531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4C62481-71DB-A3D0-CBCF-7EFF9206C570}"/>
              </a:ext>
            </a:extLst>
          </p:cNvPr>
          <p:cNvSpPr txBox="1"/>
          <p:nvPr/>
        </p:nvSpPr>
        <p:spPr>
          <a:xfrm>
            <a:off x="1722425" y="3004109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Scenario : 2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1A42573-74D5-1E74-4A8B-5CEF175DF802}"/>
              </a:ext>
            </a:extLst>
          </p:cNvPr>
          <p:cNvSpPr txBox="1"/>
          <p:nvPr/>
        </p:nvSpPr>
        <p:spPr>
          <a:xfrm>
            <a:off x="9436217" y="2978823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Scenario : 3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E610F1-5D41-3978-C6B9-5B3C55E416C0}"/>
              </a:ext>
            </a:extLst>
          </p:cNvPr>
          <p:cNvSpPr txBox="1"/>
          <p:nvPr/>
        </p:nvSpPr>
        <p:spPr>
          <a:xfrm>
            <a:off x="1722425" y="6473832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Scenario : 4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36E69-B481-700C-A742-4F300A039C12}"/>
              </a:ext>
            </a:extLst>
          </p:cNvPr>
          <p:cNvSpPr txBox="1"/>
          <p:nvPr/>
        </p:nvSpPr>
        <p:spPr>
          <a:xfrm>
            <a:off x="9474796" y="6455557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Scenario : 5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3953F56-978A-7AA8-2F61-956F7E130C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42758" y="1762049"/>
            <a:ext cx="3430243" cy="275386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B6395E22-FFF2-6B3E-21AC-DFF68B3A4D67}"/>
              </a:ext>
            </a:extLst>
          </p:cNvPr>
          <p:cNvSpPr txBox="1"/>
          <p:nvPr/>
        </p:nvSpPr>
        <p:spPr>
          <a:xfrm>
            <a:off x="5673717" y="4526811"/>
            <a:ext cx="10454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Scenario : 1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C9D9712-23E4-8F93-A05D-B04CF6A541E7}"/>
              </a:ext>
            </a:extLst>
          </p:cNvPr>
          <p:cNvSpPr txBox="1"/>
          <p:nvPr/>
        </p:nvSpPr>
        <p:spPr>
          <a:xfrm rot="10800000" flipV="1">
            <a:off x="4821382" y="5006252"/>
            <a:ext cx="2710613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Simulation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Outputs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blue lines represent the network topology, red lines represent data sent, and green lines represent data received.</a:t>
            </a:r>
          </a:p>
        </p:txBody>
      </p:sp>
    </p:spTree>
    <p:extLst>
      <p:ext uri="{BB962C8B-B14F-4D97-AF65-F5344CB8AC3E}">
        <p14:creationId xmlns:p14="http://schemas.microsoft.com/office/powerpoint/2010/main" val="9359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>
          <a:extLst>
            <a:ext uri="{FF2B5EF4-FFF2-40B4-BE49-F238E27FC236}">
              <a16:creationId xmlns:a16="http://schemas.microsoft.com/office/drawing/2014/main" id="{B206E545-CA4F-CF14-14B8-A8A046293C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71d6653723_2_0">
            <a:extLst>
              <a:ext uri="{FF2B5EF4-FFF2-40B4-BE49-F238E27FC236}">
                <a16:creationId xmlns:a16="http://schemas.microsoft.com/office/drawing/2014/main" id="{9539177E-1ECB-6E8F-601C-77BDA30EBD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Aharoni"/>
              <a:buNone/>
            </a:pPr>
            <a:r>
              <a:rPr lang="en-US" sz="4000" dirty="0">
                <a:solidFill>
                  <a:srgbClr val="C00000"/>
                </a:solidFill>
                <a:latin typeface="Aharoni"/>
                <a:cs typeface="Aharoni"/>
                <a:sym typeface="Aharoni"/>
              </a:rPr>
              <a:t>Simulation Results</a:t>
            </a:r>
            <a:endParaRPr dirty="0"/>
          </a:p>
        </p:txBody>
      </p:sp>
      <p:sp>
        <p:nvSpPr>
          <p:cNvPr id="107" name="Google Shape;107;g371d6653723_2_0">
            <a:extLst>
              <a:ext uri="{FF2B5EF4-FFF2-40B4-BE49-F238E27FC236}">
                <a16:creationId xmlns:a16="http://schemas.microsoft.com/office/drawing/2014/main" id="{AAC50CF7-43DE-2A2A-4C3D-C8EFB2714F7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2400" b="1">
                <a:solidFill>
                  <a:srgbClr val="C55A11"/>
                </a:solidFill>
              </a:rPr>
              <a:t>9</a:t>
            </a:fld>
            <a:endParaRPr sz="2400" b="1">
              <a:solidFill>
                <a:srgbClr val="C55A11"/>
              </a:solidFill>
            </a:endParaRPr>
          </a:p>
        </p:txBody>
      </p:sp>
      <p:sp>
        <p:nvSpPr>
          <p:cNvPr id="108" name="Google Shape;108;g371d6653723_2_0">
            <a:extLst>
              <a:ext uri="{FF2B5EF4-FFF2-40B4-BE49-F238E27FC236}">
                <a16:creationId xmlns:a16="http://schemas.microsoft.com/office/drawing/2014/main" id="{6862BF5D-E501-87A4-C03B-B5B3F15571EB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55A11"/>
                </a:solidFill>
              </a:rPr>
              <a:t>2025-07-22</a:t>
            </a:r>
            <a:endParaRPr sz="1800" b="1">
              <a:solidFill>
                <a:srgbClr val="C55A11"/>
              </a:solidFill>
            </a:endParaRPr>
          </a:p>
        </p:txBody>
      </p:sp>
      <p:sp>
        <p:nvSpPr>
          <p:cNvPr id="109" name="Google Shape;109;g371d6653723_2_0">
            <a:extLst>
              <a:ext uri="{FF2B5EF4-FFF2-40B4-BE49-F238E27FC236}">
                <a16:creationId xmlns:a16="http://schemas.microsoft.com/office/drawing/2014/main" id="{72DA5714-D1B6-C391-9CD8-E0D13BF00971}"/>
              </a:ext>
            </a:extLst>
          </p:cNvPr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solidFill>
                  <a:srgbClr val="C55A11"/>
                </a:solidFill>
              </a:rPr>
              <a:t>IEEE INDISCON 2025 - PID#</a:t>
            </a:r>
            <a:endParaRPr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04B9E2F-BF2F-A29C-6424-583D2CB30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64082054"/>
              </p:ext>
            </p:extLst>
          </p:nvPr>
        </p:nvGraphicFramePr>
        <p:xfrm>
          <a:off x="1398154" y="1690825"/>
          <a:ext cx="9792855" cy="4174862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58571">
                  <a:extLst>
                    <a:ext uri="{9D8B030D-6E8A-4147-A177-3AD203B41FA5}">
                      <a16:colId xmlns:a16="http://schemas.microsoft.com/office/drawing/2014/main" val="3779545904"/>
                    </a:ext>
                  </a:extLst>
                </a:gridCol>
                <a:gridCol w="1958571">
                  <a:extLst>
                    <a:ext uri="{9D8B030D-6E8A-4147-A177-3AD203B41FA5}">
                      <a16:colId xmlns:a16="http://schemas.microsoft.com/office/drawing/2014/main" val="757549667"/>
                    </a:ext>
                  </a:extLst>
                </a:gridCol>
                <a:gridCol w="1958571">
                  <a:extLst>
                    <a:ext uri="{9D8B030D-6E8A-4147-A177-3AD203B41FA5}">
                      <a16:colId xmlns:a16="http://schemas.microsoft.com/office/drawing/2014/main" val="1075694748"/>
                    </a:ext>
                  </a:extLst>
                </a:gridCol>
                <a:gridCol w="1958571">
                  <a:extLst>
                    <a:ext uri="{9D8B030D-6E8A-4147-A177-3AD203B41FA5}">
                      <a16:colId xmlns:a16="http://schemas.microsoft.com/office/drawing/2014/main" val="2032580788"/>
                    </a:ext>
                  </a:extLst>
                </a:gridCol>
                <a:gridCol w="1958571">
                  <a:extLst>
                    <a:ext uri="{9D8B030D-6E8A-4147-A177-3AD203B41FA5}">
                      <a16:colId xmlns:a16="http://schemas.microsoft.com/office/drawing/2014/main" val="160950317"/>
                    </a:ext>
                  </a:extLst>
                </a:gridCol>
              </a:tblGrid>
              <a:tr h="532951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Scenario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Latency(s)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PDR(%)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Retransmissions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2785492"/>
                  </a:ext>
                </a:extLst>
              </a:tr>
              <a:tr h="532951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Robot-to-Robot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896146"/>
                  </a:ext>
                </a:extLst>
              </a:tr>
              <a:tr h="532951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One-to-All Broadcast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96.67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8301624"/>
                  </a:ext>
                </a:extLst>
              </a:tr>
              <a:tr h="532951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Multi-Source to Single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93.33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603143"/>
                  </a:ext>
                </a:extLst>
              </a:tr>
              <a:tr h="532951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Sequential Few Sources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100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990532"/>
                  </a:ext>
                </a:extLst>
              </a:tr>
              <a:tr h="532951"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Multi-Destination Parallel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0.35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91.67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0226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792490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</TotalTime>
  <Words>915</Words>
  <Application>Microsoft Office PowerPoint</Application>
  <PresentationFormat>Widescreen</PresentationFormat>
  <Paragraphs>130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Aharoni</vt:lpstr>
      <vt:lpstr>Arial</vt:lpstr>
      <vt:lpstr>Calibri</vt:lpstr>
      <vt:lpstr>Office 2013 - 2022 Theme</vt:lpstr>
      <vt:lpstr> Evaluating TCP vs. UDP in Centralized Multi-Robot Communication using Star Topology  Paper ID: 1746  K. Chaitanya Sai, K. Nagendra, and Ravishankar Prakash Desai</vt:lpstr>
      <vt:lpstr>Table of Contents</vt:lpstr>
      <vt:lpstr>Introduction</vt:lpstr>
      <vt:lpstr>Literature Survey</vt:lpstr>
      <vt:lpstr>Objective</vt:lpstr>
      <vt:lpstr>Methodology</vt:lpstr>
      <vt:lpstr>Simulation Flow</vt:lpstr>
      <vt:lpstr>PowerPoint Presentation</vt:lpstr>
      <vt:lpstr>Simulation Results</vt:lpstr>
      <vt:lpstr>Conclusion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Sandip Ghosal</dc:creator>
  <cp:lastModifiedBy>CHAITANYA SAI</cp:lastModifiedBy>
  <cp:revision>39</cp:revision>
  <cp:lastPrinted>2025-08-17T06:21:39Z</cp:lastPrinted>
  <dcterms:created xsi:type="dcterms:W3CDTF">2025-07-22T06:28:25Z</dcterms:created>
  <dcterms:modified xsi:type="dcterms:W3CDTF">2025-08-17T08:38:48Z</dcterms:modified>
</cp:coreProperties>
</file>