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0" r:id="rId4"/>
    <p:sldId id="263" r:id="rId5"/>
    <p:sldId id="278" r:id="rId6"/>
    <p:sldId id="265" r:id="rId7"/>
    <p:sldId id="268" r:id="rId8"/>
    <p:sldId id="279" r:id="rId9"/>
    <p:sldId id="280" r:id="rId10"/>
    <p:sldId id="281" r:id="rId11"/>
    <p:sldId id="282" r:id="rId12"/>
    <p:sldId id="283" r:id="rId13"/>
    <p:sldId id="284" r:id="rId14"/>
    <p:sldId id="285" r:id="rId15"/>
    <p:sldId id="286" r:id="rId16"/>
  </p:sldIdLst>
  <p:sldSz cx="12636500" cy="72358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4660"/>
  </p:normalViewPr>
  <p:slideViewPr>
    <p:cSldViewPr snapToGrid="0">
      <p:cViewPr varScale="1">
        <p:scale>
          <a:sx n="74" d="100"/>
          <a:sy n="74" d="100"/>
        </p:scale>
        <p:origin x="91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79564" y="1184199"/>
            <a:ext cx="9477375" cy="2519139"/>
          </a:xfrm>
        </p:spPr>
        <p:txBody>
          <a:bodyPr anchor="b"/>
          <a:lstStyle>
            <a:lvl1pPr algn="ctr">
              <a:defRPr sz="6220"/>
            </a:lvl1pPr>
          </a:lstStyle>
          <a:p>
            <a:r>
              <a:rPr lang="en-US"/>
              <a:t>Click to edit Master title style</a:t>
            </a:r>
            <a:endParaRPr lang="en-US" dirty="0"/>
          </a:p>
        </p:txBody>
      </p:sp>
      <p:sp>
        <p:nvSpPr>
          <p:cNvPr id="3" name="Subtitle 2"/>
          <p:cNvSpPr>
            <a:spLocks noGrp="1"/>
          </p:cNvSpPr>
          <p:nvPr>
            <p:ph type="subTitle" idx="1"/>
          </p:nvPr>
        </p:nvSpPr>
        <p:spPr>
          <a:xfrm>
            <a:off x="1579564" y="3800484"/>
            <a:ext cx="9477375" cy="1746982"/>
          </a:xfrm>
        </p:spPr>
        <p:txBody>
          <a:bodyPr/>
          <a:lstStyle>
            <a:lvl1pPr marL="0" indent="0" algn="ctr">
              <a:buNone/>
              <a:defRPr sz="2490"/>
            </a:lvl1pPr>
            <a:lvl2pPr marL="473710" indent="0" algn="ctr">
              <a:buNone/>
              <a:defRPr sz="2075"/>
            </a:lvl2pPr>
            <a:lvl3pPr marL="948055" indent="0" algn="ctr">
              <a:buNone/>
              <a:defRPr sz="1865"/>
            </a:lvl3pPr>
            <a:lvl4pPr marL="1421765" indent="0" algn="ctr">
              <a:buNone/>
              <a:defRPr sz="1660"/>
            </a:lvl4pPr>
            <a:lvl5pPr marL="1895475" indent="0" algn="ctr">
              <a:buNone/>
              <a:defRPr sz="1660"/>
            </a:lvl5pPr>
            <a:lvl6pPr marL="2369820" indent="0" algn="ctr">
              <a:buNone/>
              <a:defRPr sz="1660"/>
            </a:lvl6pPr>
            <a:lvl7pPr marL="2843530" indent="0" algn="ctr">
              <a:buNone/>
              <a:defRPr sz="1660"/>
            </a:lvl7pPr>
            <a:lvl8pPr marL="3317240" indent="0" algn="ctr">
              <a:buNone/>
              <a:defRPr sz="1660"/>
            </a:lvl8pPr>
            <a:lvl9pPr marL="3791585" indent="0" algn="ctr">
              <a:buNone/>
              <a:defRPr sz="16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F85AB6-E21F-499C-BB52-6FC17DEB37BF}"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FAC88D-BE12-432B-B4B5-B059EE59D7B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F85AB6-E21F-499C-BB52-6FC17DEB37BF}"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FAC88D-BE12-432B-B4B5-B059EE59D7B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996" y="385243"/>
            <a:ext cx="2724745" cy="613202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68759" y="385243"/>
            <a:ext cx="8016280" cy="61320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F85AB6-E21F-499C-BB52-6FC17DEB37BF}"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FAC88D-BE12-432B-B4B5-B059EE59D7B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F85AB6-E21F-499C-BB52-6FC17DEB37BF}"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FAC88D-BE12-432B-B4B5-B059EE59D7B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2178" y="1803932"/>
            <a:ext cx="10898981" cy="3009902"/>
          </a:xfrm>
        </p:spPr>
        <p:txBody>
          <a:bodyPr anchor="b"/>
          <a:lstStyle>
            <a:lvl1pPr>
              <a:defRPr sz="6220"/>
            </a:lvl1pPr>
          </a:lstStyle>
          <a:p>
            <a:r>
              <a:rPr lang="en-US"/>
              <a:t>Click to edit Master title style</a:t>
            </a:r>
            <a:endParaRPr lang="en-US" dirty="0"/>
          </a:p>
        </p:txBody>
      </p:sp>
      <p:sp>
        <p:nvSpPr>
          <p:cNvPr id="3" name="Text Placeholder 2"/>
          <p:cNvSpPr>
            <a:spLocks noGrp="1"/>
          </p:cNvSpPr>
          <p:nvPr>
            <p:ph type="body" idx="1"/>
          </p:nvPr>
        </p:nvSpPr>
        <p:spPr>
          <a:xfrm>
            <a:off x="862178" y="4842309"/>
            <a:ext cx="10898981" cy="1582836"/>
          </a:xfrm>
        </p:spPr>
        <p:txBody>
          <a:bodyPr/>
          <a:lstStyle>
            <a:lvl1pPr marL="0" indent="0">
              <a:buNone/>
              <a:defRPr sz="2490">
                <a:solidFill>
                  <a:schemeClr val="tx1">
                    <a:tint val="75000"/>
                  </a:schemeClr>
                </a:solidFill>
              </a:defRPr>
            </a:lvl1pPr>
            <a:lvl2pPr marL="473710" indent="0">
              <a:buNone/>
              <a:defRPr sz="2075">
                <a:solidFill>
                  <a:schemeClr val="tx1">
                    <a:tint val="75000"/>
                  </a:schemeClr>
                </a:solidFill>
              </a:defRPr>
            </a:lvl2pPr>
            <a:lvl3pPr marL="948055" indent="0">
              <a:buNone/>
              <a:defRPr sz="1865">
                <a:solidFill>
                  <a:schemeClr val="tx1">
                    <a:tint val="75000"/>
                  </a:schemeClr>
                </a:solidFill>
              </a:defRPr>
            </a:lvl3pPr>
            <a:lvl4pPr marL="1421765" indent="0">
              <a:buNone/>
              <a:defRPr sz="1660">
                <a:solidFill>
                  <a:schemeClr val="tx1">
                    <a:tint val="75000"/>
                  </a:schemeClr>
                </a:solidFill>
              </a:defRPr>
            </a:lvl4pPr>
            <a:lvl5pPr marL="1895475" indent="0">
              <a:buNone/>
              <a:defRPr sz="1660">
                <a:solidFill>
                  <a:schemeClr val="tx1">
                    <a:tint val="75000"/>
                  </a:schemeClr>
                </a:solidFill>
              </a:defRPr>
            </a:lvl5pPr>
            <a:lvl6pPr marL="2369820" indent="0">
              <a:buNone/>
              <a:defRPr sz="1660">
                <a:solidFill>
                  <a:schemeClr val="tx1">
                    <a:tint val="75000"/>
                  </a:schemeClr>
                </a:solidFill>
              </a:defRPr>
            </a:lvl6pPr>
            <a:lvl7pPr marL="2843530" indent="0">
              <a:buNone/>
              <a:defRPr sz="1660">
                <a:solidFill>
                  <a:schemeClr val="tx1">
                    <a:tint val="75000"/>
                  </a:schemeClr>
                </a:solidFill>
              </a:defRPr>
            </a:lvl7pPr>
            <a:lvl8pPr marL="3317240" indent="0">
              <a:buNone/>
              <a:defRPr sz="1660">
                <a:solidFill>
                  <a:schemeClr val="tx1">
                    <a:tint val="75000"/>
                  </a:schemeClr>
                </a:solidFill>
              </a:defRPr>
            </a:lvl8pPr>
            <a:lvl9pPr marL="3791585" indent="0">
              <a:buNone/>
              <a:defRPr sz="16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F85AB6-E21F-499C-BB52-6FC17DEB37BF}"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FAC88D-BE12-432B-B4B5-B059EE59D7B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8759" y="1926204"/>
            <a:ext cx="5370513" cy="4591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97229" y="1926204"/>
            <a:ext cx="5370513" cy="4591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F85AB6-E21F-499C-BB52-6FC17DEB37BF}" type="datetimeFigureOut">
              <a:rPr lang="en-IN" smtClean="0"/>
              <a:t>20-11-2024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FAC88D-BE12-432B-B4B5-B059EE59D7B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70405" y="385241"/>
            <a:ext cx="10898981" cy="139859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70406" y="1773785"/>
            <a:ext cx="5345831" cy="869303"/>
          </a:xfrm>
        </p:spPr>
        <p:txBody>
          <a:bodyPr anchor="b"/>
          <a:lstStyle>
            <a:lvl1pPr marL="0" indent="0">
              <a:buNone/>
              <a:defRPr sz="2490" b="1"/>
            </a:lvl1pPr>
            <a:lvl2pPr marL="473710" indent="0">
              <a:buNone/>
              <a:defRPr sz="2075" b="1"/>
            </a:lvl2pPr>
            <a:lvl3pPr marL="948055" indent="0">
              <a:buNone/>
              <a:defRPr sz="1865" b="1"/>
            </a:lvl3pPr>
            <a:lvl4pPr marL="1421765" indent="0">
              <a:buNone/>
              <a:defRPr sz="1660" b="1"/>
            </a:lvl4pPr>
            <a:lvl5pPr marL="1895475" indent="0">
              <a:buNone/>
              <a:defRPr sz="1660" b="1"/>
            </a:lvl5pPr>
            <a:lvl6pPr marL="2369820" indent="0">
              <a:buNone/>
              <a:defRPr sz="1660" b="1"/>
            </a:lvl6pPr>
            <a:lvl7pPr marL="2843530" indent="0">
              <a:buNone/>
              <a:defRPr sz="1660" b="1"/>
            </a:lvl7pPr>
            <a:lvl8pPr marL="3317240" indent="0">
              <a:buNone/>
              <a:defRPr sz="1660" b="1"/>
            </a:lvl8pPr>
            <a:lvl9pPr marL="3791585" indent="0">
              <a:buNone/>
              <a:defRPr sz="1660" b="1"/>
            </a:lvl9pPr>
          </a:lstStyle>
          <a:p>
            <a:pPr lvl="0"/>
            <a:r>
              <a:rPr lang="en-US"/>
              <a:t>Click to edit Master text styles</a:t>
            </a:r>
          </a:p>
        </p:txBody>
      </p:sp>
      <p:sp>
        <p:nvSpPr>
          <p:cNvPr id="4" name="Content Placeholder 3"/>
          <p:cNvSpPr>
            <a:spLocks noGrp="1"/>
          </p:cNvSpPr>
          <p:nvPr>
            <p:ph sz="half" idx="2"/>
          </p:nvPr>
        </p:nvSpPr>
        <p:spPr>
          <a:xfrm>
            <a:off x="870406" y="2643086"/>
            <a:ext cx="5345831" cy="38875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7228" y="1773785"/>
            <a:ext cx="5372158" cy="869303"/>
          </a:xfrm>
        </p:spPr>
        <p:txBody>
          <a:bodyPr anchor="b"/>
          <a:lstStyle>
            <a:lvl1pPr marL="0" indent="0">
              <a:buNone/>
              <a:defRPr sz="2490" b="1"/>
            </a:lvl1pPr>
            <a:lvl2pPr marL="473710" indent="0">
              <a:buNone/>
              <a:defRPr sz="2075" b="1"/>
            </a:lvl2pPr>
            <a:lvl3pPr marL="948055" indent="0">
              <a:buNone/>
              <a:defRPr sz="1865" b="1"/>
            </a:lvl3pPr>
            <a:lvl4pPr marL="1421765" indent="0">
              <a:buNone/>
              <a:defRPr sz="1660" b="1"/>
            </a:lvl4pPr>
            <a:lvl5pPr marL="1895475" indent="0">
              <a:buNone/>
              <a:defRPr sz="1660" b="1"/>
            </a:lvl5pPr>
            <a:lvl6pPr marL="2369820" indent="0">
              <a:buNone/>
              <a:defRPr sz="1660" b="1"/>
            </a:lvl6pPr>
            <a:lvl7pPr marL="2843530" indent="0">
              <a:buNone/>
              <a:defRPr sz="1660" b="1"/>
            </a:lvl7pPr>
            <a:lvl8pPr marL="3317240" indent="0">
              <a:buNone/>
              <a:defRPr sz="1660" b="1"/>
            </a:lvl8pPr>
            <a:lvl9pPr marL="3791585" indent="0">
              <a:buNone/>
              <a:defRPr sz="1660" b="1"/>
            </a:lvl9pPr>
          </a:lstStyle>
          <a:p>
            <a:pPr lvl="0"/>
            <a:r>
              <a:rPr lang="en-US"/>
              <a:t>Click to edit Master text styles</a:t>
            </a:r>
          </a:p>
        </p:txBody>
      </p:sp>
      <p:sp>
        <p:nvSpPr>
          <p:cNvPr id="6" name="Content Placeholder 5"/>
          <p:cNvSpPr>
            <a:spLocks noGrp="1"/>
          </p:cNvSpPr>
          <p:nvPr>
            <p:ph sz="quarter" idx="4"/>
          </p:nvPr>
        </p:nvSpPr>
        <p:spPr>
          <a:xfrm>
            <a:off x="6397228" y="2643086"/>
            <a:ext cx="5372158" cy="38875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F85AB6-E21F-499C-BB52-6FC17DEB37BF}" type="datetimeFigureOut">
              <a:rPr lang="en-IN" smtClean="0"/>
              <a:t>20-11-2024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FAC88D-BE12-432B-B4B5-B059EE59D7B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F85AB6-E21F-499C-BB52-6FC17DEB37BF}" type="datetimeFigureOut">
              <a:rPr lang="en-IN" smtClean="0"/>
              <a:t>20-11-2024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FAC88D-BE12-432B-B4B5-B059EE59D7B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F85AB6-E21F-499C-BB52-6FC17DEB37BF}" type="datetimeFigureOut">
              <a:rPr lang="en-IN" smtClean="0"/>
              <a:t>20-11-2024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FAC88D-BE12-432B-B4B5-B059EE59D7B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0406" y="482390"/>
            <a:ext cx="4075600" cy="1688359"/>
          </a:xfrm>
        </p:spPr>
        <p:txBody>
          <a:bodyPr anchor="b"/>
          <a:lstStyle>
            <a:lvl1pPr>
              <a:defRPr sz="3320"/>
            </a:lvl1pPr>
          </a:lstStyle>
          <a:p>
            <a:r>
              <a:rPr lang="en-US"/>
              <a:t>Click to edit Master title style</a:t>
            </a:r>
            <a:endParaRPr lang="en-US" dirty="0"/>
          </a:p>
        </p:txBody>
      </p:sp>
      <p:sp>
        <p:nvSpPr>
          <p:cNvPr id="3" name="Content Placeholder 2"/>
          <p:cNvSpPr>
            <a:spLocks noGrp="1"/>
          </p:cNvSpPr>
          <p:nvPr>
            <p:ph idx="1"/>
          </p:nvPr>
        </p:nvSpPr>
        <p:spPr>
          <a:xfrm>
            <a:off x="5372158" y="1041825"/>
            <a:ext cx="6397228" cy="5142126"/>
          </a:xfrm>
        </p:spPr>
        <p:txBody>
          <a:bodyPr/>
          <a:lstStyle>
            <a:lvl1pPr>
              <a:defRPr sz="3320"/>
            </a:lvl1pPr>
            <a:lvl2pPr>
              <a:defRPr sz="2900"/>
            </a:lvl2pPr>
            <a:lvl3pPr>
              <a:defRPr sz="2490"/>
            </a:lvl3pPr>
            <a:lvl4pPr>
              <a:defRPr sz="2075"/>
            </a:lvl4pPr>
            <a:lvl5pPr>
              <a:defRPr sz="2075"/>
            </a:lvl5pPr>
            <a:lvl6pPr>
              <a:defRPr sz="2075"/>
            </a:lvl6pPr>
            <a:lvl7pPr>
              <a:defRPr sz="2075"/>
            </a:lvl7pPr>
            <a:lvl8pPr>
              <a:defRPr sz="2075"/>
            </a:lvl8pPr>
            <a:lvl9pPr>
              <a:defRPr sz="20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0406" y="2170748"/>
            <a:ext cx="4075600" cy="4021578"/>
          </a:xfrm>
        </p:spPr>
        <p:txBody>
          <a:bodyPr/>
          <a:lstStyle>
            <a:lvl1pPr marL="0" indent="0">
              <a:buNone/>
              <a:defRPr sz="1660"/>
            </a:lvl1pPr>
            <a:lvl2pPr marL="473710" indent="0">
              <a:buNone/>
              <a:defRPr sz="1450"/>
            </a:lvl2pPr>
            <a:lvl3pPr marL="948055" indent="0">
              <a:buNone/>
              <a:defRPr sz="1245"/>
            </a:lvl3pPr>
            <a:lvl4pPr marL="1421765" indent="0">
              <a:buNone/>
              <a:defRPr sz="1035"/>
            </a:lvl4pPr>
            <a:lvl5pPr marL="1895475" indent="0">
              <a:buNone/>
              <a:defRPr sz="1035"/>
            </a:lvl5pPr>
            <a:lvl6pPr marL="2369820" indent="0">
              <a:buNone/>
              <a:defRPr sz="1035"/>
            </a:lvl6pPr>
            <a:lvl7pPr marL="2843530" indent="0">
              <a:buNone/>
              <a:defRPr sz="1035"/>
            </a:lvl7pPr>
            <a:lvl8pPr marL="3317240" indent="0">
              <a:buNone/>
              <a:defRPr sz="1035"/>
            </a:lvl8pPr>
            <a:lvl9pPr marL="3791585" indent="0">
              <a:buNone/>
              <a:defRPr sz="1035"/>
            </a:lvl9pPr>
          </a:lstStyle>
          <a:p>
            <a:pPr lvl="0"/>
            <a:r>
              <a:rPr lang="en-US"/>
              <a:t>Click to edit Master text styles</a:t>
            </a:r>
          </a:p>
        </p:txBody>
      </p:sp>
      <p:sp>
        <p:nvSpPr>
          <p:cNvPr id="5" name="Date Placeholder 4"/>
          <p:cNvSpPr>
            <a:spLocks noGrp="1"/>
          </p:cNvSpPr>
          <p:nvPr>
            <p:ph type="dt" sz="half" idx="10"/>
          </p:nvPr>
        </p:nvSpPr>
        <p:spPr/>
        <p:txBody>
          <a:bodyPr/>
          <a:lstStyle/>
          <a:p>
            <a:fld id="{C2F85AB6-E21F-499C-BB52-6FC17DEB37BF}" type="datetimeFigureOut">
              <a:rPr lang="en-IN" smtClean="0"/>
              <a:t>20-11-2024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FAC88D-BE12-432B-B4B5-B059EE59D7B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0406" y="482390"/>
            <a:ext cx="4075600" cy="1688359"/>
          </a:xfrm>
        </p:spPr>
        <p:txBody>
          <a:bodyPr anchor="b"/>
          <a:lstStyle>
            <a:lvl1pPr>
              <a:defRPr sz="332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72158" y="1041825"/>
            <a:ext cx="6397228" cy="5142126"/>
          </a:xfrm>
        </p:spPr>
        <p:txBody>
          <a:bodyPr anchor="t"/>
          <a:lstStyle>
            <a:lvl1pPr marL="0" indent="0">
              <a:buNone/>
              <a:defRPr sz="3320"/>
            </a:lvl1pPr>
            <a:lvl2pPr marL="473710" indent="0">
              <a:buNone/>
              <a:defRPr sz="2900"/>
            </a:lvl2pPr>
            <a:lvl3pPr marL="948055" indent="0">
              <a:buNone/>
              <a:defRPr sz="2490"/>
            </a:lvl3pPr>
            <a:lvl4pPr marL="1421765" indent="0">
              <a:buNone/>
              <a:defRPr sz="2075"/>
            </a:lvl4pPr>
            <a:lvl5pPr marL="1895475" indent="0">
              <a:buNone/>
              <a:defRPr sz="2075"/>
            </a:lvl5pPr>
            <a:lvl6pPr marL="2369820" indent="0">
              <a:buNone/>
              <a:defRPr sz="2075"/>
            </a:lvl6pPr>
            <a:lvl7pPr marL="2843530" indent="0">
              <a:buNone/>
              <a:defRPr sz="2075"/>
            </a:lvl7pPr>
            <a:lvl8pPr marL="3317240" indent="0">
              <a:buNone/>
              <a:defRPr sz="2075"/>
            </a:lvl8pPr>
            <a:lvl9pPr marL="3791585" indent="0">
              <a:buNone/>
              <a:defRPr sz="2075"/>
            </a:lvl9pPr>
          </a:lstStyle>
          <a:p>
            <a:r>
              <a:rPr lang="en-US"/>
              <a:t>Click icon to add picture</a:t>
            </a:r>
            <a:endParaRPr lang="en-US" dirty="0"/>
          </a:p>
        </p:txBody>
      </p:sp>
      <p:sp>
        <p:nvSpPr>
          <p:cNvPr id="4" name="Text Placeholder 3"/>
          <p:cNvSpPr>
            <a:spLocks noGrp="1"/>
          </p:cNvSpPr>
          <p:nvPr>
            <p:ph type="body" sz="half" idx="2"/>
          </p:nvPr>
        </p:nvSpPr>
        <p:spPr>
          <a:xfrm>
            <a:off x="870406" y="2170748"/>
            <a:ext cx="4075600" cy="4021578"/>
          </a:xfrm>
        </p:spPr>
        <p:txBody>
          <a:bodyPr/>
          <a:lstStyle>
            <a:lvl1pPr marL="0" indent="0">
              <a:buNone/>
              <a:defRPr sz="1660"/>
            </a:lvl1pPr>
            <a:lvl2pPr marL="473710" indent="0">
              <a:buNone/>
              <a:defRPr sz="1450"/>
            </a:lvl2pPr>
            <a:lvl3pPr marL="948055" indent="0">
              <a:buNone/>
              <a:defRPr sz="1245"/>
            </a:lvl3pPr>
            <a:lvl4pPr marL="1421765" indent="0">
              <a:buNone/>
              <a:defRPr sz="1035"/>
            </a:lvl4pPr>
            <a:lvl5pPr marL="1895475" indent="0">
              <a:buNone/>
              <a:defRPr sz="1035"/>
            </a:lvl5pPr>
            <a:lvl6pPr marL="2369820" indent="0">
              <a:buNone/>
              <a:defRPr sz="1035"/>
            </a:lvl6pPr>
            <a:lvl7pPr marL="2843530" indent="0">
              <a:buNone/>
              <a:defRPr sz="1035"/>
            </a:lvl7pPr>
            <a:lvl8pPr marL="3317240" indent="0">
              <a:buNone/>
              <a:defRPr sz="1035"/>
            </a:lvl8pPr>
            <a:lvl9pPr marL="3791585" indent="0">
              <a:buNone/>
              <a:defRPr sz="1035"/>
            </a:lvl9pPr>
          </a:lstStyle>
          <a:p>
            <a:pPr lvl="0"/>
            <a:r>
              <a:rPr lang="en-US"/>
              <a:t>Click to edit Master text styles</a:t>
            </a:r>
          </a:p>
        </p:txBody>
      </p:sp>
      <p:sp>
        <p:nvSpPr>
          <p:cNvPr id="5" name="Date Placeholder 4"/>
          <p:cNvSpPr>
            <a:spLocks noGrp="1"/>
          </p:cNvSpPr>
          <p:nvPr>
            <p:ph type="dt" sz="half" idx="10"/>
          </p:nvPr>
        </p:nvSpPr>
        <p:spPr/>
        <p:txBody>
          <a:bodyPr/>
          <a:lstStyle/>
          <a:p>
            <a:fld id="{C2F85AB6-E21F-499C-BB52-6FC17DEB37BF}" type="datetimeFigureOut">
              <a:rPr lang="en-IN" smtClean="0"/>
              <a:t>20-11-2024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FAC88D-BE12-432B-B4B5-B059EE59D7B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68761" y="385241"/>
            <a:ext cx="10898981" cy="139859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68761" y="1926204"/>
            <a:ext cx="10898981" cy="45910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8760" y="6706540"/>
            <a:ext cx="2843213" cy="385241"/>
          </a:xfrm>
          <a:prstGeom prst="rect">
            <a:avLst/>
          </a:prstGeom>
        </p:spPr>
        <p:txBody>
          <a:bodyPr vert="horz" lIns="91440" tIns="45720" rIns="91440" bIns="45720" rtlCol="0" anchor="ctr"/>
          <a:lstStyle>
            <a:lvl1pPr algn="l">
              <a:defRPr sz="1245">
                <a:solidFill>
                  <a:schemeClr val="tx1">
                    <a:tint val="75000"/>
                  </a:schemeClr>
                </a:solidFill>
              </a:defRPr>
            </a:lvl1pPr>
          </a:lstStyle>
          <a:p>
            <a:fld id="{C2F85AB6-E21F-499C-BB52-6FC17DEB37BF}" type="datetimeFigureOut">
              <a:rPr lang="en-IN" smtClean="0"/>
              <a:t>20-11-2024</a:t>
            </a:fld>
            <a:endParaRPr lang="en-IN"/>
          </a:p>
        </p:txBody>
      </p:sp>
      <p:sp>
        <p:nvSpPr>
          <p:cNvPr id="5" name="Footer Placeholder 4"/>
          <p:cNvSpPr>
            <a:spLocks noGrp="1"/>
          </p:cNvSpPr>
          <p:nvPr>
            <p:ph type="ftr" sz="quarter" idx="3"/>
          </p:nvPr>
        </p:nvSpPr>
        <p:spPr>
          <a:xfrm>
            <a:off x="4185842" y="6706540"/>
            <a:ext cx="4264819" cy="385241"/>
          </a:xfrm>
          <a:prstGeom prst="rect">
            <a:avLst/>
          </a:prstGeom>
        </p:spPr>
        <p:txBody>
          <a:bodyPr vert="horz" lIns="91440" tIns="45720" rIns="91440" bIns="45720" rtlCol="0" anchor="ctr"/>
          <a:lstStyle>
            <a:lvl1pPr algn="ctr">
              <a:defRPr sz="124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924529" y="6706540"/>
            <a:ext cx="2843213" cy="385241"/>
          </a:xfrm>
          <a:prstGeom prst="rect">
            <a:avLst/>
          </a:prstGeom>
        </p:spPr>
        <p:txBody>
          <a:bodyPr vert="horz" lIns="91440" tIns="45720" rIns="91440" bIns="45720" rtlCol="0" anchor="ctr"/>
          <a:lstStyle>
            <a:lvl1pPr algn="r">
              <a:defRPr sz="1245">
                <a:solidFill>
                  <a:schemeClr val="tx1">
                    <a:tint val="75000"/>
                  </a:schemeClr>
                </a:solidFill>
              </a:defRPr>
            </a:lvl1pPr>
          </a:lstStyle>
          <a:p>
            <a:fld id="{37FAC88D-BE12-432B-B4B5-B059EE59D7B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48055" rtl="0" eaLnBrk="1" latinLnBrk="0" hangingPunct="1">
        <a:lnSpc>
          <a:spcPct val="90000"/>
        </a:lnSpc>
        <a:spcBef>
          <a:spcPct val="0"/>
        </a:spcBef>
        <a:buNone/>
        <a:defRPr sz="4560" kern="1200">
          <a:solidFill>
            <a:schemeClr val="tx1"/>
          </a:solidFill>
          <a:latin typeface="+mj-lt"/>
          <a:ea typeface="+mj-ea"/>
          <a:cs typeface="+mj-cs"/>
        </a:defRPr>
      </a:lvl1pPr>
    </p:titleStyle>
    <p:bodyStyle>
      <a:lvl1pPr marL="236855" indent="-236855" algn="l" defTabSz="948055" rtl="0" eaLnBrk="1" latinLnBrk="0" hangingPunct="1">
        <a:lnSpc>
          <a:spcPct val="90000"/>
        </a:lnSpc>
        <a:spcBef>
          <a:spcPts val="1035"/>
        </a:spcBef>
        <a:buFont typeface="Arial" panose="020B0604020202020204" pitchFamily="34" charset="0"/>
        <a:buChar char="•"/>
        <a:defRPr sz="2900" kern="1200">
          <a:solidFill>
            <a:schemeClr val="tx1"/>
          </a:solidFill>
          <a:latin typeface="+mn-lt"/>
          <a:ea typeface="+mn-ea"/>
          <a:cs typeface="+mn-cs"/>
        </a:defRPr>
      </a:lvl1pPr>
      <a:lvl2pPr marL="711200" indent="-236855" algn="l" defTabSz="948055" rtl="0" eaLnBrk="1" latinLnBrk="0" hangingPunct="1">
        <a:lnSpc>
          <a:spcPct val="90000"/>
        </a:lnSpc>
        <a:spcBef>
          <a:spcPts val="520"/>
        </a:spcBef>
        <a:buFont typeface="Arial" panose="020B0604020202020204" pitchFamily="34" charset="0"/>
        <a:buChar char="•"/>
        <a:defRPr sz="2490" kern="1200">
          <a:solidFill>
            <a:schemeClr val="tx1"/>
          </a:solidFill>
          <a:latin typeface="+mn-lt"/>
          <a:ea typeface="+mn-ea"/>
          <a:cs typeface="+mn-cs"/>
        </a:defRPr>
      </a:lvl2pPr>
      <a:lvl3pPr marL="1184910" indent="-236855" algn="l" defTabSz="948055" rtl="0" eaLnBrk="1" latinLnBrk="0" hangingPunct="1">
        <a:lnSpc>
          <a:spcPct val="90000"/>
        </a:lnSpc>
        <a:spcBef>
          <a:spcPts val="520"/>
        </a:spcBef>
        <a:buFont typeface="Arial" panose="020B0604020202020204" pitchFamily="34" charset="0"/>
        <a:buChar char="•"/>
        <a:defRPr sz="2075" kern="1200">
          <a:solidFill>
            <a:schemeClr val="tx1"/>
          </a:solidFill>
          <a:latin typeface="+mn-lt"/>
          <a:ea typeface="+mn-ea"/>
          <a:cs typeface="+mn-cs"/>
        </a:defRPr>
      </a:lvl3pPr>
      <a:lvl4pPr marL="1658620" indent="-236855" algn="l" defTabSz="948055" rtl="0" eaLnBrk="1" latinLnBrk="0" hangingPunct="1">
        <a:lnSpc>
          <a:spcPct val="90000"/>
        </a:lnSpc>
        <a:spcBef>
          <a:spcPts val="520"/>
        </a:spcBef>
        <a:buFont typeface="Arial" panose="020B0604020202020204" pitchFamily="34" charset="0"/>
        <a:buChar char="•"/>
        <a:defRPr sz="1865" kern="1200">
          <a:solidFill>
            <a:schemeClr val="tx1"/>
          </a:solidFill>
          <a:latin typeface="+mn-lt"/>
          <a:ea typeface="+mn-ea"/>
          <a:cs typeface="+mn-cs"/>
        </a:defRPr>
      </a:lvl4pPr>
      <a:lvl5pPr marL="2132965" indent="-236855" algn="l" defTabSz="948055" rtl="0" eaLnBrk="1" latinLnBrk="0" hangingPunct="1">
        <a:lnSpc>
          <a:spcPct val="90000"/>
        </a:lnSpc>
        <a:spcBef>
          <a:spcPts val="520"/>
        </a:spcBef>
        <a:buFont typeface="Arial" panose="020B0604020202020204" pitchFamily="34" charset="0"/>
        <a:buChar char="•"/>
        <a:defRPr sz="1865" kern="1200">
          <a:solidFill>
            <a:schemeClr val="tx1"/>
          </a:solidFill>
          <a:latin typeface="+mn-lt"/>
          <a:ea typeface="+mn-ea"/>
          <a:cs typeface="+mn-cs"/>
        </a:defRPr>
      </a:lvl5pPr>
      <a:lvl6pPr marL="2606675" indent="-236855" algn="l" defTabSz="948055" rtl="0" eaLnBrk="1" latinLnBrk="0" hangingPunct="1">
        <a:lnSpc>
          <a:spcPct val="90000"/>
        </a:lnSpc>
        <a:spcBef>
          <a:spcPts val="520"/>
        </a:spcBef>
        <a:buFont typeface="Arial" panose="020B0604020202020204" pitchFamily="34" charset="0"/>
        <a:buChar char="•"/>
        <a:defRPr sz="1865" kern="1200">
          <a:solidFill>
            <a:schemeClr val="tx1"/>
          </a:solidFill>
          <a:latin typeface="+mn-lt"/>
          <a:ea typeface="+mn-ea"/>
          <a:cs typeface="+mn-cs"/>
        </a:defRPr>
      </a:lvl6pPr>
      <a:lvl7pPr marL="3080385" indent="-236855" algn="l" defTabSz="948055" rtl="0" eaLnBrk="1" latinLnBrk="0" hangingPunct="1">
        <a:lnSpc>
          <a:spcPct val="90000"/>
        </a:lnSpc>
        <a:spcBef>
          <a:spcPts val="520"/>
        </a:spcBef>
        <a:buFont typeface="Arial" panose="020B0604020202020204" pitchFamily="34" charset="0"/>
        <a:buChar char="•"/>
        <a:defRPr sz="1865" kern="1200">
          <a:solidFill>
            <a:schemeClr val="tx1"/>
          </a:solidFill>
          <a:latin typeface="+mn-lt"/>
          <a:ea typeface="+mn-ea"/>
          <a:cs typeface="+mn-cs"/>
        </a:defRPr>
      </a:lvl7pPr>
      <a:lvl8pPr marL="3554730" indent="-236855" algn="l" defTabSz="948055" rtl="0" eaLnBrk="1" latinLnBrk="0" hangingPunct="1">
        <a:lnSpc>
          <a:spcPct val="90000"/>
        </a:lnSpc>
        <a:spcBef>
          <a:spcPts val="520"/>
        </a:spcBef>
        <a:buFont typeface="Arial" panose="020B0604020202020204" pitchFamily="34" charset="0"/>
        <a:buChar char="•"/>
        <a:defRPr sz="1865" kern="1200">
          <a:solidFill>
            <a:schemeClr val="tx1"/>
          </a:solidFill>
          <a:latin typeface="+mn-lt"/>
          <a:ea typeface="+mn-ea"/>
          <a:cs typeface="+mn-cs"/>
        </a:defRPr>
      </a:lvl8pPr>
      <a:lvl9pPr marL="4028440" indent="-236855" algn="l" defTabSz="948055" rtl="0" eaLnBrk="1" latinLnBrk="0" hangingPunct="1">
        <a:lnSpc>
          <a:spcPct val="90000"/>
        </a:lnSpc>
        <a:spcBef>
          <a:spcPts val="520"/>
        </a:spcBef>
        <a:buFont typeface="Arial" panose="020B0604020202020204" pitchFamily="34" charset="0"/>
        <a:buChar char="•"/>
        <a:defRPr sz="1865" kern="1200">
          <a:solidFill>
            <a:schemeClr val="tx1"/>
          </a:solidFill>
          <a:latin typeface="+mn-lt"/>
          <a:ea typeface="+mn-ea"/>
          <a:cs typeface="+mn-cs"/>
        </a:defRPr>
      </a:lvl9pPr>
    </p:bodyStyle>
    <p:otherStyle>
      <a:defPPr>
        <a:defRPr lang="en-US"/>
      </a:defPPr>
      <a:lvl1pPr marL="0" algn="l" defTabSz="948055" rtl="0" eaLnBrk="1" latinLnBrk="0" hangingPunct="1">
        <a:defRPr sz="1865" kern="1200">
          <a:solidFill>
            <a:schemeClr val="tx1"/>
          </a:solidFill>
          <a:latin typeface="+mn-lt"/>
          <a:ea typeface="+mn-ea"/>
          <a:cs typeface="+mn-cs"/>
        </a:defRPr>
      </a:lvl1pPr>
      <a:lvl2pPr marL="473710" algn="l" defTabSz="948055" rtl="0" eaLnBrk="1" latinLnBrk="0" hangingPunct="1">
        <a:defRPr sz="1865" kern="1200">
          <a:solidFill>
            <a:schemeClr val="tx1"/>
          </a:solidFill>
          <a:latin typeface="+mn-lt"/>
          <a:ea typeface="+mn-ea"/>
          <a:cs typeface="+mn-cs"/>
        </a:defRPr>
      </a:lvl2pPr>
      <a:lvl3pPr marL="948055" algn="l" defTabSz="948055" rtl="0" eaLnBrk="1" latinLnBrk="0" hangingPunct="1">
        <a:defRPr sz="1865" kern="1200">
          <a:solidFill>
            <a:schemeClr val="tx1"/>
          </a:solidFill>
          <a:latin typeface="+mn-lt"/>
          <a:ea typeface="+mn-ea"/>
          <a:cs typeface="+mn-cs"/>
        </a:defRPr>
      </a:lvl3pPr>
      <a:lvl4pPr marL="1421765" algn="l" defTabSz="948055" rtl="0" eaLnBrk="1" latinLnBrk="0" hangingPunct="1">
        <a:defRPr sz="1865" kern="1200">
          <a:solidFill>
            <a:schemeClr val="tx1"/>
          </a:solidFill>
          <a:latin typeface="+mn-lt"/>
          <a:ea typeface="+mn-ea"/>
          <a:cs typeface="+mn-cs"/>
        </a:defRPr>
      </a:lvl4pPr>
      <a:lvl5pPr marL="1895475" algn="l" defTabSz="948055" rtl="0" eaLnBrk="1" latinLnBrk="0" hangingPunct="1">
        <a:defRPr sz="1865" kern="1200">
          <a:solidFill>
            <a:schemeClr val="tx1"/>
          </a:solidFill>
          <a:latin typeface="+mn-lt"/>
          <a:ea typeface="+mn-ea"/>
          <a:cs typeface="+mn-cs"/>
        </a:defRPr>
      </a:lvl5pPr>
      <a:lvl6pPr marL="2369820" algn="l" defTabSz="948055" rtl="0" eaLnBrk="1" latinLnBrk="0" hangingPunct="1">
        <a:defRPr sz="1865" kern="1200">
          <a:solidFill>
            <a:schemeClr val="tx1"/>
          </a:solidFill>
          <a:latin typeface="+mn-lt"/>
          <a:ea typeface="+mn-ea"/>
          <a:cs typeface="+mn-cs"/>
        </a:defRPr>
      </a:lvl6pPr>
      <a:lvl7pPr marL="2843530" algn="l" defTabSz="948055" rtl="0" eaLnBrk="1" latinLnBrk="0" hangingPunct="1">
        <a:defRPr sz="1865" kern="1200">
          <a:solidFill>
            <a:schemeClr val="tx1"/>
          </a:solidFill>
          <a:latin typeface="+mn-lt"/>
          <a:ea typeface="+mn-ea"/>
          <a:cs typeface="+mn-cs"/>
        </a:defRPr>
      </a:lvl7pPr>
      <a:lvl8pPr marL="3317240" algn="l" defTabSz="948055" rtl="0" eaLnBrk="1" latinLnBrk="0" hangingPunct="1">
        <a:defRPr sz="1865" kern="1200">
          <a:solidFill>
            <a:schemeClr val="tx1"/>
          </a:solidFill>
          <a:latin typeface="+mn-lt"/>
          <a:ea typeface="+mn-ea"/>
          <a:cs typeface="+mn-cs"/>
        </a:defRPr>
      </a:lvl8pPr>
      <a:lvl9pPr marL="3791585" algn="l" defTabSz="948055"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05445" y="384464"/>
            <a:ext cx="8956964" cy="8065285"/>
          </a:xfrm>
          <a:prstGeom prst="rect">
            <a:avLst/>
          </a:prstGeom>
          <a:noFill/>
        </p:spPr>
        <p:txBody>
          <a:bodyPr wrap="square">
            <a:spAutoFit/>
          </a:bodyPr>
          <a:lstStyle/>
          <a:p>
            <a:pPr marL="2540" marR="1905" algn="ctr">
              <a:lnSpc>
                <a:spcPct val="115000"/>
              </a:lnSpc>
            </a:pPr>
            <a:r>
              <a:rPr lang="en-US" sz="3500" b="1" dirty="0">
                <a:effectLst/>
                <a:latin typeface="Times New Roman" panose="02020603050405020304" pitchFamily="18" charset="0"/>
                <a:ea typeface="Times New Roman" panose="02020603050405020304" pitchFamily="18" charset="0"/>
              </a:rPr>
              <a:t>19CSE304 – Foundations Of Data Science </a:t>
            </a:r>
            <a:endParaRPr lang="en-IN" sz="3500" dirty="0">
              <a:effectLst/>
              <a:latin typeface="Times New Roman" panose="02020603050405020304" pitchFamily="18" charset="0"/>
              <a:ea typeface="Times New Roman" panose="02020603050405020304" pitchFamily="18" charset="0"/>
            </a:endParaRPr>
          </a:p>
          <a:p>
            <a:pPr marL="2540" marR="1905" algn="ctr">
              <a:lnSpc>
                <a:spcPct val="115000"/>
              </a:lnSpc>
            </a:pPr>
            <a:r>
              <a:rPr lang="en-US" sz="3500" b="1" dirty="0">
                <a:effectLst/>
                <a:latin typeface="Times New Roman" panose="02020603050405020304" pitchFamily="18" charset="0"/>
                <a:ea typeface="Times New Roman" panose="02020603050405020304" pitchFamily="18" charset="0"/>
              </a:rPr>
              <a:t>Case Study on Food Delivery Profit Analysis</a:t>
            </a:r>
            <a:endParaRPr lang="en-IN" sz="3500" dirty="0">
              <a:effectLst/>
              <a:latin typeface="Times New Roman" panose="02020603050405020304" pitchFamily="18" charset="0"/>
              <a:ea typeface="Times New Roman" panose="02020603050405020304" pitchFamily="18" charset="0"/>
            </a:endParaRPr>
          </a:p>
          <a:p>
            <a:pPr marR="113665" algn="ctr">
              <a:lnSpc>
                <a:spcPct val="115000"/>
              </a:lnSpc>
            </a:pPr>
            <a:r>
              <a:rPr lang="en-US" sz="3500" b="1" i="1" dirty="0">
                <a:effectLst/>
                <a:latin typeface="Times New Roman" panose="02020603050405020304" pitchFamily="18" charset="0"/>
                <a:ea typeface="Times New Roman" panose="02020603050405020304" pitchFamily="18" charset="0"/>
              </a:rPr>
              <a:t>Year:</a:t>
            </a:r>
            <a:r>
              <a:rPr lang="en-US" sz="3500" b="1" i="1" spc="-105" dirty="0">
                <a:effectLst/>
                <a:latin typeface="Times New Roman" panose="02020603050405020304" pitchFamily="18" charset="0"/>
                <a:ea typeface="Times New Roman" panose="02020603050405020304" pitchFamily="18" charset="0"/>
              </a:rPr>
              <a:t> </a:t>
            </a:r>
            <a:r>
              <a:rPr lang="en-US" sz="3500" b="1" i="1" dirty="0">
                <a:effectLst/>
                <a:latin typeface="Times New Roman" panose="02020603050405020304" pitchFamily="18" charset="0"/>
                <a:ea typeface="Times New Roman" panose="02020603050405020304" pitchFamily="18" charset="0"/>
              </a:rPr>
              <a:t>2024-</a:t>
            </a:r>
            <a:r>
              <a:rPr lang="en-US" sz="3500" b="1" i="1" spc="-20" dirty="0">
                <a:effectLst/>
                <a:latin typeface="Times New Roman" panose="02020603050405020304" pitchFamily="18" charset="0"/>
                <a:ea typeface="Times New Roman" panose="02020603050405020304" pitchFamily="18" charset="0"/>
              </a:rPr>
              <a:t>2025 (Odd Semester)</a:t>
            </a:r>
          </a:p>
          <a:p>
            <a:pPr marR="113665" algn="ctr">
              <a:lnSpc>
                <a:spcPct val="115000"/>
              </a:lnSpc>
            </a:pPr>
            <a:endParaRPr lang="en-US" sz="3500" b="1" i="1" spc="-20" dirty="0">
              <a:latin typeface="Times New Roman" panose="02020603050405020304" pitchFamily="18" charset="0"/>
              <a:ea typeface="Times New Roman" panose="02020603050405020304" pitchFamily="18" charset="0"/>
            </a:endParaRPr>
          </a:p>
          <a:p>
            <a:pPr marR="113665" algn="ctr">
              <a:lnSpc>
                <a:spcPct val="115000"/>
              </a:lnSpc>
            </a:pPr>
            <a:endParaRPr lang="en-US" b="1" i="1" spc="-20" dirty="0">
              <a:latin typeface="Times New Roman" panose="02020603050405020304" pitchFamily="18" charset="0"/>
              <a:ea typeface="Times New Roman" panose="02020603050405020304" pitchFamily="18" charset="0"/>
            </a:endParaRPr>
          </a:p>
          <a:p>
            <a:pPr marR="113665" algn="ctr">
              <a:lnSpc>
                <a:spcPct val="115000"/>
              </a:lnSpc>
            </a:pPr>
            <a:endParaRPr lang="en-US" sz="1800" b="1" i="1" spc="-20" dirty="0">
              <a:effectLst/>
              <a:latin typeface="Times New Roman" panose="02020603050405020304" pitchFamily="18" charset="0"/>
              <a:ea typeface="Times New Roman" panose="02020603050405020304" pitchFamily="18" charset="0"/>
            </a:endParaRPr>
          </a:p>
          <a:p>
            <a:pPr marR="113665" algn="ctr">
              <a:lnSpc>
                <a:spcPct val="115000"/>
              </a:lnSpc>
            </a:pPr>
            <a:endParaRPr lang="en-IN" sz="1800" dirty="0">
              <a:effectLst/>
              <a:latin typeface="Times New Roman" panose="02020603050405020304" pitchFamily="18" charset="0"/>
              <a:ea typeface="Times New Roman" panose="02020603050405020304" pitchFamily="18" charset="0"/>
            </a:endParaRPr>
          </a:p>
          <a:p>
            <a:pPr algn="ctr"/>
            <a:endParaRPr lang="en-IN" sz="2500" b="1" i="1" u="sng" dirty="0"/>
          </a:p>
          <a:p>
            <a:pPr algn="ctr"/>
            <a:endParaRPr lang="en-IN" sz="2500" b="1" i="1" u="sng" dirty="0"/>
          </a:p>
          <a:p>
            <a:pPr algn="ctr"/>
            <a:endParaRPr lang="en-IN" sz="2500" b="1" i="1" u="sng" dirty="0"/>
          </a:p>
          <a:p>
            <a:pPr algn="ctr"/>
            <a:endParaRPr lang="en-IN" sz="2500" b="1" i="1" u="sng" dirty="0"/>
          </a:p>
          <a:p>
            <a:pPr algn="ctr"/>
            <a:r>
              <a:rPr lang="en-IN" sz="2500" b="1" i="1" u="sng" dirty="0"/>
              <a:t>Presented by</a:t>
            </a:r>
            <a:endParaRPr lang="en-IN" sz="2500" dirty="0"/>
          </a:p>
          <a:p>
            <a:r>
              <a:rPr lang="en-IN" sz="2500" dirty="0"/>
              <a:t>                                 K. Chaitanya Sai – AV.EN.U4CSE22121</a:t>
            </a:r>
          </a:p>
          <a:p>
            <a:pPr algn="ctr"/>
            <a:endParaRPr lang="en-IN" sz="2500" u="sng" dirty="0"/>
          </a:p>
          <a:p>
            <a:pPr algn="ctr"/>
            <a:endParaRPr lang="en-IN" sz="2500" dirty="0"/>
          </a:p>
          <a:p>
            <a:pPr algn="ctr"/>
            <a:endParaRPr lang="en-IN" sz="2500" dirty="0"/>
          </a:p>
          <a:p>
            <a:pPr algn="ctr"/>
            <a:endParaRPr lang="en-IN" sz="2500" dirty="0"/>
          </a:p>
          <a:p>
            <a:pPr algn="ctr"/>
            <a:endParaRPr lang="en-IN" sz="2500" dirty="0"/>
          </a:p>
          <a:p>
            <a:pPr algn="ctr"/>
            <a:endParaRPr lang="en-IN" sz="2000" dirty="0"/>
          </a:p>
        </p:txBody>
      </p:sp>
      <p:sp>
        <p:nvSpPr>
          <p:cNvPr id="8" name="Rectangle 7"/>
          <p:cNvSpPr/>
          <p:nvPr/>
        </p:nvSpPr>
        <p:spPr>
          <a:xfrm>
            <a:off x="270164" y="238991"/>
            <a:ext cx="12043063" cy="6691745"/>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2" name="Image 2">
            <a:extLst>
              <a:ext uri="{FF2B5EF4-FFF2-40B4-BE49-F238E27FC236}">
                <a16:creationId xmlns:a16="http://schemas.microsoft.com/office/drawing/2014/main" id="{A35F8D9B-1741-FCCC-9002-4D7BF1F6E890}"/>
              </a:ext>
            </a:extLst>
          </p:cNvPr>
          <p:cNvPicPr>
            <a:picLocks/>
          </p:cNvPicPr>
          <p:nvPr/>
        </p:nvPicPr>
        <p:blipFill>
          <a:blip r:embed="rId2" cstate="print"/>
          <a:stretch>
            <a:fillRect/>
          </a:stretch>
        </p:blipFill>
        <p:spPr>
          <a:xfrm>
            <a:off x="5653636" y="2586037"/>
            <a:ext cx="1807210" cy="20637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7289-47DD-4579-7F1E-6D4644B0BD8D}"/>
              </a:ext>
            </a:extLst>
          </p:cNvPr>
          <p:cNvSpPr>
            <a:spLocks noGrp="1"/>
          </p:cNvSpPr>
          <p:nvPr>
            <p:ph type="title"/>
          </p:nvPr>
        </p:nvSpPr>
        <p:spPr/>
        <p:txBody>
          <a:bodyPr>
            <a:normAutofit/>
          </a:bodyPr>
          <a:lstStyle/>
          <a:p>
            <a:r>
              <a:rPr lang="en-IN" sz="3000" b="1" dirty="0"/>
              <a:t>Descriptive Analysis</a:t>
            </a:r>
          </a:p>
        </p:txBody>
      </p:sp>
      <p:sp>
        <p:nvSpPr>
          <p:cNvPr id="3" name="Content Placeholder 2">
            <a:extLst>
              <a:ext uri="{FF2B5EF4-FFF2-40B4-BE49-F238E27FC236}">
                <a16:creationId xmlns:a16="http://schemas.microsoft.com/office/drawing/2014/main" id="{4ADA7B83-94DF-B4AA-D75B-96A6BB638C7E}"/>
              </a:ext>
            </a:extLst>
          </p:cNvPr>
          <p:cNvSpPr>
            <a:spLocks noGrp="1"/>
          </p:cNvSpPr>
          <p:nvPr>
            <p:ph idx="1"/>
          </p:nvPr>
        </p:nvSpPr>
        <p:spPr>
          <a:xfrm>
            <a:off x="868761" y="1926204"/>
            <a:ext cx="5266225" cy="4591064"/>
          </a:xfrm>
        </p:spPr>
        <p:txBody>
          <a:bodyPr>
            <a:normAutofit fontScale="77500" lnSpcReduction="20000"/>
          </a:bodyPr>
          <a:lstStyle/>
          <a:p>
            <a:pPr marL="0" indent="0">
              <a:buNone/>
            </a:pPr>
            <a:r>
              <a:rPr lang="en-US" b="1" dirty="0">
                <a:latin typeface="Times New Roman" panose="02020603050405020304" pitchFamily="18" charset="0"/>
                <a:cs typeface="Times New Roman" panose="02020603050405020304" pitchFamily="18" charset="0"/>
              </a:rPr>
              <a:t>Descriptive Statistics:</a:t>
            </a:r>
          </a:p>
          <a:p>
            <a:r>
              <a:rPr lang="en-US" dirty="0">
                <a:latin typeface="Times New Roman" panose="02020603050405020304" pitchFamily="18" charset="0"/>
                <a:cs typeface="Times New Roman" panose="02020603050405020304" pitchFamily="18" charset="0"/>
              </a:rPr>
              <a:t>Metrics like mean, median, and standard deviation are calculated for key financial columns such as Order Value, Delivery Fee, and Commission Fee.</a:t>
            </a:r>
          </a:p>
          <a:p>
            <a:r>
              <a:rPr lang="en-US" dirty="0">
                <a:latin typeface="Times New Roman" panose="02020603050405020304" pitchFamily="18" charset="0"/>
                <a:cs typeface="Times New Roman" panose="02020603050405020304" pitchFamily="18" charset="0"/>
              </a:rPr>
              <a:t>Profit =Commission Fee – ( Delivery Fee + Discount and Offers + Payment Processing Fee )</a:t>
            </a:r>
          </a:p>
          <a:p>
            <a:pPr marL="0" indent="0">
              <a:buNone/>
            </a:pPr>
            <a:r>
              <a:rPr lang="en-US" b="1" dirty="0">
                <a:latin typeface="Times New Roman" panose="02020603050405020304" pitchFamily="18" charset="0"/>
                <a:cs typeface="Times New Roman" panose="02020603050405020304" pitchFamily="18" charset="0"/>
              </a:rPr>
              <a:t>Key Findings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Trends show higher profits with specific payment methods.</a:t>
            </a:r>
          </a:p>
          <a:p>
            <a:r>
              <a:rPr lang="en-US" dirty="0">
                <a:latin typeface="Times New Roman" panose="02020603050405020304" pitchFamily="18" charset="0"/>
                <a:cs typeface="Times New Roman" panose="02020603050405020304" pitchFamily="18" charset="0"/>
              </a:rPr>
              <a:t>Certain time periods yield higher profits, indicating peak demand or efficient delivery patterns.</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27C73C5-D246-F535-E825-DD4C694383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8537" y="2283142"/>
            <a:ext cx="4030345" cy="26695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17926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3E714-E6AA-337F-2474-47E68EACDDD1}"/>
              </a:ext>
            </a:extLst>
          </p:cNvPr>
          <p:cNvSpPr>
            <a:spLocks noGrp="1"/>
          </p:cNvSpPr>
          <p:nvPr>
            <p:ph type="title"/>
          </p:nvPr>
        </p:nvSpPr>
        <p:spPr/>
        <p:txBody>
          <a:bodyPr>
            <a:normAutofit/>
          </a:bodyPr>
          <a:lstStyle/>
          <a:p>
            <a:r>
              <a:rPr lang="en-IN" sz="3000" b="1" dirty="0"/>
              <a:t>Inferential Analysis</a:t>
            </a:r>
          </a:p>
        </p:txBody>
      </p:sp>
      <p:sp>
        <p:nvSpPr>
          <p:cNvPr id="3" name="Content Placeholder 2">
            <a:extLst>
              <a:ext uri="{FF2B5EF4-FFF2-40B4-BE49-F238E27FC236}">
                <a16:creationId xmlns:a16="http://schemas.microsoft.com/office/drawing/2014/main" id="{9E645D7F-0AC3-0B90-1D0F-C645E28286E8}"/>
              </a:ext>
            </a:extLst>
          </p:cNvPr>
          <p:cNvSpPr>
            <a:spLocks noGrp="1"/>
          </p:cNvSpPr>
          <p:nvPr>
            <p:ph idx="1"/>
          </p:nvPr>
        </p:nvSpPr>
        <p:spPr>
          <a:xfrm>
            <a:off x="701749" y="1584251"/>
            <a:ext cx="11065993" cy="4933017"/>
          </a:xfrm>
        </p:spPr>
        <p:txBody>
          <a:bodyPr>
            <a:normAutofit fontScale="77500" lnSpcReduction="20000"/>
          </a:bodyPr>
          <a:lstStyle/>
          <a:p>
            <a:pPr marL="0" indent="0">
              <a:buNone/>
            </a:pPr>
            <a:r>
              <a:rPr lang="en-US" b="1" dirty="0">
                <a:latin typeface="Times New Roman" panose="02020603050405020304" pitchFamily="18" charset="0"/>
                <a:cs typeface="Times New Roman" panose="02020603050405020304" pitchFamily="18" charset="0"/>
              </a:rPr>
              <a:t>Correlation Analysis:</a:t>
            </a:r>
          </a:p>
          <a:p>
            <a:r>
              <a:rPr lang="en-US" dirty="0">
                <a:latin typeface="Times New Roman" panose="02020603050405020304" pitchFamily="18" charset="0"/>
                <a:cs typeface="Times New Roman" panose="02020603050405020304" pitchFamily="18" charset="0"/>
              </a:rPr>
              <a:t>Purpose: Explore the relationship between Delivery Fee and Profit.</a:t>
            </a:r>
          </a:p>
          <a:p>
            <a:r>
              <a:rPr lang="en-US" dirty="0">
                <a:latin typeface="Times New Roman" panose="02020603050405020304" pitchFamily="18" charset="0"/>
                <a:cs typeface="Times New Roman" panose="02020603050405020304" pitchFamily="18" charset="0"/>
              </a:rPr>
              <a:t>Key Metrics: Correlation coefficient (strength and direction) and p-value (statistical significance).</a:t>
            </a:r>
          </a:p>
          <a:p>
            <a:r>
              <a:rPr lang="en-US" dirty="0">
                <a:latin typeface="Times New Roman" panose="02020603050405020304" pitchFamily="18" charset="0"/>
                <a:cs typeface="Times New Roman" panose="02020603050405020304" pitchFamily="18" charset="0"/>
              </a:rPr>
              <a:t>Aim: Determine if delivery fees influence profitability, guiding pricing strategies.</a:t>
            </a:r>
          </a:p>
          <a:p>
            <a:pPr marL="0" indent="0">
              <a:buNone/>
            </a:pPr>
            <a:r>
              <a:rPr lang="en-US" b="1" dirty="0">
                <a:latin typeface="Times New Roman" panose="02020603050405020304" pitchFamily="18" charset="0"/>
                <a:cs typeface="Times New Roman" panose="02020603050405020304" pitchFamily="18" charset="0"/>
              </a:rPr>
              <a:t>A/B Testing (T-Test):</a:t>
            </a:r>
          </a:p>
          <a:p>
            <a:r>
              <a:rPr lang="en-US" dirty="0">
                <a:latin typeface="Times New Roman" panose="02020603050405020304" pitchFamily="18" charset="0"/>
                <a:cs typeface="Times New Roman" panose="02020603050405020304" pitchFamily="18" charset="0"/>
              </a:rPr>
              <a:t>Purpose: Compare mean profits for orders paid via Cash on Delivery vs. Credit Card.</a:t>
            </a:r>
          </a:p>
          <a:p>
            <a:r>
              <a:rPr lang="en-US" dirty="0">
                <a:latin typeface="Times New Roman" panose="02020603050405020304" pitchFamily="18" charset="0"/>
                <a:cs typeface="Times New Roman" panose="02020603050405020304" pitchFamily="18" charset="0"/>
              </a:rPr>
              <a:t>Key Metrics: T-statistic (group difference) and p-value (significance).</a:t>
            </a:r>
          </a:p>
          <a:p>
            <a:r>
              <a:rPr lang="en-US" dirty="0">
                <a:latin typeface="Times New Roman" panose="02020603050405020304" pitchFamily="18" charset="0"/>
                <a:cs typeface="Times New Roman" panose="02020603050405020304" pitchFamily="18" charset="0"/>
              </a:rPr>
              <a:t>Aim: Identify which payment method yields higher profits.</a:t>
            </a:r>
          </a:p>
          <a:p>
            <a:pPr marL="0" indent="0">
              <a:buNone/>
            </a:pPr>
            <a:r>
              <a:rPr lang="en-US" b="1" dirty="0">
                <a:latin typeface="Times New Roman" panose="02020603050405020304" pitchFamily="18" charset="0"/>
                <a:cs typeface="Times New Roman" panose="02020603050405020304" pitchFamily="18" charset="0"/>
              </a:rPr>
              <a:t>Bootstrapping:</a:t>
            </a:r>
          </a:p>
          <a:p>
            <a:r>
              <a:rPr lang="en-US" dirty="0">
                <a:latin typeface="Times New Roman" panose="02020603050405020304" pitchFamily="18" charset="0"/>
                <a:cs typeface="Times New Roman" panose="02020603050405020304" pitchFamily="18" charset="0"/>
              </a:rPr>
              <a:t>Purpose: Estimate mean profit and confidence intervals using resampling.</a:t>
            </a:r>
          </a:p>
          <a:p>
            <a:r>
              <a:rPr lang="en-US" dirty="0">
                <a:latin typeface="Times New Roman" panose="02020603050405020304" pitchFamily="18" charset="0"/>
                <a:cs typeface="Times New Roman" panose="02020603050405020304" pitchFamily="18" charset="0"/>
              </a:rPr>
              <a:t>Key Metrics: Bootstrapped means and 95% confidence intervals.</a:t>
            </a:r>
          </a:p>
          <a:p>
            <a:r>
              <a:rPr lang="en-US" dirty="0">
                <a:latin typeface="Times New Roman" panose="02020603050405020304" pitchFamily="18" charset="0"/>
                <a:cs typeface="Times New Roman" panose="02020603050405020304" pitchFamily="18" charset="0"/>
              </a:rPr>
              <a:t>Aim: Provide robust profit estimates under varying conditions.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2229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A1DA6-5D22-BCB1-76BA-3082D6E6E199}"/>
              </a:ext>
            </a:extLst>
          </p:cNvPr>
          <p:cNvSpPr>
            <a:spLocks noGrp="1"/>
          </p:cNvSpPr>
          <p:nvPr>
            <p:ph type="title"/>
          </p:nvPr>
        </p:nvSpPr>
        <p:spPr>
          <a:xfrm>
            <a:off x="498765" y="363682"/>
            <a:ext cx="10307780" cy="831273"/>
          </a:xfrm>
        </p:spPr>
        <p:txBody>
          <a:bodyPr/>
          <a:lstStyle/>
          <a:p>
            <a:r>
              <a:rPr lang="en-IN" dirty="0"/>
              <a:t>Classification </a:t>
            </a:r>
            <a:r>
              <a:rPr lang="en-IN" dirty="0" err="1"/>
              <a:t>Modeling</a:t>
            </a:r>
            <a:endParaRPr lang="en-IN" dirty="0"/>
          </a:p>
        </p:txBody>
      </p:sp>
      <p:sp>
        <p:nvSpPr>
          <p:cNvPr id="3" name="Content Placeholder 2">
            <a:extLst>
              <a:ext uri="{FF2B5EF4-FFF2-40B4-BE49-F238E27FC236}">
                <a16:creationId xmlns:a16="http://schemas.microsoft.com/office/drawing/2014/main" id="{1BE4132C-E606-C389-68D2-8D07D3009D25}"/>
              </a:ext>
            </a:extLst>
          </p:cNvPr>
          <p:cNvSpPr>
            <a:spLocks noGrp="1"/>
          </p:cNvSpPr>
          <p:nvPr>
            <p:ph idx="1"/>
          </p:nvPr>
        </p:nvSpPr>
        <p:spPr>
          <a:xfrm>
            <a:off x="498765" y="1194955"/>
            <a:ext cx="11268978" cy="5322313"/>
          </a:xfrm>
        </p:spPr>
        <p:txBody>
          <a:bodyPr>
            <a:normAutofit fontScale="55000" lnSpcReduction="20000"/>
          </a:bodyPr>
          <a:lstStyle/>
          <a:p>
            <a:pPr marL="0" indent="0">
              <a:buNone/>
            </a:pPr>
            <a:r>
              <a:rPr lang="en-IN" b="1" dirty="0">
                <a:latin typeface="Times New Roman" panose="02020603050405020304" pitchFamily="18" charset="0"/>
                <a:cs typeface="Times New Roman" panose="02020603050405020304" pitchFamily="18" charset="0"/>
              </a:rPr>
              <a:t>Predictive </a:t>
            </a:r>
            <a:r>
              <a:rPr lang="en-IN" b="1" dirty="0" err="1">
                <a:latin typeface="Times New Roman" panose="02020603050405020304" pitchFamily="18" charset="0"/>
                <a:cs typeface="Times New Roman" panose="02020603050405020304" pitchFamily="18" charset="0"/>
              </a:rPr>
              <a:t>Modeling</a:t>
            </a:r>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Predictive </a:t>
            </a:r>
            <a:r>
              <a:rPr lang="en-IN" dirty="0" err="1">
                <a:latin typeface="Times New Roman" panose="02020603050405020304" pitchFamily="18" charset="0"/>
                <a:cs typeface="Times New Roman" panose="02020603050405020304" pitchFamily="18" charset="0"/>
              </a:rPr>
              <a:t>modeling</a:t>
            </a:r>
            <a:r>
              <a:rPr lang="en-IN" dirty="0">
                <a:latin typeface="Times New Roman" panose="02020603050405020304" pitchFamily="18" charset="0"/>
                <a:cs typeface="Times New Roman" panose="02020603050405020304" pitchFamily="18" charset="0"/>
              </a:rPr>
              <a:t> forecasts profits based on factors of Profits.</a:t>
            </a:r>
          </a:p>
          <a:p>
            <a:pPr marL="0" indent="0">
              <a:buNone/>
            </a:pPr>
            <a:r>
              <a:rPr lang="en-IN" b="1" dirty="0">
                <a:latin typeface="Times New Roman" panose="02020603050405020304" pitchFamily="18" charset="0"/>
                <a:cs typeface="Times New Roman" panose="02020603050405020304" pitchFamily="18" charset="0"/>
              </a:rPr>
              <a:t>Regression </a:t>
            </a:r>
            <a:r>
              <a:rPr lang="en-IN" b="1" dirty="0" err="1">
                <a:latin typeface="Times New Roman" panose="02020603050405020304" pitchFamily="18" charset="0"/>
                <a:cs typeface="Times New Roman" panose="02020603050405020304" pitchFamily="18" charset="0"/>
              </a:rPr>
              <a:t>Modeling</a:t>
            </a:r>
            <a:r>
              <a:rPr lang="en-IN" b="1"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Purpose: Predict continuous profits.</a:t>
            </a:r>
          </a:p>
          <a:p>
            <a:r>
              <a:rPr lang="en-IN" dirty="0">
                <a:latin typeface="Times New Roman" panose="02020603050405020304" pitchFamily="18" charset="0"/>
                <a:cs typeface="Times New Roman" panose="02020603050405020304" pitchFamily="18" charset="0"/>
              </a:rPr>
              <a:t>Metrics: RMSE (error magnitude), MAE (average error), R² (explained variance).</a:t>
            </a:r>
          </a:p>
          <a:p>
            <a:r>
              <a:rPr lang="en-IN" dirty="0">
                <a:latin typeface="Times New Roman" panose="02020603050405020304" pitchFamily="18" charset="0"/>
                <a:cs typeface="Times New Roman" panose="02020603050405020304" pitchFamily="18" charset="0"/>
              </a:rPr>
              <a:t>Model: Linear Regression for interpretable relationships.</a:t>
            </a:r>
          </a:p>
          <a:p>
            <a:pPr marL="0" indent="0">
              <a:buNone/>
            </a:pPr>
            <a:r>
              <a:rPr lang="en-IN" b="1" dirty="0">
                <a:latin typeface="Times New Roman" panose="02020603050405020304" pitchFamily="18" charset="0"/>
                <a:cs typeface="Times New Roman" panose="02020603050405020304" pitchFamily="18" charset="0"/>
              </a:rPr>
              <a:t>Classification </a:t>
            </a:r>
            <a:r>
              <a:rPr lang="en-IN" b="1" dirty="0" err="1">
                <a:latin typeface="Times New Roman" panose="02020603050405020304" pitchFamily="18" charset="0"/>
                <a:cs typeface="Times New Roman" panose="02020603050405020304" pitchFamily="18" charset="0"/>
              </a:rPr>
              <a:t>Modeling</a:t>
            </a:r>
            <a:r>
              <a:rPr lang="en-IN" b="1"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Purpose: Categorize profits (e.g., High, Low).</a:t>
            </a:r>
          </a:p>
          <a:p>
            <a:r>
              <a:rPr lang="en-IN" dirty="0">
                <a:latin typeface="Times New Roman" panose="02020603050405020304" pitchFamily="18" charset="0"/>
                <a:cs typeface="Times New Roman" panose="02020603050405020304" pitchFamily="18" charset="0"/>
              </a:rPr>
              <a:t>Metrics: Confusion Matrix, Accuracy, Precision, Recall, F1-Score, ROC Curve, and AUC.</a:t>
            </a:r>
          </a:p>
          <a:p>
            <a:r>
              <a:rPr lang="en-IN" dirty="0">
                <a:latin typeface="Times New Roman" panose="02020603050405020304" pitchFamily="18" charset="0"/>
                <a:cs typeface="Times New Roman" panose="02020603050405020304" pitchFamily="18" charset="0"/>
              </a:rPr>
              <a:t>Models: Logistic Regression, KNN, Random Forest.</a:t>
            </a:r>
          </a:p>
          <a:p>
            <a:pPr marL="0" indent="0">
              <a:buNone/>
            </a:pPr>
            <a:r>
              <a:rPr lang="en-IN" b="1" dirty="0">
                <a:latin typeface="Times New Roman" panose="02020603050405020304" pitchFamily="18" charset="0"/>
                <a:cs typeface="Times New Roman" panose="02020603050405020304" pitchFamily="18" charset="0"/>
              </a:rPr>
              <a:t>Bootstrapping</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Purpose: Validate metric stability (e.g., RMSE, Accuracy) and create confidence intervals using resampling.</a:t>
            </a:r>
          </a:p>
          <a:p>
            <a:pPr marL="0" indent="0">
              <a:buNone/>
            </a:pPr>
            <a:r>
              <a:rPr lang="en-IN" b="1" dirty="0">
                <a:latin typeface="Times New Roman" panose="02020603050405020304" pitchFamily="18" charset="0"/>
                <a:cs typeface="Times New Roman" panose="02020603050405020304" pitchFamily="18" charset="0"/>
              </a:rPr>
              <a:t>Model Comparison</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Logistic Regression: Simple and interpretable.</a:t>
            </a:r>
          </a:p>
          <a:p>
            <a:r>
              <a:rPr lang="en-IN" dirty="0">
                <a:latin typeface="Times New Roman" panose="02020603050405020304" pitchFamily="18" charset="0"/>
                <a:cs typeface="Times New Roman" panose="02020603050405020304" pitchFamily="18" charset="0"/>
              </a:rPr>
              <a:t>KNN: Handles non-linearity, sensitive to scaling.</a:t>
            </a:r>
          </a:p>
          <a:p>
            <a:r>
              <a:rPr lang="en-IN" dirty="0">
                <a:latin typeface="Times New Roman" panose="02020603050405020304" pitchFamily="18" charset="0"/>
                <a:cs typeface="Times New Roman" panose="02020603050405020304" pitchFamily="18" charset="0"/>
              </a:rPr>
              <a:t>Random Forest: High accuracy, non-linear relationships, and feature importance insights.</a:t>
            </a:r>
          </a:p>
          <a:p>
            <a:r>
              <a:rPr lang="en-IN" dirty="0" err="1">
                <a:latin typeface="Times New Roman" panose="02020603050405020304" pitchFamily="18" charset="0"/>
                <a:cs typeface="Times New Roman" panose="02020603050405020304" pitchFamily="18" charset="0"/>
              </a:rPr>
              <a:t>Comparision</a:t>
            </a:r>
            <a:r>
              <a:rPr lang="en-IN" dirty="0">
                <a:latin typeface="Times New Roman" panose="02020603050405020304" pitchFamily="18" charset="0"/>
                <a:cs typeface="Times New Roman" panose="02020603050405020304" pitchFamily="18" charset="0"/>
              </a:rPr>
              <a:t> using Roc Curve analysis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3756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C788D59-FD21-CD2B-640B-E990300C5426}"/>
              </a:ext>
            </a:extLst>
          </p:cNvPr>
          <p:cNvPicPr>
            <a:picLocks noGrp="1" noChangeAspect="1"/>
          </p:cNvPicPr>
          <p:nvPr>
            <p:ph idx="1"/>
          </p:nvPr>
        </p:nvPicPr>
        <p:blipFill>
          <a:blip r:embed="rId2"/>
          <a:stretch>
            <a:fillRect/>
          </a:stretch>
        </p:blipFill>
        <p:spPr>
          <a:xfrm>
            <a:off x="2910653" y="1060450"/>
            <a:ext cx="6653269" cy="54562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97068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F0877-2FAE-799F-8453-42FE73030790}"/>
              </a:ext>
            </a:extLst>
          </p:cNvPr>
          <p:cNvSpPr>
            <a:spLocks noGrp="1"/>
          </p:cNvSpPr>
          <p:nvPr>
            <p:ph type="title"/>
          </p:nvPr>
        </p:nvSpPr>
        <p:spPr>
          <a:xfrm>
            <a:off x="571501" y="385241"/>
            <a:ext cx="11196242" cy="1398592"/>
          </a:xfrm>
        </p:spPr>
        <p:txBody>
          <a:bodyPr>
            <a:normAutofit/>
          </a:bodyPr>
          <a:lstStyle/>
          <a:p>
            <a:r>
              <a:rPr lang="en-IN" sz="3000" b="1" dirty="0"/>
              <a:t>Conclusion and Insights</a:t>
            </a:r>
          </a:p>
        </p:txBody>
      </p:sp>
      <p:sp>
        <p:nvSpPr>
          <p:cNvPr id="3" name="Content Placeholder 2">
            <a:extLst>
              <a:ext uri="{FF2B5EF4-FFF2-40B4-BE49-F238E27FC236}">
                <a16:creationId xmlns:a16="http://schemas.microsoft.com/office/drawing/2014/main" id="{17C5379B-7D5E-5529-798D-B12122528AB0}"/>
              </a:ext>
            </a:extLst>
          </p:cNvPr>
          <p:cNvSpPr>
            <a:spLocks noGrp="1"/>
          </p:cNvSpPr>
          <p:nvPr>
            <p:ph idx="1"/>
          </p:nvPr>
        </p:nvSpPr>
        <p:spPr>
          <a:xfrm>
            <a:off x="685797" y="1600200"/>
            <a:ext cx="11081942" cy="4875504"/>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Hypothesis Testing:</a:t>
            </a:r>
          </a:p>
          <a:p>
            <a:r>
              <a:rPr lang="en-US" sz="2200" dirty="0">
                <a:latin typeface="Times New Roman" panose="02020603050405020304" pitchFamily="18" charset="0"/>
                <a:cs typeface="Times New Roman" panose="02020603050405020304" pitchFamily="18" charset="0"/>
              </a:rPr>
              <a:t>Delivery Fee positively correlates with Profit, indicating potential profitability with reasonable fee increases.</a:t>
            </a:r>
          </a:p>
          <a:p>
            <a:r>
              <a:rPr lang="en-US" sz="2200" dirty="0">
                <a:latin typeface="Times New Roman" panose="02020603050405020304" pitchFamily="18" charset="0"/>
                <a:cs typeface="Times New Roman" panose="02020603050405020304" pitchFamily="18" charset="0"/>
              </a:rPr>
              <a:t>Credit Card orders yield higher profits than Cash on Delivery.</a:t>
            </a:r>
          </a:p>
          <a:p>
            <a:pPr marL="0" indent="0">
              <a:buNone/>
            </a:pPr>
            <a:r>
              <a:rPr lang="en-US" sz="2200" b="1" dirty="0">
                <a:latin typeface="Times New Roman" panose="02020603050405020304" pitchFamily="18" charset="0"/>
                <a:cs typeface="Times New Roman" panose="02020603050405020304" pitchFamily="18" charset="0"/>
              </a:rPr>
              <a:t>Descriptive Insights:</a:t>
            </a:r>
          </a:p>
          <a:p>
            <a:r>
              <a:rPr lang="en-US" sz="2200" dirty="0">
                <a:latin typeface="Times New Roman" panose="02020603050405020304" pitchFamily="18" charset="0"/>
                <a:cs typeface="Times New Roman" panose="02020603050405020304" pitchFamily="18" charset="0"/>
              </a:rPr>
              <a:t>Average profit per order: ~$950, influenced by Order Value, Discounts, and Delivery Fees.</a:t>
            </a:r>
          </a:p>
          <a:p>
            <a:r>
              <a:rPr lang="en-US" sz="2200" dirty="0">
                <a:latin typeface="Times New Roman" panose="02020603050405020304" pitchFamily="18" charset="0"/>
                <a:cs typeface="Times New Roman" panose="02020603050405020304" pitchFamily="18" charset="0"/>
              </a:rPr>
              <a:t>Payment methods and operational fees are key profit drivers.</a:t>
            </a:r>
          </a:p>
          <a:p>
            <a:pPr marL="0" indent="0">
              <a:buNone/>
            </a:pPr>
            <a:r>
              <a:rPr lang="en-US" sz="2200" b="1" dirty="0">
                <a:latin typeface="Times New Roman" panose="02020603050405020304" pitchFamily="18" charset="0"/>
                <a:cs typeface="Times New Roman" panose="02020603050405020304" pitchFamily="18" charset="0"/>
              </a:rPr>
              <a:t>Modeling Results:</a:t>
            </a:r>
          </a:p>
          <a:p>
            <a:r>
              <a:rPr lang="en-US" sz="2200" dirty="0">
                <a:latin typeface="Times New Roman" panose="02020603050405020304" pitchFamily="18" charset="0"/>
                <a:cs typeface="Times New Roman" panose="02020603050405020304" pitchFamily="18" charset="0"/>
              </a:rPr>
              <a:t>Regression models effectively explained Profit variations (high R²).</a:t>
            </a:r>
          </a:p>
          <a:p>
            <a:r>
              <a:rPr lang="en-US" sz="2200" dirty="0">
                <a:latin typeface="Times New Roman" panose="02020603050405020304" pitchFamily="18" charset="0"/>
                <a:cs typeface="Times New Roman" panose="02020603050405020304" pitchFamily="18" charset="0"/>
              </a:rPr>
              <a:t>Bootstrapping confirmed metric stability with low RMSE.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5938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A1A268-59F1-2094-D76F-C879CEA9C3A9}"/>
              </a:ext>
            </a:extLst>
          </p:cNvPr>
          <p:cNvSpPr>
            <a:spLocks noGrp="1"/>
          </p:cNvSpPr>
          <p:nvPr>
            <p:ph idx="1"/>
          </p:nvPr>
        </p:nvSpPr>
        <p:spPr>
          <a:xfrm>
            <a:off x="1045407" y="748937"/>
            <a:ext cx="10898981" cy="5737950"/>
          </a:xfrm>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Implications:</a:t>
            </a:r>
          </a:p>
          <a:p>
            <a:r>
              <a:rPr lang="en-US" dirty="0">
                <a:latin typeface="Times New Roman" panose="02020603050405020304" pitchFamily="18" charset="0"/>
                <a:cs typeface="Times New Roman" panose="02020603050405020304" pitchFamily="18" charset="0"/>
              </a:rPr>
              <a:t>Business Strategy: Optimize Delivery Fees, encourage Credit Card use, and offer targeted promotions to balance customer satisfaction and profits.</a:t>
            </a:r>
          </a:p>
          <a:p>
            <a:r>
              <a:rPr lang="en-US" dirty="0">
                <a:latin typeface="Times New Roman" panose="02020603050405020304" pitchFamily="18" charset="0"/>
                <a:cs typeface="Times New Roman" panose="02020603050405020304" pitchFamily="18" charset="0"/>
              </a:rPr>
              <a:t>Decision-Making: Monitor delivery durations and implement dynamic pricing based on order value and location.</a:t>
            </a:r>
          </a:p>
          <a:p>
            <a:pPr marL="0" indent="0">
              <a:buNone/>
            </a:pPr>
            <a:r>
              <a:rPr lang="en-US" b="1" dirty="0">
                <a:latin typeface="Times New Roman" panose="02020603050405020304" pitchFamily="18" charset="0"/>
                <a:cs typeface="Times New Roman" panose="02020603050405020304" pitchFamily="18" charset="0"/>
              </a:rPr>
              <a:t>Limitations:</a:t>
            </a:r>
          </a:p>
          <a:p>
            <a:r>
              <a:rPr lang="en-US" dirty="0">
                <a:latin typeface="Times New Roman" panose="02020603050405020304" pitchFamily="18" charset="0"/>
                <a:cs typeface="Times New Roman" panose="02020603050405020304" pitchFamily="18" charset="0"/>
              </a:rPr>
              <a:t>Data approximations for Discounts and Offers might affect accuracy.</a:t>
            </a:r>
          </a:p>
          <a:p>
            <a:r>
              <a:rPr lang="en-US" dirty="0">
                <a:latin typeface="Times New Roman" panose="02020603050405020304" pitchFamily="18" charset="0"/>
                <a:cs typeface="Times New Roman" panose="02020603050405020304" pitchFamily="18" charset="0"/>
              </a:rPr>
              <a:t>Bootstrapping and A/B testing excluded some variables and payment methods.</a:t>
            </a:r>
          </a:p>
          <a:p>
            <a:pPr marL="0" indent="0">
              <a:buNone/>
            </a:pPr>
            <a:r>
              <a:rPr lang="en-US" b="1" dirty="0">
                <a:latin typeface="Times New Roman" panose="02020603050405020304" pitchFamily="18" charset="0"/>
                <a:cs typeface="Times New Roman" panose="02020603050405020304" pitchFamily="18" charset="0"/>
              </a:rPr>
              <a:t>Future Directions:</a:t>
            </a:r>
          </a:p>
          <a:p>
            <a:r>
              <a:rPr lang="en-US" dirty="0">
                <a:latin typeface="Times New Roman" panose="02020603050405020304" pitchFamily="18" charset="0"/>
                <a:cs typeface="Times New Roman" panose="02020603050405020304" pitchFamily="18" charset="0"/>
              </a:rPr>
              <a:t>Include predictors like customer demographics and restaurant ratings.</a:t>
            </a:r>
          </a:p>
          <a:p>
            <a:r>
              <a:rPr lang="en-US" dirty="0">
                <a:latin typeface="Times New Roman" panose="02020603050405020304" pitchFamily="18" charset="0"/>
                <a:cs typeface="Times New Roman" panose="02020603050405020304" pitchFamily="18" charset="0"/>
              </a:rPr>
              <a:t>Explore advanced non-linear models and profit classification approaches.</a:t>
            </a:r>
          </a:p>
          <a:p>
            <a:r>
              <a:rPr lang="en-US" dirty="0">
                <a:latin typeface="Times New Roman" panose="02020603050405020304" pitchFamily="18" charset="0"/>
                <a:cs typeface="Times New Roman" panose="02020603050405020304" pitchFamily="18" charset="0"/>
              </a:rPr>
              <a:t>Refine pricing strategies with additional insights into cost-profit dynamics.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1088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516" y="554038"/>
            <a:ext cx="10977535" cy="677094"/>
          </a:xfrm>
        </p:spPr>
        <p:txBody>
          <a:bodyPr>
            <a:noAutofit/>
          </a:bodyPr>
          <a:lstStyle/>
          <a:p>
            <a:r>
              <a:rPr lang="en-IN" sz="4000" b="1" dirty="0"/>
              <a:t>Introduction</a:t>
            </a:r>
          </a:p>
        </p:txBody>
      </p:sp>
      <p:sp>
        <p:nvSpPr>
          <p:cNvPr id="3" name="Content Placeholder 2"/>
          <p:cNvSpPr>
            <a:spLocks noGrp="1"/>
          </p:cNvSpPr>
          <p:nvPr>
            <p:ph idx="1"/>
          </p:nvPr>
        </p:nvSpPr>
        <p:spPr>
          <a:xfrm>
            <a:off x="598516" y="1525397"/>
            <a:ext cx="11186469" cy="5156390"/>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food delivery industry plays a pivotal role in modern urban lifestyles, bridging the gap between restaurants and customers. Within this ecosystem, delivery personnel serve as the backbone, ensuring seamless delivery experiences. However, their profitability is often influenced by multiple factors, including order value, delivery charges, discounts, and operational costs such as commission fees and payment processing fees.</a:t>
            </a:r>
          </a:p>
          <a:p>
            <a:pPr marL="0" indent="0">
              <a:buNone/>
            </a:pPr>
            <a:r>
              <a:rPr lang="en-US" sz="2400" dirty="0">
                <a:latin typeface="Times New Roman" panose="02020603050405020304" pitchFamily="18" charset="0"/>
                <a:cs typeface="Times New Roman" panose="02020603050405020304" pitchFamily="18" charset="0"/>
              </a:rPr>
              <a:t>This case study seeks to evaluate the net profitability of delivery boys by leveraging a comprehensive dataset. The dataset encapsulates key metrics across financial, operational, and temporal dimensions, offering an opportunity to not only calculate profits but also to identify patterns and trends that affect earnings. The findings aim to provide actionable insights that can optimize delivery operations and enhance earning potential for delivery personnel.</a:t>
            </a:r>
          </a:p>
        </p:txBody>
      </p:sp>
      <p:sp>
        <p:nvSpPr>
          <p:cNvPr id="4" name="Rectangle 3"/>
          <p:cNvSpPr/>
          <p:nvPr/>
        </p:nvSpPr>
        <p:spPr>
          <a:xfrm>
            <a:off x="290945" y="259773"/>
            <a:ext cx="11949546" cy="666057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p:cNvSpPr/>
          <p:nvPr/>
        </p:nvSpPr>
        <p:spPr>
          <a:xfrm>
            <a:off x="290945" y="259773"/>
            <a:ext cx="11949546" cy="666057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119" y="155864"/>
            <a:ext cx="11445624" cy="1627969"/>
          </a:xfrm>
        </p:spPr>
        <p:txBody>
          <a:bodyPr/>
          <a:lstStyle/>
          <a:p>
            <a:r>
              <a:rPr lang="en-US" sz="3200" b="1" dirty="0"/>
              <a:t>Goals and Objectives:</a:t>
            </a:r>
            <a:br>
              <a:rPr lang="en-US" sz="3200" b="1" dirty="0"/>
            </a:br>
            <a:endParaRPr lang="en-IN" sz="3000" b="1" dirty="0"/>
          </a:p>
        </p:txBody>
      </p:sp>
      <p:sp>
        <p:nvSpPr>
          <p:cNvPr id="3" name="Content Placeholder 2"/>
          <p:cNvSpPr>
            <a:spLocks noGrp="1"/>
          </p:cNvSpPr>
          <p:nvPr>
            <p:ph idx="1"/>
          </p:nvPr>
        </p:nvSpPr>
        <p:spPr>
          <a:xfrm>
            <a:off x="446809" y="1070264"/>
            <a:ext cx="11320934" cy="6009697"/>
          </a:xfrm>
        </p:spPr>
        <p:txBody>
          <a:bodyPr>
            <a:normAutofit fontScale="92500" lnSpcReduction="20000"/>
          </a:bodyPr>
          <a:lstStyle/>
          <a:p>
            <a:pPr marL="0" indent="0">
              <a:buNone/>
            </a:pPr>
            <a:r>
              <a:rPr lang="en-US" sz="2000" dirty="0">
                <a:latin typeface="Times New Roman" panose="02020603050405020304" pitchFamily="18" charset="0"/>
                <a:cs typeface="Times New Roman" panose="02020603050405020304" pitchFamily="18" charset="0"/>
              </a:rPr>
              <a:t>Dataset Exploration: Understand the dataset’s structure and identify key variables that influence profitability, such as:</a:t>
            </a:r>
          </a:p>
          <a:p>
            <a:r>
              <a:rPr lang="en-US" sz="2000" dirty="0">
                <a:latin typeface="Times New Roman" panose="02020603050405020304" pitchFamily="18" charset="0"/>
                <a:cs typeface="Times New Roman" panose="02020603050405020304" pitchFamily="18" charset="0"/>
              </a:rPr>
              <a:t>Revenue components: Order Value and Delivery Fee.</a:t>
            </a:r>
          </a:p>
          <a:p>
            <a:r>
              <a:rPr lang="en-US" sz="2000" dirty="0">
                <a:latin typeface="Times New Roman" panose="02020603050405020304" pitchFamily="18" charset="0"/>
                <a:cs typeface="Times New Roman" panose="02020603050405020304" pitchFamily="18" charset="0"/>
              </a:rPr>
              <a:t>Cost components: Commission Fee, Payment Processing Fee, and Refunds/Chargebacks.</a:t>
            </a:r>
          </a:p>
          <a:p>
            <a:r>
              <a:rPr lang="en-US" sz="2000" dirty="0">
                <a:latin typeface="Times New Roman" panose="02020603050405020304" pitchFamily="18" charset="0"/>
                <a:cs typeface="Times New Roman" panose="02020603050405020304" pitchFamily="18" charset="0"/>
              </a:rPr>
              <a:t>Promotional factors: Discounts and Offers.</a:t>
            </a:r>
          </a:p>
          <a:p>
            <a:r>
              <a:rPr lang="en-US" sz="2000" dirty="0">
                <a:latin typeface="Times New Roman" panose="02020603050405020304" pitchFamily="18" charset="0"/>
                <a:cs typeface="Times New Roman" panose="02020603050405020304" pitchFamily="18" charset="0"/>
              </a:rPr>
              <a:t>Temporal data: Order and delivery times for efficiency analysis.</a:t>
            </a:r>
          </a:p>
          <a:p>
            <a:r>
              <a:rPr lang="en-US" sz="2000" dirty="0">
                <a:latin typeface="Times New Roman" panose="02020603050405020304" pitchFamily="18" charset="0"/>
                <a:cs typeface="Times New Roman" panose="02020603050405020304" pitchFamily="18" charset="0"/>
              </a:rPr>
              <a:t>Profit Calculation: Develop a formula to compute the net profit per order:</a:t>
            </a:r>
          </a:p>
          <a:p>
            <a:r>
              <a:rPr lang="en-US" sz="2000" dirty="0">
                <a:latin typeface="Times New Roman" panose="02020603050405020304" pitchFamily="18" charset="0"/>
                <a:cs typeface="Times New Roman" panose="02020603050405020304" pitchFamily="18" charset="0"/>
              </a:rPr>
              <a:t>Insights Generation:</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Analyze patterns in profitability based on order value, delivery charges, and regional or customer demographics.</a:t>
            </a:r>
          </a:p>
          <a:p>
            <a:r>
              <a:rPr lang="en-US" sz="2000" dirty="0">
                <a:latin typeface="Times New Roman" panose="02020603050405020304" pitchFamily="18" charset="0"/>
                <a:cs typeface="Times New Roman" panose="02020603050405020304" pitchFamily="18" charset="0"/>
              </a:rPr>
              <a:t>Examine the impact of discounts and offers on net earnings.</a:t>
            </a:r>
          </a:p>
          <a:p>
            <a:r>
              <a:rPr lang="en-US" sz="2000" dirty="0">
                <a:latin typeface="Times New Roman" panose="02020603050405020304" pitchFamily="18" charset="0"/>
                <a:cs typeface="Times New Roman" panose="02020603050405020304" pitchFamily="18" charset="0"/>
              </a:rPr>
              <a:t>Identify time-based trends, such as peak hours or days when earnings are higher.</a:t>
            </a:r>
          </a:p>
          <a:p>
            <a:r>
              <a:rPr lang="en-US" sz="2000" dirty="0">
                <a:latin typeface="Times New Roman" panose="02020603050405020304" pitchFamily="18" charset="0"/>
                <a:cs typeface="Times New Roman" panose="02020603050405020304" pitchFamily="18" charset="0"/>
              </a:rPr>
              <a:t>Recommendations: Propose strategies to improve profitability, including:</a:t>
            </a:r>
          </a:p>
          <a:p>
            <a:r>
              <a:rPr lang="en-US" sz="2000" dirty="0">
                <a:latin typeface="Times New Roman" panose="02020603050405020304" pitchFamily="18" charset="0"/>
                <a:cs typeface="Times New Roman" panose="02020603050405020304" pitchFamily="18" charset="0"/>
              </a:rPr>
              <a:t>Optimizing delivery fees.</a:t>
            </a:r>
          </a:p>
          <a:p>
            <a:r>
              <a:rPr lang="en-US" sz="2000" dirty="0">
                <a:latin typeface="Times New Roman" panose="02020603050405020304" pitchFamily="18" charset="0"/>
                <a:cs typeface="Times New Roman" panose="02020603050405020304" pitchFamily="18" charset="0"/>
              </a:rPr>
              <a:t>Reducing operational costs.</a:t>
            </a:r>
          </a:p>
          <a:p>
            <a:r>
              <a:rPr lang="en-US" sz="2000" dirty="0">
                <a:latin typeface="Times New Roman" panose="02020603050405020304" pitchFamily="18" charset="0"/>
                <a:cs typeface="Times New Roman" panose="02020603050405020304" pitchFamily="18" charset="0"/>
              </a:rPr>
              <a:t>Designing better promotional campaigns to benefit both customers and delivery personnel.</a:t>
            </a:r>
          </a:p>
          <a:p>
            <a:pPr marL="0" indent="0">
              <a:buNone/>
            </a:pPr>
            <a:endParaRPr lang="en-IN" sz="187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BD3628C-7087-6F70-E289-C74432E90105}"/>
              </a:ext>
            </a:extLst>
          </p:cNvPr>
          <p:cNvPicPr>
            <a:picLocks noChangeAspect="1"/>
          </p:cNvPicPr>
          <p:nvPr/>
        </p:nvPicPr>
        <p:blipFill>
          <a:blip r:embed="rId2"/>
          <a:stretch>
            <a:fillRect/>
          </a:stretch>
        </p:blipFill>
        <p:spPr>
          <a:xfrm>
            <a:off x="1253420" y="3500372"/>
            <a:ext cx="8030696" cy="457264"/>
          </a:xfrm>
          <a:prstGeom prst="rect">
            <a:avLst/>
          </a:prstGeom>
        </p:spPr>
      </p:pic>
      <p:pic>
        <p:nvPicPr>
          <p:cNvPr id="8" name="Picture 7">
            <a:extLst>
              <a:ext uri="{FF2B5EF4-FFF2-40B4-BE49-F238E27FC236}">
                <a16:creationId xmlns:a16="http://schemas.microsoft.com/office/drawing/2014/main" id="{7BEDF61B-3EB1-3D89-22BD-A444CD008886}"/>
              </a:ext>
            </a:extLst>
          </p:cNvPr>
          <p:cNvPicPr>
            <a:picLocks noChangeAspect="1"/>
          </p:cNvPicPr>
          <p:nvPr/>
        </p:nvPicPr>
        <p:blipFill>
          <a:blip r:embed="rId3"/>
          <a:stretch>
            <a:fillRect/>
          </a:stretch>
        </p:blipFill>
        <p:spPr>
          <a:xfrm>
            <a:off x="2643447" y="3917155"/>
            <a:ext cx="4544059" cy="4667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Description</a:t>
            </a:r>
            <a:endParaRPr lang="en-IN" dirty="0"/>
          </a:p>
        </p:txBody>
      </p:sp>
      <p:sp>
        <p:nvSpPr>
          <p:cNvPr id="3" name="Content Placeholder 2"/>
          <p:cNvSpPr>
            <a:spLocks noGrp="1"/>
          </p:cNvSpPr>
          <p:nvPr>
            <p:ph idx="1"/>
          </p:nvPr>
        </p:nvSpPr>
        <p:spPr>
          <a:xfrm>
            <a:off x="519545" y="1579418"/>
            <a:ext cx="11248197" cy="4937850"/>
          </a:xfrm>
        </p:spPr>
        <p:txBody>
          <a:bodyPr>
            <a:normAutofit fontScale="77500" lnSpcReduction="20000"/>
          </a:bodyPr>
          <a:lstStyle/>
          <a:p>
            <a:r>
              <a:rPr lang="en-US" dirty="0"/>
              <a:t>The dataset captures comprehensive details about food delivery orders, enabling an in-depth analysis of profitability for delivery personnel. It includes financial, temporal, and operational metrics, with 1,000 entries and 12 columns. Below is a detailed description of each column:</a:t>
            </a:r>
          </a:p>
          <a:p>
            <a:pPr marL="0" indent="0">
              <a:buNone/>
            </a:pPr>
            <a:r>
              <a:rPr lang="en-US" dirty="0"/>
              <a:t>    Dataset Columns:</a:t>
            </a:r>
          </a:p>
          <a:p>
            <a:r>
              <a:rPr lang="en-US" b="1" dirty="0"/>
              <a:t>Order ID:</a:t>
            </a:r>
          </a:p>
          <a:p>
            <a:pPr marL="0" indent="0">
              <a:buNone/>
            </a:pPr>
            <a:r>
              <a:rPr lang="en-US" dirty="0"/>
              <a:t>     Description: A unique identifier for each order.</a:t>
            </a:r>
          </a:p>
          <a:p>
            <a:r>
              <a:rPr lang="en-US" b="1" dirty="0"/>
              <a:t>Customer ID:</a:t>
            </a:r>
          </a:p>
          <a:p>
            <a:pPr marL="0" indent="0">
              <a:buNone/>
            </a:pPr>
            <a:r>
              <a:rPr lang="en-US" dirty="0"/>
              <a:t>    Description: A unique identifier for the customer placing the order.</a:t>
            </a:r>
          </a:p>
          <a:p>
            <a:r>
              <a:rPr lang="en-US" b="1" dirty="0"/>
              <a:t>Restaurant ID:</a:t>
            </a:r>
          </a:p>
          <a:p>
            <a:pPr marL="0" indent="0">
              <a:buNone/>
            </a:pPr>
            <a:r>
              <a:rPr lang="en-US" dirty="0"/>
              <a:t>    Description: A unique identifier for the restaurant fulfilling the order.</a:t>
            </a:r>
          </a:p>
          <a:p>
            <a:r>
              <a:rPr lang="en-US" b="1" dirty="0"/>
              <a:t>Order Date and Time:</a:t>
            </a:r>
          </a:p>
          <a:p>
            <a:pPr marL="0" indent="0">
              <a:buNone/>
            </a:pPr>
            <a:r>
              <a:rPr lang="en-US" dirty="0"/>
              <a:t>    Type: String (to be converted to datetime)</a:t>
            </a:r>
          </a:p>
          <a:p>
            <a:pPr marL="0" indent="0">
              <a:buNone/>
            </a:pPr>
            <a:r>
              <a:rPr lang="en-US" dirty="0"/>
              <a:t>    Description: The timestamp when the order was placed.</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6B3B96-B82D-3A5E-E5E6-B5A2055B4675}"/>
              </a:ext>
            </a:extLst>
          </p:cNvPr>
          <p:cNvSpPr>
            <a:spLocks noGrp="1"/>
          </p:cNvSpPr>
          <p:nvPr>
            <p:ph idx="1"/>
          </p:nvPr>
        </p:nvSpPr>
        <p:spPr>
          <a:xfrm>
            <a:off x="716973" y="498475"/>
            <a:ext cx="11051165" cy="6018213"/>
          </a:xfrm>
        </p:spPr>
        <p:txBody>
          <a:bodyPr>
            <a:normAutofit fontScale="40000" lnSpcReduction="20000"/>
          </a:bodyPr>
          <a:lstStyle/>
          <a:p>
            <a:r>
              <a:rPr lang="en-US" sz="5200" b="1" dirty="0">
                <a:latin typeface="Times New Roman" panose="02020603050405020304" pitchFamily="18" charset="0"/>
                <a:cs typeface="Times New Roman" panose="02020603050405020304" pitchFamily="18" charset="0"/>
              </a:rPr>
              <a:t>Delivery Date and Time:</a:t>
            </a:r>
          </a:p>
          <a:p>
            <a:pPr marL="0" indent="0">
              <a:buNone/>
            </a:pPr>
            <a:r>
              <a:rPr lang="en-US" sz="5200" dirty="0">
                <a:latin typeface="Times New Roman" panose="02020603050405020304" pitchFamily="18" charset="0"/>
                <a:cs typeface="Times New Roman" panose="02020603050405020304" pitchFamily="18" charset="0"/>
              </a:rPr>
              <a:t>    Description: The timestamp when the order was delivered to the customer.</a:t>
            </a:r>
          </a:p>
          <a:p>
            <a:r>
              <a:rPr lang="en-US" sz="5200" b="1" dirty="0">
                <a:latin typeface="Times New Roman" panose="02020603050405020304" pitchFamily="18" charset="0"/>
                <a:cs typeface="Times New Roman" panose="02020603050405020304" pitchFamily="18" charset="0"/>
              </a:rPr>
              <a:t>Order Value:</a:t>
            </a:r>
          </a:p>
          <a:p>
            <a:pPr marL="0" indent="0">
              <a:buNone/>
            </a:pPr>
            <a:r>
              <a:rPr lang="en-US" sz="5200" dirty="0">
                <a:latin typeface="Times New Roman" panose="02020603050405020304" pitchFamily="18" charset="0"/>
                <a:cs typeface="Times New Roman" panose="02020603050405020304" pitchFamily="18" charset="0"/>
              </a:rPr>
              <a:t>    Description: The total monetary value of the order, excluding any fees or discounts.</a:t>
            </a:r>
          </a:p>
          <a:p>
            <a:r>
              <a:rPr lang="en-US" sz="5200" b="1" dirty="0">
                <a:latin typeface="Times New Roman" panose="02020603050405020304" pitchFamily="18" charset="0"/>
                <a:cs typeface="Times New Roman" panose="02020603050405020304" pitchFamily="18" charset="0"/>
              </a:rPr>
              <a:t>Delivery Fee:</a:t>
            </a:r>
          </a:p>
          <a:p>
            <a:pPr marL="0" indent="0">
              <a:buNone/>
            </a:pPr>
            <a:r>
              <a:rPr lang="en-US" sz="5200" dirty="0">
                <a:latin typeface="Times New Roman" panose="02020603050405020304" pitchFamily="18" charset="0"/>
                <a:cs typeface="Times New Roman" panose="02020603050405020304" pitchFamily="18" charset="0"/>
              </a:rPr>
              <a:t>    Description: The fee charged to the customer for delivery services.</a:t>
            </a:r>
          </a:p>
          <a:p>
            <a:r>
              <a:rPr lang="en-US" sz="5200" b="1" dirty="0">
                <a:latin typeface="Times New Roman" panose="02020603050405020304" pitchFamily="18" charset="0"/>
                <a:cs typeface="Times New Roman" panose="02020603050405020304" pitchFamily="18" charset="0"/>
              </a:rPr>
              <a:t>Payment Method:</a:t>
            </a:r>
          </a:p>
          <a:p>
            <a:pPr marL="0" indent="0">
              <a:buNone/>
            </a:pPr>
            <a:r>
              <a:rPr lang="en-US" sz="5200" dirty="0">
                <a:latin typeface="Times New Roman" panose="02020603050405020304" pitchFamily="18" charset="0"/>
                <a:cs typeface="Times New Roman" panose="02020603050405020304" pitchFamily="18" charset="0"/>
              </a:rPr>
              <a:t>    Description: The method used for payment (e.g., Credit Card, Digital Wallet, Cash on Delivery).</a:t>
            </a:r>
          </a:p>
          <a:p>
            <a:r>
              <a:rPr lang="en-US" sz="5200" b="1" dirty="0">
                <a:latin typeface="Times New Roman" panose="02020603050405020304" pitchFamily="18" charset="0"/>
                <a:cs typeface="Times New Roman" panose="02020603050405020304" pitchFamily="18" charset="0"/>
              </a:rPr>
              <a:t>Discounts and Offers:</a:t>
            </a:r>
          </a:p>
          <a:p>
            <a:pPr marL="0" indent="0">
              <a:buNone/>
            </a:pPr>
            <a:r>
              <a:rPr lang="en-US" sz="5200" dirty="0">
                <a:latin typeface="Times New Roman" panose="02020603050405020304" pitchFamily="18" charset="0"/>
                <a:cs typeface="Times New Roman" panose="02020603050405020304" pitchFamily="18" charset="0"/>
              </a:rPr>
              <a:t>    Description: The discounts or promotional offers applied to the order. Values are textual and    require standardization for analysis.</a:t>
            </a:r>
          </a:p>
          <a:p>
            <a:r>
              <a:rPr lang="en-US" sz="5200" b="1" dirty="0">
                <a:latin typeface="Times New Roman" panose="02020603050405020304" pitchFamily="18" charset="0"/>
                <a:cs typeface="Times New Roman" panose="02020603050405020304" pitchFamily="18" charset="0"/>
              </a:rPr>
              <a:t>Commission Fee:</a:t>
            </a:r>
          </a:p>
          <a:p>
            <a:pPr marL="0" indent="0">
              <a:buNone/>
            </a:pPr>
            <a:r>
              <a:rPr lang="en-US" sz="5200" dirty="0">
                <a:latin typeface="Times New Roman" panose="02020603050405020304" pitchFamily="18" charset="0"/>
                <a:cs typeface="Times New Roman" panose="02020603050405020304" pitchFamily="18" charset="0"/>
              </a:rPr>
              <a:t>    Description: The fee deducted by the platform from the order value for operational expenses.</a:t>
            </a:r>
          </a:p>
          <a:p>
            <a:r>
              <a:rPr lang="en-US" sz="5200" b="1" dirty="0">
                <a:latin typeface="Times New Roman" panose="02020603050405020304" pitchFamily="18" charset="0"/>
                <a:cs typeface="Times New Roman" panose="02020603050405020304" pitchFamily="18" charset="0"/>
              </a:rPr>
              <a:t>Payment Processing Fee:</a:t>
            </a:r>
          </a:p>
          <a:p>
            <a:pPr marL="0" indent="0">
              <a:buNone/>
            </a:pPr>
            <a:r>
              <a:rPr lang="en-US" sz="5200" dirty="0">
                <a:latin typeface="Times New Roman" panose="02020603050405020304" pitchFamily="18" charset="0"/>
                <a:cs typeface="Times New Roman" panose="02020603050405020304" pitchFamily="18" charset="0"/>
              </a:rPr>
              <a:t>     Description: The fee associated with processing the payment method chosen by the customer.</a:t>
            </a:r>
          </a:p>
          <a:p>
            <a:r>
              <a:rPr lang="en-US" sz="5200" b="1" dirty="0">
                <a:latin typeface="Times New Roman" panose="02020603050405020304" pitchFamily="18" charset="0"/>
                <a:cs typeface="Times New Roman" panose="02020603050405020304" pitchFamily="18" charset="0"/>
              </a:rPr>
              <a:t>Refunds/Chargebacks:</a:t>
            </a:r>
          </a:p>
          <a:p>
            <a:pPr marL="0" indent="0">
              <a:buNone/>
            </a:pPr>
            <a:r>
              <a:rPr lang="en-US" sz="5200" dirty="0">
                <a:latin typeface="Times New Roman" panose="02020603050405020304" pitchFamily="18" charset="0"/>
                <a:cs typeface="Times New Roman" panose="02020603050405020304" pitchFamily="18" charset="0"/>
              </a:rPr>
              <a:t>    Description: the amount deducted due to refunds or chargebacks for the order</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8684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D302BF1-5D4A-BD7B-F0F7-68684F8F7E2B}"/>
              </a:ext>
            </a:extLst>
          </p:cNvPr>
          <p:cNvPicPr>
            <a:picLocks noGrp="1" noChangeAspect="1"/>
          </p:cNvPicPr>
          <p:nvPr>
            <p:ph idx="1"/>
          </p:nvPr>
        </p:nvPicPr>
        <p:blipFill>
          <a:blip r:embed="rId2"/>
          <a:stretch>
            <a:fillRect/>
          </a:stretch>
        </p:blipFill>
        <p:spPr>
          <a:xfrm>
            <a:off x="868363" y="561109"/>
            <a:ext cx="10899775" cy="57033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50719-D47B-3734-3938-DA365AD30186}"/>
              </a:ext>
            </a:extLst>
          </p:cNvPr>
          <p:cNvSpPr>
            <a:spLocks noGrp="1"/>
          </p:cNvSpPr>
          <p:nvPr>
            <p:ph type="title"/>
          </p:nvPr>
        </p:nvSpPr>
        <p:spPr>
          <a:xfrm>
            <a:off x="176645" y="311727"/>
            <a:ext cx="9466119" cy="976746"/>
          </a:xfrm>
        </p:spPr>
        <p:txBody>
          <a:bodyPr>
            <a:normAutofit/>
          </a:bodyPr>
          <a:lstStyle/>
          <a:p>
            <a:r>
              <a:rPr lang="en-IN" sz="3000" b="1" dirty="0"/>
              <a:t>Data Preprocessing</a:t>
            </a:r>
          </a:p>
        </p:txBody>
      </p:sp>
      <p:sp>
        <p:nvSpPr>
          <p:cNvPr id="3" name="Content Placeholder 2"/>
          <p:cNvSpPr>
            <a:spLocks noGrp="1"/>
          </p:cNvSpPr>
          <p:nvPr>
            <p:ph idx="1"/>
          </p:nvPr>
        </p:nvSpPr>
        <p:spPr>
          <a:xfrm>
            <a:off x="446809" y="1288473"/>
            <a:ext cx="11320934" cy="5382491"/>
          </a:xfrm>
        </p:spPr>
        <p:txBody>
          <a:bodyPr>
            <a:normAutofit fontScale="25000" lnSpcReduction="20000"/>
          </a:bodyPr>
          <a:lstStyle/>
          <a:p>
            <a:pPr marL="0" indent="0">
              <a:buNone/>
            </a:pPr>
            <a:r>
              <a:rPr lang="en-US" sz="6000" dirty="0">
                <a:latin typeface="Times New Roman" panose="02020603050405020304" pitchFamily="18" charset="0"/>
                <a:cs typeface="Times New Roman" panose="02020603050405020304" pitchFamily="18" charset="0"/>
              </a:rPr>
              <a:t>This section outlines the steps taken to prepare the dataset for analysis by cleaning, transforming, and calculating relevant metrics.</a:t>
            </a:r>
          </a:p>
          <a:p>
            <a:pPr marL="0" indent="0">
              <a:buNone/>
            </a:pPr>
            <a:r>
              <a:rPr lang="en-US" sz="6000" dirty="0">
                <a:latin typeface="Times New Roman" panose="02020603050405020304" pitchFamily="18" charset="0"/>
                <a:cs typeface="Times New Roman" panose="02020603050405020304" pitchFamily="18" charset="0"/>
              </a:rPr>
              <a:t>1. </a:t>
            </a:r>
            <a:r>
              <a:rPr lang="en-US" sz="6000" b="1" dirty="0">
                <a:latin typeface="Times New Roman" panose="02020603050405020304" pitchFamily="18" charset="0"/>
                <a:cs typeface="Times New Roman" panose="02020603050405020304" pitchFamily="18" charset="0"/>
              </a:rPr>
              <a:t>Data Sources</a:t>
            </a:r>
          </a:p>
          <a:p>
            <a:r>
              <a:rPr lang="en-US" sz="6000" dirty="0">
                <a:latin typeface="Times New Roman" panose="02020603050405020304" pitchFamily="18" charset="0"/>
                <a:cs typeface="Times New Roman" panose="02020603050405020304" pitchFamily="18" charset="0"/>
              </a:rPr>
              <a:t>The dataset includes key details about food orders, such as order value, delivery fees, commissions, payment methods, and discounts, enabling profitability calculations.</a:t>
            </a:r>
          </a:p>
          <a:p>
            <a:pPr marL="0" indent="0">
              <a:buNone/>
            </a:pPr>
            <a:r>
              <a:rPr lang="en-US" sz="6000" dirty="0">
                <a:latin typeface="Times New Roman" panose="02020603050405020304" pitchFamily="18" charset="0"/>
                <a:cs typeface="Times New Roman" panose="02020603050405020304" pitchFamily="18" charset="0"/>
              </a:rPr>
              <a:t>2</a:t>
            </a:r>
            <a:r>
              <a:rPr lang="en-US" sz="6000" b="1" dirty="0">
                <a:latin typeface="Times New Roman" panose="02020603050405020304" pitchFamily="18" charset="0"/>
                <a:cs typeface="Times New Roman" panose="02020603050405020304" pitchFamily="18" charset="0"/>
              </a:rPr>
              <a:t>. Data Cleaning</a:t>
            </a:r>
          </a:p>
          <a:p>
            <a:r>
              <a:rPr lang="en-US" sz="6000" b="1" dirty="0">
                <a:latin typeface="Times New Roman" panose="02020603050405020304" pitchFamily="18" charset="0"/>
                <a:cs typeface="Times New Roman" panose="02020603050405020304" pitchFamily="18" charset="0"/>
              </a:rPr>
              <a:t>Handling Missing Data:</a:t>
            </a:r>
          </a:p>
          <a:p>
            <a:r>
              <a:rPr lang="en-US" sz="6000" dirty="0">
                <a:latin typeface="Times New Roman" panose="02020603050405020304" pitchFamily="18" charset="0"/>
                <a:cs typeface="Times New Roman" panose="02020603050405020304" pitchFamily="18" charset="0"/>
              </a:rPr>
              <a:t>Missing values in the Discounts and Offers column are replaced with a placeholder indicating no discount.</a:t>
            </a:r>
          </a:p>
          <a:p>
            <a:r>
              <a:rPr lang="en-US" sz="6000" dirty="0">
                <a:latin typeface="Times New Roman" panose="02020603050405020304" pitchFamily="18" charset="0"/>
                <a:cs typeface="Times New Roman" panose="02020603050405020304" pitchFamily="18" charset="0"/>
              </a:rPr>
              <a:t>Transformations:</a:t>
            </a:r>
          </a:p>
          <a:p>
            <a:r>
              <a:rPr lang="en-US" sz="6000" dirty="0">
                <a:latin typeface="Times New Roman" panose="02020603050405020304" pitchFamily="18" charset="0"/>
                <a:cs typeface="Times New Roman" panose="02020603050405020304" pitchFamily="18" charset="0"/>
              </a:rPr>
              <a:t>Textual discount values like "5% off" are converted into numerical values (percentage or monetary).</a:t>
            </a:r>
          </a:p>
          <a:p>
            <a:pPr marL="0" indent="0">
              <a:buNone/>
            </a:pPr>
            <a:r>
              <a:rPr lang="en-US" sz="6000" dirty="0">
                <a:latin typeface="Times New Roman" panose="02020603050405020304" pitchFamily="18" charset="0"/>
                <a:cs typeface="Times New Roman" panose="02020603050405020304" pitchFamily="18" charset="0"/>
              </a:rPr>
              <a:t>3</a:t>
            </a:r>
            <a:r>
              <a:rPr lang="en-US" sz="6000" b="1" dirty="0">
                <a:latin typeface="Times New Roman" panose="02020603050405020304" pitchFamily="18" charset="0"/>
                <a:cs typeface="Times New Roman" panose="02020603050405020304" pitchFamily="18" charset="0"/>
              </a:rPr>
              <a:t>. Date Parsing</a:t>
            </a:r>
          </a:p>
          <a:p>
            <a:r>
              <a:rPr lang="en-US" sz="6000" dirty="0">
                <a:latin typeface="Times New Roman" panose="02020603050405020304" pitchFamily="18" charset="0"/>
                <a:cs typeface="Times New Roman" panose="02020603050405020304" pitchFamily="18" charset="0"/>
              </a:rPr>
              <a:t>Columns Order Date and Time and Delivery Date and Time are converted to datetime format to calculate delivery durations.</a:t>
            </a:r>
          </a:p>
          <a:p>
            <a:pPr marL="0" indent="0">
              <a:buNone/>
            </a:pPr>
            <a:r>
              <a:rPr lang="en-US" sz="6000" dirty="0">
                <a:latin typeface="Times New Roman" panose="02020603050405020304" pitchFamily="18" charset="0"/>
                <a:cs typeface="Times New Roman" panose="02020603050405020304" pitchFamily="18" charset="0"/>
              </a:rPr>
              <a:t>4. </a:t>
            </a:r>
            <a:r>
              <a:rPr lang="en-US" sz="6000" b="1" dirty="0">
                <a:latin typeface="Times New Roman" panose="02020603050405020304" pitchFamily="18" charset="0"/>
                <a:cs typeface="Times New Roman" panose="02020603050405020304" pitchFamily="18" charset="0"/>
              </a:rPr>
              <a:t>Discounts and Offers Processing</a:t>
            </a:r>
          </a:p>
          <a:p>
            <a:r>
              <a:rPr lang="en-US" sz="6000" dirty="0">
                <a:latin typeface="Times New Roman" panose="02020603050405020304" pitchFamily="18" charset="0"/>
                <a:cs typeface="Times New Roman" panose="02020603050405020304" pitchFamily="18" charset="0"/>
              </a:rPr>
              <a:t>Percentage Discounts:</a:t>
            </a:r>
          </a:p>
          <a:p>
            <a:r>
              <a:rPr lang="en-US" sz="6000" dirty="0">
                <a:latin typeface="Times New Roman" panose="02020603050405020304" pitchFamily="18" charset="0"/>
                <a:cs typeface="Times New Roman" panose="02020603050405020304" pitchFamily="18" charset="0"/>
              </a:rPr>
              <a:t>Extract numeric percentages and calculate their monetary value (e.g., 10% of order value).</a:t>
            </a:r>
          </a:p>
          <a:p>
            <a:r>
              <a:rPr lang="en-US" sz="6000" dirty="0">
                <a:latin typeface="Times New Roman" panose="02020603050405020304" pitchFamily="18" charset="0"/>
                <a:cs typeface="Times New Roman" panose="02020603050405020304" pitchFamily="18" charset="0"/>
              </a:rPr>
              <a:t>Adjustment:</a:t>
            </a:r>
          </a:p>
          <a:p>
            <a:r>
              <a:rPr lang="en-US" sz="6000" dirty="0">
                <a:latin typeface="Times New Roman" panose="02020603050405020304" pitchFamily="18" charset="0"/>
                <a:cs typeface="Times New Roman" panose="02020603050405020304" pitchFamily="18" charset="0"/>
              </a:rPr>
              <a:t>Discounts ≤15% are treated as percentage-based, enabling accurate cost adjustments.</a:t>
            </a:r>
          </a:p>
          <a:p>
            <a:pPr marL="0" indent="0">
              <a:buNone/>
            </a:pPr>
            <a:r>
              <a:rPr lang="en-US" sz="6000" dirty="0">
                <a:latin typeface="Times New Roman" panose="02020603050405020304" pitchFamily="18" charset="0"/>
                <a:cs typeface="Times New Roman" panose="02020603050405020304" pitchFamily="18" charset="0"/>
              </a:rPr>
              <a:t>5. </a:t>
            </a:r>
            <a:r>
              <a:rPr lang="en-US" sz="6000" b="1" dirty="0">
                <a:latin typeface="Times New Roman" panose="02020603050405020304" pitchFamily="18" charset="0"/>
                <a:cs typeface="Times New Roman" panose="02020603050405020304" pitchFamily="18" charset="0"/>
              </a:rPr>
              <a:t>Calculating Total Cost</a:t>
            </a:r>
          </a:p>
          <a:p>
            <a:r>
              <a:rPr lang="en-US" sz="6000" dirty="0">
                <a:latin typeface="Times New Roman" panose="02020603050405020304" pitchFamily="18" charset="0"/>
                <a:cs typeface="Times New Roman" panose="02020603050405020304" pitchFamily="18" charset="0"/>
              </a:rPr>
              <a:t>Total cost = Delivery Fee + Discount Value + Payment Processing Fee. This represents the overall expense for processing each order.</a:t>
            </a:r>
          </a:p>
          <a:p>
            <a:pPr marL="0" indent="0">
              <a:buNone/>
            </a:pPr>
            <a:r>
              <a:rPr lang="en-US" sz="6000" dirty="0">
                <a:latin typeface="Times New Roman" panose="02020603050405020304" pitchFamily="18" charset="0"/>
                <a:cs typeface="Times New Roman" panose="02020603050405020304" pitchFamily="18" charset="0"/>
              </a:rPr>
              <a:t>6. </a:t>
            </a:r>
            <a:r>
              <a:rPr lang="en-US" sz="6000" b="1" dirty="0">
                <a:latin typeface="Times New Roman" panose="02020603050405020304" pitchFamily="18" charset="0"/>
                <a:cs typeface="Times New Roman" panose="02020603050405020304" pitchFamily="18" charset="0"/>
              </a:rPr>
              <a:t>Calculating Profit</a:t>
            </a:r>
          </a:p>
          <a:p>
            <a:r>
              <a:rPr lang="en-US" sz="6000" dirty="0">
                <a:latin typeface="Times New Roman" panose="02020603050405020304" pitchFamily="18" charset="0"/>
                <a:cs typeface="Times New Roman" panose="02020603050405020304" pitchFamily="18" charset="0"/>
              </a:rPr>
              <a:t>Profit = Commission Fee - Total Cost. This highlights the net earnings per order, factoring in all costs.</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5C3B6-EA2A-D1E8-73D4-352ED55D76CC}"/>
              </a:ext>
            </a:extLst>
          </p:cNvPr>
          <p:cNvSpPr>
            <a:spLocks noGrp="1"/>
          </p:cNvSpPr>
          <p:nvPr>
            <p:ph type="title"/>
          </p:nvPr>
        </p:nvSpPr>
        <p:spPr/>
        <p:txBody>
          <a:bodyPr/>
          <a:lstStyle/>
          <a:p>
            <a:r>
              <a:rPr lang="en-IN" b="1" dirty="0"/>
              <a:t>Visualization Analysis</a:t>
            </a:r>
          </a:p>
        </p:txBody>
      </p:sp>
      <p:sp>
        <p:nvSpPr>
          <p:cNvPr id="3" name="Content Placeholder 2">
            <a:extLst>
              <a:ext uri="{FF2B5EF4-FFF2-40B4-BE49-F238E27FC236}">
                <a16:creationId xmlns:a16="http://schemas.microsoft.com/office/drawing/2014/main" id="{31777A99-842B-9BC2-E7A9-84C5545A61E9}"/>
              </a:ext>
            </a:extLst>
          </p:cNvPr>
          <p:cNvSpPr>
            <a:spLocks noGrp="1"/>
          </p:cNvSpPr>
          <p:nvPr>
            <p:ph idx="1"/>
          </p:nvPr>
        </p:nvSpPr>
        <p:spPr/>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This section visualizes cost distributions and profit patterns to identify key trends and insights.</a:t>
            </a:r>
          </a:p>
          <a:p>
            <a:pPr marL="0" indent="0">
              <a:buNone/>
            </a:pPr>
            <a:r>
              <a:rPr lang="en-US"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Cost Distribution</a:t>
            </a:r>
          </a:p>
          <a:p>
            <a:r>
              <a:rPr lang="en-US" dirty="0">
                <a:latin typeface="Times New Roman" panose="02020603050405020304" pitchFamily="18" charset="0"/>
                <a:cs typeface="Times New Roman" panose="02020603050405020304" pitchFamily="18" charset="0"/>
              </a:rPr>
              <a:t>Bar Plot:</a:t>
            </a:r>
          </a:p>
          <a:p>
            <a:r>
              <a:rPr lang="en-US" dirty="0">
                <a:latin typeface="Times New Roman" panose="02020603050405020304" pitchFamily="18" charset="0"/>
                <a:cs typeface="Times New Roman" panose="02020603050405020304" pitchFamily="18" charset="0"/>
              </a:rPr>
              <a:t>Visualizes the total sum of costs (Discounts, Delivery Fees, Payment Processing Fees), highlighting which cost contributes most to the overall expenses.</a:t>
            </a:r>
          </a:p>
          <a:p>
            <a:r>
              <a:rPr lang="en-US" dirty="0">
                <a:latin typeface="Times New Roman" panose="02020603050405020304" pitchFamily="18" charset="0"/>
                <a:cs typeface="Times New Roman" panose="02020603050405020304" pitchFamily="18" charset="0"/>
              </a:rPr>
              <a:t>Pie Chart:</a:t>
            </a:r>
          </a:p>
          <a:p>
            <a:r>
              <a:rPr lang="en-US" dirty="0">
                <a:latin typeface="Times New Roman" panose="02020603050405020304" pitchFamily="18" charset="0"/>
                <a:cs typeface="Times New Roman" panose="02020603050405020304" pitchFamily="18" charset="0"/>
              </a:rPr>
              <a:t>Displays the proportion of each cost category as a percentage of total costs, offering a clear view of major expense areas.</a:t>
            </a:r>
          </a:p>
          <a:p>
            <a:pPr marL="0" indent="0">
              <a:buNone/>
            </a:pPr>
            <a:r>
              <a:rPr lang="en-US"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Profit Distribution</a:t>
            </a:r>
          </a:p>
          <a:p>
            <a:r>
              <a:rPr lang="en-US" dirty="0">
                <a:latin typeface="Times New Roman" panose="02020603050405020304" pitchFamily="18" charset="0"/>
                <a:cs typeface="Times New Roman" panose="02020603050405020304" pitchFamily="18" charset="0"/>
              </a:rPr>
              <a:t>Bar Plot:</a:t>
            </a:r>
          </a:p>
          <a:p>
            <a:r>
              <a:rPr lang="en-US" dirty="0">
                <a:latin typeface="Times New Roman" panose="02020603050405020304" pitchFamily="18" charset="0"/>
                <a:cs typeface="Times New Roman" panose="02020603050405020304" pitchFamily="18" charset="0"/>
              </a:rPr>
              <a:t>Compares total Commission Fees, Total Costs, and Profits to assess revenue versus expenses. A larger gap between Commission Fee and Total Cost indicates higher profitability.</a:t>
            </a:r>
          </a:p>
          <a:p>
            <a:r>
              <a:rPr lang="en-US" dirty="0">
                <a:latin typeface="Times New Roman" panose="02020603050405020304" pitchFamily="18" charset="0"/>
                <a:cs typeface="Times New Roman" panose="02020603050405020304" pitchFamily="18" charset="0"/>
              </a:rPr>
              <a:t>Histogram:</a:t>
            </a:r>
          </a:p>
          <a:p>
            <a:r>
              <a:rPr lang="en-US" dirty="0">
                <a:latin typeface="Times New Roman" panose="02020603050405020304" pitchFamily="18" charset="0"/>
                <a:cs typeface="Times New Roman" panose="02020603050405020304" pitchFamily="18" charset="0"/>
              </a:rPr>
              <a:t>Shows the frequency of profit values, revealing the spread of profits across all orders. Peaks represent common profit levels, while a wider spread highlights variability.</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5255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AFA0CAA-ED01-7F2B-09C7-8AE5CF489BD3}"/>
              </a:ext>
            </a:extLst>
          </p:cNvPr>
          <p:cNvPicPr>
            <a:picLocks noGrp="1" noChangeAspect="1"/>
          </p:cNvPicPr>
          <p:nvPr>
            <p:ph idx="1"/>
          </p:nvPr>
        </p:nvPicPr>
        <p:blipFill>
          <a:blip r:embed="rId2"/>
          <a:stretch>
            <a:fillRect/>
          </a:stretch>
        </p:blipFill>
        <p:spPr>
          <a:xfrm>
            <a:off x="1210681" y="560881"/>
            <a:ext cx="3640602" cy="25171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A87A3528-AA9A-EDF5-28C0-B0B35120CE46}"/>
              </a:ext>
            </a:extLst>
          </p:cNvPr>
          <p:cNvPicPr>
            <a:picLocks noChangeAspect="1"/>
          </p:cNvPicPr>
          <p:nvPr/>
        </p:nvPicPr>
        <p:blipFill>
          <a:blip r:embed="rId3"/>
          <a:stretch>
            <a:fillRect/>
          </a:stretch>
        </p:blipFill>
        <p:spPr>
          <a:xfrm>
            <a:off x="7377546" y="560881"/>
            <a:ext cx="3853076" cy="28303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9111E933-5446-AE08-CC1E-695B0DC565CC}"/>
              </a:ext>
            </a:extLst>
          </p:cNvPr>
          <p:cNvPicPr>
            <a:picLocks noChangeAspect="1"/>
          </p:cNvPicPr>
          <p:nvPr/>
        </p:nvPicPr>
        <p:blipFill>
          <a:blip r:embed="rId4"/>
          <a:stretch>
            <a:fillRect/>
          </a:stretch>
        </p:blipFill>
        <p:spPr>
          <a:xfrm>
            <a:off x="4244351" y="3877121"/>
            <a:ext cx="3853075" cy="27978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068357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125</TotalTime>
  <Words>1524</Words>
  <Application>Microsoft Office PowerPoint</Application>
  <PresentationFormat>Custom</PresentationFormat>
  <Paragraphs>156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PowerPoint Presentation</vt:lpstr>
      <vt:lpstr>Introduction</vt:lpstr>
      <vt:lpstr>Goals and Objectives: </vt:lpstr>
      <vt:lpstr>Dataset Description</vt:lpstr>
      <vt:lpstr>PowerPoint Presentation</vt:lpstr>
      <vt:lpstr>PowerPoint Presentation</vt:lpstr>
      <vt:lpstr>Data Preprocessing</vt:lpstr>
      <vt:lpstr>Visualization Analysis</vt:lpstr>
      <vt:lpstr>PowerPoint Presentation</vt:lpstr>
      <vt:lpstr>Descriptive Analysis</vt:lpstr>
      <vt:lpstr>Inferential Analysis</vt:lpstr>
      <vt:lpstr>Classification Modeling</vt:lpstr>
      <vt:lpstr>PowerPoint Presentation</vt:lpstr>
      <vt:lpstr>Conclusion and Insights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Kurapati Chaitanya Sai - [AV.EN.U4CSE22121]</dc:creator>
  <cp:lastModifiedBy>Kurapati Chaitanya Sai - [AV.EN.U4CSE22121]</cp:lastModifiedBy>
  <cp:revision>37</cp:revision>
  <dcterms:created xsi:type="dcterms:W3CDTF">2024-09-30T04:00:00Z</dcterms:created>
  <dcterms:modified xsi:type="dcterms:W3CDTF">2024-11-20T10:09:19Z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73CB0857E6E541C1BA8EC38F91ACAD01_12</vt:lpwstr>
  </property>
  <property fmtid="{D5CDD505-2E9C-101B-9397-08002B2CF9AE}" pid="3" name="KSOProductBuildVer">
    <vt:lpwstr>1033-12.2.0.18607</vt:lpwstr>
  </property>
</Properties>
</file>