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7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B9E9-168C-41F4-A298-926BB5C89B88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2CCE4-D92F-4957-AAAF-CD2F31BE7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44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2CCE4-D92F-4957-AAAF-CD2F31BE794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71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4.08242?utm_source=chatgpt.com" TargetMode="External"/><Relationship Id="rId2" Type="http://schemas.openxmlformats.org/officeDocument/2006/relationships/hyperlink" Target="https://arxiv.org/abs/2407.21063?utm_source=chatgp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8535293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Life</a:t>
            </a:r>
            <a:r>
              <a:rPr b="1" dirty="0"/>
              <a:t> Context Summarizer: NLP Email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7691" y="4603172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dirty="0">
                <a:solidFill>
                  <a:schemeClr val="tx1"/>
                </a:solidFill>
              </a:rPr>
              <a:t>By: </a:t>
            </a:r>
            <a:endParaRPr lang="en-IN" dirty="0">
              <a:solidFill>
                <a:schemeClr val="tx1"/>
              </a:solidFill>
            </a:endParaRPr>
          </a:p>
          <a:p>
            <a:pPr lvl="1" algn="l"/>
            <a:r>
              <a:rPr lang="en-IN" dirty="0">
                <a:solidFill>
                  <a:schemeClr val="tx1"/>
                </a:solidFill>
              </a:rPr>
              <a:t>Kurapati </a:t>
            </a:r>
            <a:r>
              <a:rPr dirty="0">
                <a:solidFill>
                  <a:schemeClr val="tx1"/>
                </a:solidFill>
              </a:rPr>
              <a:t>Chaitanya </a:t>
            </a:r>
            <a:r>
              <a:rPr lang="en-US" dirty="0">
                <a:solidFill>
                  <a:schemeClr val="tx1"/>
                </a:solidFill>
              </a:rPr>
              <a:t>Sai, </a:t>
            </a:r>
          </a:p>
          <a:p>
            <a:pPr lvl="1" algn="l"/>
            <a:r>
              <a:rPr lang="en-US" dirty="0">
                <a:solidFill>
                  <a:schemeClr val="tx1"/>
                </a:solidFill>
              </a:rPr>
              <a:t>Bandi Dheeraj,</a:t>
            </a:r>
          </a:p>
          <a:p>
            <a:pPr lvl="1" algn="l"/>
            <a:r>
              <a:rPr lang="en-US" dirty="0" err="1">
                <a:solidFill>
                  <a:schemeClr val="tx1"/>
                </a:solidFill>
              </a:rPr>
              <a:t>Veluru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likhith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kumar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reddy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Novelty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Combines summarization, sentiment analysis, and clustering into one pipeline.</a:t>
            </a:r>
          </a:p>
          <a:p>
            <a:pPr>
              <a:defRPr sz="1800"/>
            </a:pPr>
            <a:r>
              <a:rPr dirty="0"/>
              <a:t> Real-world dataset ensures practical applicability.</a:t>
            </a:r>
          </a:p>
          <a:p>
            <a:pPr>
              <a:defRPr sz="1800"/>
            </a:pPr>
            <a:r>
              <a:rPr dirty="0"/>
              <a:t> Can be extended to a dashboard or integrated with enterprise tools.</a:t>
            </a:r>
          </a:p>
          <a:p>
            <a:pPr>
              <a:defRPr sz="1800"/>
            </a:pPr>
            <a:r>
              <a:rPr dirty="0"/>
              <a:t> Potential to save hours of email reading daily.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 Develop a </a:t>
            </a:r>
            <a:r>
              <a:rPr dirty="0" err="1"/>
              <a:t>Streamlit</a:t>
            </a:r>
            <a:r>
              <a:rPr dirty="0"/>
              <a:t> or Flask web application for real-time use.</a:t>
            </a:r>
          </a:p>
          <a:p>
            <a:pPr>
              <a:defRPr sz="1800"/>
            </a:pPr>
            <a:r>
              <a:rPr dirty="0"/>
              <a:t> Add deep learning-based topic modeling (</a:t>
            </a:r>
            <a:r>
              <a:rPr dirty="0" err="1"/>
              <a:t>BERTopic</a:t>
            </a:r>
            <a:r>
              <a:rPr dirty="0"/>
              <a:t>, LDA).</a:t>
            </a:r>
          </a:p>
          <a:p>
            <a:pPr>
              <a:defRPr sz="1800"/>
            </a:pPr>
            <a:r>
              <a:rPr dirty="0"/>
              <a:t> Include multi-language support for global enterprises.</a:t>
            </a:r>
          </a:p>
          <a:p>
            <a:pPr>
              <a:defRPr sz="1800"/>
            </a:pPr>
            <a:r>
              <a:rPr dirty="0"/>
              <a:t> Integrate with corporate email servers (Gmail, Outlook).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A. Author(s), “PROMINET: An Interpretable Email Response Prediction Model,” </a:t>
            </a:r>
            <a:r>
              <a:rPr lang="en-IN" i="1" dirty="0" err="1"/>
              <a:t>arXiv</a:t>
            </a:r>
            <a:r>
              <a:rPr lang="en-IN" i="1" dirty="0"/>
              <a:t> preprint arXiv:2310.16753</a:t>
            </a:r>
            <a:r>
              <a:rPr lang="en-IN" dirty="0"/>
              <a:t>, Oct. 2023. [Online]. Available: https://arxiv.org/abs/2310.16753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N. Belay, “Network and Sentiment Analysis of Enron Emails,” </a:t>
            </a:r>
            <a:r>
              <a:rPr lang="en-IN" i="1" dirty="0" err="1"/>
              <a:t>arXiv</a:t>
            </a:r>
            <a:r>
              <a:rPr lang="en-IN" i="1" dirty="0"/>
              <a:t> preprint arXiv:2407.21063</a:t>
            </a:r>
            <a:r>
              <a:rPr lang="en-IN" dirty="0"/>
              <a:t>, Jul. 2024. [Online]. Available: </a:t>
            </a:r>
            <a:r>
              <a:rPr lang="en-IN" dirty="0">
                <a:hlinkClick r:id="rId2"/>
              </a:rPr>
              <a:t>https://arxiv.org/abs/2407.21063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R. Meléndez, M. Ptaszynski, and F. Masui, “Comparative Investigation of Traditional Machine-Learning Models and Transformer Models for Phishing Email Detection,” </a:t>
            </a:r>
            <a:r>
              <a:rPr lang="en-IN" i="1" dirty="0"/>
              <a:t>Electronics</a:t>
            </a:r>
            <a:r>
              <a:rPr lang="en-IN" dirty="0"/>
              <a:t>, vol. 13, no. 24, p. 4877, Dec. 2024. </a:t>
            </a:r>
            <a:r>
              <a:rPr lang="en-IN" dirty="0" err="1"/>
              <a:t>doi</a:t>
            </a:r>
            <a:r>
              <a:rPr lang="en-IN" dirty="0"/>
              <a:t>: 10.3390/electronics13244877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R. Boutin, P. Latouche, and C. </a:t>
            </a:r>
            <a:r>
              <a:rPr lang="en-IN" dirty="0" err="1"/>
              <a:t>Bouveyron</a:t>
            </a:r>
            <a:r>
              <a:rPr lang="en-IN" dirty="0"/>
              <a:t>, “Deep Latent Position Topic Model for Clustering and Representation of Networks with Textual Edges,” </a:t>
            </a:r>
            <a:r>
              <a:rPr lang="en-IN" i="1" dirty="0" err="1"/>
              <a:t>arXiv</a:t>
            </a:r>
            <a:r>
              <a:rPr lang="en-IN" i="1" dirty="0"/>
              <a:t> preprint arXiv:2304.08242</a:t>
            </a:r>
            <a:r>
              <a:rPr lang="en-IN" dirty="0"/>
              <a:t>, Apr. 2023. [Online]. Available: </a:t>
            </a:r>
            <a:r>
              <a:rPr lang="en-IN" dirty="0">
                <a:hlinkClick r:id="rId3"/>
              </a:rPr>
              <a:t>https://arxiv.org/abs/2304.08242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I. </a:t>
            </a:r>
            <a:r>
              <a:rPr lang="en-IN" dirty="0" err="1"/>
              <a:t>Rohmayani</a:t>
            </a:r>
            <a:r>
              <a:rPr lang="en-IN" dirty="0"/>
              <a:t>, “Decoding Corporate Culture through Sentiment: A Computational Analysis of Emotional Expression in Business Communication,” </a:t>
            </a:r>
            <a:r>
              <a:rPr lang="en-IN" i="1" dirty="0"/>
              <a:t>ResearchGate Preprint</a:t>
            </a:r>
            <a:r>
              <a:rPr lang="en-IN" dirty="0"/>
              <a:t>, 2024. [Online]. Available: </a:t>
            </a:r>
            <a:r>
              <a:rPr lang="en-IN" dirty="0">
                <a:hlinkClick r:id="rId4"/>
              </a:rPr>
              <a:t>https://www.researchgate.net/publication/385352935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Managing large volumes of emails is time-consuming and inefficient.</a:t>
            </a:r>
          </a:p>
          <a:p>
            <a:pPr>
              <a:defRPr sz="1800"/>
            </a:pPr>
            <a:r>
              <a:t>Email overload leads to missed deadlines, poor prioritization, and stress.</a:t>
            </a:r>
          </a:p>
          <a:p>
            <a:pPr>
              <a:defRPr sz="1800"/>
            </a:pPr>
            <a:r>
              <a:t>We need an AI-powered system to summarize, classify, and extract key insights from emails.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1. Parse and clean real-world email datasets (Enron dataset).</a:t>
            </a:r>
          </a:p>
          <a:p>
            <a:pPr marL="0" indent="0">
              <a:buNone/>
              <a:defRPr sz="1800"/>
            </a:pPr>
            <a:r>
              <a:rPr dirty="0"/>
              <a:t>2. Summarize emails using Transformer-based NLP models.</a:t>
            </a:r>
          </a:p>
          <a:p>
            <a:pPr marL="0" indent="0">
              <a:buNone/>
              <a:defRPr sz="1800"/>
            </a:pPr>
            <a:r>
              <a:rPr dirty="0"/>
              <a:t>3. Perform sentiment analysis to understand communication tone.</a:t>
            </a:r>
          </a:p>
          <a:p>
            <a:pPr marL="0" indent="0">
              <a:buNone/>
              <a:defRPr sz="1800"/>
            </a:pPr>
            <a:r>
              <a:rPr dirty="0"/>
              <a:t>4. Extract keywords for topic identification.</a:t>
            </a:r>
          </a:p>
          <a:p>
            <a:pPr marL="0" indent="0">
              <a:buNone/>
              <a:defRPr sz="1800"/>
            </a:pPr>
            <a:r>
              <a:rPr dirty="0"/>
              <a:t>5. Cluster similar emails using </a:t>
            </a:r>
            <a:r>
              <a:rPr dirty="0" err="1"/>
              <a:t>KMeans</a:t>
            </a:r>
            <a:r>
              <a:rPr dirty="0"/>
              <a:t> for better organization.</a:t>
            </a:r>
          </a:p>
          <a:p>
            <a:pPr marL="0" indent="0">
              <a:buNone/>
              <a:defRPr sz="1800"/>
            </a:pPr>
            <a:r>
              <a:rPr dirty="0"/>
              <a:t>6. Provide visual analytics for email trends.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9442"/>
          </a:xfrm>
        </p:spPr>
        <p:txBody>
          <a:bodyPr>
            <a:normAutofit fontScale="90000"/>
          </a:bodyPr>
          <a:lstStyle/>
          <a:p>
            <a:r>
              <a:rPr b="1" dirty="0"/>
              <a:t>Literature Review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579D5F0-0B48-47DF-D370-FA2F6FB53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706930"/>
              </p:ext>
            </p:extLst>
          </p:nvPr>
        </p:nvGraphicFramePr>
        <p:xfrm>
          <a:off x="457200" y="1600200"/>
          <a:ext cx="8229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5511583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4501463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3740353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4728866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3397659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3265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Title / Authors /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Dataset(s) / 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Approach / What They Did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Findings / Strengths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Limitations / Relevance to Your 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62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/>
                        <a:t>PROMINET: An interpretable email response prediction model</a:t>
                      </a:r>
                      <a:r>
                        <a:rPr lang="en-IN" sz="1000" dirty="0"/>
                        <a:t> (published ~Oct 2023)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Enron corpus + an in-house Email Marketing corpus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/>
                        <a:t>Uses a model combining transformer encoder + graph structure (dependency parsing + GNN) + prototype learning to predict whether an email will get a response; includes interpretability via prototypes.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Improved performance (∼3 % F1-score gain) over baseline email response prediction models; also gives interpretable prototypes which help understand </a:t>
                      </a:r>
                      <a:r>
                        <a:rPr lang="en-US" sz="1000" i="1" dirty="0"/>
                        <a:t>why</a:t>
                      </a:r>
                      <a:r>
                        <a:rPr lang="en-US" sz="1000" dirty="0"/>
                        <a:t> a response is predicted.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Focused on response‐prediction (not summarization). May not directly address clustering or sentiment extraction; design could be complex to scale.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46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Network and Sentiment Analysis of Enron Emails</a:t>
                      </a:r>
                      <a:r>
                        <a:rPr lang="en-US" sz="1000" dirty="0"/>
                        <a:t> (Natnael Belay, 2024)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Enron email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Combines network‐science (social graph / centrality / community detection) + sentiment analysis over time; studies how sentiment changes and how information flows among employees.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Helps understand organizational dynamics; shows that sentiment alone isn't enough to predict financial issues of Enron, but network structure + sentiment give insights; also shows threshold effects in defining “who talks to whom.”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Does </a:t>
                      </a:r>
                      <a:r>
                        <a:rPr lang="en-US" sz="1000" i="1" dirty="0"/>
                        <a:t>not</a:t>
                      </a:r>
                      <a:r>
                        <a:rPr lang="en-US" sz="1000" dirty="0"/>
                        <a:t> generate summaries; keyword/topic extraction is implicit; less focus on summarization / abstraction but strong for sentiment / clustering / networks.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7901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0107FA-1D84-07FB-851C-9FBB91183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059716"/>
              </p:ext>
            </p:extLst>
          </p:nvPr>
        </p:nvGraphicFramePr>
        <p:xfrm>
          <a:off x="457200" y="579120"/>
          <a:ext cx="8229600" cy="545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25776654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6827245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86899071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3804358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6632108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23333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/>
                        <a:t>Comparative Investigation of Traditional ML Models and Transformer Models for Phishing Email Detection</a:t>
                      </a:r>
                      <a:r>
                        <a:rPr lang="en-IN" sz="1000" dirty="0"/>
                        <a:t> (René Meléndez, Michal Ptaszynski, Fumito Masui; 2024)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Large email datasets including public email corpora (possibly including Enron or similar) for phishing / non-phishing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/>
                        <a:t>Compares traditional ML methods (Logistic Regression, SVM, etc.) vs transformer models (BERT, </a:t>
                      </a:r>
                      <a:r>
                        <a:rPr lang="en-IN" sz="1000" dirty="0" err="1"/>
                        <a:t>RoBERTa</a:t>
                      </a:r>
                      <a:r>
                        <a:rPr lang="en-IN" sz="1000" dirty="0"/>
                        <a:t>, </a:t>
                      </a:r>
                      <a:r>
                        <a:rPr lang="en-IN" sz="1000" dirty="0" err="1"/>
                        <a:t>DistilBERT</a:t>
                      </a:r>
                      <a:r>
                        <a:rPr lang="en-IN" sz="1000" dirty="0"/>
                        <a:t>, etc.) for classifying phishing vs non-phishing emails.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Transformer models significantly outperform traditional ones; </a:t>
                      </a:r>
                      <a:r>
                        <a:rPr lang="en-US" sz="1000" dirty="0" err="1"/>
                        <a:t>RoBERTa</a:t>
                      </a:r>
                      <a:r>
                        <a:rPr lang="en-US" sz="1000" dirty="0"/>
                        <a:t> achieves ~0.9943 accuracy; shows that choice of model matters a lot especially for more nuanced email classification tasks.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Focus is on security (phishing detection) rather than summarization or topic clustering; less on extracting semantics or summarization, more discriminative classification. Might be useful if you want classification tasks.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60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 dirty="0"/>
                        <a:t>Deep Latent Position Topic Model (Deep-LPTM)</a:t>
                      </a:r>
                      <a:r>
                        <a:rPr lang="en-IN" sz="1000" dirty="0"/>
                        <a:t> (Rémi Boutin, Pierre Latouche, Charles </a:t>
                      </a:r>
                      <a:r>
                        <a:rPr lang="en-IN" sz="1000" dirty="0" err="1"/>
                        <a:t>Bouveyron</a:t>
                      </a:r>
                      <a:r>
                        <a:rPr lang="en-IN" sz="1000" dirty="0"/>
                        <a:t>; ~2023)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Enron emails (among other textual networks)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 model for jointly clustering nodes (people) and edges (text content) in a network: clustering based on textual edges + latent position embeddings to model both structure (who interacts with whom) and content (what topics).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Good for combining structure + content; gives both clusters of users and topic representations; useful for visualization / understanding clusters with textual meaning.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More complex; less about summarization or individual email summaries; more about higher‐level clustering + topic discovery. Might need adaptation for summarization.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725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Decoding Corporate Culture through Sentiment: A Computational Analysis of Emotional Expression in Business Communication</a:t>
                      </a:r>
                      <a:r>
                        <a:rPr lang="en-US" sz="1000" dirty="0"/>
                        <a:t> (Indah </a:t>
                      </a:r>
                      <a:r>
                        <a:rPr lang="en-US" sz="1000" dirty="0" err="1"/>
                        <a:t>Rohmayani</a:t>
                      </a:r>
                      <a:r>
                        <a:rPr lang="en-US" sz="1000" dirty="0"/>
                        <a:t>, 2024)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Enron email 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Performs sentiment analysis (polarity, subjectivity, etc.) on Enron emails to explore corporate culture: how emotion is expressed, how roles differ, how communication tone varies.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Offers insight into sentiments beyond just positive/negative; finds that many emails are neutral or professionally toned; helps understand tone variations by role, time, etc.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Doesn't do summarization or clustering per se; mostly sentiment and analysis of tone; weak on summarization pipeline or topic extraction beyond keywords.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908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85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Dataset: Enron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" dirty="0"/>
          </a:p>
          <a:p>
            <a:endParaRPr lang="en-IN" sz="200" dirty="0"/>
          </a:p>
          <a:p>
            <a:endParaRPr lang="en-IN" sz="200" dirty="0"/>
          </a:p>
          <a:p>
            <a:endParaRPr lang="en-IN" sz="200" dirty="0"/>
          </a:p>
          <a:p>
            <a:endParaRPr sz="200" dirty="0"/>
          </a:p>
          <a:p>
            <a:pPr>
              <a:defRPr sz="1800"/>
            </a:pPr>
            <a:r>
              <a:rPr dirty="0"/>
              <a:t>Source: Carnegie Mellon University (Enron email corpus).</a:t>
            </a:r>
          </a:p>
          <a:p>
            <a:pPr>
              <a:defRPr sz="1800"/>
            </a:pPr>
            <a:r>
              <a:rPr dirty="0"/>
              <a:t> 500,000+ emails from 150 users, mainly Enron employees.</a:t>
            </a:r>
          </a:p>
          <a:p>
            <a:pPr>
              <a:defRPr sz="1800"/>
            </a:pPr>
            <a:r>
              <a:rPr dirty="0"/>
              <a:t> Real corporate communication dataset for NLP research.</a:t>
            </a:r>
          </a:p>
          <a:p>
            <a:pPr>
              <a:defRPr sz="1800"/>
            </a:pPr>
            <a:r>
              <a:rPr dirty="0"/>
              <a:t> We used a subset of </a:t>
            </a:r>
            <a:r>
              <a:rPr lang="en-US" dirty="0"/>
              <a:t>50000</a:t>
            </a:r>
            <a:r>
              <a:rPr dirty="0"/>
              <a:t> emails for testing due to resource limits.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96242B-2CAA-4CE2-4877-0C7CAD6FB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37" y="3429000"/>
            <a:ext cx="8559326" cy="2976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Methodology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01920" cy="4525963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1. Data Collection: Download and parse Enron dataset.</a:t>
            </a:r>
          </a:p>
          <a:p>
            <a:pPr marL="0" indent="0">
              <a:buNone/>
              <a:defRPr sz="1800"/>
            </a:pPr>
            <a:r>
              <a:rPr dirty="0"/>
              <a:t>2. Data Cleaning: Remove headers, duplicates, short emails.</a:t>
            </a:r>
          </a:p>
          <a:p>
            <a:pPr marL="0" indent="0">
              <a:buNone/>
              <a:defRPr sz="1800"/>
            </a:pPr>
            <a:r>
              <a:rPr dirty="0"/>
              <a:t>3. Summarization: </a:t>
            </a:r>
            <a:r>
              <a:rPr lang="en-US" dirty="0"/>
              <a:t>BART model </a:t>
            </a:r>
            <a:r>
              <a:rPr dirty="0"/>
              <a:t>summarization pipeline.</a:t>
            </a:r>
          </a:p>
          <a:p>
            <a:pPr marL="0" indent="0">
              <a:buNone/>
              <a:defRPr sz="1800"/>
            </a:pPr>
            <a:r>
              <a:rPr dirty="0"/>
              <a:t>4. Sentiment Analysis: </a:t>
            </a:r>
            <a:r>
              <a:rPr dirty="0" err="1"/>
              <a:t>DistilBERT</a:t>
            </a:r>
            <a:r>
              <a:rPr dirty="0"/>
              <a:t> model classification.</a:t>
            </a:r>
          </a:p>
          <a:p>
            <a:pPr marL="0" indent="0">
              <a:buNone/>
              <a:defRPr sz="1800"/>
            </a:pPr>
            <a:r>
              <a:rPr dirty="0"/>
              <a:t>5. Keyword Extraction: Regex-based + frequency </a:t>
            </a:r>
            <a:r>
              <a:t>analysis.</a:t>
            </a:r>
            <a:endParaRPr dirty="0"/>
          </a:p>
          <a:p>
            <a:pPr marL="0" indent="0">
              <a:buNone/>
              <a:defRPr sz="1800"/>
            </a:pPr>
            <a:r>
              <a:rPr dirty="0"/>
              <a:t>6. Clustering: TF-IDF vectors + </a:t>
            </a:r>
            <a:r>
              <a:rPr dirty="0" err="1"/>
              <a:t>KMeans</a:t>
            </a:r>
            <a:r>
              <a:rPr dirty="0"/>
              <a:t> to group similar emails.</a:t>
            </a:r>
          </a:p>
          <a:p>
            <a:pPr marL="0" indent="0">
              <a:buNone/>
              <a:defRPr sz="1800"/>
            </a:pPr>
            <a:r>
              <a:rPr dirty="0"/>
              <a:t>7. Visualization: Matplotlib charts (sentiment, keywords, length).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E700D-99CE-6A8F-EE17-393EBDA7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354" y="1787843"/>
            <a:ext cx="2646375" cy="4338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9A3DB9-29D5-A31B-0D88-72AAD1E32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3304539"/>
            <a:ext cx="985520" cy="1244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640"/>
            <a:ext cx="8229600" cy="532352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>
              <a:defRPr sz="1800"/>
            </a:pPr>
            <a:r>
              <a:rPr dirty="0"/>
              <a:t>Summaries generated for long emails (reducing reading time by ~70%).</a:t>
            </a:r>
          </a:p>
          <a:p>
            <a:pPr>
              <a:defRPr sz="1800"/>
            </a:pPr>
            <a:r>
              <a:rPr dirty="0"/>
              <a:t> Sentiment distribution shows neutral tone dominates corporate communication.</a:t>
            </a:r>
          </a:p>
          <a:p>
            <a:pPr>
              <a:defRPr sz="1800"/>
            </a:pPr>
            <a:r>
              <a:rPr dirty="0"/>
              <a:t> Top keywords identified recurring topics (e.g., contracts, pricing).</a:t>
            </a:r>
          </a:p>
          <a:p>
            <a:pPr>
              <a:defRPr sz="1800"/>
            </a:pPr>
            <a:r>
              <a:rPr dirty="0"/>
              <a:t> Clusters successfully group similar conversations.</a:t>
            </a:r>
          </a:p>
          <a:p>
            <a:pPr>
              <a:defRPr sz="1800"/>
            </a:pPr>
            <a:r>
              <a:rPr dirty="0"/>
              <a:t> Visualizations highlight sender activity and communication patterns.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CC44B83-6BA1-A741-5EC4-A95795CA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9" y="3553037"/>
            <a:ext cx="3542030" cy="26212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B8E187-2C88-6079-C346-933876E1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237" y="3464401"/>
            <a:ext cx="4453709" cy="27208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7D9288D-A224-5DA0-A37D-11EFAB15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26" y="359239"/>
            <a:ext cx="3399789" cy="24819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FADB57-62FA-2DA3-6538-C516C669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8535" y="3761846"/>
            <a:ext cx="4219973" cy="23287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53D964-D8DC-9D10-E94C-0E518A0C5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51" y="222539"/>
            <a:ext cx="3842513" cy="27553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E35870-AA92-9F42-47C4-562F119C1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62" y="3761846"/>
            <a:ext cx="3443575" cy="23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07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1253</Words>
  <Application>Microsoft Office PowerPoint</Application>
  <PresentationFormat>On-screen Show (4:3)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Life Context Summarizer: NLP Email Analysis</vt:lpstr>
      <vt:lpstr>Problem Statement</vt:lpstr>
      <vt:lpstr>Project Objectives</vt:lpstr>
      <vt:lpstr>Literature Review</vt:lpstr>
      <vt:lpstr>PowerPoint Presentation</vt:lpstr>
      <vt:lpstr>Dataset: Enron Emails</vt:lpstr>
      <vt:lpstr>Methodology Pipeline</vt:lpstr>
      <vt:lpstr>Results</vt:lpstr>
      <vt:lpstr>PowerPoint Presentation</vt:lpstr>
      <vt:lpstr>Novelty of the Project</vt:lpstr>
      <vt:lpstr>Future Enhancements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CHAITANYA SAI</cp:lastModifiedBy>
  <cp:revision>21</cp:revision>
  <cp:lastPrinted>2025-09-13T08:19:17Z</cp:lastPrinted>
  <dcterms:created xsi:type="dcterms:W3CDTF">2013-01-27T09:14:16Z</dcterms:created>
  <dcterms:modified xsi:type="dcterms:W3CDTF">2025-09-14T03:04:16Z</dcterms:modified>
  <cp:category/>
</cp:coreProperties>
</file>