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2" r:id="rId4"/>
    <p:sldId id="263" r:id="rId5"/>
    <p:sldId id="26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6E7154B7-69AA-D6BE-0C57-5ABF1488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>
            <a:extLst>
              <a:ext uri="{FF2B5EF4-FFF2-40B4-BE49-F238E27FC236}">
                <a16:creationId xmlns:a16="http://schemas.microsoft.com/office/drawing/2014/main" id="{00EC738F-A403-0161-1106-4CDBA5C488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>
            <a:extLst>
              <a:ext uri="{FF2B5EF4-FFF2-40B4-BE49-F238E27FC236}">
                <a16:creationId xmlns:a16="http://schemas.microsoft.com/office/drawing/2014/main" id="{E1E2EDA4-6A70-5A3E-F060-C8CB9A8C8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76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60D32DE7-2408-4E19-38E4-2CA69178E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>
            <a:extLst>
              <a:ext uri="{FF2B5EF4-FFF2-40B4-BE49-F238E27FC236}">
                <a16:creationId xmlns:a16="http://schemas.microsoft.com/office/drawing/2014/main" id="{07E2EE92-F31B-FC44-56F1-CCFB4114A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>
            <a:extLst>
              <a:ext uri="{FF2B5EF4-FFF2-40B4-BE49-F238E27FC236}">
                <a16:creationId xmlns:a16="http://schemas.microsoft.com/office/drawing/2014/main" id="{DFFF80E4-D8D0-4477-447E-694E3B3800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88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253F8A64-315B-2582-4DCD-A5D1B7166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>
            <a:extLst>
              <a:ext uri="{FF2B5EF4-FFF2-40B4-BE49-F238E27FC236}">
                <a16:creationId xmlns:a16="http://schemas.microsoft.com/office/drawing/2014/main" id="{CD093288-D592-A67A-ADD6-51624E7AB6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>
            <a:extLst>
              <a:ext uri="{FF2B5EF4-FFF2-40B4-BE49-F238E27FC236}">
                <a16:creationId xmlns:a16="http://schemas.microsoft.com/office/drawing/2014/main" id="{65FD9114-80C7-7B6D-9AC6-C047FC606E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25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ghjkl.png"/>
          <p:cNvPicPr preferRelativeResize="0"/>
          <p:nvPr/>
        </p:nvPicPr>
        <p:blipFill rotWithShape="1">
          <a:blip r:embed="rId3">
            <a:alphaModFix/>
          </a:blip>
          <a:srcRect t="2399" b="2399"/>
          <a:stretch/>
        </p:blipFill>
        <p:spPr>
          <a:xfrm>
            <a:off x="7795073" y="339075"/>
            <a:ext cx="633998" cy="6035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0474" y="1738850"/>
            <a:ext cx="7875505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 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600" dirty="0"/>
              <a:t>Proof of Impact DAO — A Hyperlocal Carbon </a:t>
            </a:r>
            <a:r>
              <a:rPr lang="en-US" sz="1600" dirty="0" err="1"/>
              <a:t>ReFi</a:t>
            </a:r>
            <a:r>
              <a:rPr lang="en-US" sz="1600" dirty="0"/>
              <a:t> Marketplace using Web3</a:t>
            </a: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0475" y="2460919"/>
            <a:ext cx="51123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: </a:t>
            </a:r>
            <a:r>
              <a:rPr lang="en-GB" sz="17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Sweat and Success</a:t>
            </a:r>
            <a:endParaRPr sz="17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0475" y="3182988"/>
            <a:ext cx="80829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 </a:t>
            </a:r>
            <a:r>
              <a:rPr lang="en-GB" sz="13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(Names + Roles Briefly)</a:t>
            </a:r>
            <a:r>
              <a:rPr lang="en-GB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lang="en-GB" sz="17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500" dirty="0">
                <a:solidFill>
                  <a:schemeClr val="dk1"/>
                </a:solidFill>
              </a:rPr>
              <a:t>K</a:t>
            </a:r>
            <a:r>
              <a:rPr lang="en-GB" sz="15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urapati Chaitanya Sai ( Frontend  + Tester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500" dirty="0">
                <a:solidFill>
                  <a:schemeClr val="dk1"/>
                </a:solidFill>
              </a:rPr>
              <a:t>k. Sai Shashank ( Backend + Frontend )</a:t>
            </a:r>
            <a:r>
              <a:rPr lang="en-GB" sz="15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80475" y="4175766"/>
            <a:ext cx="83979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 Chosen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(Web3 / AIML / Fintech / Healthcare / Open Innovation / EdTech) </a:t>
            </a:r>
            <a:r>
              <a:rPr lang="en-GB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Web3</a:t>
            </a:r>
            <a:endParaRPr sz="17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68649" y="436575"/>
            <a:ext cx="2348891" cy="1048506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/>
              <a:t>The Sweat and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 title="fghjkl.png"/>
          <p:cNvPicPr preferRelativeResize="0"/>
          <p:nvPr/>
        </p:nvPicPr>
        <p:blipFill rotWithShape="1">
          <a:blip r:embed="rId3">
            <a:alphaModFix/>
          </a:blip>
          <a:srcRect l="29" r="39"/>
          <a:stretch/>
        </p:blipFill>
        <p:spPr>
          <a:xfrm>
            <a:off x="8084924" y="321250"/>
            <a:ext cx="531024" cy="5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208156" y="200722"/>
            <a:ext cx="1902994" cy="839453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Sweat and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051824" y="508875"/>
            <a:ext cx="5533664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Problem Statement and Target Audience</a:t>
            </a:r>
            <a:endParaRPr sz="19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82875" y="1227710"/>
            <a:ext cx="8144700" cy="35709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96600" y="1784195"/>
            <a:ext cx="7919400" cy="29289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IN" sz="1700" b="1" dirty="0">
                <a:solidFill>
                  <a:schemeClr val="accent1"/>
                </a:solidFill>
              </a:rPr>
              <a:t>The Problem</a:t>
            </a:r>
            <a:endParaRPr lang="en-IN" sz="17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Greenwashing, unverifiable carbon credits, and centralized control block real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Small eco-projects can’t access the carbon market.</a:t>
            </a:r>
          </a:p>
          <a:p>
            <a:endParaRPr lang="en-IN" sz="1700" dirty="0"/>
          </a:p>
          <a:p>
            <a:pPr>
              <a:buNone/>
            </a:pPr>
            <a:r>
              <a:rPr lang="en-IN" sz="1700" b="1" dirty="0">
                <a:solidFill>
                  <a:schemeClr val="accent1"/>
                </a:solidFill>
              </a:rPr>
              <a:t>Who We Empower</a:t>
            </a:r>
            <a:endParaRPr lang="en-IN" sz="17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Local farmers, eco-warriors, and rural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Green-conscious buyers and global sustainability investors.</a:t>
            </a:r>
          </a:p>
          <a:p>
            <a:endParaRPr lang="en-IN" sz="1700" dirty="0"/>
          </a:p>
          <a:p>
            <a:r>
              <a:rPr lang="en-IN" sz="1700" dirty="0"/>
              <a:t> 📊</a:t>
            </a:r>
            <a:r>
              <a:rPr lang="en-IN" sz="1700" i="1" dirty="0"/>
              <a:t>We decentralize trust, enable transparency, and power grassroots climate action.</a:t>
            </a:r>
            <a:endParaRPr lang="en-IN" sz="1700" dirty="0"/>
          </a:p>
          <a:p>
            <a:pPr marL="1333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D3A35FF5-6B98-15FC-401F-4DE739CBC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 title="fghjkl.png">
            <a:extLst>
              <a:ext uri="{FF2B5EF4-FFF2-40B4-BE49-F238E27FC236}">
                <a16:creationId xmlns:a16="http://schemas.microsoft.com/office/drawing/2014/main" id="{98B58580-C837-B116-EC1F-8A1A2290F3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" r="39"/>
          <a:stretch/>
        </p:blipFill>
        <p:spPr>
          <a:xfrm>
            <a:off x="8084924" y="321250"/>
            <a:ext cx="531024" cy="5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D0CE0A8C-010F-6FD4-A060-3C3E8B804BD6}"/>
              </a:ext>
            </a:extLst>
          </p:cNvPr>
          <p:cNvSpPr/>
          <p:nvPr/>
        </p:nvSpPr>
        <p:spPr>
          <a:xfrm>
            <a:off x="208156" y="200722"/>
            <a:ext cx="1902994" cy="839453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Sweat and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>
            <a:extLst>
              <a:ext uri="{FF2B5EF4-FFF2-40B4-BE49-F238E27FC236}">
                <a16:creationId xmlns:a16="http://schemas.microsoft.com/office/drawing/2014/main" id="{FD6C9E8C-3529-8772-122E-C136ACD34433}"/>
              </a:ext>
            </a:extLst>
          </p:cNvPr>
          <p:cNvSpPr txBox="1"/>
          <p:nvPr/>
        </p:nvSpPr>
        <p:spPr>
          <a:xfrm>
            <a:off x="2051824" y="508875"/>
            <a:ext cx="5533664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b="1" dirty="0">
                <a:latin typeface="Georgia" panose="02040502050405020303" pitchFamily="18" charset="0"/>
              </a:rPr>
              <a:t>Unique Solution &amp; Key Features</a:t>
            </a:r>
            <a:endParaRPr lang="en-US" sz="1900" b="1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7">
            <a:extLst>
              <a:ext uri="{FF2B5EF4-FFF2-40B4-BE49-F238E27FC236}">
                <a16:creationId xmlns:a16="http://schemas.microsoft.com/office/drawing/2014/main" id="{7244773B-11D1-58FC-7BBB-8660E2AA2C28}"/>
              </a:ext>
            </a:extLst>
          </p:cNvPr>
          <p:cNvSpPr/>
          <p:nvPr/>
        </p:nvSpPr>
        <p:spPr>
          <a:xfrm>
            <a:off x="582875" y="1227710"/>
            <a:ext cx="8144700" cy="35709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>
            <a:extLst>
              <a:ext uri="{FF2B5EF4-FFF2-40B4-BE49-F238E27FC236}">
                <a16:creationId xmlns:a16="http://schemas.microsoft.com/office/drawing/2014/main" id="{C33574AD-B827-796D-4100-3E7894D9ED00}"/>
              </a:ext>
            </a:extLst>
          </p:cNvPr>
          <p:cNvSpPr/>
          <p:nvPr/>
        </p:nvSpPr>
        <p:spPr>
          <a:xfrm>
            <a:off x="696600" y="1293541"/>
            <a:ext cx="7919400" cy="3419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</a:rPr>
              <a:t>Our Solution</a:t>
            </a:r>
            <a:endParaRPr lang="en-US" sz="17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Proof-of-Impact NFTs verified by decentralized credentials, governed by a DAO.</a:t>
            </a:r>
          </a:p>
          <a:p>
            <a:pPr>
              <a:buNone/>
            </a:pPr>
            <a:r>
              <a:rPr lang="en-US" sz="1700" b="1" dirty="0">
                <a:solidFill>
                  <a:schemeClr val="accent1"/>
                </a:solidFill>
              </a:rPr>
              <a:t>Key Features</a:t>
            </a:r>
            <a:endParaRPr lang="en-US" sz="17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DIDs + VCs for secure identity &amp; proof.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NFTs minted only after rigorous on-chain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DAO smart contracts ensure transparency &amp;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On-chain marketplace for trading carbon credits.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AI assistant (mocked) offers predictive impact insights.</a:t>
            </a:r>
          </a:p>
          <a:p>
            <a:endParaRPr lang="en-US" sz="1700" dirty="0"/>
          </a:p>
          <a:p>
            <a:r>
              <a:rPr lang="en-US" sz="1700" dirty="0"/>
              <a:t>💥 </a:t>
            </a:r>
            <a:r>
              <a:rPr lang="en-US" sz="1700" i="1" dirty="0"/>
              <a:t>We make carbon offsets traceable, ethical, and local — powered by full-stack Web3.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64724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CD4CB367-F9E8-6090-11B6-2FA5E968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 title="fghjkl.png">
            <a:extLst>
              <a:ext uri="{FF2B5EF4-FFF2-40B4-BE49-F238E27FC236}">
                <a16:creationId xmlns:a16="http://schemas.microsoft.com/office/drawing/2014/main" id="{13E128DE-AE87-583A-E75D-08E2B7233A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" r="39"/>
          <a:stretch/>
        </p:blipFill>
        <p:spPr>
          <a:xfrm>
            <a:off x="8084924" y="321250"/>
            <a:ext cx="531024" cy="5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4F6C98DA-DF9D-DB59-6FAD-B0E783B5E72C}"/>
              </a:ext>
            </a:extLst>
          </p:cNvPr>
          <p:cNvSpPr/>
          <p:nvPr/>
        </p:nvSpPr>
        <p:spPr>
          <a:xfrm>
            <a:off x="208156" y="200722"/>
            <a:ext cx="1902994" cy="839453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Sweat and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>
            <a:extLst>
              <a:ext uri="{FF2B5EF4-FFF2-40B4-BE49-F238E27FC236}">
                <a16:creationId xmlns:a16="http://schemas.microsoft.com/office/drawing/2014/main" id="{DF23D26C-1D8D-1F11-3293-5FF0C41416EF}"/>
              </a:ext>
            </a:extLst>
          </p:cNvPr>
          <p:cNvSpPr txBox="1"/>
          <p:nvPr/>
        </p:nvSpPr>
        <p:spPr>
          <a:xfrm>
            <a:off x="2051824" y="508875"/>
            <a:ext cx="5533664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 b="1" dirty="0">
                <a:latin typeface="Georgia" panose="02040502050405020303" pitchFamily="18" charset="0"/>
              </a:rPr>
              <a:t>Tech Stack + Architecture</a:t>
            </a:r>
            <a:endParaRPr lang="en-US" sz="1900" b="1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7">
            <a:extLst>
              <a:ext uri="{FF2B5EF4-FFF2-40B4-BE49-F238E27FC236}">
                <a16:creationId xmlns:a16="http://schemas.microsoft.com/office/drawing/2014/main" id="{4D989C24-486F-C30C-64CA-38F31756957D}"/>
              </a:ext>
            </a:extLst>
          </p:cNvPr>
          <p:cNvSpPr/>
          <p:nvPr/>
        </p:nvSpPr>
        <p:spPr>
          <a:xfrm>
            <a:off x="582875" y="1227710"/>
            <a:ext cx="8144700" cy="35709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>
            <a:extLst>
              <a:ext uri="{FF2B5EF4-FFF2-40B4-BE49-F238E27FC236}">
                <a16:creationId xmlns:a16="http://schemas.microsoft.com/office/drawing/2014/main" id="{592C94B1-43A6-C9A8-CBDE-2BA79A3FB254}"/>
              </a:ext>
            </a:extLst>
          </p:cNvPr>
          <p:cNvSpPr/>
          <p:nvPr/>
        </p:nvSpPr>
        <p:spPr>
          <a:xfrm>
            <a:off x="696600" y="1657815"/>
            <a:ext cx="7919400" cy="30553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IN" sz="1700" b="1" dirty="0">
                <a:solidFill>
                  <a:schemeClr val="accent1"/>
                </a:solidFill>
              </a:rPr>
              <a:t>Tech Stack</a:t>
            </a:r>
            <a:endParaRPr lang="en-IN" sz="17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Frontend: HTML5, Tailwind, JS, Ethers.js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Backend: Flask + OpenAI chatbot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Blockchain: Polygon + Solidity Smart 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Storage: IPFS for immutable credential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/>
              <a:t>Identity: DIDs + Verifiable Credentials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700" dirty="0"/>
          </a:p>
          <a:p>
            <a:r>
              <a:rPr lang="en-IN" sz="1700" b="1" dirty="0">
                <a:solidFill>
                  <a:schemeClr val="accent1"/>
                </a:solidFill>
              </a:rPr>
              <a:t>Flow</a:t>
            </a:r>
            <a:br>
              <a:rPr lang="en-IN" sz="1700" dirty="0"/>
            </a:br>
            <a:r>
              <a:rPr lang="en-IN" sz="1700" dirty="0"/>
              <a:t>👤 User → Web UI → MetaMask → Smart Contracts (DID + NFT + DAO + Marketplace) → IPFS</a:t>
            </a:r>
          </a:p>
          <a:p>
            <a:br>
              <a:rPr lang="en-IN" sz="1700" dirty="0"/>
            </a:br>
            <a:r>
              <a:rPr lang="en-IN" sz="1700" dirty="0"/>
              <a:t>🔁 Flask backend supports AI chatbot &amp; routing.</a:t>
            </a:r>
          </a:p>
          <a:p>
            <a:pPr marL="13335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75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52A2B83D-FD48-09BB-69FA-101FF76E6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 title="fghjkl.png">
            <a:extLst>
              <a:ext uri="{FF2B5EF4-FFF2-40B4-BE49-F238E27FC236}">
                <a16:creationId xmlns:a16="http://schemas.microsoft.com/office/drawing/2014/main" id="{7A498519-6149-C6C5-A090-A0524C5070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" r="39"/>
          <a:stretch/>
        </p:blipFill>
        <p:spPr>
          <a:xfrm>
            <a:off x="8084924" y="321250"/>
            <a:ext cx="531024" cy="5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>
            <a:extLst>
              <a:ext uri="{FF2B5EF4-FFF2-40B4-BE49-F238E27FC236}">
                <a16:creationId xmlns:a16="http://schemas.microsoft.com/office/drawing/2014/main" id="{C0A4F8A2-C0FD-990A-D808-DFD3F7544586}"/>
              </a:ext>
            </a:extLst>
          </p:cNvPr>
          <p:cNvSpPr/>
          <p:nvPr/>
        </p:nvSpPr>
        <p:spPr>
          <a:xfrm>
            <a:off x="208156" y="200722"/>
            <a:ext cx="1902994" cy="839453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Sweat and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>
            <a:extLst>
              <a:ext uri="{FF2B5EF4-FFF2-40B4-BE49-F238E27FC236}">
                <a16:creationId xmlns:a16="http://schemas.microsoft.com/office/drawing/2014/main" id="{90E668A8-FDD4-01D4-5705-8CF92EF3442F}"/>
              </a:ext>
            </a:extLst>
          </p:cNvPr>
          <p:cNvSpPr txBox="1"/>
          <p:nvPr/>
        </p:nvSpPr>
        <p:spPr>
          <a:xfrm>
            <a:off x="2051824" y="508875"/>
            <a:ext cx="5533664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700" b="1" dirty="0">
                <a:latin typeface="Georgia" panose="02040502050405020303" pitchFamily="18" charset="0"/>
              </a:rPr>
              <a:t> Feasibility, Future, and Winning Edge</a:t>
            </a:r>
            <a:endParaRPr sz="1700" b="1" i="0" u="none" strike="noStrike" cap="none" dirty="0">
              <a:solidFill>
                <a:schemeClr val="dk1"/>
              </a:solidFill>
              <a:latin typeface="Georgia" panose="02040502050405020303" pitchFamily="18" charset="0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7">
            <a:extLst>
              <a:ext uri="{FF2B5EF4-FFF2-40B4-BE49-F238E27FC236}">
                <a16:creationId xmlns:a16="http://schemas.microsoft.com/office/drawing/2014/main" id="{0311F47A-F055-1649-60C6-FD6392B573CD}"/>
              </a:ext>
            </a:extLst>
          </p:cNvPr>
          <p:cNvSpPr/>
          <p:nvPr/>
        </p:nvSpPr>
        <p:spPr>
          <a:xfrm>
            <a:off x="582875" y="1227710"/>
            <a:ext cx="8144700" cy="357091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>
            <a:extLst>
              <a:ext uri="{FF2B5EF4-FFF2-40B4-BE49-F238E27FC236}">
                <a16:creationId xmlns:a16="http://schemas.microsoft.com/office/drawing/2014/main" id="{2D5020E4-9ED1-46A0-78A0-D982FA07BA9D}"/>
              </a:ext>
            </a:extLst>
          </p:cNvPr>
          <p:cNvSpPr/>
          <p:nvPr/>
        </p:nvSpPr>
        <p:spPr>
          <a:xfrm>
            <a:off x="696600" y="1293541"/>
            <a:ext cx="7919400" cy="34196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1"/>
                </a:solidFill>
              </a:rPr>
              <a:t>Feasibility</a:t>
            </a:r>
            <a:br>
              <a:rPr lang="en-IN" sz="1600" dirty="0"/>
            </a:br>
            <a:r>
              <a:rPr lang="en-IN" sz="1600" dirty="0"/>
              <a:t>Live MVP with DID entry, mock VC issue, NFT mint, and DAO vote simulation.</a:t>
            </a:r>
            <a:br>
              <a:rPr lang="en-IN" sz="1600" dirty="0"/>
            </a:br>
            <a:r>
              <a:rPr lang="en-IN" sz="1600" dirty="0"/>
              <a:t>Fully responsive UI + integrated AI chatbot.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1"/>
                </a:solidFill>
              </a:rPr>
              <a:t>What’s Next</a:t>
            </a:r>
            <a:br>
              <a:rPr lang="en-IN" sz="1600" dirty="0"/>
            </a:br>
            <a:r>
              <a:rPr lang="en-IN" sz="1600" dirty="0"/>
              <a:t>Add drones/satellite feed, ZK-proofs, multi-chain, and advanced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1"/>
                </a:solidFill>
              </a:rPr>
              <a:t>Why We Win Hack With Gujarat</a:t>
            </a:r>
            <a:br>
              <a:rPr lang="en-IN" sz="1600" dirty="0"/>
            </a:br>
            <a:r>
              <a:rPr lang="en-IN" sz="1600" dirty="0"/>
              <a:t>Hyperlocal + global impact.</a:t>
            </a:r>
            <a:br>
              <a:rPr lang="en-IN" sz="1600" dirty="0"/>
            </a:br>
            <a:r>
              <a:rPr lang="en-IN" sz="1600" dirty="0"/>
              <a:t>Full Web3 stack — DIDs, NFTs, DAO, IPFS, </a:t>
            </a:r>
            <a:r>
              <a:rPr lang="en-IN" sz="1600" dirty="0" err="1"/>
              <a:t>ReFi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Socially meaningful + technically innovative.</a:t>
            </a:r>
          </a:p>
          <a:p>
            <a:endParaRPr lang="en-IN" sz="1600" dirty="0"/>
          </a:p>
          <a:p>
            <a:r>
              <a:rPr lang="en-IN" sz="1600" dirty="0"/>
              <a:t>💚 </a:t>
            </a:r>
            <a:r>
              <a:rPr lang="en-IN" sz="1600" i="1" dirty="0"/>
              <a:t>We are decentralizing trust, verifying impact, and rewarding climate action — transparently.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26518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408</Words>
  <Application>Microsoft Office PowerPoint</Application>
  <PresentationFormat>On-screen Show (16:9)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CHAITANYA SAI</cp:lastModifiedBy>
  <cp:revision>4</cp:revision>
  <cp:lastPrinted>2025-05-28T15:33:42Z</cp:lastPrinted>
  <dcterms:modified xsi:type="dcterms:W3CDTF">2025-05-28T15:57:40Z</dcterms:modified>
</cp:coreProperties>
</file>