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6" r:id="rId9"/>
    <p:sldId id="262" r:id="rId10"/>
    <p:sldId id="263" r:id="rId11"/>
  </p:sldIdLst>
  <p:sldSz cx="14630400" cy="8229600"/>
  <p:notesSz cx="8229600" cy="14630400"/>
  <p:embeddedFontLst>
    <p:embeddedFont>
      <p:font typeface="Raleway" pitchFamily="2" charset="0"/>
      <p:regular r:id="rId13"/>
    </p:embeddedFont>
    <p:embeddedFont>
      <p:font typeface="Roboto"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7" d="100"/>
          <a:sy n="77" d="100"/>
        </p:scale>
        <p:origin x="7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AC990-8917-414C-B3C4-EBD34B3CAD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24B620-5C9F-419D-B8DB-5BDF296607AC}">
      <dgm:prSet/>
      <dgm:spPr/>
      <dgm:t>
        <a:bodyPr/>
        <a:lstStyle/>
        <a:p>
          <a:r>
            <a:rPr lang="en-US"/>
            <a:t>Random Forest Classifier:</a:t>
          </a:r>
          <a:br>
            <a:rPr lang="en-US"/>
          </a:br>
          <a:r>
            <a:rPr lang="en-US"/>
            <a:t>A Random Forest model is trained on a balanced subset of the EMNIST dataset to improve accuracy and prevent overfitting.</a:t>
          </a:r>
        </a:p>
      </dgm:t>
    </dgm:pt>
    <dgm:pt modelId="{77D2F298-6E48-485F-A86E-2CD06C8C95CF}" type="parTrans" cxnId="{A3F97534-28B1-4830-B4AF-BC2067E5A236}">
      <dgm:prSet/>
      <dgm:spPr/>
      <dgm:t>
        <a:bodyPr/>
        <a:lstStyle/>
        <a:p>
          <a:endParaRPr lang="en-US"/>
        </a:p>
      </dgm:t>
    </dgm:pt>
    <dgm:pt modelId="{8ACB30E7-BB99-4C54-A63D-70C47F72BD87}" type="sibTrans" cxnId="{A3F97534-28B1-4830-B4AF-BC2067E5A236}">
      <dgm:prSet/>
      <dgm:spPr/>
      <dgm:t>
        <a:bodyPr/>
        <a:lstStyle/>
        <a:p>
          <a:endParaRPr lang="en-US"/>
        </a:p>
      </dgm:t>
    </dgm:pt>
    <dgm:pt modelId="{87580C78-215B-4B83-9C21-FE2EEE1B3457}">
      <dgm:prSet/>
      <dgm:spPr/>
      <dgm:t>
        <a:bodyPr/>
        <a:lstStyle/>
        <a:p>
          <a:r>
            <a:rPr lang="en-US"/>
            <a:t>Training and Validation Split:</a:t>
          </a:r>
          <a:br>
            <a:rPr lang="en-US"/>
          </a:br>
          <a:r>
            <a:rPr lang="en-US"/>
            <a:t>The data is split into training and testing sets to evaluate the model’s performance.</a:t>
          </a:r>
        </a:p>
      </dgm:t>
    </dgm:pt>
    <dgm:pt modelId="{05E5ECFD-ABF3-4E08-89A7-72D5304BB723}" type="parTrans" cxnId="{94634DA7-20EE-4DBF-ACF4-D4F1C8EBA188}">
      <dgm:prSet/>
      <dgm:spPr/>
      <dgm:t>
        <a:bodyPr/>
        <a:lstStyle/>
        <a:p>
          <a:endParaRPr lang="en-US"/>
        </a:p>
      </dgm:t>
    </dgm:pt>
    <dgm:pt modelId="{B178A05B-45CA-4CE7-A88F-316714B71C85}" type="sibTrans" cxnId="{94634DA7-20EE-4DBF-ACF4-D4F1C8EBA188}">
      <dgm:prSet/>
      <dgm:spPr/>
      <dgm:t>
        <a:bodyPr/>
        <a:lstStyle/>
        <a:p>
          <a:endParaRPr lang="en-US"/>
        </a:p>
      </dgm:t>
    </dgm:pt>
    <dgm:pt modelId="{7549FB03-2BDF-4D13-88EA-4F5B2D9C54C7}">
      <dgm:prSet/>
      <dgm:spPr/>
      <dgm:t>
        <a:bodyPr/>
        <a:lstStyle/>
        <a:p>
          <a:r>
            <a:rPr lang="en-US"/>
            <a:t>Model Evaluation:</a:t>
          </a:r>
          <a:br>
            <a:rPr lang="en-US"/>
          </a:br>
          <a:r>
            <a:rPr lang="en-US"/>
            <a:t>Accuracy metrics are used to assess the model, and its performance is tracked across different training set sizes.</a:t>
          </a:r>
        </a:p>
      </dgm:t>
    </dgm:pt>
    <dgm:pt modelId="{A03D0D5D-46FB-4552-8F63-237DA2646E4C}" type="parTrans" cxnId="{FA8E4CEE-D9F3-4933-BCC1-4B100702A4AF}">
      <dgm:prSet/>
      <dgm:spPr/>
      <dgm:t>
        <a:bodyPr/>
        <a:lstStyle/>
        <a:p>
          <a:endParaRPr lang="en-US"/>
        </a:p>
      </dgm:t>
    </dgm:pt>
    <dgm:pt modelId="{E849DC83-22B2-429B-800E-7CA77A414C36}" type="sibTrans" cxnId="{FA8E4CEE-D9F3-4933-BCC1-4B100702A4AF}">
      <dgm:prSet/>
      <dgm:spPr/>
      <dgm:t>
        <a:bodyPr/>
        <a:lstStyle/>
        <a:p>
          <a:endParaRPr lang="en-US"/>
        </a:p>
      </dgm:t>
    </dgm:pt>
    <dgm:pt modelId="{97352A87-114A-4BE2-9CFF-933334902348}">
      <dgm:prSet/>
      <dgm:spPr/>
      <dgm:t>
        <a:bodyPr/>
        <a:lstStyle/>
        <a:p>
          <a:r>
            <a:rPr lang="en-US"/>
            <a:t>Visualization:</a:t>
          </a:r>
          <a:br>
            <a:rPr lang="en-US"/>
          </a:br>
          <a:r>
            <a:rPr lang="en-US"/>
            <a:t>Plots like accuracy vs. training size are used to visualize the model’s generalization performance.</a:t>
          </a:r>
        </a:p>
      </dgm:t>
    </dgm:pt>
    <dgm:pt modelId="{913EF4A4-E969-4221-9E32-3030E9DC3232}" type="parTrans" cxnId="{270BB58D-26D8-45EE-AC7B-9C07E8B37104}">
      <dgm:prSet/>
      <dgm:spPr/>
      <dgm:t>
        <a:bodyPr/>
        <a:lstStyle/>
        <a:p>
          <a:endParaRPr lang="en-US"/>
        </a:p>
      </dgm:t>
    </dgm:pt>
    <dgm:pt modelId="{C7E17EBE-7E75-4631-B0C2-52D4B0A75688}" type="sibTrans" cxnId="{270BB58D-26D8-45EE-AC7B-9C07E8B37104}">
      <dgm:prSet/>
      <dgm:spPr/>
      <dgm:t>
        <a:bodyPr/>
        <a:lstStyle/>
        <a:p>
          <a:endParaRPr lang="en-US"/>
        </a:p>
      </dgm:t>
    </dgm:pt>
    <dgm:pt modelId="{FBAAE22D-0728-43EC-9448-4AFD6389B93B}">
      <dgm:prSet/>
      <dgm:spPr/>
      <dgm:t>
        <a:bodyPr/>
        <a:lstStyle/>
        <a:p>
          <a:r>
            <a:rPr lang="en-US"/>
            <a:t>Data Preprocessing:</a:t>
          </a:r>
          <a:br>
            <a:rPr lang="en-US"/>
          </a:br>
          <a:r>
            <a:rPr lang="en-US"/>
            <a:t>The data is already preprocessed, so the notebook focuses on model training and evaluation.</a:t>
          </a:r>
        </a:p>
      </dgm:t>
    </dgm:pt>
    <dgm:pt modelId="{22AE250A-2278-40C0-B054-14B2E8B8C5CD}" type="parTrans" cxnId="{403AC824-EA50-47B0-B615-874BF508F5B3}">
      <dgm:prSet/>
      <dgm:spPr/>
      <dgm:t>
        <a:bodyPr/>
        <a:lstStyle/>
        <a:p>
          <a:endParaRPr lang="en-US"/>
        </a:p>
      </dgm:t>
    </dgm:pt>
    <dgm:pt modelId="{9AEC7161-C160-428C-8F99-55F9085592A8}" type="sibTrans" cxnId="{403AC824-EA50-47B0-B615-874BF508F5B3}">
      <dgm:prSet/>
      <dgm:spPr/>
      <dgm:t>
        <a:bodyPr/>
        <a:lstStyle/>
        <a:p>
          <a:endParaRPr lang="en-US"/>
        </a:p>
      </dgm:t>
    </dgm:pt>
    <dgm:pt modelId="{93E24FDA-FCB4-4E1B-92C5-5D935388E089}" type="pres">
      <dgm:prSet presAssocID="{E14AC990-8917-414C-B3C4-EBD34B3CAD81}" presName="root" presStyleCnt="0">
        <dgm:presLayoutVars>
          <dgm:dir/>
          <dgm:resizeHandles val="exact"/>
        </dgm:presLayoutVars>
      </dgm:prSet>
      <dgm:spPr/>
    </dgm:pt>
    <dgm:pt modelId="{6ACF8E03-E465-45FE-9804-ECFC69C2D991}" type="pres">
      <dgm:prSet presAssocID="{3C24B620-5C9F-419D-B8DB-5BDF296607AC}" presName="compNode" presStyleCnt="0"/>
      <dgm:spPr/>
    </dgm:pt>
    <dgm:pt modelId="{08CA4EA8-8102-47F4-9C40-2F28E6698C4C}" type="pres">
      <dgm:prSet presAssocID="{3C24B620-5C9F-419D-B8DB-5BDF296607AC}" presName="bgRect" presStyleLbl="bgShp" presStyleIdx="0" presStyleCnt="5"/>
      <dgm:spPr/>
    </dgm:pt>
    <dgm:pt modelId="{E16EB7EC-3C59-4F1B-974D-5D2255914C02}" type="pres">
      <dgm:prSet presAssocID="{3C24B620-5C9F-419D-B8DB-5BDF296607A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4A02B764-7BD4-42A1-822D-CBE74F05F7E8}" type="pres">
      <dgm:prSet presAssocID="{3C24B620-5C9F-419D-B8DB-5BDF296607AC}" presName="spaceRect" presStyleCnt="0"/>
      <dgm:spPr/>
    </dgm:pt>
    <dgm:pt modelId="{BDC6FCE1-631D-418D-8361-C3BCBABDF217}" type="pres">
      <dgm:prSet presAssocID="{3C24B620-5C9F-419D-B8DB-5BDF296607AC}" presName="parTx" presStyleLbl="revTx" presStyleIdx="0" presStyleCnt="5">
        <dgm:presLayoutVars>
          <dgm:chMax val="0"/>
          <dgm:chPref val="0"/>
        </dgm:presLayoutVars>
      </dgm:prSet>
      <dgm:spPr/>
    </dgm:pt>
    <dgm:pt modelId="{F7768C9E-0B68-4F38-A093-61A704E8D462}" type="pres">
      <dgm:prSet presAssocID="{8ACB30E7-BB99-4C54-A63D-70C47F72BD87}" presName="sibTrans" presStyleCnt="0"/>
      <dgm:spPr/>
    </dgm:pt>
    <dgm:pt modelId="{7DF6BFC8-6890-4F05-AC10-749CC77CA626}" type="pres">
      <dgm:prSet presAssocID="{87580C78-215B-4B83-9C21-FE2EEE1B3457}" presName="compNode" presStyleCnt="0"/>
      <dgm:spPr/>
    </dgm:pt>
    <dgm:pt modelId="{E29F0163-E4A1-4ED3-B776-ADCDC1AB2C9C}" type="pres">
      <dgm:prSet presAssocID="{87580C78-215B-4B83-9C21-FE2EEE1B3457}" presName="bgRect" presStyleLbl="bgShp" presStyleIdx="1" presStyleCnt="5"/>
      <dgm:spPr/>
    </dgm:pt>
    <dgm:pt modelId="{C7BFE329-C286-4ED5-B545-263A6EEFB29A}" type="pres">
      <dgm:prSet presAssocID="{87580C78-215B-4B83-9C21-FE2EEE1B34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C4E5975-5C75-49CA-BA60-E8733A1E9709}" type="pres">
      <dgm:prSet presAssocID="{87580C78-215B-4B83-9C21-FE2EEE1B3457}" presName="spaceRect" presStyleCnt="0"/>
      <dgm:spPr/>
    </dgm:pt>
    <dgm:pt modelId="{7BD3A0D5-0005-4F71-8195-5FE4AF921B27}" type="pres">
      <dgm:prSet presAssocID="{87580C78-215B-4B83-9C21-FE2EEE1B3457}" presName="parTx" presStyleLbl="revTx" presStyleIdx="1" presStyleCnt="5">
        <dgm:presLayoutVars>
          <dgm:chMax val="0"/>
          <dgm:chPref val="0"/>
        </dgm:presLayoutVars>
      </dgm:prSet>
      <dgm:spPr/>
    </dgm:pt>
    <dgm:pt modelId="{FC63A406-66A6-4AD8-8ACA-D3B3C6F5B44D}" type="pres">
      <dgm:prSet presAssocID="{B178A05B-45CA-4CE7-A88F-316714B71C85}" presName="sibTrans" presStyleCnt="0"/>
      <dgm:spPr/>
    </dgm:pt>
    <dgm:pt modelId="{162E74F2-760E-4D0B-9967-8BBDC01C51A7}" type="pres">
      <dgm:prSet presAssocID="{7549FB03-2BDF-4D13-88EA-4F5B2D9C54C7}" presName="compNode" presStyleCnt="0"/>
      <dgm:spPr/>
    </dgm:pt>
    <dgm:pt modelId="{7CCCD8A7-8AB0-4ACE-BED9-D993CF0AE266}" type="pres">
      <dgm:prSet presAssocID="{7549FB03-2BDF-4D13-88EA-4F5B2D9C54C7}" presName="bgRect" presStyleLbl="bgShp" presStyleIdx="2" presStyleCnt="5"/>
      <dgm:spPr/>
    </dgm:pt>
    <dgm:pt modelId="{A839AB38-3B04-43C0-AE4E-8DA91EC3248A}" type="pres">
      <dgm:prSet presAssocID="{7549FB03-2BDF-4D13-88EA-4F5B2D9C54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79701B34-5E46-4957-9D5E-589DDB998F69}" type="pres">
      <dgm:prSet presAssocID="{7549FB03-2BDF-4D13-88EA-4F5B2D9C54C7}" presName="spaceRect" presStyleCnt="0"/>
      <dgm:spPr/>
    </dgm:pt>
    <dgm:pt modelId="{80E335FA-E55E-473D-B0D8-7A71AA4164BC}" type="pres">
      <dgm:prSet presAssocID="{7549FB03-2BDF-4D13-88EA-4F5B2D9C54C7}" presName="parTx" presStyleLbl="revTx" presStyleIdx="2" presStyleCnt="5">
        <dgm:presLayoutVars>
          <dgm:chMax val="0"/>
          <dgm:chPref val="0"/>
        </dgm:presLayoutVars>
      </dgm:prSet>
      <dgm:spPr/>
    </dgm:pt>
    <dgm:pt modelId="{07F352B4-3D5A-4DA1-B1A1-5A1FC32DAC73}" type="pres">
      <dgm:prSet presAssocID="{E849DC83-22B2-429B-800E-7CA77A414C36}" presName="sibTrans" presStyleCnt="0"/>
      <dgm:spPr/>
    </dgm:pt>
    <dgm:pt modelId="{746EFE30-50A6-46BD-A1CA-F8F70BFE8861}" type="pres">
      <dgm:prSet presAssocID="{97352A87-114A-4BE2-9CFF-933334902348}" presName="compNode" presStyleCnt="0"/>
      <dgm:spPr/>
    </dgm:pt>
    <dgm:pt modelId="{D6036C04-F262-4F4D-B4DC-1135D5ACD938}" type="pres">
      <dgm:prSet presAssocID="{97352A87-114A-4BE2-9CFF-933334902348}" presName="bgRect" presStyleLbl="bgShp" presStyleIdx="3" presStyleCnt="5"/>
      <dgm:spPr/>
    </dgm:pt>
    <dgm:pt modelId="{01F3F754-BEE8-4FAD-88F7-C62C5AA3F7ED}" type="pres">
      <dgm:prSet presAssocID="{97352A87-114A-4BE2-9CFF-9333349023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12ABD55-B3CA-4480-BEA1-8687C69B6836}" type="pres">
      <dgm:prSet presAssocID="{97352A87-114A-4BE2-9CFF-933334902348}" presName="spaceRect" presStyleCnt="0"/>
      <dgm:spPr/>
    </dgm:pt>
    <dgm:pt modelId="{15216FBA-739B-4186-8641-B2161339A422}" type="pres">
      <dgm:prSet presAssocID="{97352A87-114A-4BE2-9CFF-933334902348}" presName="parTx" presStyleLbl="revTx" presStyleIdx="3" presStyleCnt="5">
        <dgm:presLayoutVars>
          <dgm:chMax val="0"/>
          <dgm:chPref val="0"/>
        </dgm:presLayoutVars>
      </dgm:prSet>
      <dgm:spPr/>
    </dgm:pt>
    <dgm:pt modelId="{50DC489E-1EDD-467D-8DE3-CF546EB141D9}" type="pres">
      <dgm:prSet presAssocID="{C7E17EBE-7E75-4631-B0C2-52D4B0A75688}" presName="sibTrans" presStyleCnt="0"/>
      <dgm:spPr/>
    </dgm:pt>
    <dgm:pt modelId="{EF8985A0-A541-425E-B7DB-3F5C324098FD}" type="pres">
      <dgm:prSet presAssocID="{FBAAE22D-0728-43EC-9448-4AFD6389B93B}" presName="compNode" presStyleCnt="0"/>
      <dgm:spPr/>
    </dgm:pt>
    <dgm:pt modelId="{C515C90A-F30D-4D5F-958D-FEBFAB9C1088}" type="pres">
      <dgm:prSet presAssocID="{FBAAE22D-0728-43EC-9448-4AFD6389B93B}" presName="bgRect" presStyleLbl="bgShp" presStyleIdx="4" presStyleCnt="5"/>
      <dgm:spPr/>
    </dgm:pt>
    <dgm:pt modelId="{A5BB5912-30A0-4B33-BF9F-3BBAB6FE536D}" type="pres">
      <dgm:prSet presAssocID="{FBAAE22D-0728-43EC-9448-4AFD6389B9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DD2EFD15-1350-4E3E-9C83-8F0BA573BCDC}" type="pres">
      <dgm:prSet presAssocID="{FBAAE22D-0728-43EC-9448-4AFD6389B93B}" presName="spaceRect" presStyleCnt="0"/>
      <dgm:spPr/>
    </dgm:pt>
    <dgm:pt modelId="{23530B36-0CD8-4486-9590-CED3BA40F7FE}" type="pres">
      <dgm:prSet presAssocID="{FBAAE22D-0728-43EC-9448-4AFD6389B93B}" presName="parTx" presStyleLbl="revTx" presStyleIdx="4" presStyleCnt="5">
        <dgm:presLayoutVars>
          <dgm:chMax val="0"/>
          <dgm:chPref val="0"/>
        </dgm:presLayoutVars>
      </dgm:prSet>
      <dgm:spPr/>
    </dgm:pt>
  </dgm:ptLst>
  <dgm:cxnLst>
    <dgm:cxn modelId="{403AC824-EA50-47B0-B615-874BF508F5B3}" srcId="{E14AC990-8917-414C-B3C4-EBD34B3CAD81}" destId="{FBAAE22D-0728-43EC-9448-4AFD6389B93B}" srcOrd="4" destOrd="0" parTransId="{22AE250A-2278-40C0-B054-14B2E8B8C5CD}" sibTransId="{9AEC7161-C160-428C-8F99-55F9085592A8}"/>
    <dgm:cxn modelId="{F87E7726-9440-4074-B05C-32AE23E8CE94}" type="presOf" srcId="{87580C78-215B-4B83-9C21-FE2EEE1B3457}" destId="{7BD3A0D5-0005-4F71-8195-5FE4AF921B27}" srcOrd="0" destOrd="0" presId="urn:microsoft.com/office/officeart/2018/2/layout/IconVerticalSolidList"/>
    <dgm:cxn modelId="{A3F97534-28B1-4830-B4AF-BC2067E5A236}" srcId="{E14AC990-8917-414C-B3C4-EBD34B3CAD81}" destId="{3C24B620-5C9F-419D-B8DB-5BDF296607AC}" srcOrd="0" destOrd="0" parTransId="{77D2F298-6E48-485F-A86E-2CD06C8C95CF}" sibTransId="{8ACB30E7-BB99-4C54-A63D-70C47F72BD87}"/>
    <dgm:cxn modelId="{67F68063-322B-42E2-A1BD-2DDF49D41B94}" type="presOf" srcId="{FBAAE22D-0728-43EC-9448-4AFD6389B93B}" destId="{23530B36-0CD8-4486-9590-CED3BA40F7FE}" srcOrd="0" destOrd="0" presId="urn:microsoft.com/office/officeart/2018/2/layout/IconVerticalSolidList"/>
    <dgm:cxn modelId="{5C685859-879E-45EA-9E19-23F11FDD25A2}" type="presOf" srcId="{3C24B620-5C9F-419D-B8DB-5BDF296607AC}" destId="{BDC6FCE1-631D-418D-8361-C3BCBABDF217}" srcOrd="0" destOrd="0" presId="urn:microsoft.com/office/officeart/2018/2/layout/IconVerticalSolidList"/>
    <dgm:cxn modelId="{91F83B7B-3605-4E18-9B0C-99168435C392}" type="presOf" srcId="{E14AC990-8917-414C-B3C4-EBD34B3CAD81}" destId="{93E24FDA-FCB4-4E1B-92C5-5D935388E089}" srcOrd="0" destOrd="0" presId="urn:microsoft.com/office/officeart/2018/2/layout/IconVerticalSolidList"/>
    <dgm:cxn modelId="{270BB58D-26D8-45EE-AC7B-9C07E8B37104}" srcId="{E14AC990-8917-414C-B3C4-EBD34B3CAD81}" destId="{97352A87-114A-4BE2-9CFF-933334902348}" srcOrd="3" destOrd="0" parTransId="{913EF4A4-E969-4221-9E32-3030E9DC3232}" sibTransId="{C7E17EBE-7E75-4631-B0C2-52D4B0A75688}"/>
    <dgm:cxn modelId="{651B4794-9AC7-492F-A1F0-F8AAC51295C4}" type="presOf" srcId="{7549FB03-2BDF-4D13-88EA-4F5B2D9C54C7}" destId="{80E335FA-E55E-473D-B0D8-7A71AA4164BC}" srcOrd="0" destOrd="0" presId="urn:microsoft.com/office/officeart/2018/2/layout/IconVerticalSolidList"/>
    <dgm:cxn modelId="{E8702998-1A10-4AEC-81AC-9B1C70762A6C}" type="presOf" srcId="{97352A87-114A-4BE2-9CFF-933334902348}" destId="{15216FBA-739B-4186-8641-B2161339A422}" srcOrd="0" destOrd="0" presId="urn:microsoft.com/office/officeart/2018/2/layout/IconVerticalSolidList"/>
    <dgm:cxn modelId="{94634DA7-20EE-4DBF-ACF4-D4F1C8EBA188}" srcId="{E14AC990-8917-414C-B3C4-EBD34B3CAD81}" destId="{87580C78-215B-4B83-9C21-FE2EEE1B3457}" srcOrd="1" destOrd="0" parTransId="{05E5ECFD-ABF3-4E08-89A7-72D5304BB723}" sibTransId="{B178A05B-45CA-4CE7-A88F-316714B71C85}"/>
    <dgm:cxn modelId="{FA8E4CEE-D9F3-4933-BCC1-4B100702A4AF}" srcId="{E14AC990-8917-414C-B3C4-EBD34B3CAD81}" destId="{7549FB03-2BDF-4D13-88EA-4F5B2D9C54C7}" srcOrd="2" destOrd="0" parTransId="{A03D0D5D-46FB-4552-8F63-237DA2646E4C}" sibTransId="{E849DC83-22B2-429B-800E-7CA77A414C36}"/>
    <dgm:cxn modelId="{B850FF33-C90C-4FE8-B137-E3681196AC10}" type="presParOf" srcId="{93E24FDA-FCB4-4E1B-92C5-5D935388E089}" destId="{6ACF8E03-E465-45FE-9804-ECFC69C2D991}" srcOrd="0" destOrd="0" presId="urn:microsoft.com/office/officeart/2018/2/layout/IconVerticalSolidList"/>
    <dgm:cxn modelId="{B56ABEC8-3C67-4F38-997D-B00825C848D1}" type="presParOf" srcId="{6ACF8E03-E465-45FE-9804-ECFC69C2D991}" destId="{08CA4EA8-8102-47F4-9C40-2F28E6698C4C}" srcOrd="0" destOrd="0" presId="urn:microsoft.com/office/officeart/2018/2/layout/IconVerticalSolidList"/>
    <dgm:cxn modelId="{797EA315-11D7-4600-8F64-3E2719C148F1}" type="presParOf" srcId="{6ACF8E03-E465-45FE-9804-ECFC69C2D991}" destId="{E16EB7EC-3C59-4F1B-974D-5D2255914C02}" srcOrd="1" destOrd="0" presId="urn:microsoft.com/office/officeart/2018/2/layout/IconVerticalSolidList"/>
    <dgm:cxn modelId="{A9805E61-935A-4D21-B3C8-7F9696E8D552}" type="presParOf" srcId="{6ACF8E03-E465-45FE-9804-ECFC69C2D991}" destId="{4A02B764-7BD4-42A1-822D-CBE74F05F7E8}" srcOrd="2" destOrd="0" presId="urn:microsoft.com/office/officeart/2018/2/layout/IconVerticalSolidList"/>
    <dgm:cxn modelId="{FAAF7F7D-CFA2-4183-82A6-9852D6321A15}" type="presParOf" srcId="{6ACF8E03-E465-45FE-9804-ECFC69C2D991}" destId="{BDC6FCE1-631D-418D-8361-C3BCBABDF217}" srcOrd="3" destOrd="0" presId="urn:microsoft.com/office/officeart/2018/2/layout/IconVerticalSolidList"/>
    <dgm:cxn modelId="{67F557E6-D65F-46D1-B1D2-D7481CADF135}" type="presParOf" srcId="{93E24FDA-FCB4-4E1B-92C5-5D935388E089}" destId="{F7768C9E-0B68-4F38-A093-61A704E8D462}" srcOrd="1" destOrd="0" presId="urn:microsoft.com/office/officeart/2018/2/layout/IconVerticalSolidList"/>
    <dgm:cxn modelId="{7653B0A3-FE86-4501-88D4-A2FFDBB01CA0}" type="presParOf" srcId="{93E24FDA-FCB4-4E1B-92C5-5D935388E089}" destId="{7DF6BFC8-6890-4F05-AC10-749CC77CA626}" srcOrd="2" destOrd="0" presId="urn:microsoft.com/office/officeart/2018/2/layout/IconVerticalSolidList"/>
    <dgm:cxn modelId="{744127C7-DC22-45ED-ADAC-30257C347E4E}" type="presParOf" srcId="{7DF6BFC8-6890-4F05-AC10-749CC77CA626}" destId="{E29F0163-E4A1-4ED3-B776-ADCDC1AB2C9C}" srcOrd="0" destOrd="0" presId="urn:microsoft.com/office/officeart/2018/2/layout/IconVerticalSolidList"/>
    <dgm:cxn modelId="{B15522E5-7800-4C74-9C1F-88B995A7EA41}" type="presParOf" srcId="{7DF6BFC8-6890-4F05-AC10-749CC77CA626}" destId="{C7BFE329-C286-4ED5-B545-263A6EEFB29A}" srcOrd="1" destOrd="0" presId="urn:microsoft.com/office/officeart/2018/2/layout/IconVerticalSolidList"/>
    <dgm:cxn modelId="{546FFB03-F4EA-40A8-89D4-AE958796ADCE}" type="presParOf" srcId="{7DF6BFC8-6890-4F05-AC10-749CC77CA626}" destId="{7C4E5975-5C75-49CA-BA60-E8733A1E9709}" srcOrd="2" destOrd="0" presId="urn:microsoft.com/office/officeart/2018/2/layout/IconVerticalSolidList"/>
    <dgm:cxn modelId="{12040DA2-F84D-4D87-883D-7F5D5E864D60}" type="presParOf" srcId="{7DF6BFC8-6890-4F05-AC10-749CC77CA626}" destId="{7BD3A0D5-0005-4F71-8195-5FE4AF921B27}" srcOrd="3" destOrd="0" presId="urn:microsoft.com/office/officeart/2018/2/layout/IconVerticalSolidList"/>
    <dgm:cxn modelId="{3F51EA9C-E2AC-48AE-867B-AF2D8C858005}" type="presParOf" srcId="{93E24FDA-FCB4-4E1B-92C5-5D935388E089}" destId="{FC63A406-66A6-4AD8-8ACA-D3B3C6F5B44D}" srcOrd="3" destOrd="0" presId="urn:microsoft.com/office/officeart/2018/2/layout/IconVerticalSolidList"/>
    <dgm:cxn modelId="{2B1FCFA8-0F9A-4BA5-850C-D00E1BA275FA}" type="presParOf" srcId="{93E24FDA-FCB4-4E1B-92C5-5D935388E089}" destId="{162E74F2-760E-4D0B-9967-8BBDC01C51A7}" srcOrd="4" destOrd="0" presId="urn:microsoft.com/office/officeart/2018/2/layout/IconVerticalSolidList"/>
    <dgm:cxn modelId="{A1EE0918-9422-4273-83AF-860CE13B0894}" type="presParOf" srcId="{162E74F2-760E-4D0B-9967-8BBDC01C51A7}" destId="{7CCCD8A7-8AB0-4ACE-BED9-D993CF0AE266}" srcOrd="0" destOrd="0" presId="urn:microsoft.com/office/officeart/2018/2/layout/IconVerticalSolidList"/>
    <dgm:cxn modelId="{857E1FC6-B775-4976-B034-BE479F1844BA}" type="presParOf" srcId="{162E74F2-760E-4D0B-9967-8BBDC01C51A7}" destId="{A839AB38-3B04-43C0-AE4E-8DA91EC3248A}" srcOrd="1" destOrd="0" presId="urn:microsoft.com/office/officeart/2018/2/layout/IconVerticalSolidList"/>
    <dgm:cxn modelId="{5469940A-F631-4F7A-B928-7DBAC3708AED}" type="presParOf" srcId="{162E74F2-760E-4D0B-9967-8BBDC01C51A7}" destId="{79701B34-5E46-4957-9D5E-589DDB998F69}" srcOrd="2" destOrd="0" presId="urn:microsoft.com/office/officeart/2018/2/layout/IconVerticalSolidList"/>
    <dgm:cxn modelId="{E746789B-BD87-44C7-A8D8-C6323E7E1954}" type="presParOf" srcId="{162E74F2-760E-4D0B-9967-8BBDC01C51A7}" destId="{80E335FA-E55E-473D-B0D8-7A71AA4164BC}" srcOrd="3" destOrd="0" presId="urn:microsoft.com/office/officeart/2018/2/layout/IconVerticalSolidList"/>
    <dgm:cxn modelId="{CFABB7E5-2FB2-4DCB-88CB-0CEADB54573A}" type="presParOf" srcId="{93E24FDA-FCB4-4E1B-92C5-5D935388E089}" destId="{07F352B4-3D5A-4DA1-B1A1-5A1FC32DAC73}" srcOrd="5" destOrd="0" presId="urn:microsoft.com/office/officeart/2018/2/layout/IconVerticalSolidList"/>
    <dgm:cxn modelId="{7DCA00DC-D048-45A0-8B4F-D4291D7D0925}" type="presParOf" srcId="{93E24FDA-FCB4-4E1B-92C5-5D935388E089}" destId="{746EFE30-50A6-46BD-A1CA-F8F70BFE8861}" srcOrd="6" destOrd="0" presId="urn:microsoft.com/office/officeart/2018/2/layout/IconVerticalSolidList"/>
    <dgm:cxn modelId="{827A99EA-F23C-43A6-8AC6-BE40683AF255}" type="presParOf" srcId="{746EFE30-50A6-46BD-A1CA-F8F70BFE8861}" destId="{D6036C04-F262-4F4D-B4DC-1135D5ACD938}" srcOrd="0" destOrd="0" presId="urn:microsoft.com/office/officeart/2018/2/layout/IconVerticalSolidList"/>
    <dgm:cxn modelId="{8C0751B6-2F9F-49EC-A553-9795DF3A8FCE}" type="presParOf" srcId="{746EFE30-50A6-46BD-A1CA-F8F70BFE8861}" destId="{01F3F754-BEE8-4FAD-88F7-C62C5AA3F7ED}" srcOrd="1" destOrd="0" presId="urn:microsoft.com/office/officeart/2018/2/layout/IconVerticalSolidList"/>
    <dgm:cxn modelId="{9EFA5996-58E4-4275-8DC3-2BF6BEEFEFA5}" type="presParOf" srcId="{746EFE30-50A6-46BD-A1CA-F8F70BFE8861}" destId="{A12ABD55-B3CA-4480-BEA1-8687C69B6836}" srcOrd="2" destOrd="0" presId="urn:microsoft.com/office/officeart/2018/2/layout/IconVerticalSolidList"/>
    <dgm:cxn modelId="{922483CD-F185-43C7-9152-C6AFC929A3F0}" type="presParOf" srcId="{746EFE30-50A6-46BD-A1CA-F8F70BFE8861}" destId="{15216FBA-739B-4186-8641-B2161339A422}" srcOrd="3" destOrd="0" presId="urn:microsoft.com/office/officeart/2018/2/layout/IconVerticalSolidList"/>
    <dgm:cxn modelId="{B4027857-CE4A-478F-B644-30C23BD3A0F3}" type="presParOf" srcId="{93E24FDA-FCB4-4E1B-92C5-5D935388E089}" destId="{50DC489E-1EDD-467D-8DE3-CF546EB141D9}" srcOrd="7" destOrd="0" presId="urn:microsoft.com/office/officeart/2018/2/layout/IconVerticalSolidList"/>
    <dgm:cxn modelId="{B40EEAB8-C7C5-4BFF-9D48-DC93BF720049}" type="presParOf" srcId="{93E24FDA-FCB4-4E1B-92C5-5D935388E089}" destId="{EF8985A0-A541-425E-B7DB-3F5C324098FD}" srcOrd="8" destOrd="0" presId="urn:microsoft.com/office/officeart/2018/2/layout/IconVerticalSolidList"/>
    <dgm:cxn modelId="{90C5D7FF-5F2D-49D4-9DD9-F482969EBAD2}" type="presParOf" srcId="{EF8985A0-A541-425E-B7DB-3F5C324098FD}" destId="{C515C90A-F30D-4D5F-958D-FEBFAB9C1088}" srcOrd="0" destOrd="0" presId="urn:microsoft.com/office/officeart/2018/2/layout/IconVerticalSolidList"/>
    <dgm:cxn modelId="{8FAE5304-1046-437F-AE80-784D70336A5C}" type="presParOf" srcId="{EF8985A0-A541-425E-B7DB-3F5C324098FD}" destId="{A5BB5912-30A0-4B33-BF9F-3BBAB6FE536D}" srcOrd="1" destOrd="0" presId="urn:microsoft.com/office/officeart/2018/2/layout/IconVerticalSolidList"/>
    <dgm:cxn modelId="{5685A828-4880-44D9-A4D3-E9B142C6CB85}" type="presParOf" srcId="{EF8985A0-A541-425E-B7DB-3F5C324098FD}" destId="{DD2EFD15-1350-4E3E-9C83-8F0BA573BCDC}" srcOrd="2" destOrd="0" presId="urn:microsoft.com/office/officeart/2018/2/layout/IconVerticalSolidList"/>
    <dgm:cxn modelId="{42A44269-D7AF-4E04-83B3-68D2EC2BC0AF}" type="presParOf" srcId="{EF8985A0-A541-425E-B7DB-3F5C324098FD}" destId="{23530B36-0CD8-4486-9590-CED3BA40F7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A4EA8-8102-47F4-9C40-2F28E6698C4C}">
      <dsp:nvSpPr>
        <dsp:cNvPr id="0" name=""/>
        <dsp:cNvSpPr/>
      </dsp:nvSpPr>
      <dsp:spPr>
        <a:xfrm>
          <a:off x="0" y="5511"/>
          <a:ext cx="7561922" cy="1173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EB7EC-3C59-4F1B-974D-5D2255914C02}">
      <dsp:nvSpPr>
        <dsp:cNvPr id="0" name=""/>
        <dsp:cNvSpPr/>
      </dsp:nvSpPr>
      <dsp:spPr>
        <a:xfrm>
          <a:off x="355112" y="269644"/>
          <a:ext cx="645658" cy="6456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C6FCE1-631D-418D-8361-C3BCBABDF217}">
      <dsp:nvSpPr>
        <dsp:cNvPr id="0" name=""/>
        <dsp:cNvSpPr/>
      </dsp:nvSpPr>
      <dsp:spPr>
        <a:xfrm>
          <a:off x="1355882" y="5511"/>
          <a:ext cx="6206039" cy="117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40" tIns="124240" rIns="124240" bIns="124240" numCol="1" spcCol="1270" anchor="ctr" anchorCtr="0">
          <a:noAutofit/>
        </a:bodyPr>
        <a:lstStyle/>
        <a:p>
          <a:pPr marL="0" lvl="0" indent="0" algn="l" defTabSz="800100">
            <a:lnSpc>
              <a:spcPct val="90000"/>
            </a:lnSpc>
            <a:spcBef>
              <a:spcPct val="0"/>
            </a:spcBef>
            <a:spcAft>
              <a:spcPct val="35000"/>
            </a:spcAft>
            <a:buNone/>
          </a:pPr>
          <a:r>
            <a:rPr lang="en-US" sz="1800" kern="1200"/>
            <a:t>Random Forest Classifier:</a:t>
          </a:r>
          <a:br>
            <a:rPr lang="en-US" sz="1800" kern="1200"/>
          </a:br>
          <a:r>
            <a:rPr lang="en-US" sz="1800" kern="1200"/>
            <a:t>A Random Forest model is trained on a balanced subset of the EMNIST dataset to improve accuracy and prevent overfitting.</a:t>
          </a:r>
        </a:p>
      </dsp:txBody>
      <dsp:txXfrm>
        <a:off x="1355882" y="5511"/>
        <a:ext cx="6206039" cy="1173924"/>
      </dsp:txXfrm>
    </dsp:sp>
    <dsp:sp modelId="{E29F0163-E4A1-4ED3-B776-ADCDC1AB2C9C}">
      <dsp:nvSpPr>
        <dsp:cNvPr id="0" name=""/>
        <dsp:cNvSpPr/>
      </dsp:nvSpPr>
      <dsp:spPr>
        <a:xfrm>
          <a:off x="0" y="1472917"/>
          <a:ext cx="7561922" cy="1173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FE329-C286-4ED5-B545-263A6EEFB29A}">
      <dsp:nvSpPr>
        <dsp:cNvPr id="0" name=""/>
        <dsp:cNvSpPr/>
      </dsp:nvSpPr>
      <dsp:spPr>
        <a:xfrm>
          <a:off x="355112" y="1737050"/>
          <a:ext cx="645658" cy="6456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D3A0D5-0005-4F71-8195-5FE4AF921B27}">
      <dsp:nvSpPr>
        <dsp:cNvPr id="0" name=""/>
        <dsp:cNvSpPr/>
      </dsp:nvSpPr>
      <dsp:spPr>
        <a:xfrm>
          <a:off x="1355882" y="1472917"/>
          <a:ext cx="6206039" cy="117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40" tIns="124240" rIns="124240" bIns="124240" numCol="1" spcCol="1270" anchor="ctr" anchorCtr="0">
          <a:noAutofit/>
        </a:bodyPr>
        <a:lstStyle/>
        <a:p>
          <a:pPr marL="0" lvl="0" indent="0" algn="l" defTabSz="800100">
            <a:lnSpc>
              <a:spcPct val="90000"/>
            </a:lnSpc>
            <a:spcBef>
              <a:spcPct val="0"/>
            </a:spcBef>
            <a:spcAft>
              <a:spcPct val="35000"/>
            </a:spcAft>
            <a:buNone/>
          </a:pPr>
          <a:r>
            <a:rPr lang="en-US" sz="1800" kern="1200"/>
            <a:t>Training and Validation Split:</a:t>
          </a:r>
          <a:br>
            <a:rPr lang="en-US" sz="1800" kern="1200"/>
          </a:br>
          <a:r>
            <a:rPr lang="en-US" sz="1800" kern="1200"/>
            <a:t>The data is split into training and testing sets to evaluate the model’s performance.</a:t>
          </a:r>
        </a:p>
      </dsp:txBody>
      <dsp:txXfrm>
        <a:off x="1355882" y="1472917"/>
        <a:ext cx="6206039" cy="1173924"/>
      </dsp:txXfrm>
    </dsp:sp>
    <dsp:sp modelId="{7CCCD8A7-8AB0-4ACE-BED9-D993CF0AE266}">
      <dsp:nvSpPr>
        <dsp:cNvPr id="0" name=""/>
        <dsp:cNvSpPr/>
      </dsp:nvSpPr>
      <dsp:spPr>
        <a:xfrm>
          <a:off x="0" y="2940322"/>
          <a:ext cx="7561922" cy="1173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9AB38-3B04-43C0-AE4E-8DA91EC3248A}">
      <dsp:nvSpPr>
        <dsp:cNvPr id="0" name=""/>
        <dsp:cNvSpPr/>
      </dsp:nvSpPr>
      <dsp:spPr>
        <a:xfrm>
          <a:off x="355112" y="3204455"/>
          <a:ext cx="645658" cy="6456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335FA-E55E-473D-B0D8-7A71AA4164BC}">
      <dsp:nvSpPr>
        <dsp:cNvPr id="0" name=""/>
        <dsp:cNvSpPr/>
      </dsp:nvSpPr>
      <dsp:spPr>
        <a:xfrm>
          <a:off x="1355882" y="2940322"/>
          <a:ext cx="6206039" cy="117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40" tIns="124240" rIns="124240" bIns="124240" numCol="1" spcCol="1270" anchor="ctr" anchorCtr="0">
          <a:noAutofit/>
        </a:bodyPr>
        <a:lstStyle/>
        <a:p>
          <a:pPr marL="0" lvl="0" indent="0" algn="l" defTabSz="800100">
            <a:lnSpc>
              <a:spcPct val="90000"/>
            </a:lnSpc>
            <a:spcBef>
              <a:spcPct val="0"/>
            </a:spcBef>
            <a:spcAft>
              <a:spcPct val="35000"/>
            </a:spcAft>
            <a:buNone/>
          </a:pPr>
          <a:r>
            <a:rPr lang="en-US" sz="1800" kern="1200"/>
            <a:t>Model Evaluation:</a:t>
          </a:r>
          <a:br>
            <a:rPr lang="en-US" sz="1800" kern="1200"/>
          </a:br>
          <a:r>
            <a:rPr lang="en-US" sz="1800" kern="1200"/>
            <a:t>Accuracy metrics are used to assess the model, and its performance is tracked across different training set sizes.</a:t>
          </a:r>
        </a:p>
      </dsp:txBody>
      <dsp:txXfrm>
        <a:off x="1355882" y="2940322"/>
        <a:ext cx="6206039" cy="1173924"/>
      </dsp:txXfrm>
    </dsp:sp>
    <dsp:sp modelId="{D6036C04-F262-4F4D-B4DC-1135D5ACD938}">
      <dsp:nvSpPr>
        <dsp:cNvPr id="0" name=""/>
        <dsp:cNvSpPr/>
      </dsp:nvSpPr>
      <dsp:spPr>
        <a:xfrm>
          <a:off x="0" y="4407728"/>
          <a:ext cx="7561922" cy="1173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3F754-BEE8-4FAD-88F7-C62C5AA3F7ED}">
      <dsp:nvSpPr>
        <dsp:cNvPr id="0" name=""/>
        <dsp:cNvSpPr/>
      </dsp:nvSpPr>
      <dsp:spPr>
        <a:xfrm>
          <a:off x="355112" y="4671861"/>
          <a:ext cx="645658" cy="6456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16FBA-739B-4186-8641-B2161339A422}">
      <dsp:nvSpPr>
        <dsp:cNvPr id="0" name=""/>
        <dsp:cNvSpPr/>
      </dsp:nvSpPr>
      <dsp:spPr>
        <a:xfrm>
          <a:off x="1355882" y="4407728"/>
          <a:ext cx="6206039" cy="117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40" tIns="124240" rIns="124240" bIns="124240" numCol="1" spcCol="1270" anchor="ctr" anchorCtr="0">
          <a:noAutofit/>
        </a:bodyPr>
        <a:lstStyle/>
        <a:p>
          <a:pPr marL="0" lvl="0" indent="0" algn="l" defTabSz="800100">
            <a:lnSpc>
              <a:spcPct val="90000"/>
            </a:lnSpc>
            <a:spcBef>
              <a:spcPct val="0"/>
            </a:spcBef>
            <a:spcAft>
              <a:spcPct val="35000"/>
            </a:spcAft>
            <a:buNone/>
          </a:pPr>
          <a:r>
            <a:rPr lang="en-US" sz="1800" kern="1200"/>
            <a:t>Visualization:</a:t>
          </a:r>
          <a:br>
            <a:rPr lang="en-US" sz="1800" kern="1200"/>
          </a:br>
          <a:r>
            <a:rPr lang="en-US" sz="1800" kern="1200"/>
            <a:t>Plots like accuracy vs. training size are used to visualize the model’s generalization performance.</a:t>
          </a:r>
        </a:p>
      </dsp:txBody>
      <dsp:txXfrm>
        <a:off x="1355882" y="4407728"/>
        <a:ext cx="6206039" cy="1173924"/>
      </dsp:txXfrm>
    </dsp:sp>
    <dsp:sp modelId="{C515C90A-F30D-4D5F-958D-FEBFAB9C1088}">
      <dsp:nvSpPr>
        <dsp:cNvPr id="0" name=""/>
        <dsp:cNvSpPr/>
      </dsp:nvSpPr>
      <dsp:spPr>
        <a:xfrm>
          <a:off x="0" y="5875134"/>
          <a:ext cx="7561922" cy="1173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B5912-30A0-4B33-BF9F-3BBAB6FE536D}">
      <dsp:nvSpPr>
        <dsp:cNvPr id="0" name=""/>
        <dsp:cNvSpPr/>
      </dsp:nvSpPr>
      <dsp:spPr>
        <a:xfrm>
          <a:off x="355112" y="6139267"/>
          <a:ext cx="645658" cy="6456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530B36-0CD8-4486-9590-CED3BA40F7FE}">
      <dsp:nvSpPr>
        <dsp:cNvPr id="0" name=""/>
        <dsp:cNvSpPr/>
      </dsp:nvSpPr>
      <dsp:spPr>
        <a:xfrm>
          <a:off x="1355882" y="5875134"/>
          <a:ext cx="6206039" cy="117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40" tIns="124240" rIns="124240" bIns="124240" numCol="1" spcCol="1270" anchor="ctr" anchorCtr="0">
          <a:noAutofit/>
        </a:bodyPr>
        <a:lstStyle/>
        <a:p>
          <a:pPr marL="0" lvl="0" indent="0" algn="l" defTabSz="800100">
            <a:lnSpc>
              <a:spcPct val="90000"/>
            </a:lnSpc>
            <a:spcBef>
              <a:spcPct val="0"/>
            </a:spcBef>
            <a:spcAft>
              <a:spcPct val="35000"/>
            </a:spcAft>
            <a:buNone/>
          </a:pPr>
          <a:r>
            <a:rPr lang="en-US" sz="1800" kern="1200"/>
            <a:t>Data Preprocessing:</a:t>
          </a:r>
          <a:br>
            <a:rPr lang="en-US" sz="1800" kern="1200"/>
          </a:br>
          <a:r>
            <a:rPr lang="en-US" sz="1800" kern="1200"/>
            <a:t>The data is already preprocessed, so the notebook focuses on model training and evaluation.</a:t>
          </a:r>
        </a:p>
      </dsp:txBody>
      <dsp:txXfrm>
        <a:off x="1355882" y="5875134"/>
        <a:ext cx="6206039" cy="1173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4T20:29:40.20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1043 275,'0'-1,"0"0,0-1,1 1,-1 0,1-1,-1 1,1 0,0 0,-1-1,1 1,0 0,0 0,0 0,0 0,0 0,0 0,0 0,0 1,0-1,1 0,-1 0,2 0,33-13,-28 12,458-136,-445 133,-15 4,-1 0,1 0,0 0,-1-1,1 0,-1 0,9-5,-14 4,-10 0,-8 2,0 1,-1 0,1 1,-23 4,14-1,-684 49,2-44,643-11,56-1,16-2,21-4,0 0,33-4,-31 7,381-75,-346 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4T20:29:40.5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1,'4'8,"6"10,0 10,3 17,6 15,9 14,3 6,1 20,9 22,7 20,-1 14,3 5,-3 1,-6-6,-5-19,-10-28,-4-25,-7-27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4T20:31:25.31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57 192,'511'-31,"-9"-39,-119 14,-296 44,108-10,-168 23,-27-1,0 0,0 0,0 0,0 0,0 0,0 0,0 0,1 0,-1 0,0 0,0 0,0 0,0 0,0 0,0 0,0 0,1 0,-1 0,0 0,0 0,0 0,0 0,0 1,0-1,0 0,0 0,0 0,1 0,-1 0,0 0,0 0,0 0,0 1,0-1,0 0,0 0,0 0,0 0,0 0,0 0,0 0,0 1,0-1,0 0,0 0,0 0,0 0,0 0,0 0,0 1,-14 6,-28 8,-50 10,70-19,-260 61,-2-13,-305 19,186-47,368-21,35-5,0 0,0 0,0 0,0 0,0 0,0 0,0 0,0 0,0 0,0 0,0 1,1-1,-1 0,0 0,0 0,0 0,0 0,0 0,0 0,0 0,0 0,0 0,0 1,0-1,0 0,0 0,0 0,0 0,0 0,0 0,0 0,0 0,0 0,0 1,0-1,0 0,0 0,0 0,0 0,0 0,0 0,0 0,0 0,0 0,0 0,-1 1,1-1,0 0,0 0,0 0,0 0,0 0,0 0,0 0,0 0,0 0,0 0,-1 0,1 0,0 0,0 0,0 0,0 0,0 0,0 0,0 0,22 6,74 7,159 0,-167-10,662 44,-657-33,-90-14,0 1,0-1,0 1,0 0,0 0,0 0,-1 1,1-1,4 3,-6-3,-1-1,0 0,0 1,1-1,-1 0,0 1,0-1,1 0,-1 1,0-1,0 1,0-1,0 0,0 1,0-1,0 1,0-1,0 1,0-1,0 0,0 1,0-1,0 1,0-1,0 1,0-1,0 0,0 1,-1-1,1 0,0 1,0-1,0 1,-1-1,1 0,0 0,-1 1,-4 3,0 0,0-1,-1 1,1-1,-1 0,1-1,-7 2,-72 24,-144 27,135-36,49-9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4T20:31:26.0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3012 1756,'-4'5,"0"0,0 0,0 0,1 1,0-1,0 1,0 0,1 0,-2 7,-12 60,10-37,-13 36,-2 0,-49 108,-27 33,-201 325,296-534,-108 162,106-160,-1 0,1 0,-1 0,-1 0,1-1,-1 0,-12 9,17-14,0 1,0-1,-1 1,1-1,0 1,-1-1,1 0,0 0,-1 1,1-1,0 0,-1 0,1-1,0 1,-1 0,1 0,0-1,-1 1,-1-1,1-1,-1 1,1-1,0 0,0 0,0 0,0 0,0 0,1 0,-1 0,0-1,1 1,0 0,-2-4,-6-18,2-1,0 1,2-1,-5-50,5 43,-50-575,35 0,22 161,41 4,53 28,-71 334,5 1,75-145,-97 209,0 1,1 1,18-21,-26 33,0-1,0 1,1 0,-1 0,1 0,0-1,-1 1,1 1,0-1,-1 0,1 0,3 0,-4 1,0 0,0 0,0 0,-1 0,1 0,0 0,0 0,0 1,-1-1,1 0,0 0,0 1,-1-1,1 1,0-1,-1 0,1 1,0 0,-1-1,1 1,0 0,2 3,-1 1,0-1,1 1,-1-1,-1 1,1 0,-1 0,1 8,7 53,-2 129,-6-167,-2 130,-6 1,-7-2,-7 0,-60 228,45-262,-6-2,-5-2,-114 205,121-257,-2-2,-4-2,-2-2,-3-2,-2-3,-2-1,-98 72,118-103,-1 0,-1-3,-1-1,0-2,-2-1,0-2,-1-2,0-2,-67 10,41-14,-1-2,0-4,1-2,-1-3,1-4,0-2,-82-24,-137-59,5-18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53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3" name="Text 0"/>
          <p:cNvSpPr/>
          <p:nvPr/>
        </p:nvSpPr>
        <p:spPr>
          <a:xfrm>
            <a:off x="6280190" y="1262420"/>
            <a:ext cx="7556421" cy="3912870"/>
          </a:xfrm>
          <a:prstGeom prst="rect">
            <a:avLst/>
          </a:prstGeom>
          <a:noFill/>
          <a:ln/>
        </p:spPr>
        <p:txBody>
          <a:bodyPr wrap="square" lIns="0" tIns="0" rIns="0" bIns="0" rtlCol="0" anchor="t"/>
          <a:lstStyle/>
          <a:p>
            <a:pPr marL="0" indent="0">
              <a:lnSpc>
                <a:spcPts val="7700"/>
              </a:lnSpc>
              <a:buNone/>
            </a:pPr>
            <a:r>
              <a:rPr lang="en-US" sz="6150" dirty="0">
                <a:solidFill>
                  <a:srgbClr val="1B1B27"/>
                </a:solidFill>
                <a:latin typeface="Raleway" pitchFamily="34" charset="0"/>
                <a:ea typeface="Raleway" pitchFamily="34" charset="-122"/>
                <a:cs typeface="Raleway" pitchFamily="34" charset="-120"/>
              </a:rPr>
              <a:t>Exploring Handwritten Digit Recognition with EMNIST</a:t>
            </a:r>
            <a:endParaRPr lang="en-US" sz="6150" dirty="0"/>
          </a:p>
        </p:txBody>
      </p:sp>
      <p:sp>
        <p:nvSpPr>
          <p:cNvPr id="4" name="Text 1"/>
          <p:cNvSpPr/>
          <p:nvPr/>
        </p:nvSpPr>
        <p:spPr>
          <a:xfrm>
            <a:off x="6280190" y="551545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presentation explores the EMNIST dataset, a more complex version of the classic MNIST dataset. We'll delve into the process of building a robust handwritten digit recognition model using a Support Vector Machine with an RBF kernel.</a:t>
            </a:r>
            <a:endParaRPr lang="en-US" sz="1750"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065DE8C-8AAE-C3B0-780B-E7BF04F0A418}"/>
                  </a:ext>
                </a:extLst>
              </p14:cNvPr>
              <p14:cNvContentPartPr/>
              <p14:nvPr/>
            </p14:nvContentPartPr>
            <p14:xfrm>
              <a:off x="2409545" y="3392345"/>
              <a:ext cx="593280" cy="99360"/>
            </p14:xfrm>
          </p:contentPart>
        </mc:Choice>
        <mc:Fallback xmlns="">
          <p:pic>
            <p:nvPicPr>
              <p:cNvPr id="11" name="Ink 10">
                <a:extLst>
                  <a:ext uri="{FF2B5EF4-FFF2-40B4-BE49-F238E27FC236}">
                    <a16:creationId xmlns:a16="http://schemas.microsoft.com/office/drawing/2014/main" id="{7065DE8C-8AAE-C3B0-780B-E7BF04F0A418}"/>
                  </a:ext>
                </a:extLst>
              </p:cNvPr>
              <p:cNvPicPr/>
              <p:nvPr/>
            </p:nvPicPr>
            <p:blipFill>
              <a:blip r:embed="rId4"/>
              <a:stretch>
                <a:fillRect/>
              </a:stretch>
            </p:blipFill>
            <p:spPr>
              <a:xfrm>
                <a:off x="2319545" y="3212705"/>
                <a:ext cx="77292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6483C413-8BAB-7D20-2B57-091F57DD435D}"/>
                  </a:ext>
                </a:extLst>
              </p14:cNvPr>
              <p14:cNvContentPartPr/>
              <p14:nvPr/>
            </p14:nvContentPartPr>
            <p14:xfrm>
              <a:off x="2618345" y="3391265"/>
              <a:ext cx="187560" cy="612000"/>
            </p14:xfrm>
          </p:contentPart>
        </mc:Choice>
        <mc:Fallback xmlns="">
          <p:pic>
            <p:nvPicPr>
              <p:cNvPr id="12" name="Ink 11">
                <a:extLst>
                  <a:ext uri="{FF2B5EF4-FFF2-40B4-BE49-F238E27FC236}">
                    <a16:creationId xmlns:a16="http://schemas.microsoft.com/office/drawing/2014/main" id="{6483C413-8BAB-7D20-2B57-091F57DD435D}"/>
                  </a:ext>
                </a:extLst>
              </p:cNvPr>
              <p:cNvPicPr/>
              <p:nvPr/>
            </p:nvPicPr>
            <p:blipFill>
              <a:blip r:embed="rId6"/>
              <a:stretch>
                <a:fillRect/>
              </a:stretch>
            </p:blipFill>
            <p:spPr>
              <a:xfrm>
                <a:off x="2528345" y="3211625"/>
                <a:ext cx="367200" cy="97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BB6594B-FED0-F26B-19EE-6FC122319430}"/>
                  </a:ext>
                </a:extLst>
              </p14:cNvPr>
              <p14:cNvContentPartPr/>
              <p14:nvPr/>
            </p14:nvContentPartPr>
            <p14:xfrm>
              <a:off x="9397505" y="5924062"/>
              <a:ext cx="635400" cy="198360"/>
            </p14:xfrm>
          </p:contentPart>
        </mc:Choice>
        <mc:Fallback xmlns="">
          <p:pic>
            <p:nvPicPr>
              <p:cNvPr id="20" name="Ink 19">
                <a:extLst>
                  <a:ext uri="{FF2B5EF4-FFF2-40B4-BE49-F238E27FC236}">
                    <a16:creationId xmlns:a16="http://schemas.microsoft.com/office/drawing/2014/main" id="{5BB6594B-FED0-F26B-19EE-6FC122319430}"/>
                  </a:ext>
                </a:extLst>
              </p:cNvPr>
              <p:cNvPicPr/>
              <p:nvPr/>
            </p:nvPicPr>
            <p:blipFill>
              <a:blip r:embed="rId8"/>
              <a:stretch>
                <a:fillRect/>
              </a:stretch>
            </p:blipFill>
            <p:spPr>
              <a:xfrm>
                <a:off x="9307865" y="5744422"/>
                <a:ext cx="81504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AB109807-D1C6-C3C1-59F2-F068F00B2F4C}"/>
                  </a:ext>
                </a:extLst>
              </p14:cNvPr>
              <p14:cNvContentPartPr/>
              <p14:nvPr/>
            </p14:nvContentPartPr>
            <p14:xfrm>
              <a:off x="8566625" y="5511142"/>
              <a:ext cx="1084320" cy="1162800"/>
            </p14:xfrm>
          </p:contentPart>
        </mc:Choice>
        <mc:Fallback xmlns="">
          <p:pic>
            <p:nvPicPr>
              <p:cNvPr id="21" name="Ink 20">
                <a:extLst>
                  <a:ext uri="{FF2B5EF4-FFF2-40B4-BE49-F238E27FC236}">
                    <a16:creationId xmlns:a16="http://schemas.microsoft.com/office/drawing/2014/main" id="{AB109807-D1C6-C3C1-59F2-F068F00B2F4C}"/>
                  </a:ext>
                </a:extLst>
              </p:cNvPr>
              <p:cNvPicPr/>
              <p:nvPr/>
            </p:nvPicPr>
            <p:blipFill>
              <a:blip r:embed="rId10"/>
              <a:stretch>
                <a:fillRect/>
              </a:stretch>
            </p:blipFill>
            <p:spPr>
              <a:xfrm>
                <a:off x="8476985" y="5331502"/>
                <a:ext cx="1263960" cy="1522440"/>
              </a:xfrm>
              <a:prstGeom prst="rect">
                <a:avLst/>
              </a:prstGeom>
            </p:spPr>
          </p:pic>
        </mc:Fallback>
      </mc:AlternateContent>
      <p:pic>
        <p:nvPicPr>
          <p:cNvPr id="24" name="Picture 23">
            <a:extLst>
              <a:ext uri="{FF2B5EF4-FFF2-40B4-BE49-F238E27FC236}">
                <a16:creationId xmlns:a16="http://schemas.microsoft.com/office/drawing/2014/main" id="{F08DEF9F-FD74-44F9-01A3-458D69C8D74C}"/>
              </a:ext>
            </a:extLst>
          </p:cNvPr>
          <p:cNvPicPr>
            <a:picLocks noChangeAspect="1"/>
          </p:cNvPicPr>
          <p:nvPr/>
        </p:nvPicPr>
        <p:blipFill>
          <a:blip r:embed="rId11"/>
          <a:stretch>
            <a:fillRect/>
          </a:stretch>
        </p:blipFill>
        <p:spPr>
          <a:xfrm>
            <a:off x="0" y="0"/>
            <a:ext cx="5898230" cy="822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74294"/>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Conclusion: A Powerful Handwritten Digit Recognition Model</a:t>
            </a:r>
            <a:endParaRPr lang="en-US" sz="4450" dirty="0"/>
          </a:p>
        </p:txBody>
      </p:sp>
      <p:sp>
        <p:nvSpPr>
          <p:cNvPr id="4" name="Text 1"/>
          <p:cNvSpPr/>
          <p:nvPr/>
        </p:nvSpPr>
        <p:spPr>
          <a:xfrm>
            <a:off x="6280190" y="4440793"/>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SVM model with an RBF kernel, combined with Random Forest tuned through 5-fold cross-validation, demonstrates strong generalization capabilities on the EMNIST dataset. This robust model, achieving an accuracy of ~84%, showcases the power of SVM in effectively addressing the complexities of handwritten digit recognition.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793790" y="722590"/>
            <a:ext cx="10596205"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Support Vector Machine with RBF Kernel</a:t>
            </a:r>
            <a:endParaRPr lang="en-US" sz="4450" dirty="0"/>
          </a:p>
        </p:txBody>
      </p:sp>
      <p:sp>
        <p:nvSpPr>
          <p:cNvPr id="3" name="Text 1"/>
          <p:cNvSpPr/>
          <p:nvPr/>
        </p:nvSpPr>
        <p:spPr>
          <a:xfrm>
            <a:off x="793790" y="1884997"/>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We employ a Support Vector Machine (SVM) with an RBF kernel for its ability to handle complex, non-linear decision boundaries. The RBF kernel maps the data into a higher-dimensional space, allowing for better separation between digit classes.</a:t>
            </a:r>
            <a:endParaRPr lang="en-US" sz="1750" dirty="0"/>
          </a:p>
        </p:txBody>
      </p:sp>
      <p:sp>
        <p:nvSpPr>
          <p:cNvPr id="4" name="Text 2"/>
          <p:cNvSpPr/>
          <p:nvPr/>
        </p:nvSpPr>
        <p:spPr>
          <a:xfrm>
            <a:off x="793790" y="309276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SVM</a:t>
            </a:r>
            <a:endParaRPr lang="en-US" sz="2200" dirty="0"/>
          </a:p>
        </p:txBody>
      </p:sp>
      <p:sp>
        <p:nvSpPr>
          <p:cNvPr id="5" name="Text 3"/>
          <p:cNvSpPr/>
          <p:nvPr/>
        </p:nvSpPr>
        <p:spPr>
          <a:xfrm>
            <a:off x="479501" y="3245005"/>
            <a:ext cx="4557611" cy="4783873"/>
          </a:xfrm>
          <a:prstGeom prst="rect">
            <a:avLst/>
          </a:prstGeom>
          <a:noFill/>
          <a:ln/>
        </p:spPr>
        <p:txBody>
          <a:bodyPr wrap="square" lIns="0" tIns="0" rIns="0" bIns="0" rtlCol="0" anchor="t"/>
          <a:lstStyle/>
          <a:p>
            <a:pPr>
              <a:lnSpc>
                <a:spcPts val="2850"/>
              </a:lnSpc>
            </a:pPr>
            <a:endParaRPr lang="en-US" sz="1750" dirty="0">
              <a:solidFill>
                <a:srgbClr val="3C3939"/>
              </a:solidFill>
              <a:latin typeface="Roboto" pitchFamily="34" charset="0"/>
              <a:ea typeface="Roboto" pitchFamily="34" charset="-122"/>
              <a:cs typeface="Roboto" pitchFamily="34" charset="-120"/>
            </a:endParaRP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SVMs are used for classification </a:t>
            </a:r>
            <a:r>
              <a:rPr lang="en-US" sz="1750">
                <a:solidFill>
                  <a:srgbClr val="3C3939"/>
                </a:solidFill>
                <a:latin typeface="Roboto" pitchFamily="34" charset="0"/>
                <a:ea typeface="Roboto" pitchFamily="34" charset="-122"/>
                <a:cs typeface="Roboto" pitchFamily="34" charset="-120"/>
              </a:rPr>
              <a:t>tasks.</a:t>
            </a:r>
            <a:endParaRPr lang="en-US" sz="1750" dirty="0">
              <a:solidFill>
                <a:srgbClr val="3C3939"/>
              </a:solidFill>
              <a:latin typeface="Roboto" pitchFamily="34" charset="0"/>
              <a:ea typeface="Roboto" pitchFamily="34" charset="-122"/>
              <a:cs typeface="Roboto" pitchFamily="34" charset="-120"/>
            </a:endParaRP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They find an optimal hyperplane to separate classes.</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goal is to maximize the margin between classes.</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SVMs work well with high-dimensional data..        </a:t>
            </a:r>
            <a:endParaRPr lang="en-US" sz="1750" dirty="0"/>
          </a:p>
        </p:txBody>
      </p:sp>
      <p:sp>
        <p:nvSpPr>
          <p:cNvPr id="6" name="Text 4"/>
          <p:cNvSpPr/>
          <p:nvPr/>
        </p:nvSpPr>
        <p:spPr>
          <a:xfrm>
            <a:off x="5332928" y="309276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RBF Kernel</a:t>
            </a:r>
            <a:endParaRPr lang="en-US" sz="2200" dirty="0"/>
          </a:p>
        </p:txBody>
      </p:sp>
      <p:sp>
        <p:nvSpPr>
          <p:cNvPr id="7" name="Text 5"/>
          <p:cNvSpPr/>
          <p:nvPr/>
        </p:nvSpPr>
        <p:spPr>
          <a:xfrm>
            <a:off x="5168998" y="3245005"/>
            <a:ext cx="4292403" cy="4716966"/>
          </a:xfrm>
          <a:prstGeom prst="rect">
            <a:avLst/>
          </a:prstGeom>
          <a:noFill/>
          <a:ln/>
        </p:spPr>
        <p:txBody>
          <a:bodyPr wrap="square" lIns="0" tIns="0" rIns="0" bIns="0" rtlCol="0" anchor="t"/>
          <a:lstStyle/>
          <a:p>
            <a:pPr>
              <a:lnSpc>
                <a:spcPts val="2850"/>
              </a:lnSpc>
            </a:pPr>
            <a:endParaRPr lang="en-US" sz="1750" dirty="0"/>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The RBF kernel is widely used in SVMs for non-linear data.</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It measures similarity based on distance between data points.</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Gamma controls kernel width and decision boundary smoothness.</a:t>
            </a:r>
          </a:p>
        </p:txBody>
      </p:sp>
      <p:sp>
        <p:nvSpPr>
          <p:cNvPr id="8" name="Text 6"/>
          <p:cNvSpPr/>
          <p:nvPr/>
        </p:nvSpPr>
        <p:spPr>
          <a:xfrm>
            <a:off x="9872067" y="309276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EMNIST Dataset</a:t>
            </a:r>
            <a:endParaRPr lang="en-US" sz="2200" dirty="0"/>
          </a:p>
        </p:txBody>
      </p:sp>
      <p:sp>
        <p:nvSpPr>
          <p:cNvPr id="9" name="Text 7"/>
          <p:cNvSpPr/>
          <p:nvPr/>
        </p:nvSpPr>
        <p:spPr>
          <a:xfrm>
            <a:off x="9872066" y="3673912"/>
            <a:ext cx="4557611" cy="4354966"/>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EMNIST dataset includes handwritten digits and letters.</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It's larger and more complex than MNIST.</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Robust models are needed for accurate classification..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01040" y="552569"/>
            <a:ext cx="5400199" cy="625912"/>
          </a:xfrm>
          <a:prstGeom prst="rect">
            <a:avLst/>
          </a:prstGeom>
          <a:noFill/>
          <a:ln/>
        </p:spPr>
        <p:txBody>
          <a:bodyPr wrap="none" lIns="0" tIns="0" rIns="0" bIns="0" rtlCol="0" anchor="t"/>
          <a:lstStyle/>
          <a:p>
            <a:pPr marL="0" indent="0">
              <a:lnSpc>
                <a:spcPts val="4900"/>
              </a:lnSpc>
              <a:buNone/>
            </a:pPr>
            <a:r>
              <a:rPr lang="en-US" sz="3900" dirty="0">
                <a:solidFill>
                  <a:srgbClr val="1B1B27"/>
                </a:solidFill>
                <a:latin typeface="Raleway" pitchFamily="34" charset="0"/>
                <a:ea typeface="Raleway" pitchFamily="34" charset="-122"/>
                <a:cs typeface="Raleway" pitchFamily="34" charset="-120"/>
              </a:rPr>
              <a:t>5-Fold Cross-Validation</a:t>
            </a:r>
            <a:endParaRPr lang="en-US" sz="3900" dirty="0"/>
          </a:p>
        </p:txBody>
      </p:sp>
      <p:sp>
        <p:nvSpPr>
          <p:cNvPr id="3" name="Text 1"/>
          <p:cNvSpPr/>
          <p:nvPr/>
        </p:nvSpPr>
        <p:spPr>
          <a:xfrm>
            <a:off x="701040" y="1579007"/>
            <a:ext cx="13228320" cy="961192"/>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To ensure the robustness and generalizability of our SVM model, we employ 5-fold cross-validation. This technique involves splitting the data into 5 folds and iteratively training the model on 4 folds while testing on the remaining fold. This process is repeated 5 times, with a different fold used for testing each time.</a:t>
            </a:r>
            <a:endParaRPr lang="en-US" sz="1550" dirty="0"/>
          </a:p>
        </p:txBody>
      </p:sp>
      <p:sp>
        <p:nvSpPr>
          <p:cNvPr id="4" name="Shape 2"/>
          <p:cNvSpPr/>
          <p:nvPr/>
        </p:nvSpPr>
        <p:spPr>
          <a:xfrm>
            <a:off x="701040" y="5381387"/>
            <a:ext cx="13228320" cy="22860"/>
          </a:xfrm>
          <a:prstGeom prst="roundRect">
            <a:avLst>
              <a:gd name="adj" fmla="val 368023"/>
            </a:avLst>
          </a:prstGeom>
          <a:solidFill>
            <a:srgbClr val="C7C7D0"/>
          </a:solidFill>
          <a:ln/>
        </p:spPr>
        <p:txBody>
          <a:bodyPr/>
          <a:lstStyle/>
          <a:p>
            <a:endParaRPr lang="en-GB"/>
          </a:p>
        </p:txBody>
      </p:sp>
      <p:sp>
        <p:nvSpPr>
          <p:cNvPr id="5" name="Shape 3"/>
          <p:cNvSpPr/>
          <p:nvPr/>
        </p:nvSpPr>
        <p:spPr>
          <a:xfrm>
            <a:off x="3946446" y="4680406"/>
            <a:ext cx="22860" cy="701040"/>
          </a:xfrm>
          <a:prstGeom prst="roundRect">
            <a:avLst>
              <a:gd name="adj" fmla="val 368023"/>
            </a:avLst>
          </a:prstGeom>
          <a:solidFill>
            <a:srgbClr val="C7C7D0"/>
          </a:solidFill>
          <a:ln/>
        </p:spPr>
        <p:txBody>
          <a:bodyPr/>
          <a:lstStyle/>
          <a:p>
            <a:endParaRPr lang="en-GB"/>
          </a:p>
        </p:txBody>
      </p:sp>
      <p:sp>
        <p:nvSpPr>
          <p:cNvPr id="6" name="Shape 4"/>
          <p:cNvSpPr/>
          <p:nvPr/>
        </p:nvSpPr>
        <p:spPr>
          <a:xfrm>
            <a:off x="3732609" y="5156061"/>
            <a:ext cx="450652" cy="450652"/>
          </a:xfrm>
          <a:prstGeom prst="roundRect">
            <a:avLst>
              <a:gd name="adj" fmla="val 18669"/>
            </a:avLst>
          </a:prstGeom>
          <a:solidFill>
            <a:srgbClr val="E1E1EA"/>
          </a:solidFill>
          <a:ln w="7620">
            <a:solidFill>
              <a:srgbClr val="C7C7D0"/>
            </a:solidFill>
            <a:prstDash val="solid"/>
          </a:ln>
        </p:spPr>
        <p:txBody>
          <a:bodyPr/>
          <a:lstStyle/>
          <a:p>
            <a:endParaRPr lang="en-GB"/>
          </a:p>
        </p:txBody>
      </p:sp>
      <p:sp>
        <p:nvSpPr>
          <p:cNvPr id="7" name="Text 5"/>
          <p:cNvSpPr/>
          <p:nvPr/>
        </p:nvSpPr>
        <p:spPr>
          <a:xfrm>
            <a:off x="3893582" y="5231070"/>
            <a:ext cx="128588" cy="300514"/>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1</a:t>
            </a:r>
            <a:endParaRPr lang="en-US" sz="2350" dirty="0"/>
          </a:p>
        </p:txBody>
      </p:sp>
      <p:sp>
        <p:nvSpPr>
          <p:cNvPr id="8" name="Text 6"/>
          <p:cNvSpPr/>
          <p:nvPr/>
        </p:nvSpPr>
        <p:spPr>
          <a:xfrm>
            <a:off x="2706172" y="3406259"/>
            <a:ext cx="2503765" cy="312896"/>
          </a:xfrm>
          <a:prstGeom prst="rect">
            <a:avLst/>
          </a:prstGeom>
          <a:noFill/>
          <a:ln/>
        </p:spPr>
        <p:txBody>
          <a:bodyPr wrap="none" lIns="0" tIns="0" rIns="0" bIns="0" rtlCol="0" anchor="t"/>
          <a:lstStyle/>
          <a:p>
            <a:pPr marL="0" indent="0" algn="ctr">
              <a:lnSpc>
                <a:spcPts val="2450"/>
              </a:lnSpc>
              <a:buNone/>
            </a:pPr>
            <a:r>
              <a:rPr lang="en-US" sz="1950" dirty="0">
                <a:solidFill>
                  <a:srgbClr val="3C3939"/>
                </a:solidFill>
                <a:latin typeface="Raleway" pitchFamily="34" charset="0"/>
                <a:ea typeface="Raleway" pitchFamily="34" charset="-122"/>
                <a:cs typeface="Raleway" pitchFamily="34" charset="-120"/>
              </a:rPr>
              <a:t>Step 1: Split</a:t>
            </a:r>
            <a:endParaRPr lang="en-US" sz="1950" dirty="0"/>
          </a:p>
        </p:txBody>
      </p:sp>
      <p:sp>
        <p:nvSpPr>
          <p:cNvPr id="9" name="Text 7"/>
          <p:cNvSpPr/>
          <p:nvPr/>
        </p:nvSpPr>
        <p:spPr>
          <a:xfrm>
            <a:off x="901303" y="3839289"/>
            <a:ext cx="6113502" cy="640794"/>
          </a:xfrm>
          <a:prstGeom prst="rect">
            <a:avLst/>
          </a:prstGeom>
          <a:noFill/>
          <a:ln/>
        </p:spPr>
        <p:txBody>
          <a:bodyPr wrap="square" lIns="0" tIns="0" rIns="0" bIns="0" rtlCol="0" anchor="t"/>
          <a:lstStyle/>
          <a:p>
            <a:pPr marL="0" indent="0" algn="ctr">
              <a:lnSpc>
                <a:spcPts val="2500"/>
              </a:lnSpc>
              <a:buNone/>
            </a:pPr>
            <a:r>
              <a:rPr lang="en-US" sz="1550" dirty="0">
                <a:solidFill>
                  <a:srgbClr val="3C3939"/>
                </a:solidFill>
                <a:latin typeface="Roboto" pitchFamily="34" charset="0"/>
                <a:ea typeface="Roboto" pitchFamily="34" charset="-122"/>
                <a:cs typeface="Roboto" pitchFamily="34" charset="-120"/>
              </a:rPr>
              <a:t>The dataset is randomly divided into 5 equal-sized folds, ensuring that each fold represents the distribution of the original data.</a:t>
            </a:r>
            <a:endParaRPr lang="en-US" sz="1550" dirty="0"/>
          </a:p>
        </p:txBody>
      </p:sp>
      <p:sp>
        <p:nvSpPr>
          <p:cNvPr id="10" name="Shape 8"/>
          <p:cNvSpPr/>
          <p:nvPr/>
        </p:nvSpPr>
        <p:spPr>
          <a:xfrm>
            <a:off x="7303532" y="5381327"/>
            <a:ext cx="22860" cy="701040"/>
          </a:xfrm>
          <a:prstGeom prst="roundRect">
            <a:avLst>
              <a:gd name="adj" fmla="val 368023"/>
            </a:avLst>
          </a:prstGeom>
          <a:solidFill>
            <a:srgbClr val="C7C7D0"/>
          </a:solidFill>
          <a:ln/>
        </p:spPr>
        <p:txBody>
          <a:bodyPr/>
          <a:lstStyle/>
          <a:p>
            <a:endParaRPr lang="en-GB"/>
          </a:p>
        </p:txBody>
      </p:sp>
      <p:sp>
        <p:nvSpPr>
          <p:cNvPr id="11" name="Shape 9"/>
          <p:cNvSpPr/>
          <p:nvPr/>
        </p:nvSpPr>
        <p:spPr>
          <a:xfrm>
            <a:off x="7089696" y="5156061"/>
            <a:ext cx="450652" cy="450652"/>
          </a:xfrm>
          <a:prstGeom prst="roundRect">
            <a:avLst>
              <a:gd name="adj" fmla="val 18669"/>
            </a:avLst>
          </a:prstGeom>
          <a:solidFill>
            <a:srgbClr val="E1E1EA"/>
          </a:solidFill>
          <a:ln w="7620">
            <a:solidFill>
              <a:srgbClr val="C7C7D0"/>
            </a:solidFill>
            <a:prstDash val="solid"/>
          </a:ln>
        </p:spPr>
        <p:txBody>
          <a:bodyPr/>
          <a:lstStyle/>
          <a:p>
            <a:endParaRPr lang="en-GB"/>
          </a:p>
        </p:txBody>
      </p:sp>
      <p:sp>
        <p:nvSpPr>
          <p:cNvPr id="12" name="Text 10"/>
          <p:cNvSpPr/>
          <p:nvPr/>
        </p:nvSpPr>
        <p:spPr>
          <a:xfrm>
            <a:off x="7236738" y="5231070"/>
            <a:ext cx="156567" cy="300514"/>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2</a:t>
            </a:r>
            <a:endParaRPr lang="en-US" sz="2350" dirty="0"/>
          </a:p>
        </p:txBody>
      </p:sp>
      <p:sp>
        <p:nvSpPr>
          <p:cNvPr id="13" name="Text 11"/>
          <p:cNvSpPr/>
          <p:nvPr/>
        </p:nvSpPr>
        <p:spPr>
          <a:xfrm>
            <a:off x="6063258" y="6282690"/>
            <a:ext cx="2503765" cy="312896"/>
          </a:xfrm>
          <a:prstGeom prst="rect">
            <a:avLst/>
          </a:prstGeom>
          <a:noFill/>
          <a:ln/>
        </p:spPr>
        <p:txBody>
          <a:bodyPr wrap="none" lIns="0" tIns="0" rIns="0" bIns="0" rtlCol="0" anchor="t"/>
          <a:lstStyle/>
          <a:p>
            <a:pPr marL="0" indent="0" algn="ctr">
              <a:lnSpc>
                <a:spcPts val="2450"/>
              </a:lnSpc>
              <a:buNone/>
            </a:pPr>
            <a:r>
              <a:rPr lang="en-US" sz="1950" dirty="0">
                <a:solidFill>
                  <a:srgbClr val="3C3939"/>
                </a:solidFill>
                <a:latin typeface="Raleway" pitchFamily="34" charset="0"/>
                <a:ea typeface="Raleway" pitchFamily="34" charset="-122"/>
                <a:cs typeface="Raleway" pitchFamily="34" charset="-120"/>
              </a:rPr>
              <a:t>Step 2: Train and Test</a:t>
            </a:r>
            <a:endParaRPr lang="en-US" sz="1950" dirty="0"/>
          </a:p>
        </p:txBody>
      </p:sp>
      <p:sp>
        <p:nvSpPr>
          <p:cNvPr id="14" name="Text 12"/>
          <p:cNvSpPr/>
          <p:nvPr/>
        </p:nvSpPr>
        <p:spPr>
          <a:xfrm>
            <a:off x="4258389" y="6715720"/>
            <a:ext cx="6113502" cy="961192"/>
          </a:xfrm>
          <a:prstGeom prst="rect">
            <a:avLst/>
          </a:prstGeom>
          <a:noFill/>
          <a:ln/>
        </p:spPr>
        <p:txBody>
          <a:bodyPr wrap="square" lIns="0" tIns="0" rIns="0" bIns="0" rtlCol="0" anchor="t"/>
          <a:lstStyle/>
          <a:p>
            <a:pPr marL="0" indent="0" algn="ctr">
              <a:lnSpc>
                <a:spcPts val="2500"/>
              </a:lnSpc>
              <a:buNone/>
            </a:pPr>
            <a:r>
              <a:rPr lang="en-US" sz="1550" dirty="0">
                <a:solidFill>
                  <a:srgbClr val="3C3939"/>
                </a:solidFill>
                <a:latin typeface="Roboto" pitchFamily="34" charset="0"/>
                <a:ea typeface="Roboto" pitchFamily="34" charset="-122"/>
                <a:cs typeface="Roboto" pitchFamily="34" charset="-120"/>
              </a:rPr>
              <a:t>In each iteration, the model is trained on 4 folds and evaluated on the remaining fold. This process is repeated 5 times, with a different fold held out for testing in each iteration.</a:t>
            </a:r>
            <a:endParaRPr lang="en-US" sz="1550" dirty="0"/>
          </a:p>
        </p:txBody>
      </p:sp>
      <p:sp>
        <p:nvSpPr>
          <p:cNvPr id="15" name="Shape 13"/>
          <p:cNvSpPr/>
          <p:nvPr/>
        </p:nvSpPr>
        <p:spPr>
          <a:xfrm>
            <a:off x="10660737" y="4680406"/>
            <a:ext cx="22860" cy="701040"/>
          </a:xfrm>
          <a:prstGeom prst="roundRect">
            <a:avLst>
              <a:gd name="adj" fmla="val 368023"/>
            </a:avLst>
          </a:prstGeom>
          <a:solidFill>
            <a:srgbClr val="C7C7D0"/>
          </a:solidFill>
          <a:ln/>
        </p:spPr>
        <p:txBody>
          <a:bodyPr/>
          <a:lstStyle/>
          <a:p>
            <a:endParaRPr lang="en-GB"/>
          </a:p>
        </p:txBody>
      </p:sp>
      <p:sp>
        <p:nvSpPr>
          <p:cNvPr id="16" name="Shape 14"/>
          <p:cNvSpPr/>
          <p:nvPr/>
        </p:nvSpPr>
        <p:spPr>
          <a:xfrm>
            <a:off x="10446901" y="5156061"/>
            <a:ext cx="450652" cy="450652"/>
          </a:xfrm>
          <a:prstGeom prst="roundRect">
            <a:avLst>
              <a:gd name="adj" fmla="val 18669"/>
            </a:avLst>
          </a:prstGeom>
          <a:solidFill>
            <a:srgbClr val="E1E1EA"/>
          </a:solidFill>
          <a:ln w="7620">
            <a:solidFill>
              <a:srgbClr val="C7C7D0"/>
            </a:solidFill>
            <a:prstDash val="solid"/>
          </a:ln>
        </p:spPr>
        <p:txBody>
          <a:bodyPr/>
          <a:lstStyle/>
          <a:p>
            <a:endParaRPr lang="en-GB"/>
          </a:p>
        </p:txBody>
      </p:sp>
      <p:sp>
        <p:nvSpPr>
          <p:cNvPr id="17" name="Text 15"/>
          <p:cNvSpPr/>
          <p:nvPr/>
        </p:nvSpPr>
        <p:spPr>
          <a:xfrm>
            <a:off x="10591919" y="5231070"/>
            <a:ext cx="160496" cy="300514"/>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3</a:t>
            </a:r>
            <a:endParaRPr lang="en-US" sz="2350" dirty="0"/>
          </a:p>
        </p:txBody>
      </p:sp>
      <p:sp>
        <p:nvSpPr>
          <p:cNvPr id="18" name="Text 16"/>
          <p:cNvSpPr/>
          <p:nvPr/>
        </p:nvSpPr>
        <p:spPr>
          <a:xfrm>
            <a:off x="8993505" y="2765465"/>
            <a:ext cx="3357682" cy="312896"/>
          </a:xfrm>
          <a:prstGeom prst="rect">
            <a:avLst/>
          </a:prstGeom>
          <a:noFill/>
          <a:ln/>
        </p:spPr>
        <p:txBody>
          <a:bodyPr wrap="none" lIns="0" tIns="0" rIns="0" bIns="0" rtlCol="0" anchor="t"/>
          <a:lstStyle/>
          <a:p>
            <a:pPr marL="0" indent="0" algn="ctr">
              <a:lnSpc>
                <a:spcPts val="2450"/>
              </a:lnSpc>
              <a:buNone/>
            </a:pPr>
            <a:r>
              <a:rPr lang="en-US" sz="1950" dirty="0">
                <a:solidFill>
                  <a:srgbClr val="3C3939"/>
                </a:solidFill>
                <a:latin typeface="Raleway" pitchFamily="34" charset="0"/>
                <a:ea typeface="Raleway" pitchFamily="34" charset="-122"/>
                <a:cs typeface="Raleway" pitchFamily="34" charset="-120"/>
              </a:rPr>
              <a:t>Step 3: Average Performance</a:t>
            </a:r>
            <a:endParaRPr lang="en-US" sz="1950" dirty="0"/>
          </a:p>
        </p:txBody>
      </p:sp>
      <p:sp>
        <p:nvSpPr>
          <p:cNvPr id="19" name="Text 17"/>
          <p:cNvSpPr/>
          <p:nvPr/>
        </p:nvSpPr>
        <p:spPr>
          <a:xfrm>
            <a:off x="7615595" y="3198495"/>
            <a:ext cx="6113502" cy="1281589"/>
          </a:xfrm>
          <a:prstGeom prst="rect">
            <a:avLst/>
          </a:prstGeom>
          <a:noFill/>
          <a:ln/>
        </p:spPr>
        <p:txBody>
          <a:bodyPr wrap="square" lIns="0" tIns="0" rIns="0" bIns="0" rtlCol="0" anchor="t"/>
          <a:lstStyle/>
          <a:p>
            <a:pPr marL="0" indent="0" algn="ctr">
              <a:lnSpc>
                <a:spcPts val="2500"/>
              </a:lnSpc>
              <a:buNone/>
            </a:pPr>
            <a:r>
              <a:rPr lang="en-US" sz="1550" dirty="0">
                <a:solidFill>
                  <a:srgbClr val="3C3939"/>
                </a:solidFill>
                <a:latin typeface="Roboto" pitchFamily="34" charset="0"/>
                <a:ea typeface="Roboto" pitchFamily="34" charset="-122"/>
                <a:cs typeface="Roboto" pitchFamily="34" charset="-120"/>
              </a:rPr>
              <a:t>The accuracy scores obtained from each iteration are averaged to provide a reliable estimate of the model's performance. This average accuracy score reflects the model's ability to generalize to unseen data.</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6982"/>
          </a:xfrm>
          <a:prstGeom prst="rect">
            <a:avLst/>
          </a:prstGeom>
        </p:spPr>
      </p:pic>
      <p:sp>
        <p:nvSpPr>
          <p:cNvPr id="3" name="Text 0"/>
          <p:cNvSpPr/>
          <p:nvPr/>
        </p:nvSpPr>
        <p:spPr>
          <a:xfrm>
            <a:off x="757357" y="595074"/>
            <a:ext cx="7629287" cy="1352550"/>
          </a:xfrm>
          <a:prstGeom prst="rect">
            <a:avLst/>
          </a:prstGeom>
          <a:noFill/>
          <a:ln/>
        </p:spPr>
        <p:txBody>
          <a:bodyPr wrap="square" lIns="0" tIns="0" rIns="0" bIns="0" rtlCol="0" anchor="t"/>
          <a:lstStyle/>
          <a:p>
            <a:pPr marL="0" indent="0">
              <a:lnSpc>
                <a:spcPts val="5300"/>
              </a:lnSpc>
              <a:buNone/>
            </a:pPr>
            <a:r>
              <a:rPr lang="en-US" sz="4250" dirty="0">
                <a:solidFill>
                  <a:srgbClr val="1B1B27"/>
                </a:solidFill>
                <a:latin typeface="Raleway" pitchFamily="34" charset="0"/>
                <a:ea typeface="Raleway" pitchFamily="34" charset="-122"/>
                <a:cs typeface="Raleway" pitchFamily="34" charset="-120"/>
              </a:rPr>
              <a:t>Accuracy as the Evaluation Metric</a:t>
            </a:r>
            <a:endParaRPr lang="en-US" sz="4250" dirty="0"/>
          </a:p>
        </p:txBody>
      </p:sp>
      <p:sp>
        <p:nvSpPr>
          <p:cNvPr id="4" name="Text 1"/>
          <p:cNvSpPr/>
          <p:nvPr/>
        </p:nvSpPr>
        <p:spPr>
          <a:xfrm>
            <a:off x="757357" y="2272189"/>
            <a:ext cx="7629287" cy="1384935"/>
          </a:xfrm>
          <a:prstGeom prst="rect">
            <a:avLst/>
          </a:prstGeom>
          <a:noFill/>
          <a:ln/>
        </p:spPr>
        <p:txBody>
          <a:bodyPr wrap="squar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is the primary evaluation metric for our handwritten digit recognition model. It measures the percentage of correctly classified digits. We use accuracy to assess the model's ability to distinguish between different digits in the EMNIST dataset.</a:t>
            </a:r>
            <a:endParaRPr lang="en-US" sz="1700" dirty="0"/>
          </a:p>
        </p:txBody>
      </p:sp>
      <p:sp>
        <p:nvSpPr>
          <p:cNvPr id="5" name="Shape 2"/>
          <p:cNvSpPr/>
          <p:nvPr/>
        </p:nvSpPr>
        <p:spPr>
          <a:xfrm>
            <a:off x="757357" y="3900488"/>
            <a:ext cx="7629287" cy="3741420"/>
          </a:xfrm>
          <a:prstGeom prst="roundRect">
            <a:avLst>
              <a:gd name="adj" fmla="val 2429"/>
            </a:avLst>
          </a:prstGeom>
          <a:noFill/>
          <a:ln w="7620">
            <a:solidFill>
              <a:srgbClr val="000000">
                <a:alpha val="8000"/>
              </a:srgbClr>
            </a:solidFill>
            <a:prstDash val="solid"/>
          </a:ln>
        </p:spPr>
        <p:txBody>
          <a:bodyPr/>
          <a:lstStyle/>
          <a:p>
            <a:endParaRPr lang="en-GB"/>
          </a:p>
        </p:txBody>
      </p:sp>
      <p:sp>
        <p:nvSpPr>
          <p:cNvPr id="6" name="Shape 3"/>
          <p:cNvSpPr/>
          <p:nvPr/>
        </p:nvSpPr>
        <p:spPr>
          <a:xfrm>
            <a:off x="764977" y="3908108"/>
            <a:ext cx="7614047" cy="621030"/>
          </a:xfrm>
          <a:prstGeom prst="rect">
            <a:avLst/>
          </a:prstGeom>
          <a:solidFill>
            <a:srgbClr val="FFFFFF">
              <a:alpha val="4000"/>
            </a:srgbClr>
          </a:solidFill>
          <a:ln/>
        </p:spPr>
        <p:txBody>
          <a:bodyPr/>
          <a:lstStyle/>
          <a:p>
            <a:endParaRPr lang="en-GB"/>
          </a:p>
        </p:txBody>
      </p:sp>
      <p:sp>
        <p:nvSpPr>
          <p:cNvPr id="7" name="Text 4"/>
          <p:cNvSpPr/>
          <p:nvPr/>
        </p:nvSpPr>
        <p:spPr>
          <a:xfrm>
            <a:off x="981313" y="404550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Fold 1</a:t>
            </a:r>
            <a:endParaRPr lang="en-US" sz="1700" dirty="0"/>
          </a:p>
        </p:txBody>
      </p:sp>
      <p:sp>
        <p:nvSpPr>
          <p:cNvPr id="8" name="Text 5"/>
          <p:cNvSpPr/>
          <p:nvPr/>
        </p:nvSpPr>
        <p:spPr>
          <a:xfrm>
            <a:off x="4792147" y="404550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60.91%</a:t>
            </a:r>
            <a:endParaRPr lang="en-US" sz="1700" dirty="0"/>
          </a:p>
        </p:txBody>
      </p:sp>
      <p:sp>
        <p:nvSpPr>
          <p:cNvPr id="9" name="Shape 6"/>
          <p:cNvSpPr/>
          <p:nvPr/>
        </p:nvSpPr>
        <p:spPr>
          <a:xfrm>
            <a:off x="764977" y="4529138"/>
            <a:ext cx="7614047" cy="621030"/>
          </a:xfrm>
          <a:prstGeom prst="rect">
            <a:avLst/>
          </a:prstGeom>
          <a:solidFill>
            <a:srgbClr val="000000">
              <a:alpha val="4000"/>
            </a:srgbClr>
          </a:solidFill>
          <a:ln/>
        </p:spPr>
        <p:txBody>
          <a:bodyPr/>
          <a:lstStyle/>
          <a:p>
            <a:endParaRPr lang="en-GB"/>
          </a:p>
        </p:txBody>
      </p:sp>
      <p:sp>
        <p:nvSpPr>
          <p:cNvPr id="10" name="Text 7"/>
          <p:cNvSpPr/>
          <p:nvPr/>
        </p:nvSpPr>
        <p:spPr>
          <a:xfrm>
            <a:off x="981313" y="466653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Fold 2</a:t>
            </a:r>
            <a:endParaRPr lang="en-US" sz="1700" dirty="0"/>
          </a:p>
        </p:txBody>
      </p:sp>
      <p:sp>
        <p:nvSpPr>
          <p:cNvPr id="11" name="Text 8"/>
          <p:cNvSpPr/>
          <p:nvPr/>
        </p:nvSpPr>
        <p:spPr>
          <a:xfrm>
            <a:off x="4792147" y="466653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82.77%</a:t>
            </a:r>
            <a:endParaRPr lang="en-US" sz="1700" dirty="0"/>
          </a:p>
        </p:txBody>
      </p:sp>
      <p:sp>
        <p:nvSpPr>
          <p:cNvPr id="12" name="Shape 9"/>
          <p:cNvSpPr/>
          <p:nvPr/>
        </p:nvSpPr>
        <p:spPr>
          <a:xfrm>
            <a:off x="764977" y="5150168"/>
            <a:ext cx="7614047" cy="621030"/>
          </a:xfrm>
          <a:prstGeom prst="rect">
            <a:avLst/>
          </a:prstGeom>
          <a:solidFill>
            <a:srgbClr val="FFFFFF">
              <a:alpha val="4000"/>
            </a:srgbClr>
          </a:solidFill>
          <a:ln/>
        </p:spPr>
        <p:txBody>
          <a:bodyPr/>
          <a:lstStyle/>
          <a:p>
            <a:endParaRPr lang="en-GB"/>
          </a:p>
        </p:txBody>
      </p:sp>
      <p:sp>
        <p:nvSpPr>
          <p:cNvPr id="13" name="Text 10"/>
          <p:cNvSpPr/>
          <p:nvPr/>
        </p:nvSpPr>
        <p:spPr>
          <a:xfrm>
            <a:off x="981313" y="528756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Fold 3</a:t>
            </a:r>
            <a:endParaRPr lang="en-US" sz="1700" dirty="0"/>
          </a:p>
        </p:txBody>
      </p:sp>
      <p:sp>
        <p:nvSpPr>
          <p:cNvPr id="14" name="Text 11"/>
          <p:cNvSpPr/>
          <p:nvPr/>
        </p:nvSpPr>
        <p:spPr>
          <a:xfrm>
            <a:off x="4792147" y="528756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77.68%</a:t>
            </a:r>
            <a:endParaRPr lang="en-US" sz="1700" dirty="0"/>
          </a:p>
        </p:txBody>
      </p:sp>
      <p:sp>
        <p:nvSpPr>
          <p:cNvPr id="15" name="Shape 12"/>
          <p:cNvSpPr/>
          <p:nvPr/>
        </p:nvSpPr>
        <p:spPr>
          <a:xfrm>
            <a:off x="764977" y="5771198"/>
            <a:ext cx="7614047" cy="621030"/>
          </a:xfrm>
          <a:prstGeom prst="rect">
            <a:avLst/>
          </a:prstGeom>
          <a:solidFill>
            <a:srgbClr val="000000">
              <a:alpha val="4000"/>
            </a:srgbClr>
          </a:solidFill>
          <a:ln/>
        </p:spPr>
        <p:txBody>
          <a:bodyPr/>
          <a:lstStyle/>
          <a:p>
            <a:endParaRPr lang="en-GB"/>
          </a:p>
        </p:txBody>
      </p:sp>
      <p:sp>
        <p:nvSpPr>
          <p:cNvPr id="16" name="Text 13"/>
          <p:cNvSpPr/>
          <p:nvPr/>
        </p:nvSpPr>
        <p:spPr>
          <a:xfrm>
            <a:off x="981313" y="590859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Fold 4</a:t>
            </a:r>
            <a:endParaRPr lang="en-US" sz="1700" dirty="0"/>
          </a:p>
        </p:txBody>
      </p:sp>
      <p:sp>
        <p:nvSpPr>
          <p:cNvPr id="17" name="Text 14"/>
          <p:cNvSpPr/>
          <p:nvPr/>
        </p:nvSpPr>
        <p:spPr>
          <a:xfrm>
            <a:off x="4792147" y="590859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60.74%</a:t>
            </a:r>
            <a:endParaRPr lang="en-US" sz="1700" dirty="0"/>
          </a:p>
        </p:txBody>
      </p:sp>
      <p:sp>
        <p:nvSpPr>
          <p:cNvPr id="18" name="Shape 15"/>
          <p:cNvSpPr/>
          <p:nvPr/>
        </p:nvSpPr>
        <p:spPr>
          <a:xfrm>
            <a:off x="764977" y="6392228"/>
            <a:ext cx="7614047" cy="621030"/>
          </a:xfrm>
          <a:prstGeom prst="rect">
            <a:avLst/>
          </a:prstGeom>
          <a:solidFill>
            <a:srgbClr val="FFFFFF">
              <a:alpha val="4000"/>
            </a:srgbClr>
          </a:solidFill>
          <a:ln/>
        </p:spPr>
        <p:txBody>
          <a:bodyPr/>
          <a:lstStyle/>
          <a:p>
            <a:endParaRPr lang="en-GB"/>
          </a:p>
        </p:txBody>
      </p:sp>
      <p:sp>
        <p:nvSpPr>
          <p:cNvPr id="19" name="Text 16"/>
          <p:cNvSpPr/>
          <p:nvPr/>
        </p:nvSpPr>
        <p:spPr>
          <a:xfrm>
            <a:off x="981313" y="652962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Fold 5</a:t>
            </a:r>
            <a:endParaRPr lang="en-US" sz="1700" dirty="0"/>
          </a:p>
        </p:txBody>
      </p:sp>
      <p:sp>
        <p:nvSpPr>
          <p:cNvPr id="20" name="Text 17"/>
          <p:cNvSpPr/>
          <p:nvPr/>
        </p:nvSpPr>
        <p:spPr>
          <a:xfrm>
            <a:off x="4792147" y="652962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82.85%</a:t>
            </a:r>
            <a:endParaRPr lang="en-US" sz="1700" dirty="0"/>
          </a:p>
        </p:txBody>
      </p:sp>
      <p:sp>
        <p:nvSpPr>
          <p:cNvPr id="21" name="Shape 18"/>
          <p:cNvSpPr/>
          <p:nvPr/>
        </p:nvSpPr>
        <p:spPr>
          <a:xfrm>
            <a:off x="764977" y="7013258"/>
            <a:ext cx="7614047" cy="621030"/>
          </a:xfrm>
          <a:prstGeom prst="rect">
            <a:avLst/>
          </a:prstGeom>
          <a:solidFill>
            <a:srgbClr val="000000">
              <a:alpha val="4000"/>
            </a:srgbClr>
          </a:solidFill>
          <a:ln/>
        </p:spPr>
        <p:txBody>
          <a:bodyPr/>
          <a:lstStyle/>
          <a:p>
            <a:endParaRPr lang="en-GB"/>
          </a:p>
        </p:txBody>
      </p:sp>
      <p:sp>
        <p:nvSpPr>
          <p:cNvPr id="22" name="Text 19"/>
          <p:cNvSpPr/>
          <p:nvPr/>
        </p:nvSpPr>
        <p:spPr>
          <a:xfrm>
            <a:off x="981313" y="715065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Fold 6</a:t>
            </a:r>
            <a:endParaRPr lang="en-US" sz="1700" dirty="0"/>
          </a:p>
        </p:txBody>
      </p:sp>
      <p:sp>
        <p:nvSpPr>
          <p:cNvPr id="23" name="Text 20"/>
          <p:cNvSpPr/>
          <p:nvPr/>
        </p:nvSpPr>
        <p:spPr>
          <a:xfrm>
            <a:off x="4792147" y="7150656"/>
            <a:ext cx="3370540" cy="346234"/>
          </a:xfrm>
          <a:prstGeom prst="rect">
            <a:avLst/>
          </a:prstGeom>
          <a:noFill/>
          <a:ln/>
        </p:spPr>
        <p:txBody>
          <a:bodyPr wrap="none" lIns="0" tIns="0" rIns="0" bIns="0" rtlCol="0" anchor="t"/>
          <a:lstStyle/>
          <a:p>
            <a:pPr marL="0" indent="0">
              <a:lnSpc>
                <a:spcPts val="2700"/>
              </a:lnSpc>
              <a:buNone/>
            </a:pPr>
            <a:r>
              <a:rPr lang="en-US" sz="1700" dirty="0">
                <a:solidFill>
                  <a:srgbClr val="3C3939"/>
                </a:solidFill>
                <a:latin typeface="Roboto" pitchFamily="34" charset="0"/>
                <a:ea typeface="Roboto" pitchFamily="34" charset="-122"/>
                <a:cs typeface="Roboto" pitchFamily="34" charset="-120"/>
              </a:rPr>
              <a:t>Accuracy 78.48%</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793790" y="674370"/>
            <a:ext cx="8802291"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Tuning C and Gamma Parameters</a:t>
            </a:r>
            <a:endParaRPr lang="en-US" sz="4450" dirty="0"/>
          </a:p>
        </p:txBody>
      </p:sp>
      <p:sp>
        <p:nvSpPr>
          <p:cNvPr id="3" name="Text 1"/>
          <p:cNvSpPr/>
          <p:nvPr/>
        </p:nvSpPr>
        <p:spPr>
          <a:xfrm>
            <a:off x="793790" y="1836777"/>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To optimize the SVM's performance, we tune the C and gamma parameters, which control the complexity and flexibility of the model. C is a regularization parameter that balances between the complexity of the model and the amount of training error. Gamma controls the width of the RBF kernel, influencing the smoothness of the decision boundary.</a:t>
            </a:r>
            <a:endParaRPr lang="en-US" sz="1750" dirty="0"/>
          </a:p>
        </p:txBody>
      </p:sp>
      <p:sp>
        <p:nvSpPr>
          <p:cNvPr id="4" name="Shape 2"/>
          <p:cNvSpPr/>
          <p:nvPr/>
        </p:nvSpPr>
        <p:spPr>
          <a:xfrm>
            <a:off x="793790" y="3435787"/>
            <a:ext cx="510302" cy="510302"/>
          </a:xfrm>
          <a:prstGeom prst="roundRect">
            <a:avLst>
              <a:gd name="adj" fmla="val 18669"/>
            </a:avLst>
          </a:prstGeom>
          <a:solidFill>
            <a:srgbClr val="E1E1EA"/>
          </a:solidFill>
          <a:ln w="7620">
            <a:solidFill>
              <a:srgbClr val="C7C7D0"/>
            </a:solidFill>
            <a:prstDash val="solid"/>
          </a:ln>
        </p:spPr>
        <p:txBody>
          <a:bodyPr/>
          <a:lstStyle/>
          <a:p>
            <a:endParaRPr lang="en-GB"/>
          </a:p>
        </p:txBody>
      </p:sp>
      <p:sp>
        <p:nvSpPr>
          <p:cNvPr id="5" name="Text 3"/>
          <p:cNvSpPr/>
          <p:nvPr/>
        </p:nvSpPr>
        <p:spPr>
          <a:xfrm>
            <a:off x="976074" y="3520797"/>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4"/>
          <p:cNvSpPr/>
          <p:nvPr/>
        </p:nvSpPr>
        <p:spPr>
          <a:xfrm>
            <a:off x="1530906" y="34357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Regularization</a:t>
            </a:r>
            <a:endParaRPr lang="en-US" sz="2200" dirty="0"/>
          </a:p>
        </p:txBody>
      </p:sp>
      <p:sp>
        <p:nvSpPr>
          <p:cNvPr id="7" name="Text 5"/>
          <p:cNvSpPr/>
          <p:nvPr/>
        </p:nvSpPr>
        <p:spPr>
          <a:xfrm>
            <a:off x="1530906" y="3926205"/>
            <a:ext cx="3459242" cy="2903220"/>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Regularization prevents overfitting by adding a penalty.</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In SVMs, the C parameter controls the penalty strength.</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It discourages overly complex models..</a:t>
            </a:r>
            <a:endParaRPr lang="en-US" sz="1750" dirty="0"/>
          </a:p>
        </p:txBody>
      </p:sp>
      <p:sp>
        <p:nvSpPr>
          <p:cNvPr id="8" name="Shape 6"/>
          <p:cNvSpPr/>
          <p:nvPr/>
        </p:nvSpPr>
        <p:spPr>
          <a:xfrm>
            <a:off x="5216962" y="3435787"/>
            <a:ext cx="510302" cy="510302"/>
          </a:xfrm>
          <a:prstGeom prst="roundRect">
            <a:avLst>
              <a:gd name="adj" fmla="val 18669"/>
            </a:avLst>
          </a:prstGeom>
          <a:solidFill>
            <a:srgbClr val="E1E1EA"/>
          </a:solidFill>
          <a:ln w="7620">
            <a:solidFill>
              <a:srgbClr val="C7C7D0"/>
            </a:solidFill>
            <a:prstDash val="solid"/>
          </a:ln>
        </p:spPr>
        <p:txBody>
          <a:bodyPr/>
          <a:lstStyle/>
          <a:p>
            <a:endParaRPr lang="en-GB"/>
          </a:p>
        </p:txBody>
      </p:sp>
      <p:sp>
        <p:nvSpPr>
          <p:cNvPr id="9" name="Text 7"/>
          <p:cNvSpPr/>
          <p:nvPr/>
        </p:nvSpPr>
        <p:spPr>
          <a:xfrm>
            <a:off x="5383411" y="3520797"/>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0" name="Text 8"/>
          <p:cNvSpPr/>
          <p:nvPr/>
        </p:nvSpPr>
        <p:spPr>
          <a:xfrm>
            <a:off x="5954078" y="34357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Gamma</a:t>
            </a:r>
            <a:endParaRPr lang="en-US" sz="2200" dirty="0"/>
          </a:p>
        </p:txBody>
      </p:sp>
      <p:sp>
        <p:nvSpPr>
          <p:cNvPr id="11" name="Text 9"/>
          <p:cNvSpPr/>
          <p:nvPr/>
        </p:nvSpPr>
        <p:spPr>
          <a:xfrm>
            <a:off x="5954078" y="3926205"/>
            <a:ext cx="3459242" cy="3629025"/>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Gamma controls the influence of data points in RBF.</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Smaller gamma results in a wider kernel, considering more points.</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Larger gamma gives a narrower kernel, focusing on closer points..</a:t>
            </a:r>
            <a:endParaRPr lang="en-US" sz="1750" dirty="0"/>
          </a:p>
        </p:txBody>
      </p:sp>
      <p:sp>
        <p:nvSpPr>
          <p:cNvPr id="12" name="Shape 10"/>
          <p:cNvSpPr/>
          <p:nvPr/>
        </p:nvSpPr>
        <p:spPr>
          <a:xfrm>
            <a:off x="9640133" y="3435787"/>
            <a:ext cx="510302" cy="510302"/>
          </a:xfrm>
          <a:prstGeom prst="roundRect">
            <a:avLst>
              <a:gd name="adj" fmla="val 18669"/>
            </a:avLst>
          </a:prstGeom>
          <a:solidFill>
            <a:srgbClr val="E1E1EA"/>
          </a:solidFill>
          <a:ln w="7620">
            <a:solidFill>
              <a:srgbClr val="C7C7D0"/>
            </a:solidFill>
            <a:prstDash val="solid"/>
          </a:ln>
        </p:spPr>
        <p:txBody>
          <a:bodyPr/>
          <a:lstStyle/>
          <a:p>
            <a:endParaRPr lang="en-GB"/>
          </a:p>
        </p:txBody>
      </p:sp>
      <p:sp>
        <p:nvSpPr>
          <p:cNvPr id="13" name="Text 11"/>
          <p:cNvSpPr/>
          <p:nvPr/>
        </p:nvSpPr>
        <p:spPr>
          <a:xfrm>
            <a:off x="9804440" y="3520797"/>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4" name="Text 12"/>
          <p:cNvSpPr/>
          <p:nvPr/>
        </p:nvSpPr>
        <p:spPr>
          <a:xfrm>
            <a:off x="10377249" y="3435787"/>
            <a:ext cx="3064431"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Bias-Variance Trade-off</a:t>
            </a:r>
            <a:endParaRPr lang="en-US" sz="2200" dirty="0"/>
          </a:p>
        </p:txBody>
      </p:sp>
      <p:sp>
        <p:nvSpPr>
          <p:cNvPr id="15" name="Text 13"/>
          <p:cNvSpPr/>
          <p:nvPr/>
        </p:nvSpPr>
        <p:spPr>
          <a:xfrm>
            <a:off x="10377249" y="3926205"/>
            <a:ext cx="3459242" cy="3629025"/>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Tuning C and gamma balances    the bias-variance trade-off.</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High bias leads to underfitting and high error on both sets.</a:t>
            </a:r>
          </a:p>
          <a:p>
            <a:pPr marL="285750" indent="-285750">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High variance causes overfitting, performing well on training but poorly on test sets..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793790" y="790575"/>
            <a:ext cx="7354848"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Balancing Bias and Variance</a:t>
            </a:r>
            <a:endParaRPr lang="en-US" sz="4450" dirty="0"/>
          </a:p>
        </p:txBody>
      </p:sp>
      <p:sp>
        <p:nvSpPr>
          <p:cNvPr id="3" name="Text 1"/>
          <p:cNvSpPr/>
          <p:nvPr/>
        </p:nvSpPr>
        <p:spPr>
          <a:xfrm>
            <a:off x="793790" y="1952982"/>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Finding the optimal balance between bias and variance is crucial for achieving good generalization. We adjust the C and gamma parameters to optimize the model's performance and prevent overfitting.</a:t>
            </a:r>
            <a:endParaRPr lang="en-US" sz="1750" dirty="0"/>
          </a:p>
        </p:txBody>
      </p:sp>
      <p:pic>
        <p:nvPicPr>
          <p:cNvPr id="4" name="Image 0" descr="preencoded.png"/>
          <p:cNvPicPr>
            <a:picLocks noChangeAspect="1"/>
          </p:cNvPicPr>
          <p:nvPr/>
        </p:nvPicPr>
        <p:blipFill>
          <a:blip r:embed="rId3"/>
          <a:stretch>
            <a:fillRect/>
          </a:stretch>
        </p:blipFill>
        <p:spPr>
          <a:xfrm>
            <a:off x="793790" y="2933938"/>
            <a:ext cx="4347567" cy="907256"/>
          </a:xfrm>
          <a:prstGeom prst="rect">
            <a:avLst/>
          </a:prstGeom>
        </p:spPr>
      </p:pic>
      <p:sp>
        <p:nvSpPr>
          <p:cNvPr id="5" name="Text 2"/>
          <p:cNvSpPr/>
          <p:nvPr/>
        </p:nvSpPr>
        <p:spPr>
          <a:xfrm>
            <a:off x="1020604" y="418135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High Bias</a:t>
            </a:r>
            <a:endParaRPr lang="en-US" sz="2200" dirty="0"/>
          </a:p>
        </p:txBody>
      </p:sp>
      <p:sp>
        <p:nvSpPr>
          <p:cNvPr id="6" name="Text 3"/>
          <p:cNvSpPr/>
          <p:nvPr/>
        </p:nvSpPr>
        <p:spPr>
          <a:xfrm>
            <a:off x="1020603" y="4662963"/>
            <a:ext cx="3893939" cy="2177415"/>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t> </a:t>
            </a:r>
            <a:r>
              <a:rPr lang="en-US" sz="1750" dirty="0">
                <a:solidFill>
                  <a:srgbClr val="3C3939"/>
                </a:solidFill>
                <a:latin typeface="Roboto" pitchFamily="34" charset="0"/>
                <a:ea typeface="Roboto" pitchFamily="34" charset="-122"/>
                <a:cs typeface="Roboto" pitchFamily="34" charset="-120"/>
              </a:rPr>
              <a:t>High bias models are too simple and underfit the data.</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They have high error on both training and test sets.</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model fails to capture underlying patterns.</a:t>
            </a:r>
          </a:p>
        </p:txBody>
      </p:sp>
      <p:pic>
        <p:nvPicPr>
          <p:cNvPr id="7" name="Image 1" descr="preencoded.png"/>
          <p:cNvPicPr>
            <a:picLocks noChangeAspect="1"/>
          </p:cNvPicPr>
          <p:nvPr/>
        </p:nvPicPr>
        <p:blipFill>
          <a:blip r:embed="rId4"/>
          <a:stretch>
            <a:fillRect/>
          </a:stretch>
        </p:blipFill>
        <p:spPr>
          <a:xfrm>
            <a:off x="5141357" y="2933938"/>
            <a:ext cx="4347567" cy="907256"/>
          </a:xfrm>
          <a:prstGeom prst="rect">
            <a:avLst/>
          </a:prstGeom>
        </p:spPr>
      </p:pic>
      <p:sp>
        <p:nvSpPr>
          <p:cNvPr id="8" name="Text 4"/>
          <p:cNvSpPr/>
          <p:nvPr/>
        </p:nvSpPr>
        <p:spPr>
          <a:xfrm>
            <a:off x="5368171" y="418135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High Variance</a:t>
            </a:r>
            <a:endParaRPr lang="en-US" sz="2200" dirty="0"/>
          </a:p>
        </p:txBody>
      </p:sp>
      <p:sp>
        <p:nvSpPr>
          <p:cNvPr id="9" name="Text 5"/>
          <p:cNvSpPr/>
          <p:nvPr/>
        </p:nvSpPr>
        <p:spPr>
          <a:xfrm>
            <a:off x="5368171" y="4671774"/>
            <a:ext cx="3893939" cy="2540318"/>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High variance models are too complex and overfit the data.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They perform well on training but poorly on test sets.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model learns noise and fails to generalize to new data..</a:t>
            </a:r>
            <a:endParaRPr lang="en-US" sz="1750" dirty="0"/>
          </a:p>
        </p:txBody>
      </p:sp>
      <p:pic>
        <p:nvPicPr>
          <p:cNvPr id="10" name="Image 2" descr="preencoded.png"/>
          <p:cNvPicPr>
            <a:picLocks noChangeAspect="1"/>
          </p:cNvPicPr>
          <p:nvPr/>
        </p:nvPicPr>
        <p:blipFill>
          <a:blip r:embed="rId5"/>
          <a:stretch>
            <a:fillRect/>
          </a:stretch>
        </p:blipFill>
        <p:spPr>
          <a:xfrm>
            <a:off x="9488924" y="2933938"/>
            <a:ext cx="4347567" cy="907256"/>
          </a:xfrm>
          <a:prstGeom prst="rect">
            <a:avLst/>
          </a:prstGeom>
        </p:spPr>
      </p:pic>
      <p:sp>
        <p:nvSpPr>
          <p:cNvPr id="11" name="Text 6"/>
          <p:cNvSpPr/>
          <p:nvPr/>
        </p:nvSpPr>
        <p:spPr>
          <a:xfrm>
            <a:off x="9715738" y="418135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Optimal Balance</a:t>
            </a:r>
            <a:endParaRPr lang="en-US" sz="2200" dirty="0"/>
          </a:p>
        </p:txBody>
      </p:sp>
      <p:sp>
        <p:nvSpPr>
          <p:cNvPr id="12" name="Text 7"/>
          <p:cNvSpPr/>
          <p:nvPr/>
        </p:nvSpPr>
        <p:spPr>
          <a:xfrm>
            <a:off x="9715738" y="4671774"/>
            <a:ext cx="3893939" cy="2177415"/>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The goal is to balance bias and variance.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model should capture data patterns effectively.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It should avoid excessive complexity to prevent overfitting.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68715"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B1CF70E-639E-9BE0-93F2-C44AC9AAF419}"/>
              </a:ext>
            </a:extLst>
          </p:cNvPr>
          <p:cNvSpPr txBox="1"/>
          <p:nvPr/>
        </p:nvSpPr>
        <p:spPr>
          <a:xfrm>
            <a:off x="1005840" y="1434836"/>
            <a:ext cx="3840480" cy="50857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bg1"/>
                </a:solidFill>
                <a:latin typeface="+mj-lt"/>
                <a:ea typeface="+mj-ea"/>
                <a:cs typeface="+mj-cs"/>
              </a:rPr>
              <a:t>Random Forest:</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3494"/>
            <a:ext cx="2292302" cy="851592"/>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12" y="5702649"/>
            <a:ext cx="438025" cy="43802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512" y="5702649"/>
            <a:ext cx="438025" cy="43802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31614" y="6647928"/>
            <a:ext cx="1170204" cy="1170206"/>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7" name="TextBox 4">
            <a:extLst>
              <a:ext uri="{FF2B5EF4-FFF2-40B4-BE49-F238E27FC236}">
                <a16:creationId xmlns:a16="http://schemas.microsoft.com/office/drawing/2014/main" id="{9176DED0-D4C9-AFBC-7FC2-ABF2E5325D5E}"/>
              </a:ext>
            </a:extLst>
          </p:cNvPr>
          <p:cNvGraphicFramePr/>
          <p:nvPr>
            <p:extLst>
              <p:ext uri="{D42A27DB-BD31-4B8C-83A1-F6EECF244321}">
                <p14:modId xmlns:p14="http://schemas.microsoft.com/office/powerpoint/2010/main" val="2015056338"/>
              </p:ext>
            </p:extLst>
          </p:nvPr>
        </p:nvGraphicFramePr>
        <p:xfrm>
          <a:off x="6580966" y="573048"/>
          <a:ext cx="7561922" cy="7054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13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D92CA8-B220-133C-8F7B-F3830219C41E}"/>
              </a:ext>
            </a:extLst>
          </p:cNvPr>
          <p:cNvSpPr txBox="1"/>
          <p:nvPr/>
        </p:nvSpPr>
        <p:spPr>
          <a:xfrm>
            <a:off x="1005840" y="438150"/>
            <a:ext cx="6670186" cy="15906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kern="1200">
                <a:solidFill>
                  <a:schemeClr val="tx1"/>
                </a:solidFill>
                <a:latin typeface="+mj-lt"/>
                <a:ea typeface="+mj-ea"/>
                <a:cs typeface="+mj-cs"/>
              </a:rPr>
              <a:t>Combining Random Forest and SVM for Enhanced Model Performance</a:t>
            </a:r>
          </a:p>
        </p:txBody>
      </p:sp>
      <p:sp>
        <p:nvSpPr>
          <p:cNvPr id="25" name="Freeform: Shape 24">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0434" y="1"/>
            <a:ext cx="1362079" cy="57359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F3728173-DD15-B358-DFBC-F65E46E17DB3}"/>
              </a:ext>
            </a:extLst>
          </p:cNvPr>
          <p:cNvSpPr txBox="1"/>
          <p:nvPr/>
        </p:nvSpPr>
        <p:spPr>
          <a:xfrm>
            <a:off x="1005839" y="2190750"/>
            <a:ext cx="7255565" cy="5221605"/>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Meta-Model Approach:</a:t>
            </a:r>
          </a:p>
          <a:p>
            <a:pPr>
              <a:lnSpc>
                <a:spcPct val="90000"/>
              </a:lnSpc>
              <a:spcAft>
                <a:spcPts val="600"/>
              </a:spcAft>
            </a:pPr>
            <a:r>
              <a:rPr lang="en-US" sz="1750" dirty="0">
                <a:solidFill>
                  <a:srgbClr val="3C3939"/>
                </a:solidFill>
                <a:latin typeface="Roboto" pitchFamily="34" charset="0"/>
                <a:ea typeface="Roboto" pitchFamily="34" charset="-122"/>
                <a:cs typeface="Roboto" pitchFamily="34" charset="-120"/>
              </a:rPr>
              <a:t>We implement a meta-model that combines the predictions of two powerful algorithms: Random Forest and Support Vector Machine (SVM). By leveraging their complementary strengths, we aim to improve overall accuracy and robustness.</a:t>
            </a:r>
          </a:p>
          <a:p>
            <a:pPr indent="-228600">
              <a:lnSpc>
                <a:spcPct val="90000"/>
              </a:lnSpc>
              <a:spcAft>
                <a:spcPts val="600"/>
              </a:spcAft>
              <a:buFont typeface="Arial" panose="020B0604020202020204" pitchFamily="34" charset="0"/>
              <a:buChar char="•"/>
            </a:pPr>
            <a:endParaRPr lang="en-US" sz="1750" dirty="0">
              <a:solidFill>
                <a:srgbClr val="3C3939"/>
              </a:solidFill>
              <a:latin typeface="Roboto" pitchFamily="34" charset="0"/>
              <a:ea typeface="Roboto" pitchFamily="34" charset="-122"/>
              <a:cs typeface="Roboto" pitchFamily="34" charset="-120"/>
            </a:endParaRPr>
          </a:p>
          <a:p>
            <a:pPr indent="-228600">
              <a:lnSpc>
                <a:spcPct val="90000"/>
              </a:lnSpc>
              <a:spcAft>
                <a:spcPts val="600"/>
              </a:spcAft>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Random Forest:</a:t>
            </a:r>
          </a:p>
          <a:p>
            <a:pPr>
              <a:lnSpc>
                <a:spcPct val="90000"/>
              </a:lnSpc>
              <a:spcAft>
                <a:spcPts val="600"/>
              </a:spcAft>
            </a:pPr>
            <a:r>
              <a:rPr lang="en-US" sz="1750" dirty="0">
                <a:solidFill>
                  <a:srgbClr val="3C3939"/>
                </a:solidFill>
                <a:latin typeface="Roboto" pitchFamily="34" charset="0"/>
                <a:ea typeface="Roboto" pitchFamily="34" charset="-122"/>
                <a:cs typeface="Roboto" pitchFamily="34" charset="-120"/>
              </a:rPr>
              <a:t>Handles noisy data well, excels in classification tasks by creating an ensemble of decision trees, and captures complex patterns through bagging.</a:t>
            </a:r>
          </a:p>
          <a:p>
            <a:pPr indent="-228600">
              <a:lnSpc>
                <a:spcPct val="90000"/>
              </a:lnSpc>
              <a:spcAft>
                <a:spcPts val="600"/>
              </a:spcAft>
              <a:buFont typeface="Arial" panose="020B0604020202020204" pitchFamily="34" charset="0"/>
              <a:buChar char="•"/>
            </a:pPr>
            <a:endParaRPr lang="en-US" sz="1750" dirty="0">
              <a:solidFill>
                <a:srgbClr val="3C3939"/>
              </a:solidFill>
              <a:latin typeface="Roboto" pitchFamily="34" charset="0"/>
              <a:ea typeface="Roboto" pitchFamily="34" charset="-122"/>
              <a:cs typeface="Roboto" pitchFamily="34" charset="-120"/>
            </a:endParaRPr>
          </a:p>
          <a:p>
            <a:pPr indent="-228600">
              <a:lnSpc>
                <a:spcPct val="90000"/>
              </a:lnSpc>
              <a:spcAft>
                <a:spcPts val="600"/>
              </a:spcAft>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Support Vector Machine (SVM):</a:t>
            </a:r>
          </a:p>
          <a:p>
            <a:pPr>
              <a:lnSpc>
                <a:spcPct val="90000"/>
              </a:lnSpc>
              <a:spcAft>
                <a:spcPts val="600"/>
              </a:spcAft>
            </a:pPr>
            <a:r>
              <a:rPr lang="en-US" sz="1750" dirty="0">
                <a:solidFill>
                  <a:srgbClr val="3C3939"/>
                </a:solidFill>
                <a:latin typeface="Roboto" pitchFamily="34" charset="0"/>
                <a:ea typeface="Roboto" pitchFamily="34" charset="-122"/>
                <a:cs typeface="Roboto" pitchFamily="34" charset="-120"/>
              </a:rPr>
              <a:t>Works effectively in high-dimensional spaces, particularly when using the RBF kernel, and creates a clear decision boundary to separate classes.</a:t>
            </a:r>
          </a:p>
          <a:p>
            <a:pPr indent="-228600">
              <a:lnSpc>
                <a:spcPct val="90000"/>
              </a:lnSpc>
              <a:spcAft>
                <a:spcPts val="600"/>
              </a:spcAft>
              <a:buFont typeface="Arial" panose="020B0604020202020204" pitchFamily="34" charset="0"/>
              <a:buChar char="•"/>
            </a:pPr>
            <a:endParaRPr lang="en-US" sz="1750" dirty="0">
              <a:solidFill>
                <a:srgbClr val="3C3939"/>
              </a:solidFill>
              <a:latin typeface="Roboto" pitchFamily="34" charset="0"/>
              <a:ea typeface="Roboto" pitchFamily="34" charset="-122"/>
              <a:cs typeface="Roboto" pitchFamily="34" charset="-120"/>
            </a:endParaRPr>
          </a:p>
          <a:p>
            <a:pPr indent="-228600">
              <a:lnSpc>
                <a:spcPct val="90000"/>
              </a:lnSpc>
              <a:spcAft>
                <a:spcPts val="600"/>
              </a:spcAft>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Stacking for Improved Evaluation:</a:t>
            </a:r>
          </a:p>
          <a:p>
            <a:pPr>
              <a:lnSpc>
                <a:spcPct val="90000"/>
              </a:lnSpc>
              <a:spcAft>
                <a:spcPts val="600"/>
              </a:spcAft>
            </a:pPr>
            <a:r>
              <a:rPr lang="en-US" sz="1750" dirty="0">
                <a:solidFill>
                  <a:srgbClr val="3C3939"/>
                </a:solidFill>
                <a:latin typeface="Roboto" pitchFamily="34" charset="0"/>
                <a:ea typeface="Roboto" pitchFamily="34" charset="-122"/>
                <a:cs typeface="Roboto" pitchFamily="34" charset="-120"/>
              </a:rPr>
              <a:t>The meta-model stacks predictions from both Random Forest and SVM, blending their outputs to generate more reliable final predictions. This combination enhances model evaluation and minimizes errors across diverse data points.</a:t>
            </a:r>
          </a:p>
        </p:txBody>
      </p:sp>
      <p:sp>
        <p:nvSpPr>
          <p:cNvPr id="29" name="Oval 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572" y="3149374"/>
            <a:ext cx="974912" cy="974913"/>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Block Arc 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694900" y="1462237"/>
            <a:ext cx="2865120" cy="286512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572" y="0"/>
            <a:ext cx="2778301" cy="1861190"/>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4" name="Straight Connector 2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69565" y="1597886"/>
            <a:ext cx="0" cy="1917250"/>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06660" y="4934497"/>
            <a:ext cx="1423741" cy="212598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8" name="Arc 2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7304328" y="4974146"/>
            <a:ext cx="4900119"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572" y="5955204"/>
            <a:ext cx="3172022" cy="2274397"/>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793790" y="1493758"/>
            <a:ext cx="9560362"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Final Accuracy of Approximately 95%</a:t>
            </a:r>
            <a:endParaRPr lang="en-US" sz="4450" dirty="0"/>
          </a:p>
        </p:txBody>
      </p:sp>
      <p:sp>
        <p:nvSpPr>
          <p:cNvPr id="3" name="Text 1"/>
          <p:cNvSpPr/>
          <p:nvPr/>
        </p:nvSpPr>
        <p:spPr>
          <a:xfrm>
            <a:off x="793790" y="265616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After tuning the C and gamma parameters and performing 5-fold cross-validation, we achieve a final accuracy of approximately 84%. This high accuracy score indicates that the model has successfully learned the complex patterns in the EMNIST dataset.</a:t>
            </a:r>
            <a:endParaRPr lang="en-US" sz="1750" dirty="0"/>
          </a:p>
        </p:txBody>
      </p:sp>
      <p:pic>
        <p:nvPicPr>
          <p:cNvPr id="4" name="Image 0" descr="preencoded.png"/>
          <p:cNvPicPr>
            <a:picLocks noChangeAspect="1"/>
          </p:cNvPicPr>
          <p:nvPr/>
        </p:nvPicPr>
        <p:blipFill>
          <a:blip r:embed="rId3"/>
          <a:stretch>
            <a:fillRect/>
          </a:stretch>
        </p:blipFill>
        <p:spPr>
          <a:xfrm>
            <a:off x="793790" y="3637121"/>
            <a:ext cx="566976" cy="566976"/>
          </a:xfrm>
          <a:prstGeom prst="rect">
            <a:avLst/>
          </a:prstGeom>
        </p:spPr>
      </p:pic>
      <p:sp>
        <p:nvSpPr>
          <p:cNvPr id="5" name="Text 2"/>
          <p:cNvSpPr/>
          <p:nvPr/>
        </p:nvSpPr>
        <p:spPr>
          <a:xfrm>
            <a:off x="793790" y="443091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Strong Generalization</a:t>
            </a:r>
            <a:endParaRPr lang="en-US" sz="2200" dirty="0"/>
          </a:p>
        </p:txBody>
      </p:sp>
      <p:sp>
        <p:nvSpPr>
          <p:cNvPr id="6" name="Text 3"/>
          <p:cNvSpPr/>
          <p:nvPr/>
        </p:nvSpPr>
        <p:spPr>
          <a:xfrm>
            <a:off x="793790" y="4921329"/>
            <a:ext cx="6351270" cy="1814513"/>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High accuracy on the test set indicates strong generalization.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model can accurately predict labels for unseen data.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This capability is crucial for real-world applications. </a:t>
            </a:r>
          </a:p>
        </p:txBody>
      </p:sp>
      <p:pic>
        <p:nvPicPr>
          <p:cNvPr id="7" name="Image 1" descr="preencoded.png"/>
          <p:cNvPicPr>
            <a:picLocks noChangeAspect="1"/>
          </p:cNvPicPr>
          <p:nvPr/>
        </p:nvPicPr>
        <p:blipFill>
          <a:blip r:embed="rId4"/>
          <a:stretch>
            <a:fillRect/>
          </a:stretch>
        </p:blipFill>
        <p:spPr>
          <a:xfrm>
            <a:off x="7485221" y="3637121"/>
            <a:ext cx="566976" cy="566976"/>
          </a:xfrm>
          <a:prstGeom prst="rect">
            <a:avLst/>
          </a:prstGeom>
        </p:spPr>
      </p:pic>
      <p:sp>
        <p:nvSpPr>
          <p:cNvPr id="8" name="Text 4"/>
          <p:cNvSpPr/>
          <p:nvPr/>
        </p:nvSpPr>
        <p:spPr>
          <a:xfrm>
            <a:off x="7485221" y="443091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Robustness</a:t>
            </a:r>
            <a:endParaRPr lang="en-US" sz="2200" dirty="0"/>
          </a:p>
        </p:txBody>
      </p:sp>
      <p:sp>
        <p:nvSpPr>
          <p:cNvPr id="9" name="Text 5"/>
          <p:cNvSpPr/>
          <p:nvPr/>
        </p:nvSpPr>
        <p:spPr>
          <a:xfrm>
            <a:off x="7485221" y="4921329"/>
            <a:ext cx="6351389" cy="1451610"/>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t> </a:t>
            </a:r>
            <a:r>
              <a:rPr lang="en-US" sz="1750" dirty="0">
                <a:solidFill>
                  <a:srgbClr val="3C3939"/>
                </a:solidFill>
                <a:latin typeface="Roboto" pitchFamily="34" charset="0"/>
                <a:ea typeface="Roboto" pitchFamily="34" charset="-122"/>
                <a:cs typeface="Roboto" pitchFamily="34" charset="-120"/>
              </a:rPr>
              <a:t>Consistent performance across folds indicates model robustness.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The model adapts well to changes in training data.  </a:t>
            </a:r>
          </a:p>
          <a:p>
            <a:pPr marL="285750" indent="-285750" algn="l">
              <a:lnSpc>
                <a:spcPts val="2850"/>
              </a:lnSpc>
              <a:buFont typeface="Arial" panose="020B0604020202020204" pitchFamily="34" charset="0"/>
              <a:buChar char="•"/>
            </a:pPr>
            <a:r>
              <a:rPr lang="en-US" sz="1750" dirty="0">
                <a:solidFill>
                  <a:srgbClr val="3C3939"/>
                </a:solidFill>
                <a:latin typeface="Roboto" pitchFamily="34" charset="0"/>
                <a:ea typeface="Roboto" pitchFamily="34" charset="-122"/>
                <a:cs typeface="Roboto" pitchFamily="34" charset="-120"/>
              </a:rPr>
              <a:t> It has learned meaningful patterns and isn't reliant on specific points.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648</TotalTime>
  <Words>1192</Words>
  <Application>Microsoft Office PowerPoint</Application>
  <PresentationFormat>Custom</PresentationFormat>
  <Paragraphs>113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Raleway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devil ninja</cp:lastModifiedBy>
  <cp:revision>5</cp:revision>
  <dcterms:created xsi:type="dcterms:W3CDTF">2024-09-24T20:29:02Z</dcterms:created>
  <dcterms:modified xsi:type="dcterms:W3CDTF">2024-10-07T15:48:05Z</dcterms:modified>
</cp:coreProperties>
</file>