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7" r:id="rId2"/>
    <p:sldId id="256" r:id="rId3"/>
    <p:sldId id="260" r:id="rId4"/>
    <p:sldId id="261" r:id="rId5"/>
    <p:sldId id="262" r:id="rId6"/>
    <p:sldId id="264" r:id="rId7"/>
    <p:sldId id="265" r:id="rId8"/>
    <p:sldId id="266" r:id="rId9"/>
    <p:sldId id="267" r:id="rId10"/>
    <p:sldId id="268" r:id="rId11"/>
    <p:sldId id="275"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9E6"/>
    <a:srgbClr val="FFFFFF"/>
    <a:srgbClr val="EEF0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4539" autoAdjust="0"/>
  </p:normalViewPr>
  <p:slideViewPr>
    <p:cSldViewPr snapToGrid="0">
      <p:cViewPr varScale="1">
        <p:scale>
          <a:sx n="72" d="100"/>
          <a:sy n="72"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765E7-B76D-4931-BEC6-ED03D534268E}" type="datetimeFigureOut">
              <a:rPr lang="en-IN" smtClean="0"/>
              <a:t>18-12-2023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ACFEE-216A-4818-9343-B1D16AC29699}" type="slidenum">
              <a:rPr lang="en-IN" smtClean="0"/>
              <a:t>‹#›</a:t>
            </a:fld>
            <a:endParaRPr lang="en-IN"/>
          </a:p>
        </p:txBody>
      </p:sp>
    </p:spTree>
    <p:extLst>
      <p:ext uri="{BB962C8B-B14F-4D97-AF65-F5344CB8AC3E}">
        <p14:creationId xmlns:p14="http://schemas.microsoft.com/office/powerpoint/2010/main" val="36405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Havolli</a:t>
            </a:r>
            <a:r>
              <a:rPr lang="en-GB" sz="1200" kern="1200" dirty="0" smtClean="0">
                <a:solidFill>
                  <a:schemeClr val="tx1"/>
                </a:solidFill>
                <a:effectLst/>
                <a:latin typeface="+mn-lt"/>
                <a:ea typeface="+mn-ea"/>
                <a:cs typeface="+mn-cs"/>
              </a:rPr>
              <a:t>, A., </a:t>
            </a:r>
            <a:r>
              <a:rPr lang="en-GB" sz="1200" kern="1200" dirty="0" err="1" smtClean="0">
                <a:solidFill>
                  <a:schemeClr val="tx1"/>
                </a:solidFill>
                <a:effectLst/>
                <a:latin typeface="+mn-lt"/>
                <a:ea typeface="+mn-ea"/>
                <a:cs typeface="+mn-cs"/>
              </a:rPr>
              <a:t>Maraj</a:t>
            </a:r>
            <a:r>
              <a:rPr lang="en-GB" sz="1200" kern="1200" dirty="0" smtClean="0">
                <a:solidFill>
                  <a:schemeClr val="tx1"/>
                </a:solidFill>
                <a:effectLst/>
                <a:latin typeface="+mn-lt"/>
                <a:ea typeface="+mn-ea"/>
                <a:cs typeface="+mn-cs"/>
              </a:rPr>
              <a:t>, A. and </a:t>
            </a:r>
            <a:r>
              <a:rPr lang="en-GB" sz="1200" kern="1200" dirty="0" err="1" smtClean="0">
                <a:solidFill>
                  <a:schemeClr val="tx1"/>
                </a:solidFill>
                <a:effectLst/>
                <a:latin typeface="+mn-lt"/>
                <a:ea typeface="+mn-ea"/>
                <a:cs typeface="+mn-cs"/>
              </a:rPr>
              <a:t>Fetahu</a:t>
            </a:r>
            <a:r>
              <a:rPr lang="en-GB" sz="1200" kern="1200" dirty="0" smtClean="0">
                <a:solidFill>
                  <a:schemeClr val="tx1"/>
                </a:solidFill>
                <a:effectLst/>
                <a:latin typeface="+mn-lt"/>
                <a:ea typeface="+mn-ea"/>
                <a:cs typeface="+mn-cs"/>
              </a:rPr>
              <a:t>, L., (2022) Building a content-based recommendation engine model using </a:t>
            </a:r>
            <a:r>
              <a:rPr lang="en-GB" sz="1200" kern="1200" dirty="0" err="1" smtClean="0">
                <a:solidFill>
                  <a:schemeClr val="tx1"/>
                </a:solidFill>
                <a:effectLst/>
                <a:latin typeface="+mn-lt"/>
                <a:ea typeface="+mn-ea"/>
                <a:cs typeface="+mn-cs"/>
              </a:rPr>
              <a:t>Adamic</a:t>
            </a:r>
            <a:r>
              <a:rPr lang="en-GB" sz="1200" kern="1200" dirty="0" smtClean="0">
                <a:solidFill>
                  <a:schemeClr val="tx1"/>
                </a:solidFill>
                <a:effectLst/>
                <a:latin typeface="+mn-lt"/>
                <a:ea typeface="+mn-ea"/>
                <a:cs typeface="+mn-cs"/>
              </a:rPr>
              <a:t> Adar Measure; A Netflix case study. In: </a:t>
            </a:r>
            <a:r>
              <a:rPr lang="en-GB" sz="1200" i="1" kern="1200" dirty="0" smtClean="0">
                <a:solidFill>
                  <a:schemeClr val="tx1"/>
                </a:solidFill>
                <a:effectLst/>
                <a:latin typeface="+mn-lt"/>
                <a:ea typeface="+mn-ea"/>
                <a:cs typeface="+mn-cs"/>
              </a:rPr>
              <a:t>2022 11th Mediterranean Conference on Embedded Computing (MECO)</a:t>
            </a:r>
            <a:r>
              <a:rPr lang="en-GB" sz="1200" kern="1200" dirty="0" smtClean="0">
                <a:solidFill>
                  <a:schemeClr val="tx1"/>
                </a:solidFill>
                <a:effectLst/>
                <a:latin typeface="+mn-lt"/>
                <a:ea typeface="+mn-ea"/>
                <a:cs typeface="+mn-cs"/>
              </a:rPr>
              <a:t>. pp.1–8.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Kumaar</a:t>
            </a:r>
            <a:r>
              <a:rPr lang="en-GB" sz="1200" kern="1200" dirty="0" smtClean="0">
                <a:solidFill>
                  <a:schemeClr val="tx1"/>
                </a:solidFill>
                <a:effectLst/>
                <a:latin typeface="+mn-lt"/>
                <a:ea typeface="+mn-ea"/>
                <a:cs typeface="+mn-cs"/>
              </a:rPr>
              <a:t>, H., </a:t>
            </a:r>
            <a:r>
              <a:rPr lang="en-GB" sz="1200" kern="1200" dirty="0" err="1" smtClean="0">
                <a:solidFill>
                  <a:schemeClr val="tx1"/>
                </a:solidFill>
                <a:effectLst/>
                <a:latin typeface="+mn-lt"/>
                <a:ea typeface="+mn-ea"/>
                <a:cs typeface="+mn-cs"/>
              </a:rPr>
              <a:t>Srikumaran</a:t>
            </a:r>
            <a:r>
              <a:rPr lang="en-GB" sz="1200" kern="1200" dirty="0" smtClean="0">
                <a:solidFill>
                  <a:schemeClr val="tx1"/>
                </a:solidFill>
                <a:effectLst/>
                <a:latin typeface="+mn-lt"/>
                <a:ea typeface="+mn-ea"/>
                <a:cs typeface="+mn-cs"/>
              </a:rPr>
              <a:t>, S., </a:t>
            </a:r>
            <a:r>
              <a:rPr lang="en-GB" sz="1200" kern="1200" dirty="0" err="1" smtClean="0">
                <a:solidFill>
                  <a:schemeClr val="tx1"/>
                </a:solidFill>
                <a:effectLst/>
                <a:latin typeface="+mn-lt"/>
                <a:ea typeface="+mn-ea"/>
                <a:cs typeface="+mn-cs"/>
              </a:rPr>
              <a:t>Veni</a:t>
            </a:r>
            <a:r>
              <a:rPr lang="en-GB" sz="1200" kern="1200" dirty="0" smtClean="0">
                <a:solidFill>
                  <a:schemeClr val="tx1"/>
                </a:solidFill>
                <a:effectLst/>
                <a:latin typeface="+mn-lt"/>
                <a:ea typeface="+mn-ea"/>
                <a:cs typeface="+mn-cs"/>
              </a:rPr>
              <a:t>, S. and others, (2022) Content-based Movie Recommender System Using Keywords and Plot Overview. In: </a:t>
            </a:r>
            <a:r>
              <a:rPr lang="en-GB" sz="1200" i="1" kern="1200" dirty="0" smtClean="0">
                <a:solidFill>
                  <a:schemeClr val="tx1"/>
                </a:solidFill>
                <a:effectLst/>
                <a:latin typeface="+mn-lt"/>
                <a:ea typeface="+mn-ea"/>
                <a:cs typeface="+mn-cs"/>
              </a:rPr>
              <a:t>2022 International Conference on Wireless Communications Signal Processing and Networking (</a:t>
            </a:r>
            <a:r>
              <a:rPr lang="en-GB" sz="1200" i="1" kern="1200" dirty="0" err="1" smtClean="0">
                <a:solidFill>
                  <a:schemeClr val="tx1"/>
                </a:solidFill>
                <a:effectLst/>
                <a:latin typeface="+mn-lt"/>
                <a:ea typeface="+mn-ea"/>
                <a:cs typeface="+mn-cs"/>
              </a:rPr>
              <a:t>WiSPNET</a:t>
            </a:r>
            <a:r>
              <a:rPr lang="en-GB" sz="1200" i="1"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pp.49–53.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Koren</a:t>
            </a:r>
            <a:r>
              <a:rPr lang="en-GB" sz="1200" kern="1200" dirty="0" smtClean="0">
                <a:solidFill>
                  <a:schemeClr val="tx1"/>
                </a:solidFill>
                <a:effectLst/>
                <a:latin typeface="+mn-lt"/>
                <a:ea typeface="+mn-ea"/>
                <a:cs typeface="+mn-cs"/>
              </a:rPr>
              <a:t>, Y., </a:t>
            </a:r>
            <a:r>
              <a:rPr lang="en-GB" sz="1200" kern="1200" dirty="0" err="1" smtClean="0">
                <a:solidFill>
                  <a:schemeClr val="tx1"/>
                </a:solidFill>
                <a:effectLst/>
                <a:latin typeface="+mn-lt"/>
                <a:ea typeface="+mn-ea"/>
                <a:cs typeface="+mn-cs"/>
              </a:rPr>
              <a:t>Rendle</a:t>
            </a:r>
            <a:r>
              <a:rPr lang="en-GB" sz="1200" kern="1200" dirty="0" smtClean="0">
                <a:solidFill>
                  <a:schemeClr val="tx1"/>
                </a:solidFill>
                <a:effectLst/>
                <a:latin typeface="+mn-lt"/>
                <a:ea typeface="+mn-ea"/>
                <a:cs typeface="+mn-cs"/>
              </a:rPr>
              <a:t>, S. and Bell, R., (2021) Advances in collaborative filtering. </a:t>
            </a:r>
            <a:r>
              <a:rPr lang="en-GB" sz="1200" i="1" kern="1200" dirty="0" smtClean="0">
                <a:solidFill>
                  <a:schemeClr val="tx1"/>
                </a:solidFill>
                <a:effectLst/>
                <a:latin typeface="+mn-lt"/>
                <a:ea typeface="+mn-ea"/>
                <a:cs typeface="+mn-cs"/>
              </a:rPr>
              <a:t>Recommender systems handbook</a:t>
            </a:r>
            <a:r>
              <a:rPr lang="en-GB" sz="1200" kern="1200" dirty="0" smtClean="0">
                <a:solidFill>
                  <a:schemeClr val="tx1"/>
                </a:solidFill>
                <a:effectLst/>
                <a:latin typeface="+mn-lt"/>
                <a:ea typeface="+mn-ea"/>
                <a:cs typeface="+mn-cs"/>
              </a:rPr>
              <a:t>, pp.91–142.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Xue</a:t>
            </a:r>
            <a:r>
              <a:rPr lang="en-GB" sz="1200" kern="1200" dirty="0" smtClean="0">
                <a:solidFill>
                  <a:schemeClr val="tx1"/>
                </a:solidFill>
                <a:effectLst/>
                <a:latin typeface="+mn-lt"/>
                <a:ea typeface="+mn-ea"/>
                <a:cs typeface="+mn-cs"/>
              </a:rPr>
              <a:t>, F., He, X., Wang, X., Xu, J., Liu, K. and Hong, R., (2019) Deep item-based collaborative filtering for top-n recommendation. </a:t>
            </a:r>
            <a:r>
              <a:rPr lang="en-GB" sz="1200" i="1" kern="1200" dirty="0" smtClean="0">
                <a:solidFill>
                  <a:schemeClr val="tx1"/>
                </a:solidFill>
                <a:effectLst/>
                <a:latin typeface="+mn-lt"/>
                <a:ea typeface="+mn-ea"/>
                <a:cs typeface="+mn-cs"/>
              </a:rPr>
              <a:t>ACM Transactions on Information Systems (TOIS)</a:t>
            </a:r>
            <a:r>
              <a:rPr lang="en-GB" sz="1200" kern="1200" dirty="0" smtClean="0">
                <a:solidFill>
                  <a:schemeClr val="tx1"/>
                </a:solidFill>
                <a:effectLst/>
                <a:latin typeface="+mn-lt"/>
                <a:ea typeface="+mn-ea"/>
                <a:cs typeface="+mn-cs"/>
              </a:rPr>
              <a:t>, 373, pp.1–25.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Bahl</a:t>
            </a:r>
            <a:r>
              <a:rPr lang="en-GB" sz="1200" kern="1200" dirty="0" smtClean="0">
                <a:solidFill>
                  <a:schemeClr val="tx1"/>
                </a:solidFill>
                <a:effectLst/>
                <a:latin typeface="+mn-lt"/>
                <a:ea typeface="+mn-ea"/>
                <a:cs typeface="+mn-cs"/>
              </a:rPr>
              <a:t>, D., </a:t>
            </a:r>
            <a:r>
              <a:rPr lang="en-GB" sz="1200" kern="1200" dirty="0" err="1" smtClean="0">
                <a:solidFill>
                  <a:schemeClr val="tx1"/>
                </a:solidFill>
                <a:effectLst/>
                <a:latin typeface="+mn-lt"/>
                <a:ea typeface="+mn-ea"/>
                <a:cs typeface="+mn-cs"/>
              </a:rPr>
              <a:t>Kain</a:t>
            </a:r>
            <a:r>
              <a:rPr lang="en-GB" sz="1200" kern="1200" dirty="0" smtClean="0">
                <a:solidFill>
                  <a:schemeClr val="tx1"/>
                </a:solidFill>
                <a:effectLst/>
                <a:latin typeface="+mn-lt"/>
                <a:ea typeface="+mn-ea"/>
                <a:cs typeface="+mn-cs"/>
              </a:rPr>
              <a:t>, V., Sharma, A. and Sharma, M., (2020) A novel hybrid approach towards movie recommender systems. </a:t>
            </a:r>
            <a:r>
              <a:rPr lang="en-GB" sz="1200" i="1" kern="1200" dirty="0" smtClean="0">
                <a:solidFill>
                  <a:schemeClr val="tx1"/>
                </a:solidFill>
                <a:effectLst/>
                <a:latin typeface="+mn-lt"/>
                <a:ea typeface="+mn-ea"/>
                <a:cs typeface="+mn-cs"/>
              </a:rPr>
              <a:t>Journal of Statistics and Management Systems</a:t>
            </a:r>
            <a:r>
              <a:rPr lang="en-GB" sz="1200" kern="1200" dirty="0" smtClean="0">
                <a:solidFill>
                  <a:schemeClr val="tx1"/>
                </a:solidFill>
                <a:effectLst/>
                <a:latin typeface="+mn-lt"/>
                <a:ea typeface="+mn-ea"/>
                <a:cs typeface="+mn-cs"/>
              </a:rPr>
              <a:t>, 236, pp.1049–1058.</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92ACFEE-216A-4818-9343-B1D16AC29699}" type="slidenum">
              <a:rPr lang="en-IN" smtClean="0"/>
              <a:t>4</a:t>
            </a:fld>
            <a:endParaRPr lang="en-IN"/>
          </a:p>
        </p:txBody>
      </p:sp>
    </p:spTree>
    <p:extLst>
      <p:ext uri="{BB962C8B-B14F-4D97-AF65-F5344CB8AC3E}">
        <p14:creationId xmlns:p14="http://schemas.microsoft.com/office/powerpoint/2010/main" val="407532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2ACFEE-216A-4818-9343-B1D16AC29699}" type="slidenum">
              <a:rPr lang="en-IN" smtClean="0"/>
              <a:t>5</a:t>
            </a:fld>
            <a:endParaRPr lang="en-IN"/>
          </a:p>
        </p:txBody>
      </p:sp>
    </p:spTree>
    <p:extLst>
      <p:ext uri="{BB962C8B-B14F-4D97-AF65-F5344CB8AC3E}">
        <p14:creationId xmlns:p14="http://schemas.microsoft.com/office/powerpoint/2010/main" val="418987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2ACFEE-216A-4818-9343-B1D16AC29699}" type="slidenum">
              <a:rPr lang="en-IN" smtClean="0"/>
              <a:t>17</a:t>
            </a:fld>
            <a:endParaRPr lang="en-IN"/>
          </a:p>
        </p:txBody>
      </p:sp>
    </p:spTree>
    <p:extLst>
      <p:ext uri="{BB962C8B-B14F-4D97-AF65-F5344CB8AC3E}">
        <p14:creationId xmlns:p14="http://schemas.microsoft.com/office/powerpoint/2010/main" val="173992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F98075-EA69-4E56-A22A-13A8CB19AA45}"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171860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F98075-EA69-4E56-A22A-13A8CB19AA45}"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219227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F98075-EA69-4E56-A22A-13A8CB19AA45}"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328009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F98075-EA69-4E56-A22A-13A8CB19AA45}"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391789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F98075-EA69-4E56-A22A-13A8CB19AA45}"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169673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F98075-EA69-4E56-A22A-13A8CB19AA45}"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23192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F98075-EA69-4E56-A22A-13A8CB19AA45}" type="datetimeFigureOut">
              <a:rPr lang="en-IN" smtClean="0"/>
              <a:t>18-12-2023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230613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F98075-EA69-4E56-A22A-13A8CB19AA45}" type="datetimeFigureOut">
              <a:rPr lang="en-IN" smtClean="0"/>
              <a:t>18-12-2023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88024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98075-EA69-4E56-A22A-13A8CB19AA45}" type="datetimeFigureOut">
              <a:rPr lang="en-IN" smtClean="0"/>
              <a:t>18-12-2023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152426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F98075-EA69-4E56-A22A-13A8CB19AA45}"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263008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F98075-EA69-4E56-A22A-13A8CB19AA45}"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BDF8B-592F-49D4-8B72-8000403254A5}" type="slidenum">
              <a:rPr lang="en-IN" smtClean="0"/>
              <a:t>‹#›</a:t>
            </a:fld>
            <a:endParaRPr lang="en-IN"/>
          </a:p>
        </p:txBody>
      </p:sp>
    </p:spTree>
    <p:extLst>
      <p:ext uri="{BB962C8B-B14F-4D97-AF65-F5344CB8AC3E}">
        <p14:creationId xmlns:p14="http://schemas.microsoft.com/office/powerpoint/2010/main" val="174278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98075-EA69-4E56-A22A-13A8CB19AA45}" type="datetimeFigureOut">
              <a:rPr lang="en-IN" smtClean="0"/>
              <a:t>18-12-2023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BDF8B-592F-49D4-8B72-8000403254A5}" type="slidenum">
              <a:rPr lang="en-IN" smtClean="0"/>
              <a:t>‹#›</a:t>
            </a:fld>
            <a:endParaRPr lang="en-IN"/>
          </a:p>
        </p:txBody>
      </p:sp>
    </p:spTree>
    <p:extLst>
      <p:ext uri="{BB962C8B-B14F-4D97-AF65-F5344CB8AC3E}">
        <p14:creationId xmlns:p14="http://schemas.microsoft.com/office/powerpoint/2010/main" val="37863409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0F3"/>
        </a:solidFill>
        <a:effectLst/>
      </p:bgPr>
    </p:bg>
    <p:spTree>
      <p:nvGrpSpPr>
        <p:cNvPr id="1" name=""/>
        <p:cNvGrpSpPr/>
        <p:nvPr/>
      </p:nvGrpSpPr>
      <p:grpSpPr>
        <a:xfrm>
          <a:off x="0" y="0"/>
          <a:ext cx="0" cy="0"/>
          <a:chOff x="0" y="0"/>
          <a:chExt cx="0" cy="0"/>
        </a:xfrm>
      </p:grpSpPr>
      <p:sp>
        <p:nvSpPr>
          <p:cNvPr id="22" name="Rounded Rectangle 21"/>
          <p:cNvSpPr/>
          <p:nvPr/>
        </p:nvSpPr>
        <p:spPr>
          <a:xfrm>
            <a:off x="0" y="3979881"/>
            <a:ext cx="12192000" cy="2980253"/>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4759020" y="3575690"/>
            <a:ext cx="2684559" cy="808382"/>
          </a:xfrm>
          <a:prstGeom prst="roundRect">
            <a:avLst>
              <a:gd name="adj" fmla="val 50000"/>
            </a:avLst>
          </a:prstGeom>
          <a:solidFill>
            <a:srgbClr val="EEF0F3"/>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018484" y="793698"/>
            <a:ext cx="10058400" cy="2575867"/>
          </a:xfrm>
        </p:spPr>
        <p:txBody>
          <a:bodyPr>
            <a:normAutofit/>
          </a:bodyPr>
          <a:lstStyle/>
          <a:p>
            <a:pPr algn="ctr"/>
            <a:r>
              <a:rPr lang="en-GB" dirty="0"/>
              <a:t/>
            </a:r>
            <a:br>
              <a:rPr lang="en-GB" dirty="0"/>
            </a:br>
            <a:r>
              <a:rPr lang="en-GB" sz="3200" dirty="0">
                <a:solidFill>
                  <a:schemeClr val="accent1">
                    <a:lumMod val="50000"/>
                  </a:schemeClr>
                </a:solidFill>
                <a:latin typeface="+mn-lt"/>
                <a:cs typeface="Arial" panose="020B0604020202020204" pitchFamily="34" charset="0"/>
              </a:rPr>
              <a:t>To build a Content based Movie Recommendation system based on Movie tags </a:t>
            </a:r>
            <a:endParaRPr lang="en-IN" sz="3200" dirty="0">
              <a:solidFill>
                <a:schemeClr val="accent1">
                  <a:lumMod val="50000"/>
                </a:schemeClr>
              </a:solidFill>
              <a:latin typeface="+mn-lt"/>
            </a:endParaRPr>
          </a:p>
        </p:txBody>
      </p:sp>
      <p:sp>
        <p:nvSpPr>
          <p:cNvPr id="4" name="TextBox 3"/>
          <p:cNvSpPr txBox="1"/>
          <p:nvPr/>
        </p:nvSpPr>
        <p:spPr>
          <a:xfrm>
            <a:off x="1217266" y="3575690"/>
            <a:ext cx="9859618" cy="2769989"/>
          </a:xfrm>
          <a:prstGeom prst="rect">
            <a:avLst/>
          </a:prstGeom>
          <a:noFill/>
        </p:spPr>
        <p:txBody>
          <a:bodyPr wrap="square" rtlCol="0">
            <a:spAutoFit/>
          </a:bodyPr>
          <a:lstStyle/>
          <a:p>
            <a:pPr algn="ctr"/>
            <a:r>
              <a:rPr lang="en-IN" sz="2400" b="1" dirty="0" smtClean="0">
                <a:solidFill>
                  <a:schemeClr val="accent1">
                    <a:lumMod val="50000"/>
                  </a:schemeClr>
                </a:solidFill>
              </a:rPr>
              <a:t>Naga Chaitanya S</a:t>
            </a:r>
          </a:p>
          <a:p>
            <a:pPr algn="ctr"/>
            <a:r>
              <a:rPr lang="en-IN" dirty="0" smtClean="0">
                <a:solidFill>
                  <a:schemeClr val="accent1">
                    <a:lumMod val="50000"/>
                  </a:schemeClr>
                </a:solidFill>
              </a:rPr>
              <a:t>Student Id: </a:t>
            </a:r>
            <a:r>
              <a:rPr lang="en-IN" dirty="0">
                <a:solidFill>
                  <a:schemeClr val="accent1">
                    <a:lumMod val="50000"/>
                  </a:schemeClr>
                </a:solidFill>
              </a:rPr>
              <a:t>1089173 </a:t>
            </a:r>
          </a:p>
          <a:p>
            <a:pPr algn="ctr"/>
            <a:endParaRPr lang="en-IN" sz="2400" b="1" dirty="0">
              <a:solidFill>
                <a:schemeClr val="accent2"/>
              </a:solidFill>
            </a:endParaRPr>
          </a:p>
          <a:p>
            <a:pPr algn="ctr"/>
            <a:endParaRPr lang="en-IN" sz="2400" b="1" dirty="0" smtClean="0">
              <a:solidFill>
                <a:schemeClr val="accent2"/>
              </a:solidFill>
            </a:endParaRPr>
          </a:p>
          <a:p>
            <a:pPr algn="ctr"/>
            <a:endParaRPr lang="en-IN" sz="2400" b="1" dirty="0" smtClean="0">
              <a:solidFill>
                <a:schemeClr val="tx2"/>
              </a:solidFill>
            </a:endParaRPr>
          </a:p>
          <a:p>
            <a:pPr algn="ctr"/>
            <a:r>
              <a:rPr lang="en-IN" dirty="0" smtClean="0">
                <a:solidFill>
                  <a:schemeClr val="tx2"/>
                </a:solidFill>
              </a:rPr>
              <a:t> Ms in Data Science</a:t>
            </a:r>
          </a:p>
          <a:p>
            <a:pPr algn="ctr"/>
            <a:r>
              <a:rPr lang="en-IN" dirty="0" smtClean="0">
                <a:solidFill>
                  <a:schemeClr val="tx2"/>
                </a:solidFill>
              </a:rPr>
              <a:t>Liverpool John Moores University, UK</a:t>
            </a:r>
          </a:p>
          <a:p>
            <a:pPr algn="r"/>
            <a:endParaRPr lang="en-IN" dirty="0"/>
          </a:p>
        </p:txBody>
      </p:sp>
      <p:sp>
        <p:nvSpPr>
          <p:cNvPr id="5" name="TextBox 4"/>
          <p:cNvSpPr txBox="1"/>
          <p:nvPr/>
        </p:nvSpPr>
        <p:spPr>
          <a:xfrm flipH="1">
            <a:off x="9415007" y="5905473"/>
            <a:ext cx="2313168" cy="646331"/>
          </a:xfrm>
          <a:prstGeom prst="rect">
            <a:avLst/>
          </a:prstGeom>
          <a:noFill/>
        </p:spPr>
        <p:txBody>
          <a:bodyPr wrap="square" rtlCol="0">
            <a:spAutoFit/>
          </a:bodyPr>
          <a:lstStyle/>
          <a:p>
            <a:pPr algn="ctr"/>
            <a:r>
              <a:rPr lang="en-IN" b="1" dirty="0" smtClean="0">
                <a:solidFill>
                  <a:schemeClr val="tx2"/>
                </a:solidFill>
              </a:rPr>
              <a:t>Thesis Presentation</a:t>
            </a:r>
          </a:p>
          <a:p>
            <a:pPr algn="ctr"/>
            <a:r>
              <a:rPr lang="en-IN" b="1" dirty="0" smtClean="0">
                <a:solidFill>
                  <a:schemeClr val="tx2"/>
                </a:solidFill>
              </a:rPr>
              <a:t>2023 </a:t>
            </a:r>
            <a:endParaRPr lang="en-IN" b="1" dirty="0">
              <a:solidFill>
                <a:schemeClr val="tx2"/>
              </a:solidFill>
            </a:endParaRPr>
          </a:p>
        </p:txBody>
      </p:sp>
    </p:spTree>
    <p:extLst>
      <p:ext uri="{BB962C8B-B14F-4D97-AF65-F5344CB8AC3E}">
        <p14:creationId xmlns:p14="http://schemas.microsoft.com/office/powerpoint/2010/main" val="3975090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002337" y="876050"/>
            <a:ext cx="5782039" cy="2815772"/>
          </a:xfrm>
          <a:prstGeom prst="roundRect">
            <a:avLst>
              <a:gd name="adj" fmla="val 18728"/>
            </a:avLst>
          </a:prstGeom>
        </p:spPr>
        <p:style>
          <a:lnRef idx="2">
            <a:schemeClr val="accent2"/>
          </a:lnRef>
          <a:fillRef idx="1">
            <a:schemeClr val="lt1"/>
          </a:fillRef>
          <a:effectRef idx="0">
            <a:schemeClr val="accent2"/>
          </a:effectRef>
          <a:fontRef idx="minor">
            <a:schemeClr val="dk1"/>
          </a:fontRef>
        </p:style>
        <p:txBody>
          <a:bodyPr rtlCol="0" anchor="ctr"/>
          <a:lstStyle/>
          <a:p>
            <a:endParaRPr lang="en-IN" sz="1600" dirty="0"/>
          </a:p>
        </p:txBody>
      </p:sp>
      <p:sp>
        <p:nvSpPr>
          <p:cNvPr id="9" name="Rounded Rectangle 8"/>
          <p:cNvSpPr/>
          <p:nvPr/>
        </p:nvSpPr>
        <p:spPr>
          <a:xfrm>
            <a:off x="110148" y="876050"/>
            <a:ext cx="5782039" cy="2815772"/>
          </a:xfrm>
          <a:prstGeom prst="roundRect">
            <a:avLst>
              <a:gd name="adj" fmla="val 2027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Results </a:t>
            </a:r>
            <a:endParaRPr lang="en-IN" b="1" dirty="0">
              <a:solidFill>
                <a:schemeClr val="accent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95069082"/>
              </p:ext>
            </p:extLst>
          </p:nvPr>
        </p:nvGraphicFramePr>
        <p:xfrm>
          <a:off x="6520111" y="2942878"/>
          <a:ext cx="5134861" cy="3079857"/>
        </p:xfrm>
        <a:graphic>
          <a:graphicData uri="http://schemas.openxmlformats.org/drawingml/2006/table">
            <a:tbl>
              <a:tblPr firstRow="1" firstCol="1" bandRow="1">
                <a:tableStyleId>{00A15C55-8517-42AA-B614-E9B94910E393}</a:tableStyleId>
              </a:tblPr>
              <a:tblGrid>
                <a:gridCol w="2829694">
                  <a:extLst>
                    <a:ext uri="{9D8B030D-6E8A-4147-A177-3AD203B41FA5}">
                      <a16:colId xmlns:a16="http://schemas.microsoft.com/office/drawing/2014/main" val="1377564344"/>
                    </a:ext>
                  </a:extLst>
                </a:gridCol>
                <a:gridCol w="1099670">
                  <a:extLst>
                    <a:ext uri="{9D8B030D-6E8A-4147-A177-3AD203B41FA5}">
                      <a16:colId xmlns:a16="http://schemas.microsoft.com/office/drawing/2014/main" val="4287521723"/>
                    </a:ext>
                  </a:extLst>
                </a:gridCol>
                <a:gridCol w="1205497">
                  <a:extLst>
                    <a:ext uri="{9D8B030D-6E8A-4147-A177-3AD203B41FA5}">
                      <a16:colId xmlns:a16="http://schemas.microsoft.com/office/drawing/2014/main" val="1308879740"/>
                    </a:ext>
                  </a:extLst>
                </a:gridCol>
              </a:tblGrid>
              <a:tr h="567870">
                <a:tc>
                  <a:txBody>
                    <a:bodyPr/>
                    <a:lstStyle/>
                    <a:p>
                      <a:pPr algn="ctr">
                        <a:lnSpc>
                          <a:spcPct val="150000"/>
                        </a:lnSpc>
                        <a:spcAft>
                          <a:spcPts val="0"/>
                        </a:spcAft>
                      </a:pPr>
                      <a:r>
                        <a:rPr lang="en-IN" sz="1050" dirty="0">
                          <a:effectLst/>
                        </a:rPr>
                        <a:t>Variable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dirty="0">
                          <a:effectLst/>
                        </a:rPr>
                        <a:t>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p_value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5493735"/>
                  </a:ext>
                </a:extLst>
              </a:tr>
              <a:tr h="277731">
                <a:tc>
                  <a:txBody>
                    <a:bodyPr/>
                    <a:lstStyle/>
                    <a:p>
                      <a:pPr algn="ctr">
                        <a:lnSpc>
                          <a:spcPct val="150000"/>
                        </a:lnSpc>
                        <a:spcAft>
                          <a:spcPts val="0"/>
                        </a:spcAft>
                      </a:pPr>
                      <a:r>
                        <a:rPr lang="en-IN" sz="1050">
                          <a:effectLst/>
                        </a:rPr>
                        <a:t>popularity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0.2756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3929047"/>
                  </a:ext>
                </a:extLst>
              </a:tr>
              <a:tr h="277731">
                <a:tc>
                  <a:txBody>
                    <a:bodyPr/>
                    <a:lstStyle/>
                    <a:p>
                      <a:pPr algn="ctr">
                        <a:lnSpc>
                          <a:spcPct val="150000"/>
                        </a:lnSpc>
                        <a:spcAft>
                          <a:spcPts val="0"/>
                        </a:spcAft>
                      </a:pPr>
                      <a:r>
                        <a:rPr lang="en-IN" sz="1050">
                          <a:effectLst/>
                        </a:rPr>
                        <a:t>vote_count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dirty="0">
                          <a:effectLst/>
                        </a:rPr>
                        <a:t>0.3189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5473026"/>
                  </a:ext>
                </a:extLst>
              </a:tr>
              <a:tr h="277731">
                <a:tc>
                  <a:txBody>
                    <a:bodyPr/>
                    <a:lstStyle/>
                    <a:p>
                      <a:pPr algn="ctr">
                        <a:lnSpc>
                          <a:spcPct val="150000"/>
                        </a:lnSpc>
                        <a:spcAft>
                          <a:spcPts val="0"/>
                        </a:spcAft>
                      </a:pPr>
                      <a:r>
                        <a:rPr lang="en-IN" sz="1050">
                          <a:effectLst/>
                        </a:rPr>
                        <a:t>budget_in_mn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0.0838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2378564"/>
                  </a:ext>
                </a:extLst>
              </a:tr>
              <a:tr h="277731">
                <a:tc>
                  <a:txBody>
                    <a:bodyPr/>
                    <a:lstStyle/>
                    <a:p>
                      <a:pPr algn="ctr">
                        <a:lnSpc>
                          <a:spcPct val="150000"/>
                        </a:lnSpc>
                        <a:spcAft>
                          <a:spcPts val="0"/>
                        </a:spcAft>
                      </a:pPr>
                      <a:r>
                        <a:rPr lang="en-IN" sz="1050">
                          <a:effectLst/>
                        </a:rPr>
                        <a:t>No_of_Genres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0.0459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0.0015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9268309"/>
                  </a:ext>
                </a:extLst>
              </a:tr>
              <a:tr h="277731">
                <a:tc>
                  <a:txBody>
                    <a:bodyPr/>
                    <a:lstStyle/>
                    <a:p>
                      <a:pPr algn="ctr">
                        <a:lnSpc>
                          <a:spcPct val="150000"/>
                        </a:lnSpc>
                        <a:spcAft>
                          <a:spcPts val="0"/>
                        </a:spcAft>
                      </a:pPr>
                      <a:r>
                        <a:rPr lang="en-IN" sz="1050">
                          <a:effectLst/>
                        </a:rPr>
                        <a:t>No_of_keywords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0.2819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1995089"/>
                  </a:ext>
                </a:extLst>
              </a:tr>
              <a:tr h="567870">
                <a:tc>
                  <a:txBody>
                    <a:bodyPr/>
                    <a:lstStyle/>
                    <a:p>
                      <a:pPr algn="ctr">
                        <a:lnSpc>
                          <a:spcPct val="150000"/>
                        </a:lnSpc>
                        <a:spcAft>
                          <a:spcPts val="0"/>
                        </a:spcAft>
                      </a:pPr>
                      <a:r>
                        <a:rPr lang="en-IN" sz="1050">
                          <a:effectLst/>
                        </a:rPr>
                        <a:t>overview_word_count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-0.0036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0.8032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7735302"/>
                  </a:ext>
                </a:extLst>
              </a:tr>
              <a:tr h="277731">
                <a:tc>
                  <a:txBody>
                    <a:bodyPr/>
                    <a:lstStyle/>
                    <a:p>
                      <a:pPr algn="ctr">
                        <a:lnSpc>
                          <a:spcPct val="150000"/>
                        </a:lnSpc>
                        <a:spcAft>
                          <a:spcPts val="0"/>
                        </a:spcAft>
                      </a:pPr>
                      <a:r>
                        <a:rPr lang="en-IN" sz="1050">
                          <a:effectLst/>
                        </a:rPr>
                        <a:t>revenue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0.198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8107489"/>
                  </a:ext>
                </a:extLst>
              </a:tr>
              <a:tr h="277731">
                <a:tc>
                  <a:txBody>
                    <a:bodyPr/>
                    <a:lstStyle/>
                    <a:p>
                      <a:pPr algn="ctr">
                        <a:lnSpc>
                          <a:spcPct val="150000"/>
                        </a:lnSpc>
                        <a:spcAft>
                          <a:spcPts val="0"/>
                        </a:spcAft>
                      </a:pPr>
                      <a:r>
                        <a:rPr lang="en-IN" sz="1050">
                          <a:effectLst/>
                        </a:rPr>
                        <a:t>runtime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0.3488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dirty="0">
                          <a:effectLst/>
                        </a:rPr>
                        <a:t>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970124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87484789"/>
              </p:ext>
            </p:extLst>
          </p:nvPr>
        </p:nvGraphicFramePr>
        <p:xfrm>
          <a:off x="533399" y="2973187"/>
          <a:ext cx="4590144" cy="3079860"/>
        </p:xfrm>
        <a:graphic>
          <a:graphicData uri="http://schemas.openxmlformats.org/drawingml/2006/table">
            <a:tbl>
              <a:tblPr firstRow="1" firstCol="1" bandRow="1">
                <a:tableStyleId>{F5AB1C69-6EDB-4FF4-983F-18BD219EF322}</a:tableStyleId>
              </a:tblPr>
              <a:tblGrid>
                <a:gridCol w="1530048">
                  <a:extLst>
                    <a:ext uri="{9D8B030D-6E8A-4147-A177-3AD203B41FA5}">
                      <a16:colId xmlns:a16="http://schemas.microsoft.com/office/drawing/2014/main" val="2836868017"/>
                    </a:ext>
                  </a:extLst>
                </a:gridCol>
                <a:gridCol w="1530048">
                  <a:extLst>
                    <a:ext uri="{9D8B030D-6E8A-4147-A177-3AD203B41FA5}">
                      <a16:colId xmlns:a16="http://schemas.microsoft.com/office/drawing/2014/main" val="93578799"/>
                    </a:ext>
                  </a:extLst>
                </a:gridCol>
                <a:gridCol w="1530048">
                  <a:extLst>
                    <a:ext uri="{9D8B030D-6E8A-4147-A177-3AD203B41FA5}">
                      <a16:colId xmlns:a16="http://schemas.microsoft.com/office/drawing/2014/main" val="4007518858"/>
                    </a:ext>
                  </a:extLst>
                </a:gridCol>
              </a:tblGrid>
              <a:tr h="307986">
                <a:tc>
                  <a:txBody>
                    <a:bodyPr/>
                    <a:lstStyle/>
                    <a:p>
                      <a:pPr algn="ctr">
                        <a:lnSpc>
                          <a:spcPct val="150000"/>
                        </a:lnSpc>
                        <a:spcAft>
                          <a:spcPts val="0"/>
                        </a:spcAft>
                      </a:pPr>
                      <a:r>
                        <a:rPr lang="en-IN" sz="1050" dirty="0">
                          <a:effectLst/>
                        </a:rPr>
                        <a:t>Variable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X2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p_value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7502798"/>
                  </a:ext>
                </a:extLst>
              </a:tr>
              <a:tr h="307986">
                <a:tc>
                  <a:txBody>
                    <a:bodyPr/>
                    <a:lstStyle/>
                    <a:p>
                      <a:pPr algn="ctr">
                        <a:lnSpc>
                          <a:spcPct val="150000"/>
                        </a:lnSpc>
                        <a:spcAft>
                          <a:spcPts val="0"/>
                        </a:spcAft>
                      </a:pPr>
                      <a:r>
                        <a:rPr lang="en-IN" sz="1050">
                          <a:effectLst/>
                        </a:rPr>
                        <a:t>original language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166.4046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1068743"/>
                  </a:ext>
                </a:extLst>
              </a:tr>
              <a:tr h="307986">
                <a:tc>
                  <a:txBody>
                    <a:bodyPr/>
                    <a:lstStyle/>
                    <a:p>
                      <a:pPr algn="ctr">
                        <a:lnSpc>
                          <a:spcPct val="150000"/>
                        </a:lnSpc>
                        <a:spcAft>
                          <a:spcPts val="0"/>
                        </a:spcAft>
                      </a:pPr>
                      <a:r>
                        <a:rPr lang="en-IN" sz="1050">
                          <a:effectLst/>
                        </a:rPr>
                        <a:t>new genres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2886.774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4257090"/>
                  </a:ext>
                </a:extLst>
              </a:tr>
              <a:tr h="307986">
                <a:tc>
                  <a:txBody>
                    <a:bodyPr/>
                    <a:lstStyle/>
                    <a:p>
                      <a:pPr algn="ctr">
                        <a:lnSpc>
                          <a:spcPct val="150000"/>
                        </a:lnSpc>
                        <a:spcAft>
                          <a:spcPts val="0"/>
                        </a:spcAft>
                      </a:pPr>
                      <a:r>
                        <a:rPr lang="en-IN" sz="1050">
                          <a:effectLst/>
                        </a:rPr>
                        <a:t>production_countries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1141.9735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968690"/>
                  </a:ext>
                </a:extLst>
              </a:tr>
              <a:tr h="307986">
                <a:tc>
                  <a:txBody>
                    <a:bodyPr/>
                    <a:lstStyle/>
                    <a:p>
                      <a:pPr algn="ctr">
                        <a:lnSpc>
                          <a:spcPct val="150000"/>
                        </a:lnSpc>
                        <a:spcAft>
                          <a:spcPts val="0"/>
                        </a:spcAft>
                      </a:pPr>
                      <a:r>
                        <a:rPr lang="en-IN" sz="1050" dirty="0" err="1">
                          <a:effectLst/>
                        </a:rPr>
                        <a:t>production_companies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7365.502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0.5519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57285859"/>
                  </a:ext>
                </a:extLst>
              </a:tr>
              <a:tr h="307986">
                <a:tc>
                  <a:txBody>
                    <a:bodyPr/>
                    <a:lstStyle/>
                    <a:p>
                      <a:pPr algn="ctr">
                        <a:lnSpc>
                          <a:spcPct val="150000"/>
                        </a:lnSpc>
                        <a:spcAft>
                          <a:spcPts val="0"/>
                        </a:spcAft>
                      </a:pPr>
                      <a:r>
                        <a:rPr lang="en-IN" sz="1050">
                          <a:effectLst/>
                        </a:rPr>
                        <a:t>Actor1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dirty="0">
                          <a:effectLst/>
                        </a:rPr>
                        <a:t>5433.799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9001816"/>
                  </a:ext>
                </a:extLst>
              </a:tr>
              <a:tr h="307986">
                <a:tc>
                  <a:txBody>
                    <a:bodyPr/>
                    <a:lstStyle/>
                    <a:p>
                      <a:pPr algn="ctr">
                        <a:lnSpc>
                          <a:spcPct val="150000"/>
                        </a:lnSpc>
                        <a:spcAft>
                          <a:spcPts val="0"/>
                        </a:spcAft>
                      </a:pPr>
                      <a:r>
                        <a:rPr lang="en-IN" sz="1050">
                          <a:effectLst/>
                        </a:rPr>
                        <a:t>Actor2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6280.1959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6157627"/>
                  </a:ext>
                </a:extLst>
              </a:tr>
              <a:tr h="307986">
                <a:tc>
                  <a:txBody>
                    <a:bodyPr/>
                    <a:lstStyle/>
                    <a:p>
                      <a:pPr algn="ctr">
                        <a:lnSpc>
                          <a:spcPct val="150000"/>
                        </a:lnSpc>
                        <a:spcAft>
                          <a:spcPts val="0"/>
                        </a:spcAft>
                      </a:pPr>
                      <a:r>
                        <a:rPr lang="en-IN" sz="1050">
                          <a:effectLst/>
                        </a:rPr>
                        <a:t>Actor3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6711.761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6075150"/>
                  </a:ext>
                </a:extLst>
              </a:tr>
              <a:tr h="307986">
                <a:tc>
                  <a:txBody>
                    <a:bodyPr/>
                    <a:lstStyle/>
                    <a:p>
                      <a:pPr algn="ctr">
                        <a:lnSpc>
                          <a:spcPct val="150000"/>
                        </a:lnSpc>
                        <a:spcAft>
                          <a:spcPts val="0"/>
                        </a:spcAft>
                      </a:pPr>
                      <a:r>
                        <a:rPr lang="en-IN" sz="1050">
                          <a:effectLst/>
                        </a:rPr>
                        <a:t>Director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6286.137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3259699"/>
                  </a:ext>
                </a:extLst>
              </a:tr>
              <a:tr h="307986">
                <a:tc>
                  <a:txBody>
                    <a:bodyPr/>
                    <a:lstStyle/>
                    <a:p>
                      <a:pPr algn="ctr">
                        <a:lnSpc>
                          <a:spcPct val="150000"/>
                        </a:lnSpc>
                        <a:spcAft>
                          <a:spcPts val="0"/>
                        </a:spcAft>
                      </a:pPr>
                      <a:r>
                        <a:rPr lang="en-IN" sz="1050" dirty="0" err="1">
                          <a:effectLst/>
                        </a:rPr>
                        <a:t>spoken_languages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a:effectLst/>
                        </a:rPr>
                        <a:t>1141.556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50" dirty="0">
                          <a:effectLst/>
                        </a:rPr>
                        <a:t>0.0338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1173188"/>
                  </a:ext>
                </a:extLst>
              </a:tr>
            </a:tbl>
          </a:graphicData>
        </a:graphic>
      </p:graphicFrame>
      <p:sp>
        <p:nvSpPr>
          <p:cNvPr id="4" name="Rectangle 3"/>
          <p:cNvSpPr/>
          <p:nvPr/>
        </p:nvSpPr>
        <p:spPr>
          <a:xfrm>
            <a:off x="6002335" y="2573546"/>
            <a:ext cx="3748719" cy="369332"/>
          </a:xfrm>
          <a:prstGeom prst="rect">
            <a:avLst/>
          </a:prstGeom>
        </p:spPr>
        <p:txBody>
          <a:bodyPr wrap="none">
            <a:spAutoFit/>
          </a:bodyPr>
          <a:lstStyle/>
          <a:p>
            <a:r>
              <a:rPr lang="en-GB" b="1" i="1" dirty="0">
                <a:solidFill>
                  <a:srgbClr val="000000"/>
                </a:solidFill>
                <a:latin typeface="+mj-lt"/>
                <a:ea typeface="Times New Roman" panose="02020603050405020304" pitchFamily="18" charset="0"/>
              </a:rPr>
              <a:t>Results from </a:t>
            </a:r>
            <a:r>
              <a:rPr lang="en-GB" b="1" i="1" dirty="0"/>
              <a:t>Pearson Correlation Test </a:t>
            </a:r>
            <a:endParaRPr lang="en-IN" dirty="0">
              <a:latin typeface="+mj-lt"/>
            </a:endParaRPr>
          </a:p>
        </p:txBody>
      </p:sp>
      <p:sp>
        <p:nvSpPr>
          <p:cNvPr id="7" name="Rectangle 6"/>
          <p:cNvSpPr/>
          <p:nvPr/>
        </p:nvSpPr>
        <p:spPr>
          <a:xfrm>
            <a:off x="201269" y="2573546"/>
            <a:ext cx="2731325" cy="369332"/>
          </a:xfrm>
          <a:prstGeom prst="rect">
            <a:avLst/>
          </a:prstGeom>
        </p:spPr>
        <p:txBody>
          <a:bodyPr wrap="none">
            <a:spAutoFit/>
          </a:bodyPr>
          <a:lstStyle/>
          <a:p>
            <a:r>
              <a:rPr lang="en-GB" b="1" i="1" dirty="0">
                <a:solidFill>
                  <a:srgbClr val="000000"/>
                </a:solidFill>
                <a:latin typeface="+mj-lt"/>
                <a:ea typeface="Times New Roman" panose="02020603050405020304" pitchFamily="18" charset="0"/>
              </a:rPr>
              <a:t>Results from Chi-Square test</a:t>
            </a:r>
            <a:endParaRPr lang="en-IN" dirty="0">
              <a:latin typeface="+mj-lt"/>
            </a:endParaRPr>
          </a:p>
        </p:txBody>
      </p:sp>
      <p:sp>
        <p:nvSpPr>
          <p:cNvPr id="8" name="Rectangle 7"/>
          <p:cNvSpPr/>
          <p:nvPr/>
        </p:nvSpPr>
        <p:spPr>
          <a:xfrm>
            <a:off x="165223" y="1019364"/>
            <a:ext cx="5782039" cy="1579920"/>
          </a:xfrm>
          <a:prstGeom prst="rect">
            <a:avLst/>
          </a:prstGeom>
        </p:spPr>
        <p:txBody>
          <a:bodyPr wrap="square">
            <a:spAutoFit/>
          </a:bodyPr>
          <a:lstStyle/>
          <a:p>
            <a:pPr algn="just">
              <a:lnSpc>
                <a:spcPct val="150000"/>
              </a:lnSpc>
              <a:spcAft>
                <a:spcPts val="800"/>
              </a:spcAft>
            </a:pPr>
            <a:r>
              <a:rPr lang="en-GB" sz="1200" dirty="0">
                <a:latin typeface="+mj-lt"/>
                <a:ea typeface="Times New Roman" panose="02020603050405020304" pitchFamily="18" charset="0"/>
              </a:rPr>
              <a:t>Test: Chi-square test.</a:t>
            </a:r>
            <a:endParaRPr lang="en-IN" sz="1200" dirty="0">
              <a:latin typeface="+mj-lt"/>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GB" sz="1200" dirty="0">
                <a:latin typeface="+mj-lt"/>
                <a:ea typeface="Times New Roman" panose="02020603050405020304" pitchFamily="18" charset="0"/>
              </a:rPr>
              <a:t>Null Hypothesis H0: The ratings range is independent of Given Categorical Column.</a:t>
            </a:r>
            <a:endParaRPr lang="en-IN" sz="1200" dirty="0">
              <a:latin typeface="+mj-lt"/>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GB" sz="1200" dirty="0">
                <a:latin typeface="+mj-lt"/>
                <a:ea typeface="Times New Roman" panose="02020603050405020304" pitchFamily="18" charset="0"/>
              </a:rPr>
              <a:t>Alternative Hypothesis H1: The ratings Range is associated with Given Categorical column.</a:t>
            </a:r>
            <a:endParaRPr lang="en-IN" sz="1200" dirty="0">
              <a:latin typeface="+mj-lt"/>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GB" sz="1200" dirty="0">
                <a:latin typeface="+mj-lt"/>
                <a:ea typeface="Times New Roman" panose="02020603050405020304" pitchFamily="18" charset="0"/>
              </a:rPr>
              <a:t>α = 0.05</a:t>
            </a:r>
            <a:endParaRPr lang="en-IN" sz="1200" dirty="0">
              <a:latin typeface="+mj-lt"/>
              <a:ea typeface="Times New Roman" panose="02020603050405020304" pitchFamily="18" charset="0"/>
            </a:endParaRPr>
          </a:p>
        </p:txBody>
      </p:sp>
      <p:sp>
        <p:nvSpPr>
          <p:cNvPr id="11" name="Rectangle 10"/>
          <p:cNvSpPr/>
          <p:nvPr/>
        </p:nvSpPr>
        <p:spPr>
          <a:xfrm>
            <a:off x="6071103" y="1046241"/>
            <a:ext cx="5583870" cy="1477328"/>
          </a:xfrm>
          <a:prstGeom prst="rect">
            <a:avLst/>
          </a:prstGeom>
        </p:spPr>
        <p:txBody>
          <a:bodyPr wrap="square">
            <a:spAutoFit/>
          </a:bodyPr>
          <a:lstStyle/>
          <a:p>
            <a:pPr algn="just">
              <a:lnSpc>
                <a:spcPct val="150000"/>
              </a:lnSpc>
            </a:pPr>
            <a:r>
              <a:rPr lang="en-GB" sz="1200" dirty="0">
                <a:latin typeface="+mj-lt"/>
                <a:ea typeface="Times New Roman" panose="02020603050405020304" pitchFamily="18" charset="0"/>
              </a:rPr>
              <a:t>Test: Person correlation.</a:t>
            </a:r>
            <a:endParaRPr lang="en-IN" sz="1200" dirty="0">
              <a:latin typeface="+mj-lt"/>
              <a:ea typeface="Times New Roman" panose="02020603050405020304" pitchFamily="18" charset="0"/>
            </a:endParaRPr>
          </a:p>
          <a:p>
            <a:pPr marL="342900" indent="-342900" algn="just">
              <a:lnSpc>
                <a:spcPct val="150000"/>
              </a:lnSpc>
              <a:buFont typeface="Symbol" panose="05050102010706020507" pitchFamily="18" charset="2"/>
              <a:buChar char=""/>
            </a:pPr>
            <a:r>
              <a:rPr lang="en-GB" sz="1200" dirty="0">
                <a:latin typeface="+mj-lt"/>
                <a:ea typeface="Times New Roman" panose="02020603050405020304" pitchFamily="18" charset="0"/>
              </a:rPr>
              <a:t>Null Hypothesis H0: The ratings range is independent of Given Categorical Column.</a:t>
            </a:r>
            <a:endParaRPr lang="en-IN" sz="1200" dirty="0">
              <a:latin typeface="+mj-lt"/>
              <a:ea typeface="Times New Roman" panose="02020603050405020304" pitchFamily="18" charset="0"/>
            </a:endParaRPr>
          </a:p>
          <a:p>
            <a:pPr marL="342900" indent="-342900" algn="just">
              <a:lnSpc>
                <a:spcPct val="150000"/>
              </a:lnSpc>
              <a:buFont typeface="Symbol" panose="05050102010706020507" pitchFamily="18" charset="2"/>
              <a:buChar char=""/>
            </a:pPr>
            <a:r>
              <a:rPr lang="en-GB" sz="1200" dirty="0">
                <a:latin typeface="+mj-lt"/>
                <a:ea typeface="Times New Roman" panose="02020603050405020304" pitchFamily="18" charset="0"/>
              </a:rPr>
              <a:t>Alternative Hypothesis H1: The ratings Range is associated with Given Categorical column.</a:t>
            </a:r>
            <a:endParaRPr lang="en-IN" sz="1200" dirty="0">
              <a:latin typeface="+mj-lt"/>
              <a:ea typeface="Times New Roman" panose="02020603050405020304" pitchFamily="18" charset="0"/>
            </a:endParaRPr>
          </a:p>
          <a:p>
            <a:pPr marL="342900" indent="-342900" algn="just">
              <a:lnSpc>
                <a:spcPct val="150000"/>
              </a:lnSpc>
              <a:buFont typeface="Symbol" panose="05050102010706020507" pitchFamily="18" charset="2"/>
              <a:buChar char=""/>
            </a:pPr>
            <a:r>
              <a:rPr lang="en-GB" sz="1200" dirty="0">
                <a:latin typeface="+mj-lt"/>
                <a:ea typeface="Times New Roman" panose="02020603050405020304" pitchFamily="18" charset="0"/>
              </a:rPr>
              <a:t>α = 0.05</a:t>
            </a:r>
            <a:endParaRPr lang="en-IN" sz="1200" dirty="0">
              <a:latin typeface="+mj-lt"/>
              <a:ea typeface="Times New Roman" panose="02020603050405020304" pitchFamily="18" charset="0"/>
            </a:endParaRPr>
          </a:p>
        </p:txBody>
      </p:sp>
    </p:spTree>
    <p:extLst>
      <p:ext uri="{BB962C8B-B14F-4D97-AF65-F5344CB8AC3E}">
        <p14:creationId xmlns:p14="http://schemas.microsoft.com/office/powerpoint/2010/main" val="540069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942997" y="1743972"/>
            <a:ext cx="3862316" cy="3919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accent1">
                    <a:lumMod val="50000"/>
                  </a:schemeClr>
                </a:solidFill>
              </a:rPr>
              <a:t>Tags</a:t>
            </a:r>
            <a:endParaRPr lang="en-IN" b="1" dirty="0">
              <a:solidFill>
                <a:schemeClr val="accent1">
                  <a:lumMod val="50000"/>
                </a:schemeClr>
              </a:solidFill>
            </a:endParaRPr>
          </a:p>
        </p:txBody>
      </p:sp>
      <p:sp>
        <p:nvSpPr>
          <p:cNvPr id="8" name="Rounded Rectangle 7"/>
          <p:cNvSpPr/>
          <p:nvPr/>
        </p:nvSpPr>
        <p:spPr>
          <a:xfrm>
            <a:off x="197892" y="914399"/>
            <a:ext cx="7342495" cy="5725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p:cNvSpPr/>
          <p:nvPr/>
        </p:nvSpPr>
        <p:spPr>
          <a:xfrm>
            <a:off x="600502" y="1760267"/>
            <a:ext cx="6537277" cy="4154984"/>
          </a:xfrm>
          <a:prstGeom prst="rect">
            <a:avLst/>
          </a:prstGeom>
        </p:spPr>
        <p:txBody>
          <a:bodyPr wrap="square" anchor="ctr">
            <a:spAutoFit/>
          </a:bodyPr>
          <a:lstStyle/>
          <a:p>
            <a:pPr marL="342900" lvl="0" indent="-342900">
              <a:lnSpc>
                <a:spcPct val="150000"/>
              </a:lnSpc>
              <a:spcAft>
                <a:spcPts val="0"/>
              </a:spcAft>
              <a:buFont typeface="Symbol" panose="05050102010706020507" pitchFamily="18" charset="2"/>
              <a:buChar char=""/>
            </a:pPr>
            <a:r>
              <a:rPr lang="en-GB" sz="1600" b="1" dirty="0">
                <a:latin typeface="+mj-lt"/>
                <a:ea typeface="Times New Roman" panose="02020603050405020304" pitchFamily="18" charset="0"/>
              </a:rPr>
              <a:t>Tag1:</a:t>
            </a:r>
            <a:r>
              <a:rPr lang="en-GB" sz="1600" dirty="0">
                <a:latin typeface="+mj-lt"/>
                <a:ea typeface="Times New Roman" panose="02020603050405020304" pitchFamily="18" charset="0"/>
              </a:rPr>
              <a:t>  Comprises all categorical features selected through the Chi-Square Test along with key features Movie overview and keywords. 	</a:t>
            </a:r>
            <a:endParaRPr lang="en-IN" sz="1600" dirty="0">
              <a:latin typeface="+mj-lt"/>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1600" b="1" dirty="0">
                <a:latin typeface="+mj-lt"/>
                <a:ea typeface="Times New Roman" panose="02020603050405020304" pitchFamily="18" charset="0"/>
              </a:rPr>
              <a:t>Tag2:</a:t>
            </a:r>
            <a:r>
              <a:rPr lang="en-GB" sz="1600" dirty="0">
                <a:latin typeface="+mj-lt"/>
                <a:ea typeface="Times New Roman" panose="02020603050405020304" pitchFamily="18" charset="0"/>
              </a:rPr>
              <a:t> Solely relies on the Movie Overview and Keywords columns.</a:t>
            </a:r>
            <a:endParaRPr lang="en-IN" sz="1600" dirty="0">
              <a:latin typeface="+mj-lt"/>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1600" b="1" dirty="0">
                <a:latin typeface="+mj-lt"/>
                <a:ea typeface="Times New Roman" panose="02020603050405020304" pitchFamily="18" charset="0"/>
              </a:rPr>
              <a:t>Tag3</a:t>
            </a:r>
            <a:r>
              <a:rPr lang="en-GB" sz="1600" dirty="0">
                <a:latin typeface="+mj-lt"/>
                <a:ea typeface="Times New Roman" panose="02020603050405020304" pitchFamily="18" charset="0"/>
              </a:rPr>
              <a:t>: adds another columns genre to Tag2</a:t>
            </a:r>
            <a:endParaRPr lang="en-IN" sz="1600" dirty="0">
              <a:latin typeface="+mj-lt"/>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1600" b="1" dirty="0">
                <a:latin typeface="+mj-lt"/>
                <a:ea typeface="Times New Roman" panose="02020603050405020304" pitchFamily="18" charset="0"/>
              </a:rPr>
              <a:t>Tag 4:</a:t>
            </a:r>
            <a:r>
              <a:rPr lang="en-GB" sz="1600" dirty="0">
                <a:latin typeface="+mj-lt"/>
                <a:ea typeface="Times New Roman" panose="02020603050405020304" pitchFamily="18" charset="0"/>
              </a:rPr>
              <a:t>  Incorporates a blend of essential features, including Cast, Movie Overview, Keywords, and Genres.</a:t>
            </a:r>
            <a:endParaRPr lang="en-IN" sz="1600" dirty="0">
              <a:latin typeface="+mj-lt"/>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1600" b="1" dirty="0">
                <a:latin typeface="+mj-lt"/>
                <a:ea typeface="Times New Roman" panose="02020603050405020304" pitchFamily="18" charset="0"/>
              </a:rPr>
              <a:t>Tag 5:</a:t>
            </a:r>
            <a:r>
              <a:rPr lang="en-GB" sz="1600" dirty="0">
                <a:latin typeface="+mj-lt"/>
                <a:ea typeface="Times New Roman" panose="02020603050405020304" pitchFamily="18" charset="0"/>
              </a:rPr>
              <a:t> Is created only with feature keywords</a:t>
            </a:r>
            <a:endParaRPr lang="en-IN" sz="1600" dirty="0">
              <a:latin typeface="+mj-lt"/>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1600" b="1" dirty="0">
                <a:latin typeface="+mj-lt"/>
                <a:ea typeface="Times New Roman" panose="02020603050405020304" pitchFamily="18" charset="0"/>
              </a:rPr>
              <a:t>Tag6:</a:t>
            </a:r>
            <a:r>
              <a:rPr lang="en-GB" sz="1600" dirty="0">
                <a:latin typeface="+mj-lt"/>
                <a:ea typeface="Times New Roman" panose="02020603050405020304" pitchFamily="18" charset="0"/>
              </a:rPr>
              <a:t> is created only with feature Overview</a:t>
            </a:r>
            <a:endParaRPr lang="en-IN" sz="1600" dirty="0">
              <a:latin typeface="+mj-lt"/>
              <a:ea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GB" sz="1600" b="1" dirty="0">
                <a:latin typeface="+mj-lt"/>
                <a:ea typeface="Times New Roman" panose="02020603050405020304" pitchFamily="18" charset="0"/>
              </a:rPr>
              <a:t>Tag7:</a:t>
            </a:r>
            <a:r>
              <a:rPr lang="en-GB" sz="1600" dirty="0">
                <a:latin typeface="+mj-lt"/>
                <a:ea typeface="Times New Roman" panose="02020603050405020304" pitchFamily="18" charset="0"/>
              </a:rPr>
              <a:t>  includes all the numerical </a:t>
            </a:r>
            <a:r>
              <a:rPr lang="en-GB" sz="1600" dirty="0" smtClean="0">
                <a:latin typeface="+mj-lt"/>
                <a:ea typeface="Times New Roman" panose="02020603050405020304" pitchFamily="18" charset="0"/>
              </a:rPr>
              <a:t>columns selected from </a:t>
            </a:r>
            <a:r>
              <a:rPr lang="en-GB" sz="1600" dirty="0">
                <a:latin typeface="+mj-lt"/>
                <a:ea typeface="Times New Roman" panose="02020603050405020304" pitchFamily="18" charset="0"/>
              </a:rPr>
              <a:t>P</a:t>
            </a:r>
            <a:r>
              <a:rPr lang="en-GB" sz="1600" dirty="0" smtClean="0">
                <a:latin typeface="+mj-lt"/>
                <a:ea typeface="Times New Roman" panose="02020603050405020304" pitchFamily="18" charset="0"/>
              </a:rPr>
              <a:t>earson Test </a:t>
            </a:r>
            <a:r>
              <a:rPr lang="en-GB" sz="1600" dirty="0">
                <a:latin typeface="+mj-lt"/>
                <a:ea typeface="Times New Roman" panose="02020603050405020304" pitchFamily="18" charset="0"/>
              </a:rPr>
              <a:t>added along with first tag. Numerical features are added after converting them to string type and separated by space at the end of first tag.</a:t>
            </a:r>
            <a:endParaRPr lang="en-IN" sz="1600" dirty="0">
              <a:latin typeface="+mj-lt"/>
              <a:ea typeface="Times New Roman" panose="02020603050405020304" pitchFamily="18" charset="0"/>
            </a:endParaRPr>
          </a:p>
        </p:txBody>
      </p:sp>
      <p:sp>
        <p:nvSpPr>
          <p:cNvPr id="10" name="TextBox 9"/>
          <p:cNvSpPr txBox="1"/>
          <p:nvPr/>
        </p:nvSpPr>
        <p:spPr>
          <a:xfrm>
            <a:off x="8167047" y="2549733"/>
            <a:ext cx="3398292" cy="2308324"/>
          </a:xfrm>
          <a:prstGeom prst="rect">
            <a:avLst/>
          </a:prstGeom>
          <a:noFill/>
        </p:spPr>
        <p:txBody>
          <a:bodyPr wrap="square" rtlCol="0" anchor="ctr">
            <a:spAutoFit/>
          </a:bodyPr>
          <a:lstStyle/>
          <a:p>
            <a:pPr algn="ctr"/>
            <a:r>
              <a:rPr lang="en-IN" dirty="0">
                <a:latin typeface="+mj-lt"/>
              </a:rPr>
              <a:t>tag = weight[0</a:t>
            </a:r>
            <a:r>
              <a:rPr lang="en-IN" dirty="0" smtClean="0">
                <a:latin typeface="+mj-lt"/>
              </a:rPr>
              <a:t>]*</a:t>
            </a:r>
            <a:r>
              <a:rPr lang="en-IN" dirty="0" err="1" smtClean="0">
                <a:latin typeface="+mj-lt"/>
              </a:rPr>
              <a:t>df</a:t>
            </a:r>
            <a:r>
              <a:rPr lang="en-IN" dirty="0">
                <a:latin typeface="+mj-lt"/>
              </a:rPr>
              <a:t>['overview']+ weight[1</a:t>
            </a:r>
            <a:r>
              <a:rPr lang="en-IN" dirty="0" smtClean="0">
                <a:latin typeface="+mj-lt"/>
              </a:rPr>
              <a:t>]*</a:t>
            </a:r>
            <a:r>
              <a:rPr lang="en-IN" dirty="0" err="1" smtClean="0">
                <a:latin typeface="+mj-lt"/>
              </a:rPr>
              <a:t>df</a:t>
            </a:r>
            <a:r>
              <a:rPr lang="en-IN" dirty="0">
                <a:latin typeface="+mj-lt"/>
              </a:rPr>
              <a:t>['keywords'] + weight[2</a:t>
            </a:r>
            <a:r>
              <a:rPr lang="en-IN" dirty="0" smtClean="0">
                <a:latin typeface="+mj-lt"/>
              </a:rPr>
              <a:t>]*</a:t>
            </a:r>
            <a:r>
              <a:rPr lang="en-IN" dirty="0" err="1" smtClean="0">
                <a:latin typeface="+mj-lt"/>
              </a:rPr>
              <a:t>df</a:t>
            </a:r>
            <a:r>
              <a:rPr lang="en-IN" dirty="0">
                <a:latin typeface="+mj-lt"/>
              </a:rPr>
              <a:t>['genres'] + weight[3</a:t>
            </a:r>
            <a:r>
              <a:rPr lang="en-IN" dirty="0" smtClean="0">
                <a:latin typeface="+mj-lt"/>
              </a:rPr>
              <a:t>]*</a:t>
            </a:r>
            <a:r>
              <a:rPr lang="en-IN" dirty="0" err="1" smtClean="0">
                <a:latin typeface="+mj-lt"/>
              </a:rPr>
              <a:t>df</a:t>
            </a:r>
            <a:r>
              <a:rPr lang="en-IN" dirty="0">
                <a:latin typeface="+mj-lt"/>
              </a:rPr>
              <a:t>['</a:t>
            </a:r>
            <a:r>
              <a:rPr lang="en-IN" dirty="0" err="1">
                <a:latin typeface="+mj-lt"/>
              </a:rPr>
              <a:t>production_companies</a:t>
            </a:r>
            <a:r>
              <a:rPr lang="en-IN" dirty="0">
                <a:latin typeface="+mj-lt"/>
              </a:rPr>
              <a:t>'] + weight[4</a:t>
            </a:r>
            <a:r>
              <a:rPr lang="en-IN" dirty="0" smtClean="0">
                <a:latin typeface="+mj-lt"/>
              </a:rPr>
              <a:t>]*</a:t>
            </a:r>
            <a:r>
              <a:rPr lang="en-IN" dirty="0" err="1" smtClean="0">
                <a:latin typeface="+mj-lt"/>
              </a:rPr>
              <a:t>df</a:t>
            </a:r>
            <a:r>
              <a:rPr lang="en-IN" dirty="0">
                <a:latin typeface="+mj-lt"/>
              </a:rPr>
              <a:t>['cast'] + weight[5</a:t>
            </a:r>
            <a:r>
              <a:rPr lang="en-IN" dirty="0" smtClean="0">
                <a:latin typeface="+mj-lt"/>
              </a:rPr>
              <a:t>]*</a:t>
            </a:r>
            <a:r>
              <a:rPr lang="en-IN" dirty="0" err="1" smtClean="0">
                <a:latin typeface="+mj-lt"/>
              </a:rPr>
              <a:t>df</a:t>
            </a:r>
            <a:r>
              <a:rPr lang="en-IN" dirty="0">
                <a:latin typeface="+mj-lt"/>
              </a:rPr>
              <a:t>['Director'] +weight[6</a:t>
            </a:r>
            <a:r>
              <a:rPr lang="en-IN" dirty="0" smtClean="0">
                <a:latin typeface="+mj-lt"/>
              </a:rPr>
              <a:t>]*</a:t>
            </a:r>
            <a:r>
              <a:rPr lang="en-IN" dirty="0" err="1" smtClean="0">
                <a:latin typeface="+mj-lt"/>
              </a:rPr>
              <a:t>df</a:t>
            </a:r>
            <a:r>
              <a:rPr lang="en-IN" dirty="0">
                <a:latin typeface="+mj-lt"/>
              </a:rPr>
              <a:t>['</a:t>
            </a:r>
            <a:r>
              <a:rPr lang="en-IN" dirty="0" err="1">
                <a:latin typeface="+mj-lt"/>
              </a:rPr>
              <a:t>spoken_languages</a:t>
            </a:r>
            <a:r>
              <a:rPr lang="en-IN" dirty="0">
                <a:latin typeface="+mj-lt"/>
              </a:rPr>
              <a:t>']</a:t>
            </a:r>
          </a:p>
          <a:p>
            <a:pPr algn="ctr"/>
            <a:r>
              <a:rPr lang="en-IN" dirty="0">
                <a:latin typeface="+mj-lt"/>
              </a:rPr>
              <a:t> </a:t>
            </a:r>
          </a:p>
        </p:txBody>
      </p:sp>
      <p:sp>
        <p:nvSpPr>
          <p:cNvPr id="12" name="TextBox 11"/>
          <p:cNvSpPr txBox="1"/>
          <p:nvPr/>
        </p:nvSpPr>
        <p:spPr>
          <a:xfrm>
            <a:off x="8203155" y="1406906"/>
            <a:ext cx="1311193" cy="338554"/>
          </a:xfrm>
          <a:prstGeom prst="rect">
            <a:avLst/>
          </a:prstGeom>
          <a:noFill/>
        </p:spPr>
        <p:txBody>
          <a:bodyPr wrap="none" rtlCol="0">
            <a:spAutoFit/>
          </a:bodyPr>
          <a:lstStyle/>
          <a:p>
            <a:r>
              <a:rPr lang="en-IN" sz="1600" dirty="0" smtClean="0">
                <a:solidFill>
                  <a:schemeClr val="tx2">
                    <a:lumMod val="50000"/>
                  </a:schemeClr>
                </a:solidFill>
              </a:rPr>
              <a:t>Weighted Tag</a:t>
            </a:r>
            <a:endParaRPr lang="en-IN" sz="1600" dirty="0">
              <a:solidFill>
                <a:schemeClr val="tx2">
                  <a:lumMod val="50000"/>
                </a:schemeClr>
              </a:solidFill>
            </a:endParaRPr>
          </a:p>
        </p:txBody>
      </p:sp>
    </p:spTree>
    <p:extLst>
      <p:ext uri="{BB962C8B-B14F-4D97-AF65-F5344CB8AC3E}">
        <p14:creationId xmlns:p14="http://schemas.microsoft.com/office/powerpoint/2010/main" val="214472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35562" y="914399"/>
            <a:ext cx="4644572" cy="27577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Rounded Rectangle 12"/>
          <p:cNvSpPr/>
          <p:nvPr/>
        </p:nvSpPr>
        <p:spPr>
          <a:xfrm>
            <a:off x="5747658" y="779750"/>
            <a:ext cx="4644572" cy="27577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Results : Evaluating Recommendations- Avatar </a:t>
            </a:r>
            <a:endParaRPr lang="en-IN" b="1" dirty="0">
              <a:solidFill>
                <a:schemeClr val="accent1">
                  <a:lumMod val="5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11013045"/>
              </p:ext>
            </p:extLst>
          </p:nvPr>
        </p:nvGraphicFramePr>
        <p:xfrm>
          <a:off x="0" y="1896373"/>
          <a:ext cx="5268688" cy="4961616"/>
        </p:xfrm>
        <a:graphic>
          <a:graphicData uri="http://schemas.openxmlformats.org/drawingml/2006/table">
            <a:tbl>
              <a:tblPr>
                <a:tableStyleId>{21E4AEA4-8DFA-4A89-87EB-49C32662AFE0}</a:tableStyleId>
              </a:tblPr>
              <a:tblGrid>
                <a:gridCol w="297922">
                  <a:extLst>
                    <a:ext uri="{9D8B030D-6E8A-4147-A177-3AD203B41FA5}">
                      <a16:colId xmlns:a16="http://schemas.microsoft.com/office/drawing/2014/main" val="1394873915"/>
                    </a:ext>
                  </a:extLst>
                </a:gridCol>
                <a:gridCol w="1670954">
                  <a:extLst>
                    <a:ext uri="{9D8B030D-6E8A-4147-A177-3AD203B41FA5}">
                      <a16:colId xmlns:a16="http://schemas.microsoft.com/office/drawing/2014/main" val="4219179494"/>
                    </a:ext>
                  </a:extLst>
                </a:gridCol>
                <a:gridCol w="612036">
                  <a:extLst>
                    <a:ext uri="{9D8B030D-6E8A-4147-A177-3AD203B41FA5}">
                      <a16:colId xmlns:a16="http://schemas.microsoft.com/office/drawing/2014/main" val="51728189"/>
                    </a:ext>
                  </a:extLst>
                </a:gridCol>
                <a:gridCol w="297922">
                  <a:extLst>
                    <a:ext uri="{9D8B030D-6E8A-4147-A177-3AD203B41FA5}">
                      <a16:colId xmlns:a16="http://schemas.microsoft.com/office/drawing/2014/main" val="415781048"/>
                    </a:ext>
                  </a:extLst>
                </a:gridCol>
                <a:gridCol w="1777818">
                  <a:extLst>
                    <a:ext uri="{9D8B030D-6E8A-4147-A177-3AD203B41FA5}">
                      <a16:colId xmlns:a16="http://schemas.microsoft.com/office/drawing/2014/main" val="161372324"/>
                    </a:ext>
                  </a:extLst>
                </a:gridCol>
                <a:gridCol w="612036">
                  <a:extLst>
                    <a:ext uri="{9D8B030D-6E8A-4147-A177-3AD203B41FA5}">
                      <a16:colId xmlns:a16="http://schemas.microsoft.com/office/drawing/2014/main" val="1651414016"/>
                    </a:ext>
                  </a:extLst>
                </a:gridCol>
              </a:tblGrid>
              <a:tr h="206734">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99885331"/>
                  </a:ext>
                </a:extLst>
              </a:tr>
              <a:tr h="206734">
                <a:tc rowSpan="5">
                  <a:txBody>
                    <a:bodyPr/>
                    <a:lstStyle/>
                    <a:p>
                      <a:pPr algn="ctr" fontAlgn="ctr"/>
                      <a:r>
                        <a:rPr lang="en-IN" sz="900" u="none" strike="noStrike" dirty="0">
                          <a:effectLst/>
                        </a:rPr>
                        <a:t>1</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Falcon Rising</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0.234822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rowSpan="5">
                  <a:txBody>
                    <a:bodyPr/>
                    <a:lstStyle/>
                    <a:p>
                      <a:pPr algn="ctr" fontAlgn="ctr"/>
                      <a:r>
                        <a:rPr lang="en-IN" sz="900" u="none" strike="noStrike">
                          <a:effectLst/>
                        </a:rPr>
                        <a:t>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Falcon Rising</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0.217152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204550367"/>
                  </a:ext>
                </a:extLst>
              </a:tr>
              <a:tr h="206734">
                <a:tc vMerge="1">
                  <a:txBody>
                    <a:bodyPr/>
                    <a:lstStyle/>
                    <a:p>
                      <a:endParaRPr lang="en-IN"/>
                    </a:p>
                  </a:txBody>
                  <a:tcPr/>
                </a:tc>
                <a:tc>
                  <a:txBody>
                    <a:bodyPr/>
                    <a:lstStyle/>
                    <a:p>
                      <a:pPr algn="ctr" fontAlgn="ctr"/>
                      <a:r>
                        <a:rPr lang="en-IN" sz="900" u="none" strike="noStrike">
                          <a:effectLst/>
                        </a:rPr>
                        <a:t>Aliens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0.229564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Aliens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0.214149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32451986"/>
                  </a:ext>
                </a:extLst>
              </a:tr>
              <a:tr h="206734">
                <a:tc vMerge="1">
                  <a:txBody>
                    <a:bodyPr/>
                    <a:lstStyle/>
                    <a:p>
                      <a:endParaRPr lang="en-IN"/>
                    </a:p>
                  </a:txBody>
                  <a:tcPr/>
                </a:tc>
                <a:tc>
                  <a:txBody>
                    <a:bodyPr/>
                    <a:lstStyle/>
                    <a:p>
                      <a:pPr algn="ctr" fontAlgn="ctr"/>
                      <a:r>
                        <a:rPr lang="en-IN" sz="900" u="none" strike="noStrike">
                          <a:effectLst/>
                        </a:rPr>
                        <a:t>Aliens vs Predator: Requiem</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dirty="0">
                          <a:effectLst/>
                        </a:rPr>
                        <a:t>0.224796</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Battle: Los Angeles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0.187805</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10540621"/>
                  </a:ext>
                </a:extLst>
              </a:tr>
              <a:tr h="206734">
                <a:tc vMerge="1">
                  <a:txBody>
                    <a:bodyPr/>
                    <a:lstStyle/>
                    <a:p>
                      <a:endParaRPr lang="en-IN"/>
                    </a:p>
                  </a:txBody>
                  <a:tcPr/>
                </a:tc>
                <a:tc>
                  <a:txBody>
                    <a:bodyPr/>
                    <a:lstStyle/>
                    <a:p>
                      <a:pPr algn="ctr" fontAlgn="ctr"/>
                      <a:r>
                        <a:rPr lang="en-IN" sz="900" u="none" strike="noStrike">
                          <a:effectLst/>
                        </a:rPr>
                        <a:t>Meet Dave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0.204099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Apollo 18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0.17316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736392182"/>
                  </a:ext>
                </a:extLst>
              </a:tr>
              <a:tr h="206734">
                <a:tc vMerge="1">
                  <a:txBody>
                    <a:bodyPr/>
                    <a:lstStyle/>
                    <a:p>
                      <a:endParaRPr lang="en-IN"/>
                    </a:p>
                  </a:txBody>
                  <a:tcPr/>
                </a:tc>
                <a:tc>
                  <a:txBody>
                    <a:bodyPr/>
                    <a:lstStyle/>
                    <a:p>
                      <a:pPr algn="ctr" fontAlgn="ctr"/>
                      <a:r>
                        <a:rPr lang="en-IN" sz="900" u="none" strike="noStrike">
                          <a:effectLst/>
                        </a:rPr>
                        <a:t>Battle: Los Angeles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0.198011</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dirty="0">
                          <a:effectLst/>
                        </a:rPr>
                        <a:t>Meet Dave</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0.162454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981933000"/>
                  </a:ext>
                </a:extLst>
              </a:tr>
              <a:tr h="206734">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327617406"/>
                  </a:ext>
                </a:extLst>
              </a:tr>
              <a:tr h="206734">
                <a:tc rowSpan="5">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Falcon Rising</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0.229226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rowSpan="5">
                  <a:txBody>
                    <a:bodyPr/>
                    <a:lstStyle/>
                    <a:p>
                      <a:pPr algn="ctr" fontAlgn="ctr"/>
                      <a:r>
                        <a:rPr lang="en-IN" sz="900" u="none" strike="noStrike">
                          <a:effectLst/>
                        </a:rPr>
                        <a:t>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Falcon Rising</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0.231814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03641831"/>
                  </a:ext>
                </a:extLst>
              </a:tr>
              <a:tr h="206734">
                <a:tc vMerge="1">
                  <a:txBody>
                    <a:bodyPr/>
                    <a:lstStyle/>
                    <a:p>
                      <a:endParaRPr lang="en-IN"/>
                    </a:p>
                  </a:txBody>
                  <a:tcPr/>
                </a:tc>
                <a:tc>
                  <a:txBody>
                    <a:bodyPr/>
                    <a:lstStyle/>
                    <a:p>
                      <a:pPr algn="ctr" fontAlgn="ctr"/>
                      <a:r>
                        <a:rPr lang="en-IN" sz="900" u="none" strike="noStrike">
                          <a:effectLst/>
                        </a:rPr>
                        <a:t>Aliens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0.223156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dirty="0">
                          <a:effectLst/>
                        </a:rPr>
                        <a:t>Aliens</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0.210539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55724729"/>
                  </a:ext>
                </a:extLst>
              </a:tr>
              <a:tr h="206734">
                <a:tc vMerge="1">
                  <a:txBody>
                    <a:bodyPr/>
                    <a:lstStyle/>
                    <a:p>
                      <a:endParaRPr lang="en-IN"/>
                    </a:p>
                  </a:txBody>
                  <a:tcPr/>
                </a:tc>
                <a:tc>
                  <a:txBody>
                    <a:bodyPr/>
                    <a:lstStyle/>
                    <a:p>
                      <a:pPr algn="ctr" fontAlgn="ctr"/>
                      <a:r>
                        <a:rPr lang="en-IN" sz="900" u="none" strike="noStrike" dirty="0">
                          <a:effectLst/>
                        </a:rPr>
                        <a:t>Battle: Los Angeles</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0.197344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Battle: Los Angeles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0.200523</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645785234"/>
                  </a:ext>
                </a:extLst>
              </a:tr>
              <a:tr h="206734">
                <a:tc vMerge="1">
                  <a:txBody>
                    <a:bodyPr/>
                    <a:lstStyle/>
                    <a:p>
                      <a:endParaRPr lang="en-IN"/>
                    </a:p>
                  </a:txBody>
                  <a:tcPr/>
                </a:tc>
                <a:tc>
                  <a:txBody>
                    <a:bodyPr/>
                    <a:lstStyle/>
                    <a:p>
                      <a:pPr algn="ctr" fontAlgn="ctr"/>
                      <a:r>
                        <a:rPr lang="en-IN" sz="900" u="none" strike="noStrike">
                          <a:effectLst/>
                        </a:rPr>
                        <a:t>Apollo 18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0.177361</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Aliens vs Predator: Requiem</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0.193071</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83457746"/>
                  </a:ext>
                </a:extLst>
              </a:tr>
              <a:tr h="206734">
                <a:tc vMerge="1">
                  <a:txBody>
                    <a:bodyPr/>
                    <a:lstStyle/>
                    <a:p>
                      <a:endParaRPr lang="en-IN"/>
                    </a:p>
                  </a:txBody>
                  <a:tcPr/>
                </a:tc>
                <a:tc>
                  <a:txBody>
                    <a:bodyPr/>
                    <a:lstStyle/>
                    <a:p>
                      <a:pPr algn="ctr" fontAlgn="ctr"/>
                      <a:r>
                        <a:rPr lang="en-IN" sz="900" u="none" strike="noStrike">
                          <a:effectLst/>
                        </a:rPr>
                        <a:t>Meet Dave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dirty="0">
                          <a:effectLst/>
                        </a:rPr>
                        <a:t>0.17534</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Apollo 18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0.180826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901949062"/>
                  </a:ext>
                </a:extLst>
              </a:tr>
              <a:tr h="206734">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43207348"/>
                  </a:ext>
                </a:extLst>
              </a:tr>
              <a:tr h="206734">
                <a:tc rowSpan="5">
                  <a:txBody>
                    <a:bodyPr/>
                    <a:lstStyle/>
                    <a:p>
                      <a:pPr algn="ctr" fontAlgn="ctr"/>
                      <a:r>
                        <a:rPr lang="en-IN" sz="900" u="none" strike="noStrike">
                          <a:effectLst/>
                        </a:rPr>
                        <a:t>5</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Star Trek Into Darkness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0.243402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rowSpan="5">
                  <a:txBody>
                    <a:bodyPr/>
                    <a:lstStyle/>
                    <a:p>
                      <a:pPr algn="ctr" fontAlgn="ctr"/>
                      <a:r>
                        <a:rPr lang="en-IN" sz="900" u="none" strike="noStrike">
                          <a:effectLst/>
                        </a:rPr>
                        <a:t>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Apollo 18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0.250244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5211835"/>
                  </a:ext>
                </a:extLst>
              </a:tr>
              <a:tr h="206734">
                <a:tc vMerge="1">
                  <a:txBody>
                    <a:bodyPr/>
                    <a:lstStyle/>
                    <a:p>
                      <a:endParaRPr lang="en-IN"/>
                    </a:p>
                  </a:txBody>
                  <a:tcPr/>
                </a:tc>
                <a:tc>
                  <a:txBody>
                    <a:bodyPr/>
                    <a:lstStyle/>
                    <a:p>
                      <a:pPr algn="ctr" fontAlgn="ctr"/>
                      <a:r>
                        <a:rPr lang="en-IN" sz="900" u="none" strike="noStrike">
                          <a:effectLst/>
                        </a:rPr>
                        <a:t>A Monster in Paris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0.238914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dirty="0">
                          <a:effectLst/>
                        </a:rPr>
                        <a:t>Tears of the Sun</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0.171047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94620162"/>
                  </a:ext>
                </a:extLst>
              </a:tr>
              <a:tr h="206734">
                <a:tc vMerge="1">
                  <a:txBody>
                    <a:bodyPr/>
                    <a:lstStyle/>
                    <a:p>
                      <a:endParaRPr lang="en-IN"/>
                    </a:p>
                  </a:txBody>
                  <a:tcPr/>
                </a:tc>
                <a:tc>
                  <a:txBody>
                    <a:bodyPr/>
                    <a:lstStyle/>
                    <a:p>
                      <a:pPr algn="ctr" fontAlgn="ctr"/>
                      <a:r>
                        <a:rPr lang="en-IN" sz="900" u="none" strike="noStrike">
                          <a:effectLst/>
                        </a:rPr>
                        <a:t>The Blue Room</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0.196232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US" sz="900" u="none" strike="noStrike">
                          <a:effectLst/>
                        </a:rPr>
                        <a:t>The Adventures of Pluto Nash</a:t>
                      </a:r>
                      <a:endParaRPr lang="en-US"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0.160715</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721604242"/>
                  </a:ext>
                </a:extLst>
              </a:tr>
              <a:tr h="206734">
                <a:tc vMerge="1">
                  <a:txBody>
                    <a:bodyPr/>
                    <a:lstStyle/>
                    <a:p>
                      <a:endParaRPr lang="en-IN"/>
                    </a:p>
                  </a:txBody>
                  <a:tcPr/>
                </a:tc>
                <a:tc>
                  <a:txBody>
                    <a:bodyPr/>
                    <a:lstStyle/>
                    <a:p>
                      <a:pPr algn="ctr" fontAlgn="ctr"/>
                      <a:r>
                        <a:rPr lang="en-IN" sz="900" u="none" strike="noStrike">
                          <a:effectLst/>
                        </a:rPr>
                        <a:t>Stranded</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0.167489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US" sz="900" u="none" strike="noStrike">
                          <a:effectLst/>
                        </a:rPr>
                        <a:t>Bucky Larson: Born to Be a Star</a:t>
                      </a:r>
                      <a:endParaRPr lang="en-US"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0.136665</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45139330"/>
                  </a:ext>
                </a:extLst>
              </a:tr>
              <a:tr h="206734">
                <a:tc vMerge="1">
                  <a:txBody>
                    <a:bodyPr/>
                    <a:lstStyle/>
                    <a:p>
                      <a:endParaRPr lang="en-IN"/>
                    </a:p>
                  </a:txBody>
                  <a:tcPr/>
                </a:tc>
                <a:tc>
                  <a:txBody>
                    <a:bodyPr/>
                    <a:lstStyle/>
                    <a:p>
                      <a:pPr algn="ctr" fontAlgn="ctr"/>
                      <a:r>
                        <a:rPr lang="en-IN" sz="900" u="none" strike="noStrike">
                          <a:effectLst/>
                        </a:rPr>
                        <a:t>The Astronaut's Wife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0.158843</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Life During Wartime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0.134997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05800360"/>
                  </a:ext>
                </a:extLst>
              </a:tr>
              <a:tr h="206734">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34586590"/>
                  </a:ext>
                </a:extLst>
              </a:tr>
              <a:tr h="206734">
                <a:tc rowSpan="5">
                  <a:txBody>
                    <a:bodyPr/>
                    <a:lstStyle/>
                    <a:p>
                      <a:pPr algn="ctr" fontAlgn="ctr"/>
                      <a:r>
                        <a:rPr lang="en-IN" sz="900" u="none" strike="noStrike">
                          <a:effectLst/>
                        </a:rPr>
                        <a:t>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Aliens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0.253438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233331113"/>
                  </a:ext>
                </a:extLst>
              </a:tr>
              <a:tr h="206734">
                <a:tc vMerge="1">
                  <a:txBody>
                    <a:bodyPr/>
                    <a:lstStyle/>
                    <a:p>
                      <a:endParaRPr lang="en-IN"/>
                    </a:p>
                  </a:txBody>
                  <a:tcPr/>
                </a:tc>
                <a:tc>
                  <a:txBody>
                    <a:bodyPr/>
                    <a:lstStyle/>
                    <a:p>
                      <a:pPr algn="ctr" fontAlgn="ctr"/>
                      <a:r>
                        <a:rPr lang="en-IN" sz="900" u="none" strike="noStrike">
                          <a:effectLst/>
                        </a:rPr>
                        <a:t>Falcon Rising</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0.219417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02346261"/>
                  </a:ext>
                </a:extLst>
              </a:tr>
              <a:tr h="206734">
                <a:tc vMerge="1">
                  <a:txBody>
                    <a:bodyPr/>
                    <a:lstStyle/>
                    <a:p>
                      <a:endParaRPr lang="en-IN"/>
                    </a:p>
                  </a:txBody>
                  <a:tcPr/>
                </a:tc>
                <a:tc>
                  <a:txBody>
                    <a:bodyPr/>
                    <a:lstStyle/>
                    <a:p>
                      <a:pPr algn="ctr" fontAlgn="ctr"/>
                      <a:r>
                        <a:rPr lang="en-IN" sz="900" u="none" strike="noStrike">
                          <a:effectLst/>
                        </a:rPr>
                        <a:t>Aliens vs Predator: Requiem</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0.213516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22181049"/>
                  </a:ext>
                </a:extLst>
              </a:tr>
              <a:tr h="206734">
                <a:tc vMerge="1">
                  <a:txBody>
                    <a:bodyPr/>
                    <a:lstStyle/>
                    <a:p>
                      <a:endParaRPr lang="en-IN"/>
                    </a:p>
                  </a:txBody>
                  <a:tcPr/>
                </a:tc>
                <a:tc>
                  <a:txBody>
                    <a:bodyPr/>
                    <a:lstStyle/>
                    <a:p>
                      <a:pPr algn="ctr" fontAlgn="ctr"/>
                      <a:r>
                        <a:rPr lang="en-IN" sz="900" u="none" strike="noStrike">
                          <a:effectLst/>
                        </a:rPr>
                        <a:t>Meet Dave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0.190659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638538790"/>
                  </a:ext>
                </a:extLst>
              </a:tr>
              <a:tr h="206734">
                <a:tc vMerge="1">
                  <a:txBody>
                    <a:bodyPr/>
                    <a:lstStyle/>
                    <a:p>
                      <a:endParaRPr lang="en-IN"/>
                    </a:p>
                  </a:txBody>
                  <a:tcPr/>
                </a:tc>
                <a:tc>
                  <a:txBody>
                    <a:bodyPr/>
                    <a:lstStyle/>
                    <a:p>
                      <a:pPr algn="ctr" fontAlgn="ctr"/>
                      <a:r>
                        <a:rPr lang="en-IN" sz="900" u="none" strike="noStrike">
                          <a:effectLst/>
                        </a:rPr>
                        <a:t>Battle: Los Angeles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0.185273</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1000" b="0" i="0" u="none" strike="noStrike" dirty="0">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29440519"/>
                  </a:ext>
                </a:extLst>
              </a:tr>
            </a:tbl>
          </a:graphicData>
        </a:graphic>
      </p:graphicFrame>
      <p:sp>
        <p:nvSpPr>
          <p:cNvPr id="11" name="TextBox 10"/>
          <p:cNvSpPr txBox="1"/>
          <p:nvPr/>
        </p:nvSpPr>
        <p:spPr>
          <a:xfrm>
            <a:off x="1059543" y="1034534"/>
            <a:ext cx="3918857" cy="646331"/>
          </a:xfrm>
          <a:prstGeom prst="rect">
            <a:avLst/>
          </a:prstGeom>
          <a:noFill/>
        </p:spPr>
        <p:txBody>
          <a:bodyPr wrap="square" rtlCol="0">
            <a:spAutoFit/>
          </a:bodyPr>
          <a:lstStyle/>
          <a:p>
            <a:pPr marL="285750" indent="-285750">
              <a:buFont typeface="Wingdings" panose="05000000000000000000" pitchFamily="2" charset="2"/>
              <a:buChar char="q"/>
            </a:pPr>
            <a:r>
              <a:rPr lang="en-IN" sz="1200" dirty="0" smtClean="0"/>
              <a:t>selected from  Chi-square and Pearson </a:t>
            </a:r>
            <a:r>
              <a:rPr lang="en-IN" sz="1200" dirty="0" err="1"/>
              <a:t>testFor</a:t>
            </a:r>
            <a:r>
              <a:rPr lang="en-IN" sz="1200" dirty="0"/>
              <a:t> the movie Avatar, best Similarity score is for the tag created with features </a:t>
            </a:r>
          </a:p>
        </p:txBody>
      </p:sp>
      <p:graphicFrame>
        <p:nvGraphicFramePr>
          <p:cNvPr id="12" name="Table 11"/>
          <p:cNvGraphicFramePr>
            <a:graphicFrameLocks noGrp="1"/>
          </p:cNvGraphicFramePr>
          <p:nvPr>
            <p:extLst>
              <p:ext uri="{D42A27DB-BD31-4B8C-83A1-F6EECF244321}">
                <p14:modId xmlns:p14="http://schemas.microsoft.com/office/powerpoint/2010/main" val="1805523047"/>
              </p:ext>
            </p:extLst>
          </p:nvPr>
        </p:nvGraphicFramePr>
        <p:xfrm>
          <a:off x="6204250" y="1896373"/>
          <a:ext cx="5987749" cy="4961612"/>
        </p:xfrm>
        <a:graphic>
          <a:graphicData uri="http://schemas.openxmlformats.org/drawingml/2006/table">
            <a:tbl>
              <a:tblPr>
                <a:effectLst>
                  <a:innerShdw blurRad="63500" dist="50800" dir="16200000">
                    <a:prstClr val="black">
                      <a:alpha val="50000"/>
                    </a:prstClr>
                  </a:innerShdw>
                </a:effectLst>
                <a:tableStyleId>{7DF18680-E054-41AD-8BC1-D1AEF772440D}</a:tableStyleId>
              </a:tblPr>
              <a:tblGrid>
                <a:gridCol w="2012820">
                  <a:extLst>
                    <a:ext uri="{9D8B030D-6E8A-4147-A177-3AD203B41FA5}">
                      <a16:colId xmlns:a16="http://schemas.microsoft.com/office/drawing/2014/main" val="1068305767"/>
                    </a:ext>
                  </a:extLst>
                </a:gridCol>
                <a:gridCol w="737254">
                  <a:extLst>
                    <a:ext uri="{9D8B030D-6E8A-4147-A177-3AD203B41FA5}">
                      <a16:colId xmlns:a16="http://schemas.microsoft.com/office/drawing/2014/main" val="2404295783"/>
                    </a:ext>
                  </a:extLst>
                </a:gridCol>
                <a:gridCol w="358875">
                  <a:extLst>
                    <a:ext uri="{9D8B030D-6E8A-4147-A177-3AD203B41FA5}">
                      <a16:colId xmlns:a16="http://schemas.microsoft.com/office/drawing/2014/main" val="1070653350"/>
                    </a:ext>
                  </a:extLst>
                </a:gridCol>
                <a:gridCol w="2141546">
                  <a:extLst>
                    <a:ext uri="{9D8B030D-6E8A-4147-A177-3AD203B41FA5}">
                      <a16:colId xmlns:a16="http://schemas.microsoft.com/office/drawing/2014/main" val="2454591665"/>
                    </a:ext>
                  </a:extLst>
                </a:gridCol>
                <a:gridCol w="737254">
                  <a:extLst>
                    <a:ext uri="{9D8B030D-6E8A-4147-A177-3AD203B41FA5}">
                      <a16:colId xmlns:a16="http://schemas.microsoft.com/office/drawing/2014/main" val="305696136"/>
                    </a:ext>
                  </a:extLst>
                </a:gridCol>
              </a:tblGrid>
              <a:tr h="144191">
                <a:tc gridSpan="2">
                  <a:txBody>
                    <a:bodyPr/>
                    <a:lstStyle/>
                    <a:p>
                      <a:pPr algn="ctr" fontAlgn="ctr"/>
                      <a:r>
                        <a:rPr lang="en-US" sz="900" u="none" strike="noStrike">
                          <a:effectLst/>
                        </a:rPr>
                        <a:t>Added 10 weights to Overview</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gridSpan="2">
                  <a:txBody>
                    <a:bodyPr/>
                    <a:lstStyle/>
                    <a:p>
                      <a:pPr algn="ctr" fontAlgn="ctr"/>
                      <a:r>
                        <a:rPr lang="en-US" sz="900" u="none" strike="noStrike">
                          <a:effectLst/>
                        </a:rPr>
                        <a:t>Added 10 weights to Keywords</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4117319238"/>
                  </a:ext>
                </a:extLst>
              </a:tr>
              <a:tr h="144191">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142625972"/>
                  </a:ext>
                </a:extLst>
              </a:tr>
              <a:tr h="144191">
                <a:tc>
                  <a:txBody>
                    <a:bodyPr/>
                    <a:lstStyle/>
                    <a:p>
                      <a:pPr algn="ctr" fontAlgn="ctr"/>
                      <a:r>
                        <a:rPr lang="en-IN" sz="900" u="none" strike="noStrike" dirty="0">
                          <a:effectLst/>
                        </a:rPr>
                        <a:t>Apollo 18</a:t>
                      </a:r>
                      <a:endParaRPr lang="en-IN" sz="900" b="0" i="0" u="none" strike="noStrike" dirty="0">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0.221989</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A Monster in Paris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0.24006</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634958184"/>
                  </a:ext>
                </a:extLst>
              </a:tr>
              <a:tr h="144191">
                <a:tc>
                  <a:txBody>
                    <a:bodyPr/>
                    <a:lstStyle/>
                    <a:p>
                      <a:pPr algn="ctr" fontAlgn="ctr"/>
                      <a:r>
                        <a:rPr lang="en-IN" sz="900" u="none" strike="noStrike">
                          <a:effectLst/>
                        </a:rPr>
                        <a:t>Tears of the Sun</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0.168576</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Star Trek Into Darkness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0.226196</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552040568"/>
                  </a:ext>
                </a:extLst>
              </a:tr>
              <a:tr h="144191">
                <a:tc>
                  <a:txBody>
                    <a:bodyPr/>
                    <a:lstStyle/>
                    <a:p>
                      <a:pPr algn="ctr" fontAlgn="ctr"/>
                      <a:r>
                        <a:rPr lang="en-IN" sz="900" u="none" strike="noStrike">
                          <a:effectLst/>
                        </a:rPr>
                        <a:t>Dolphin Tale 2</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0.149704</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The Blue Room</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0.210632</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47688073"/>
                  </a:ext>
                </a:extLst>
              </a:tr>
              <a:tr h="144191">
                <a:tc>
                  <a:txBody>
                    <a:bodyPr/>
                    <a:lstStyle/>
                    <a:p>
                      <a:pPr algn="ctr" fontAlgn="ctr"/>
                      <a:r>
                        <a:rPr lang="en-IN" sz="900" u="none" strike="noStrike" dirty="0">
                          <a:effectLst/>
                        </a:rPr>
                        <a:t>Life During Wartime</a:t>
                      </a:r>
                      <a:endParaRPr lang="en-IN" sz="900" b="0" i="0" u="none" strike="noStrike" dirty="0">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0.146193</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Cargo</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0.191964</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747883727"/>
                  </a:ext>
                </a:extLst>
              </a:tr>
              <a:tr h="144191">
                <a:tc>
                  <a:txBody>
                    <a:bodyPr/>
                    <a:lstStyle/>
                    <a:p>
                      <a:pPr algn="ctr" fontAlgn="ctr"/>
                      <a:r>
                        <a:rPr lang="en-US" sz="900" u="none" strike="noStrike">
                          <a:effectLst/>
                        </a:rPr>
                        <a:t>The Adventures of Pluto Nash</a:t>
                      </a:r>
                      <a:endParaRPr lang="en-US"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0.139951</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Aliens</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0.172603</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124804891"/>
                  </a:ext>
                </a:extLst>
              </a:tr>
              <a:tr h="144191">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90174697"/>
                  </a:ext>
                </a:extLst>
              </a:tr>
              <a:tr h="144191">
                <a:tc>
                  <a:txBody>
                    <a:bodyPr/>
                    <a:lstStyle/>
                    <a:p>
                      <a:pPr algn="ctr" fontAlgn="b"/>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421199302"/>
                  </a:ext>
                </a:extLst>
              </a:tr>
              <a:tr h="144191">
                <a:tc gridSpan="2">
                  <a:txBody>
                    <a:bodyPr/>
                    <a:lstStyle/>
                    <a:p>
                      <a:pPr algn="ctr" fontAlgn="ctr"/>
                      <a:r>
                        <a:rPr lang="en-US" sz="900" u="none" strike="noStrike">
                          <a:effectLst/>
                        </a:rPr>
                        <a:t>Added 10 weights to cast</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gridSpan="2">
                  <a:txBody>
                    <a:bodyPr/>
                    <a:lstStyle/>
                    <a:p>
                      <a:pPr algn="ctr" fontAlgn="ctr"/>
                      <a:r>
                        <a:rPr lang="en-US" sz="900" u="none" strike="noStrike">
                          <a:effectLst/>
                        </a:rPr>
                        <a:t>Added 10 weights to Director</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384266014"/>
                  </a:ext>
                </a:extLst>
              </a:tr>
              <a:tr h="144191">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212718971"/>
                  </a:ext>
                </a:extLst>
              </a:tr>
              <a:tr h="144191">
                <a:tc>
                  <a:txBody>
                    <a:bodyPr/>
                    <a:lstStyle/>
                    <a:p>
                      <a:pPr algn="ctr" fontAlgn="ctr"/>
                      <a:r>
                        <a:rPr lang="en-IN" sz="900" u="none" strike="noStrike">
                          <a:effectLst/>
                        </a:rPr>
                        <a:t>Backmask</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0.47467</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Aliens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0.862454</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743021168"/>
                  </a:ext>
                </a:extLst>
              </a:tr>
              <a:tr h="144191">
                <a:tc>
                  <a:txBody>
                    <a:bodyPr/>
                    <a:lstStyle/>
                    <a:p>
                      <a:pPr algn="ctr" fontAlgn="ctr"/>
                      <a:r>
                        <a:rPr lang="en-IN" sz="900" u="none" strike="noStrike">
                          <a:effectLst/>
                        </a:rPr>
                        <a:t>Gods and Generals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0.339771</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True Lies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0.846721</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706729714"/>
                  </a:ext>
                </a:extLst>
              </a:tr>
              <a:tr h="144191">
                <a:tc>
                  <a:txBody>
                    <a:bodyPr/>
                    <a:lstStyle/>
                    <a:p>
                      <a:pPr algn="ctr" fontAlgn="ctr"/>
                      <a:r>
                        <a:rPr lang="en-IN" sz="900" u="none" strike="noStrike">
                          <a:effectLst/>
                        </a:rPr>
                        <a:t>Shadow Conspiracy</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0.27623</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The Abyss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0.842505</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41656862"/>
                  </a:ext>
                </a:extLst>
              </a:tr>
              <a:tr h="144191">
                <a:tc>
                  <a:txBody>
                    <a:bodyPr/>
                    <a:lstStyle/>
                    <a:p>
                      <a:pPr algn="ctr" fontAlgn="ctr"/>
                      <a:r>
                        <a:rPr lang="en-IN" sz="900" u="none" strike="noStrike">
                          <a:effectLst/>
                        </a:rPr>
                        <a:t>Clash of the Titans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0.273395</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Terminator 2: Judgment Day</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0.829105</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822551774"/>
                  </a:ext>
                </a:extLst>
              </a:tr>
              <a:tr h="144191">
                <a:tc>
                  <a:txBody>
                    <a:bodyPr/>
                    <a:lstStyle/>
                    <a:p>
                      <a:pPr algn="ctr" fontAlgn="b"/>
                      <a:r>
                        <a:rPr lang="en-IN" sz="900" u="none" strike="noStrike">
                          <a:effectLst/>
                        </a:rPr>
                        <a:t>Wrath of the Titans</a:t>
                      </a:r>
                      <a:endParaRPr lang="en-IN" sz="900" b="0" i="0" u="none" strike="noStrike">
                        <a:solidFill>
                          <a:srgbClr val="000000"/>
                        </a:solidFill>
                        <a:effectLst/>
                        <a:latin typeface="Arial" panose="020B060402020202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0.272414</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The Terminator</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0.815264</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78738590"/>
                  </a:ext>
                </a:extLst>
              </a:tr>
              <a:tr h="144191">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675158008"/>
                  </a:ext>
                </a:extLst>
              </a:tr>
              <a:tr h="144191">
                <a:tc gridSpan="2">
                  <a:txBody>
                    <a:bodyPr/>
                    <a:lstStyle/>
                    <a:p>
                      <a:pPr algn="ctr" fontAlgn="ctr"/>
                      <a:r>
                        <a:rPr lang="en-US" sz="900" u="none" strike="noStrike">
                          <a:effectLst/>
                        </a:rPr>
                        <a:t>Added 10 weights to Genres</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gridSpan="2">
                  <a:txBody>
                    <a:bodyPr/>
                    <a:lstStyle/>
                    <a:p>
                      <a:pPr algn="ctr" fontAlgn="ctr"/>
                      <a:r>
                        <a:rPr lang="en-US" sz="900" u="none" strike="noStrike">
                          <a:effectLst/>
                        </a:rPr>
                        <a:t>Added 10 weights to Production</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637195416"/>
                  </a:ext>
                </a:extLst>
              </a:tr>
              <a:tr h="144191">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274705312"/>
                  </a:ext>
                </a:extLst>
              </a:tr>
              <a:tr h="144191">
                <a:tc>
                  <a:txBody>
                    <a:bodyPr/>
                    <a:lstStyle/>
                    <a:p>
                      <a:pPr algn="ctr" fontAlgn="ctr"/>
                      <a:r>
                        <a:rPr lang="en-IN" sz="900" u="none" strike="noStrike">
                          <a:effectLst/>
                        </a:rPr>
                        <a:t>Jupiter Ascending</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0.818902</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True Lies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0.67103</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54958917"/>
                  </a:ext>
                </a:extLst>
              </a:tr>
              <a:tr h="230705">
                <a:tc>
                  <a:txBody>
                    <a:bodyPr/>
                    <a:lstStyle/>
                    <a:p>
                      <a:pPr algn="ctr" fontAlgn="ctr"/>
                      <a:r>
                        <a:rPr lang="en-US" sz="900" u="none" strike="noStrike">
                          <a:effectLst/>
                        </a:rPr>
                        <a:t>Beastmaster 2: Through the Portal of Time</a:t>
                      </a:r>
                      <a:endParaRPr lang="en-US"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0.787962</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Titanic</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0.588823</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337641701"/>
                  </a:ext>
                </a:extLst>
              </a:tr>
              <a:tr h="144191">
                <a:tc>
                  <a:txBody>
                    <a:bodyPr/>
                    <a:lstStyle/>
                    <a:p>
                      <a:pPr algn="ctr" fontAlgn="ctr"/>
                      <a:r>
                        <a:rPr lang="en-IN" sz="900" u="none" strike="noStrike">
                          <a:effectLst/>
                        </a:rPr>
                        <a:t>Small Soldiers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0.775771</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The Abyss</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0.521708</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747644658"/>
                  </a:ext>
                </a:extLst>
              </a:tr>
              <a:tr h="144191">
                <a:tc>
                  <a:txBody>
                    <a:bodyPr/>
                    <a:lstStyle/>
                    <a:p>
                      <a:pPr algn="ctr" fontAlgn="ctr"/>
                      <a:r>
                        <a:rPr lang="en-IN" sz="900" u="none" strike="noStrike">
                          <a:effectLst/>
                        </a:rPr>
                        <a:t>Man of Steel</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0.77009</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US" sz="900" u="none" strike="noStrike">
                          <a:effectLst/>
                        </a:rPr>
                        <a:t>Live Free or Die Hard</a:t>
                      </a:r>
                      <a:endParaRPr lang="en-US"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0.46726</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14282432"/>
                  </a:ext>
                </a:extLst>
              </a:tr>
              <a:tr h="260986">
                <a:tc>
                  <a:txBody>
                    <a:bodyPr/>
                    <a:lstStyle/>
                    <a:p>
                      <a:pPr algn="ctr" fontAlgn="ctr"/>
                      <a:r>
                        <a:rPr lang="en-IN" sz="900" u="none" strike="noStrike">
                          <a:effectLst/>
                        </a:rPr>
                        <a:t>The Wolverine</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0.7634</a:t>
                      </a:r>
                      <a:endParaRPr lang="en-IN" sz="900" b="0" i="0" u="none" strike="noStrike">
                        <a:solidFill>
                          <a:srgbClr val="000000"/>
                        </a:solidFill>
                        <a:effectLst/>
                        <a:latin typeface="Arial" panose="020B060402020202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US" sz="900" u="none" strike="noStrike">
                          <a:effectLst/>
                        </a:rPr>
                        <a:t>Fantastic 4: Rise of the Silver Surfer</a:t>
                      </a:r>
                      <a:endParaRPr lang="en-US"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0.440731</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19567986"/>
                  </a:ext>
                </a:extLst>
              </a:tr>
              <a:tr h="144191">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928663940"/>
                  </a:ext>
                </a:extLst>
              </a:tr>
              <a:tr h="144191">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19758801"/>
                  </a:ext>
                </a:extLst>
              </a:tr>
              <a:tr h="144191">
                <a:tc gridSpan="2">
                  <a:txBody>
                    <a:bodyPr/>
                    <a:lstStyle/>
                    <a:p>
                      <a:pPr algn="ctr" fontAlgn="ctr"/>
                      <a:r>
                        <a:rPr lang="en-US" sz="900" u="none" strike="noStrike">
                          <a:effectLst/>
                        </a:rPr>
                        <a:t>Added 10 weights to languages</a:t>
                      </a:r>
                      <a:endParaRPr lang="en-US" sz="900" b="0" i="0" u="none" strike="noStrike">
                        <a:solidFill>
                          <a:srgbClr val="000000"/>
                        </a:solidFill>
                        <a:effectLst/>
                        <a:latin typeface="Calibri" panose="020F050202020403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081148712"/>
                  </a:ext>
                </a:extLst>
              </a:tr>
              <a:tr h="144191">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Score</a:t>
                      </a:r>
                      <a:endParaRPr lang="en-IN" sz="900" b="1" i="0" u="none" strike="noStrike">
                        <a:solidFill>
                          <a:srgbClr val="FFFFFF"/>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585173973"/>
                  </a:ext>
                </a:extLst>
              </a:tr>
              <a:tr h="144191">
                <a:tc>
                  <a:txBody>
                    <a:bodyPr/>
                    <a:lstStyle/>
                    <a:p>
                      <a:pPr algn="ctr" fontAlgn="ctr"/>
                      <a:r>
                        <a:rPr lang="en-IN" sz="900" u="none" strike="noStrike">
                          <a:effectLst/>
                        </a:rPr>
                        <a:t>Morvern Callar</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0.700762</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22512130"/>
                  </a:ext>
                </a:extLst>
              </a:tr>
              <a:tr h="144191">
                <a:tc>
                  <a:txBody>
                    <a:bodyPr/>
                    <a:lstStyle/>
                    <a:p>
                      <a:pPr algn="ctr" fontAlgn="ctr"/>
                      <a:r>
                        <a:rPr lang="en-IN" sz="900" u="none" strike="noStrike">
                          <a:effectLst/>
                        </a:rPr>
                        <a:t>The Ten</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0.691219</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926201958"/>
                  </a:ext>
                </a:extLst>
              </a:tr>
              <a:tr h="144191">
                <a:tc>
                  <a:txBody>
                    <a:bodyPr/>
                    <a:lstStyle/>
                    <a:p>
                      <a:pPr algn="ctr" fontAlgn="ctr"/>
                      <a:r>
                        <a:rPr lang="en-IN" sz="900" u="none" strike="noStrike">
                          <a:effectLst/>
                        </a:rPr>
                        <a:t>Instructions Not Included</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0.691081</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97229297"/>
                  </a:ext>
                </a:extLst>
              </a:tr>
              <a:tr h="144191">
                <a:tc>
                  <a:txBody>
                    <a:bodyPr/>
                    <a:lstStyle/>
                    <a:p>
                      <a:pPr algn="ctr" fontAlgn="ctr"/>
                      <a:r>
                        <a:rPr lang="en-IN" sz="900" u="none" strike="noStrike">
                          <a:effectLst/>
                        </a:rPr>
                        <a:t>Mi America</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0.687505</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11562843"/>
                  </a:ext>
                </a:extLst>
              </a:tr>
              <a:tr h="144191">
                <a:tc>
                  <a:txBody>
                    <a:bodyPr/>
                    <a:lstStyle/>
                    <a:p>
                      <a:pPr algn="ctr" fontAlgn="ctr"/>
                      <a:r>
                        <a:rPr lang="en-IN" sz="900" u="none" strike="noStrike">
                          <a:effectLst/>
                        </a:rPr>
                        <a:t>Hands of Stone</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0.683496</a:t>
                      </a:r>
                      <a:endParaRPr lang="en-IN" sz="900" b="0" i="0" u="none" strike="noStrike">
                        <a:solidFill>
                          <a:srgbClr val="000000"/>
                        </a:solidFill>
                        <a:effectLst/>
                        <a:latin typeface="Arial" panose="020B0604020202020204" pitchFamily="34" charset="0"/>
                      </a:endParaRPr>
                    </a:p>
                  </a:txBody>
                  <a:tcPr marL="6323" marR="6323" marT="6323"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b"/>
                      <a:endParaRPr lang="en-IN" sz="900" b="0" i="0" u="none" strike="noStrike" dirty="0">
                        <a:solidFill>
                          <a:srgbClr val="000000"/>
                        </a:solidFill>
                        <a:effectLst/>
                        <a:latin typeface="Calibri" panose="020F0502020204030204" pitchFamily="34" charset="0"/>
                      </a:endParaRPr>
                    </a:p>
                  </a:txBody>
                  <a:tcPr marL="6323" marR="6323" marT="6323"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10056601"/>
                  </a:ext>
                </a:extLst>
              </a:tr>
            </a:tbl>
          </a:graphicData>
        </a:graphic>
      </p:graphicFrame>
      <p:sp>
        <p:nvSpPr>
          <p:cNvPr id="14" name="TextBox 13"/>
          <p:cNvSpPr txBox="1"/>
          <p:nvPr/>
        </p:nvSpPr>
        <p:spPr>
          <a:xfrm>
            <a:off x="5935123" y="1082220"/>
            <a:ext cx="3947883" cy="646331"/>
          </a:xfrm>
          <a:prstGeom prst="rect">
            <a:avLst/>
          </a:prstGeom>
          <a:noFill/>
        </p:spPr>
        <p:txBody>
          <a:bodyPr wrap="square" rtlCol="0">
            <a:spAutoFit/>
          </a:bodyPr>
          <a:lstStyle/>
          <a:p>
            <a:pPr marL="285750" indent="-285750">
              <a:buFont typeface="Wingdings" panose="05000000000000000000" pitchFamily="2" charset="2"/>
              <a:buChar char="q"/>
            </a:pPr>
            <a:r>
              <a:rPr lang="en-IN" sz="1200" dirty="0" smtClean="0"/>
              <a:t>When weights added to each feature before generating recommendations, best similarity score is achieved when 10 weights are added to Director and Genre</a:t>
            </a:r>
            <a:endParaRPr lang="en-IN" sz="1200" dirty="0"/>
          </a:p>
        </p:txBody>
      </p:sp>
    </p:spTree>
    <p:extLst>
      <p:ext uri="{BB962C8B-B14F-4D97-AF65-F5344CB8AC3E}">
        <p14:creationId xmlns:p14="http://schemas.microsoft.com/office/powerpoint/2010/main" val="3609471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096000" y="921824"/>
            <a:ext cx="4644572" cy="27577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7" name="Rounded Rectangle 6"/>
          <p:cNvSpPr/>
          <p:nvPr/>
        </p:nvSpPr>
        <p:spPr>
          <a:xfrm>
            <a:off x="1338149" y="914399"/>
            <a:ext cx="4644572" cy="27577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Results: </a:t>
            </a:r>
            <a:r>
              <a:rPr lang="en-IN" sz="3200" b="1" dirty="0">
                <a:solidFill>
                  <a:schemeClr val="accent1">
                    <a:lumMod val="50000"/>
                  </a:schemeClr>
                </a:solidFill>
              </a:rPr>
              <a:t>Evaluating Recommendations- </a:t>
            </a:r>
            <a:r>
              <a:rPr lang="en-IN" sz="3200" b="1" dirty="0" smtClean="0">
                <a:solidFill>
                  <a:schemeClr val="accent1">
                    <a:lumMod val="50000"/>
                  </a:schemeClr>
                </a:solidFill>
              </a:rPr>
              <a:t>Spider-Man 3</a:t>
            </a:r>
            <a:endParaRPr lang="en-IN" b="1" dirty="0">
              <a:solidFill>
                <a:schemeClr val="accent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80579348"/>
              </p:ext>
            </p:extLst>
          </p:nvPr>
        </p:nvGraphicFramePr>
        <p:xfrm>
          <a:off x="1" y="1896373"/>
          <a:ext cx="5660570" cy="5079120"/>
        </p:xfrm>
        <a:graphic>
          <a:graphicData uri="http://schemas.openxmlformats.org/drawingml/2006/table">
            <a:tbl>
              <a:tblPr>
                <a:tableStyleId>{00A15C55-8517-42AA-B614-E9B94910E393}</a:tableStyleId>
              </a:tblPr>
              <a:tblGrid>
                <a:gridCol w="1119777">
                  <a:extLst>
                    <a:ext uri="{9D8B030D-6E8A-4147-A177-3AD203B41FA5}">
                      <a16:colId xmlns:a16="http://schemas.microsoft.com/office/drawing/2014/main" val="726290590"/>
                    </a:ext>
                  </a:extLst>
                </a:gridCol>
                <a:gridCol w="1119777">
                  <a:extLst>
                    <a:ext uri="{9D8B030D-6E8A-4147-A177-3AD203B41FA5}">
                      <a16:colId xmlns:a16="http://schemas.microsoft.com/office/drawing/2014/main" val="1309634693"/>
                    </a:ext>
                  </a:extLst>
                </a:gridCol>
                <a:gridCol w="1131640">
                  <a:extLst>
                    <a:ext uri="{9D8B030D-6E8A-4147-A177-3AD203B41FA5}">
                      <a16:colId xmlns:a16="http://schemas.microsoft.com/office/drawing/2014/main" val="3246762598"/>
                    </a:ext>
                  </a:extLst>
                </a:gridCol>
                <a:gridCol w="448386">
                  <a:extLst>
                    <a:ext uri="{9D8B030D-6E8A-4147-A177-3AD203B41FA5}">
                      <a16:colId xmlns:a16="http://schemas.microsoft.com/office/drawing/2014/main" val="1054283590"/>
                    </a:ext>
                  </a:extLst>
                </a:gridCol>
                <a:gridCol w="1119777">
                  <a:extLst>
                    <a:ext uri="{9D8B030D-6E8A-4147-A177-3AD203B41FA5}">
                      <a16:colId xmlns:a16="http://schemas.microsoft.com/office/drawing/2014/main" val="3957167433"/>
                    </a:ext>
                  </a:extLst>
                </a:gridCol>
                <a:gridCol w="721213">
                  <a:extLst>
                    <a:ext uri="{9D8B030D-6E8A-4147-A177-3AD203B41FA5}">
                      <a16:colId xmlns:a16="http://schemas.microsoft.com/office/drawing/2014/main" val="3597389869"/>
                    </a:ext>
                  </a:extLst>
                </a:gridCol>
              </a:tblGrid>
              <a:tr h="276830">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dirty="0">
                          <a:effectLst/>
                        </a:rPr>
                        <a:t>TAG</a:t>
                      </a:r>
                      <a:endParaRPr lang="en-IN" sz="900" b="1" i="0" u="none" strike="noStrike" dirty="0">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95188744"/>
                  </a:ext>
                </a:extLst>
              </a:tr>
              <a:tr h="142842">
                <a:tc rowSpan="5">
                  <a:txBody>
                    <a:bodyPr/>
                    <a:lstStyle/>
                    <a:p>
                      <a:pPr algn="ctr" fontAlgn="ctr"/>
                      <a:r>
                        <a:rPr lang="en-IN" sz="900" u="none" strike="noStrike" dirty="0">
                          <a:effectLst/>
                        </a:rPr>
                        <a:t>1</a:t>
                      </a:r>
                      <a:endParaRPr lang="en-IN" sz="900" b="1"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0.553914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rowSpan="5">
                  <a:txBody>
                    <a:bodyPr/>
                    <a:lstStyle/>
                    <a:p>
                      <a:pPr algn="ctr" fontAlgn="ctr"/>
                      <a:r>
                        <a:rPr lang="en-IN" sz="900" u="none" strike="noStrike">
                          <a:effectLst/>
                        </a:rPr>
                        <a:t>2</a:t>
                      </a:r>
                      <a:endParaRPr lang="en-IN" sz="900" b="1"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0.474276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704747264"/>
                  </a:ext>
                </a:extLst>
              </a:tr>
              <a:tr h="142842">
                <a:tc vMerge="1">
                  <a:txBody>
                    <a:bodyPr/>
                    <a:lstStyle/>
                    <a:p>
                      <a:endParaRPr lang="en-IN"/>
                    </a:p>
                  </a:txBody>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0.49759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0.425032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36907622"/>
                  </a:ext>
                </a:extLst>
              </a:tr>
              <a:tr h="142842">
                <a:tc vMerge="1">
                  <a:txBody>
                    <a:bodyPr/>
                    <a:lstStyle/>
                    <a:p>
                      <a:endParaRPr lang="en-IN"/>
                    </a:p>
                  </a:txBody>
                  <a:tcPr/>
                </a:tc>
                <a:tc>
                  <a:txBody>
                    <a:bodyPr/>
                    <a:lstStyle/>
                    <a:p>
                      <a:pPr algn="ctr" fontAlgn="ctr"/>
                      <a:r>
                        <a:rPr lang="en-IN" sz="900" u="none" strike="noStrike" dirty="0">
                          <a:effectLst/>
                        </a:rPr>
                        <a:t>Arachnophobia</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0.326598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dirty="0">
                          <a:effectLst/>
                        </a:rPr>
                        <a:t>Arachnophobia</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0.357508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548117711"/>
                  </a:ext>
                </a:extLst>
              </a:tr>
              <a:tr h="276830">
                <a:tc vMerge="1">
                  <a:txBody>
                    <a:bodyPr/>
                    <a:lstStyle/>
                    <a:p>
                      <a:endParaRPr lang="en-IN"/>
                    </a:p>
                  </a:txBody>
                  <a:tcPr/>
                </a:tc>
                <a:tc>
                  <a:txBody>
                    <a:bodyPr/>
                    <a:lstStyle/>
                    <a:p>
                      <a:pPr algn="ctr" fontAlgn="ctr"/>
                      <a:r>
                        <a:rPr lang="en-IN" sz="900" u="none" strike="noStrike" dirty="0">
                          <a:effectLst/>
                        </a:rPr>
                        <a:t>The Amazing Spider-Man 2</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0.311498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The Amazing 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0.297067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53851761"/>
                  </a:ext>
                </a:extLst>
              </a:tr>
              <a:tr h="276830">
                <a:tc vMerge="1">
                  <a:txBody>
                    <a:bodyPr/>
                    <a:lstStyle/>
                    <a:p>
                      <a:endParaRPr lang="en-IN"/>
                    </a:p>
                  </a:txBody>
                  <a:tcPr/>
                </a:tc>
                <a:tc>
                  <a:txBody>
                    <a:bodyPr/>
                    <a:lstStyle/>
                    <a:p>
                      <a:pPr algn="ctr" fontAlgn="ctr"/>
                      <a:r>
                        <a:rPr lang="en-IN" sz="900" u="none" strike="noStrike">
                          <a:effectLst/>
                        </a:rPr>
                        <a:t>The Amazing 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0.291256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The Amazing 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0.294876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827665742"/>
                  </a:ext>
                </a:extLst>
              </a:tr>
              <a:tr h="276830">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20078053"/>
                  </a:ext>
                </a:extLst>
              </a:tr>
              <a:tr h="142842">
                <a:tc rowSpan="5">
                  <a:txBody>
                    <a:bodyPr/>
                    <a:lstStyle/>
                    <a:p>
                      <a:pPr algn="ctr" fontAlgn="ctr"/>
                      <a:r>
                        <a:rPr lang="en-IN" sz="900" u="none" strike="noStrike">
                          <a:effectLst/>
                        </a:rPr>
                        <a:t>3</a:t>
                      </a:r>
                      <a:endParaRPr lang="en-IN" sz="900" b="1"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0.480508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rowSpan="5">
                  <a:txBody>
                    <a:bodyPr/>
                    <a:lstStyle/>
                    <a:p>
                      <a:pPr algn="ctr" fontAlgn="ctr"/>
                      <a:r>
                        <a:rPr lang="en-IN" sz="900" u="none" strike="noStrike">
                          <a:effectLst/>
                        </a:rPr>
                        <a:t>4</a:t>
                      </a:r>
                      <a:endParaRPr lang="en-IN" sz="900" b="1"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0.512319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433083065"/>
                  </a:ext>
                </a:extLst>
              </a:tr>
              <a:tr h="142842">
                <a:tc vMerge="1">
                  <a:txBody>
                    <a:bodyPr/>
                    <a:lstStyle/>
                    <a:p>
                      <a:endParaRPr lang="en-IN"/>
                    </a:p>
                  </a:txBody>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0.434106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0.465573</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30806865"/>
                  </a:ext>
                </a:extLst>
              </a:tr>
              <a:tr h="142842">
                <a:tc vMerge="1">
                  <a:txBody>
                    <a:bodyPr/>
                    <a:lstStyle/>
                    <a:p>
                      <a:endParaRPr lang="en-IN"/>
                    </a:p>
                  </a:txBody>
                  <a:tcPr/>
                </a:tc>
                <a:tc>
                  <a:txBody>
                    <a:bodyPr/>
                    <a:lstStyle/>
                    <a:p>
                      <a:pPr algn="ctr" fontAlgn="ctr"/>
                      <a:r>
                        <a:rPr lang="en-IN" sz="900" u="none" strike="noStrike">
                          <a:effectLst/>
                        </a:rPr>
                        <a:t>Arachnophobia</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0.35376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Arachnophobia</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0.338126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76723595"/>
                  </a:ext>
                </a:extLst>
              </a:tr>
              <a:tr h="276830">
                <a:tc vMerge="1">
                  <a:txBody>
                    <a:bodyPr/>
                    <a:lstStyle/>
                    <a:p>
                      <a:endParaRPr lang="en-IN"/>
                    </a:p>
                  </a:txBody>
                  <a:tcPr/>
                </a:tc>
                <a:tc>
                  <a:txBody>
                    <a:bodyPr/>
                    <a:lstStyle/>
                    <a:p>
                      <a:pPr algn="ctr" fontAlgn="ctr"/>
                      <a:r>
                        <a:rPr lang="en-IN" sz="900" u="none" strike="noStrike">
                          <a:effectLst/>
                        </a:rPr>
                        <a:t>The Amazing 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0.30614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The Amazing 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dirty="0">
                          <a:effectLst/>
                        </a:rPr>
                        <a:t>0.291952</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3929893"/>
                  </a:ext>
                </a:extLst>
              </a:tr>
              <a:tr h="276830">
                <a:tc vMerge="1">
                  <a:txBody>
                    <a:bodyPr/>
                    <a:lstStyle/>
                    <a:p>
                      <a:endParaRPr lang="en-IN"/>
                    </a:p>
                  </a:txBody>
                  <a:tcPr/>
                </a:tc>
                <a:tc>
                  <a:txBody>
                    <a:bodyPr/>
                    <a:lstStyle/>
                    <a:p>
                      <a:pPr algn="ctr" fontAlgn="ctr"/>
                      <a:r>
                        <a:rPr lang="en-IN" sz="900" u="none" strike="noStrike">
                          <a:effectLst/>
                        </a:rPr>
                        <a:t>The Amazing 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0.305174</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The Amazing 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0.287542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997175586"/>
                  </a:ext>
                </a:extLst>
              </a:tr>
              <a:tr h="276830">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10069069"/>
                  </a:ext>
                </a:extLst>
              </a:tr>
              <a:tr h="142842">
                <a:tc rowSpan="5">
                  <a:txBody>
                    <a:bodyPr/>
                    <a:lstStyle/>
                    <a:p>
                      <a:pPr algn="ctr" fontAlgn="ctr"/>
                      <a:r>
                        <a:rPr lang="en-IN" sz="900" u="none" strike="noStrike">
                          <a:effectLst/>
                        </a:rPr>
                        <a:t>5</a:t>
                      </a:r>
                      <a:endParaRPr lang="en-IN" sz="900" b="1"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0.373638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rowSpan="5">
                  <a:txBody>
                    <a:bodyPr/>
                    <a:lstStyle/>
                    <a:p>
                      <a:pPr algn="ctr" fontAlgn="ctr"/>
                      <a:r>
                        <a:rPr lang="en-IN" sz="900" u="none" strike="noStrike">
                          <a:effectLst/>
                        </a:rPr>
                        <a:t>6</a:t>
                      </a:r>
                      <a:endParaRPr lang="en-IN" sz="900" b="1"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0.360956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50335561"/>
                  </a:ext>
                </a:extLst>
              </a:tr>
              <a:tr h="142842">
                <a:tc vMerge="1">
                  <a:txBody>
                    <a:bodyPr/>
                    <a:lstStyle/>
                    <a:p>
                      <a:endParaRPr lang="en-IN"/>
                    </a:p>
                  </a:txBody>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0.290028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0.357898</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57111061"/>
                  </a:ext>
                </a:extLst>
              </a:tr>
              <a:tr h="276830">
                <a:tc vMerge="1">
                  <a:txBody>
                    <a:bodyPr/>
                    <a:lstStyle/>
                    <a:p>
                      <a:endParaRPr lang="en-IN"/>
                    </a:p>
                  </a:txBody>
                  <a:tcPr/>
                </a:tc>
                <a:tc>
                  <a:txBody>
                    <a:bodyPr/>
                    <a:lstStyle/>
                    <a:p>
                      <a:pPr algn="ctr" fontAlgn="ctr"/>
                      <a:r>
                        <a:rPr lang="en-IN" sz="900" u="none" strike="noStrike">
                          <a:effectLst/>
                        </a:rPr>
                        <a:t>The One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0.288827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The Amazing 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0.314955</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757761676"/>
                  </a:ext>
                </a:extLst>
              </a:tr>
              <a:tr h="142842">
                <a:tc vMerge="1">
                  <a:txBody>
                    <a:bodyPr/>
                    <a:lstStyle/>
                    <a:p>
                      <a:endParaRPr lang="en-IN"/>
                    </a:p>
                  </a:txBody>
                  <a:tcPr/>
                </a:tc>
                <a:tc>
                  <a:txBody>
                    <a:bodyPr/>
                    <a:lstStyle/>
                    <a:p>
                      <a:pPr algn="ctr" fontAlgn="ctr"/>
                      <a:r>
                        <a:rPr lang="en-IN" sz="900" u="none" strike="noStrike">
                          <a:effectLst/>
                        </a:rPr>
                        <a:t>Two Lovers</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0.269547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dirty="0">
                          <a:effectLst/>
                        </a:rPr>
                        <a:t>Arachnophobia</a:t>
                      </a:r>
                      <a:endParaRPr lang="en-IN" sz="900" b="0" i="0" u="none" strike="noStrike" dirty="0">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0.289726</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85731684"/>
                  </a:ext>
                </a:extLst>
              </a:tr>
              <a:tr h="276830">
                <a:tc vMerge="1">
                  <a:txBody>
                    <a:bodyPr/>
                    <a:lstStyle/>
                    <a:p>
                      <a:endParaRPr lang="en-IN"/>
                    </a:p>
                  </a:txBody>
                  <a:tcPr/>
                </a:tc>
                <a:tc>
                  <a:txBody>
                    <a:bodyPr/>
                    <a:lstStyle/>
                    <a:p>
                      <a:pPr algn="ctr" fontAlgn="ctr"/>
                      <a:r>
                        <a:rPr lang="en-IN" sz="900" u="none" strike="noStrike">
                          <a:effectLst/>
                        </a:rPr>
                        <a:t>You, Me and Dupree</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0.255087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vMerge="1">
                  <a:txBody>
                    <a:bodyPr/>
                    <a:lstStyle/>
                    <a:p>
                      <a:endParaRPr lang="en-IN"/>
                    </a:p>
                  </a:txBody>
                  <a:tcPr/>
                </a:tc>
                <a:tc>
                  <a:txBody>
                    <a:bodyPr/>
                    <a:lstStyle/>
                    <a:p>
                      <a:pPr algn="ctr" fontAlgn="ctr"/>
                      <a:r>
                        <a:rPr lang="en-IN" sz="900" u="none" strike="noStrike">
                          <a:effectLst/>
                        </a:rPr>
                        <a:t>The Amazing 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0.26169</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899795305"/>
                  </a:ext>
                </a:extLst>
              </a:tr>
              <a:tr h="157730">
                <a:tc>
                  <a:txBody>
                    <a:bodyPr/>
                    <a:lstStyle/>
                    <a:p>
                      <a:pPr algn="ctr" fontAlgn="ctr"/>
                      <a:r>
                        <a:rPr lang="en-IN" sz="900" u="none" strike="noStrike">
                          <a:effectLst/>
                        </a:rPr>
                        <a:t>TAG</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Title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Similiarity Score</a:t>
                      </a:r>
                      <a:endParaRPr lang="en-IN" sz="900" b="1" i="0" u="none" strike="noStrike">
                        <a:solidFill>
                          <a:srgbClr val="FFFFFF"/>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1645881"/>
                  </a:ext>
                </a:extLst>
              </a:tr>
              <a:tr h="157730">
                <a:tc rowSpan="5">
                  <a:txBody>
                    <a:bodyPr/>
                    <a:lstStyle/>
                    <a:p>
                      <a:pPr algn="ctr" fontAlgn="ctr"/>
                      <a:r>
                        <a:rPr lang="en-IN" sz="900" u="none" strike="noStrike">
                          <a:effectLst/>
                        </a:rPr>
                        <a:t>7</a:t>
                      </a:r>
                      <a:endParaRPr lang="en-IN" sz="900" b="1"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0.541847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34632061"/>
                  </a:ext>
                </a:extLst>
              </a:tr>
              <a:tr h="157730">
                <a:tc vMerge="1">
                  <a:txBody>
                    <a:bodyPr/>
                    <a:lstStyle/>
                    <a:p>
                      <a:endParaRPr lang="en-IN"/>
                    </a:p>
                  </a:txBody>
                  <a:tcPr/>
                </a:tc>
                <a:tc>
                  <a:txBody>
                    <a:bodyPr/>
                    <a:lstStyle/>
                    <a:p>
                      <a:pPr algn="ctr" fontAlgn="ctr"/>
                      <a:r>
                        <a:rPr lang="en-IN" sz="900" u="none" strike="noStrike">
                          <a:effectLst/>
                        </a:rPr>
                        <a:t>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0.494721</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09250140"/>
                  </a:ext>
                </a:extLst>
              </a:tr>
              <a:tr h="157730">
                <a:tc vMerge="1">
                  <a:txBody>
                    <a:bodyPr/>
                    <a:lstStyle/>
                    <a:p>
                      <a:endParaRPr lang="en-IN"/>
                    </a:p>
                  </a:txBody>
                  <a:tcPr/>
                </a:tc>
                <a:tc>
                  <a:txBody>
                    <a:bodyPr/>
                    <a:lstStyle/>
                    <a:p>
                      <a:pPr algn="ctr" fontAlgn="ctr"/>
                      <a:r>
                        <a:rPr lang="en-IN" sz="900" u="none" strike="noStrike">
                          <a:effectLst/>
                        </a:rPr>
                        <a:t>Arachnophobia</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0.326543</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07037005"/>
                  </a:ext>
                </a:extLst>
              </a:tr>
              <a:tr h="276830">
                <a:tc vMerge="1">
                  <a:txBody>
                    <a:bodyPr/>
                    <a:lstStyle/>
                    <a:p>
                      <a:endParaRPr lang="en-IN"/>
                    </a:p>
                  </a:txBody>
                  <a:tcPr/>
                </a:tc>
                <a:tc>
                  <a:txBody>
                    <a:bodyPr/>
                    <a:lstStyle/>
                    <a:p>
                      <a:pPr algn="ctr" fontAlgn="ctr"/>
                      <a:r>
                        <a:rPr lang="en-IN" sz="900" u="none" strike="noStrike">
                          <a:effectLst/>
                        </a:rPr>
                        <a:t>The Amazing Spider-Man 2</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0.302411</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942605881"/>
                  </a:ext>
                </a:extLst>
              </a:tr>
              <a:tr h="276830">
                <a:tc vMerge="1">
                  <a:txBody>
                    <a:bodyPr/>
                    <a:lstStyle/>
                    <a:p>
                      <a:endParaRPr lang="en-IN"/>
                    </a:p>
                  </a:txBody>
                  <a:tcPr/>
                </a:tc>
                <a:tc>
                  <a:txBody>
                    <a:bodyPr/>
                    <a:lstStyle/>
                    <a:p>
                      <a:pPr algn="ctr" fontAlgn="ctr"/>
                      <a:r>
                        <a:rPr lang="en-IN" sz="900" u="none" strike="noStrike">
                          <a:effectLst/>
                        </a:rPr>
                        <a:t>The Amazing Spider-Man</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900" u="none" strike="noStrike">
                          <a:effectLst/>
                        </a:rPr>
                        <a:t>0.290747</a:t>
                      </a:r>
                      <a:endParaRPr lang="en-IN" sz="900" b="0" i="0" u="none" strike="noStrike">
                        <a:solidFill>
                          <a:srgbClr val="000000"/>
                        </a:solidFill>
                        <a:effectLst/>
                        <a:latin typeface="Arial" panose="020B0604020202020204" pitchFamily="34" charset="0"/>
                      </a:endParaRPr>
                    </a:p>
                  </a:txBody>
                  <a:tcPr marL="9065" marR="9065" marT="9065"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9065" marR="9065" marT="9065"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6293357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94228855"/>
              </p:ext>
            </p:extLst>
          </p:nvPr>
        </p:nvGraphicFramePr>
        <p:xfrm>
          <a:off x="6304871" y="2011020"/>
          <a:ext cx="5466214" cy="4849826"/>
        </p:xfrm>
        <a:graphic>
          <a:graphicData uri="http://schemas.openxmlformats.org/drawingml/2006/table">
            <a:tbl>
              <a:tblPr>
                <a:tableStyleId>{93296810-A885-4BE3-A3E7-6D5BEEA58F35}</a:tableStyleId>
              </a:tblPr>
              <a:tblGrid>
                <a:gridCol w="1601111">
                  <a:extLst>
                    <a:ext uri="{9D8B030D-6E8A-4147-A177-3AD203B41FA5}">
                      <a16:colId xmlns:a16="http://schemas.microsoft.com/office/drawing/2014/main" val="4078074052"/>
                    </a:ext>
                  </a:extLst>
                </a:gridCol>
                <a:gridCol w="1601111">
                  <a:extLst>
                    <a:ext uri="{9D8B030D-6E8A-4147-A177-3AD203B41FA5}">
                      <a16:colId xmlns:a16="http://schemas.microsoft.com/office/drawing/2014/main" val="2029308874"/>
                    </a:ext>
                  </a:extLst>
                </a:gridCol>
                <a:gridCol w="1621508">
                  <a:extLst>
                    <a:ext uri="{9D8B030D-6E8A-4147-A177-3AD203B41FA5}">
                      <a16:colId xmlns:a16="http://schemas.microsoft.com/office/drawing/2014/main" val="4219057581"/>
                    </a:ext>
                  </a:extLst>
                </a:gridCol>
                <a:gridCol w="642484">
                  <a:extLst>
                    <a:ext uri="{9D8B030D-6E8A-4147-A177-3AD203B41FA5}">
                      <a16:colId xmlns:a16="http://schemas.microsoft.com/office/drawing/2014/main" val="1210323477"/>
                    </a:ext>
                  </a:extLst>
                </a:gridCol>
              </a:tblGrid>
              <a:tr h="156446">
                <a:tc gridSpan="2">
                  <a:txBody>
                    <a:bodyPr/>
                    <a:lstStyle/>
                    <a:p>
                      <a:pPr algn="ctr" fontAlgn="ctr"/>
                      <a:r>
                        <a:rPr lang="en-US" sz="800" u="none" strike="noStrike">
                          <a:effectLst/>
                        </a:rPr>
                        <a:t>Added 10 weights to Overview</a:t>
                      </a:r>
                      <a:endParaRPr lang="en-US" sz="800" b="0" i="0" u="none" strike="noStrike">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gridSpan="2">
                  <a:txBody>
                    <a:bodyPr/>
                    <a:lstStyle/>
                    <a:p>
                      <a:pPr algn="ctr" fontAlgn="ctr"/>
                      <a:r>
                        <a:rPr lang="en-US" sz="800" u="none" strike="noStrike">
                          <a:effectLst/>
                        </a:rPr>
                        <a:t>Added 10 weights to Keywords</a:t>
                      </a:r>
                      <a:endParaRPr lang="en-US" sz="800" b="0" i="0" u="none" strike="noStrike">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517362225"/>
                  </a:ext>
                </a:extLst>
              </a:tr>
              <a:tr h="156446">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Score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Score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14732232"/>
                  </a:ext>
                </a:extLst>
              </a:tr>
              <a:tr h="156446">
                <a:tc>
                  <a:txBody>
                    <a:bodyPr/>
                    <a:lstStyle/>
                    <a:p>
                      <a:pPr algn="r" fontAlgn="ctr"/>
                      <a:r>
                        <a:rPr lang="en-IN" sz="700" u="none" strike="noStrike">
                          <a:effectLst/>
                        </a:rPr>
                        <a:t>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0.377689</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0.436828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44778789"/>
                  </a:ext>
                </a:extLst>
              </a:tr>
              <a:tr h="156446">
                <a:tc>
                  <a:txBody>
                    <a:bodyPr/>
                    <a:lstStyle/>
                    <a:p>
                      <a:pPr algn="r" fontAlgn="ctr"/>
                      <a:r>
                        <a:rPr lang="en-IN" sz="700" u="none" strike="noStrike">
                          <a:effectLst/>
                        </a:rPr>
                        <a:t>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0.36529</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0.317146</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05862356"/>
                  </a:ext>
                </a:extLst>
              </a:tr>
              <a:tr h="156446">
                <a:tc>
                  <a:txBody>
                    <a:bodyPr/>
                    <a:lstStyle/>
                    <a:p>
                      <a:pPr algn="r" fontAlgn="ctr"/>
                      <a:r>
                        <a:rPr lang="en-IN" sz="700" u="none" strike="noStrike">
                          <a:effectLst/>
                        </a:rPr>
                        <a:t>The Amazing 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0.322087</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Two Lovers</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0.279928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284253521"/>
                  </a:ext>
                </a:extLst>
              </a:tr>
              <a:tr h="156446">
                <a:tc>
                  <a:txBody>
                    <a:bodyPr/>
                    <a:lstStyle/>
                    <a:p>
                      <a:pPr algn="r" fontAlgn="ctr"/>
                      <a:r>
                        <a:rPr lang="en-IN" sz="700" u="none" strike="noStrike">
                          <a:effectLst/>
                        </a:rPr>
                        <a:t>Arachnophobia</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0.294222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The One</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0.277445</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855510655"/>
                  </a:ext>
                </a:extLst>
              </a:tr>
              <a:tr h="156446">
                <a:tc>
                  <a:txBody>
                    <a:bodyPr/>
                    <a:lstStyle/>
                    <a:p>
                      <a:pPr algn="r" fontAlgn="ctr"/>
                      <a:r>
                        <a:rPr lang="en-IN" sz="700" u="none" strike="noStrike">
                          <a:effectLst/>
                        </a:rPr>
                        <a:t>The Amazing 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0.269742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You, Me and Dupree</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0.260012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201738934"/>
                  </a:ext>
                </a:extLst>
              </a:tr>
              <a:tr h="156446">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dirty="0">
                          <a:effectLst/>
                        </a:rPr>
                        <a:t> </a:t>
                      </a:r>
                      <a:endParaRPr lang="en-IN" sz="800" b="0" i="0" u="none" strike="noStrike" dirty="0">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60205046"/>
                  </a:ext>
                </a:extLst>
              </a:tr>
              <a:tr h="156446">
                <a:tc gridSpan="2">
                  <a:txBody>
                    <a:bodyPr/>
                    <a:lstStyle/>
                    <a:p>
                      <a:pPr algn="ctr" fontAlgn="ctr"/>
                      <a:r>
                        <a:rPr lang="en-US" sz="800" u="none" strike="noStrike" dirty="0">
                          <a:effectLst/>
                        </a:rPr>
                        <a:t>Added 10 weights to Cast</a:t>
                      </a:r>
                      <a:endParaRPr lang="en-US" sz="800" b="0" i="0" u="none" strike="noStrike" dirty="0">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gridSpan="2">
                  <a:txBody>
                    <a:bodyPr/>
                    <a:lstStyle/>
                    <a:p>
                      <a:pPr algn="ctr" fontAlgn="ctr"/>
                      <a:r>
                        <a:rPr lang="en-US" sz="800" u="none" strike="noStrike">
                          <a:effectLst/>
                        </a:rPr>
                        <a:t>Added 10 weights to Director</a:t>
                      </a:r>
                      <a:endParaRPr lang="en-US" sz="800" b="0" i="0" u="none" strike="noStrike">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385957675"/>
                  </a:ext>
                </a:extLst>
              </a:tr>
              <a:tr h="156446">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dirty="0">
                          <a:effectLst/>
                        </a:rPr>
                        <a:t>Score</a:t>
                      </a:r>
                      <a:endParaRPr lang="en-IN" sz="700" b="1" i="0" u="none" strike="noStrike" dirty="0">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Score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34340963"/>
                  </a:ext>
                </a:extLst>
              </a:tr>
              <a:tr h="156446">
                <a:tc>
                  <a:txBody>
                    <a:bodyPr/>
                    <a:lstStyle/>
                    <a:p>
                      <a:pPr algn="r" fontAlgn="ctr"/>
                      <a:r>
                        <a:rPr lang="en-IN" sz="700" u="none" strike="noStrike">
                          <a:effectLst/>
                        </a:rPr>
                        <a:t>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0.739748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0.89699</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099133865"/>
                  </a:ext>
                </a:extLst>
              </a:tr>
              <a:tr h="156446">
                <a:tc>
                  <a:txBody>
                    <a:bodyPr/>
                    <a:lstStyle/>
                    <a:p>
                      <a:pPr algn="r" fontAlgn="ctr"/>
                      <a:r>
                        <a:rPr lang="en-IN" sz="700" u="none" strike="noStrike">
                          <a:effectLst/>
                        </a:rPr>
                        <a:t>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0.719084</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0.87373</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92265514"/>
                  </a:ext>
                </a:extLst>
              </a:tr>
              <a:tr h="156446">
                <a:tc>
                  <a:txBody>
                    <a:bodyPr/>
                    <a:lstStyle/>
                    <a:p>
                      <a:pPr algn="r" fontAlgn="ctr"/>
                      <a:r>
                        <a:rPr lang="en-IN" sz="700" u="none" strike="noStrike">
                          <a:effectLst/>
                        </a:rPr>
                        <a:t>Flyboys</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0.307386</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US" sz="700" u="none" strike="noStrike">
                          <a:effectLst/>
                        </a:rPr>
                        <a:t>The Quick and the Dead</a:t>
                      </a:r>
                      <a:endParaRPr lang="en-US"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0.807635</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723327691"/>
                  </a:ext>
                </a:extLst>
              </a:tr>
              <a:tr h="156446">
                <a:tc>
                  <a:txBody>
                    <a:bodyPr/>
                    <a:lstStyle/>
                    <a:p>
                      <a:pPr algn="r" fontAlgn="ctr"/>
                      <a:r>
                        <a:rPr lang="en-IN" sz="700" u="none" strike="noStrike">
                          <a:effectLst/>
                        </a:rPr>
                        <a:t>We Bought a Zoo</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0.304024</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The Evil Dead</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0.806518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1511034"/>
                  </a:ext>
                </a:extLst>
              </a:tr>
              <a:tr h="156446">
                <a:tc>
                  <a:txBody>
                    <a:bodyPr/>
                    <a:lstStyle/>
                    <a:p>
                      <a:pPr algn="r" fontAlgn="ctr"/>
                      <a:r>
                        <a:rPr lang="en-IN" sz="700" u="none" strike="noStrike">
                          <a:effectLst/>
                        </a:rPr>
                        <a:t>Labor Day</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0.301475</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US" sz="700" u="none" strike="noStrike">
                          <a:effectLst/>
                        </a:rPr>
                        <a:t>Oz: The Great and Powerful</a:t>
                      </a:r>
                      <a:endParaRPr lang="en-US"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0.79484</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653058936"/>
                  </a:ext>
                </a:extLst>
              </a:tr>
              <a:tr h="156446">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934637249"/>
                  </a:ext>
                </a:extLst>
              </a:tr>
              <a:tr h="156446">
                <a:tc gridSpan="2">
                  <a:txBody>
                    <a:bodyPr/>
                    <a:lstStyle/>
                    <a:p>
                      <a:pPr algn="ctr" fontAlgn="ctr"/>
                      <a:r>
                        <a:rPr lang="en-US" sz="800" u="none" strike="noStrike">
                          <a:effectLst/>
                        </a:rPr>
                        <a:t>Added 10 weights to Genres</a:t>
                      </a:r>
                      <a:endParaRPr lang="en-US" sz="800" b="0" i="0" u="none" strike="noStrike">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gridSpan="2">
                  <a:txBody>
                    <a:bodyPr/>
                    <a:lstStyle/>
                    <a:p>
                      <a:pPr algn="ctr" fontAlgn="ctr"/>
                      <a:r>
                        <a:rPr lang="en-US" sz="800" u="none" strike="noStrike">
                          <a:effectLst/>
                        </a:rPr>
                        <a:t>Added 10 weights to Production</a:t>
                      </a:r>
                      <a:endParaRPr lang="en-US" sz="800" b="0" i="0" u="none" strike="noStrike">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93117655"/>
                  </a:ext>
                </a:extLst>
              </a:tr>
              <a:tr h="156446">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Score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Score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748724340"/>
                  </a:ext>
                </a:extLst>
              </a:tr>
              <a:tr h="156446">
                <a:tc>
                  <a:txBody>
                    <a:bodyPr/>
                    <a:lstStyle/>
                    <a:p>
                      <a:pPr algn="r" fontAlgn="ctr"/>
                      <a:r>
                        <a:rPr lang="en-IN" sz="700" u="none" strike="noStrike" dirty="0">
                          <a:effectLst/>
                        </a:rPr>
                        <a:t>Spider-Man 2</a:t>
                      </a:r>
                      <a:endParaRPr lang="en-IN" sz="700" b="0" i="0" u="none" strike="noStrike" dirty="0">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0.782856</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0.939975</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71130694"/>
                  </a:ext>
                </a:extLst>
              </a:tr>
              <a:tr h="156446">
                <a:tc>
                  <a:txBody>
                    <a:bodyPr/>
                    <a:lstStyle/>
                    <a:p>
                      <a:pPr algn="r" fontAlgn="ctr"/>
                      <a:r>
                        <a:rPr lang="en-IN" sz="700" u="none" strike="noStrike">
                          <a:effectLst/>
                        </a:rPr>
                        <a:t>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0.716815</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0.691102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4037823"/>
                  </a:ext>
                </a:extLst>
              </a:tr>
              <a:tr h="156446">
                <a:tc>
                  <a:txBody>
                    <a:bodyPr/>
                    <a:lstStyle/>
                    <a:p>
                      <a:pPr algn="r" fontAlgn="ctr"/>
                      <a:r>
                        <a:rPr lang="en-IN" sz="700" u="none" strike="noStrike" dirty="0" err="1">
                          <a:effectLst/>
                        </a:rPr>
                        <a:t>Krull</a:t>
                      </a:r>
                      <a:endParaRPr lang="en-IN" sz="700" b="0" i="0" u="none" strike="noStrike" dirty="0">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0.706654</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The Amazing 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0.638798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49056259"/>
                  </a:ext>
                </a:extLst>
              </a:tr>
              <a:tr h="156446">
                <a:tc>
                  <a:txBody>
                    <a:bodyPr/>
                    <a:lstStyle/>
                    <a:p>
                      <a:pPr algn="r" fontAlgn="ctr"/>
                      <a:r>
                        <a:rPr lang="en-IN" sz="700" u="none" strike="noStrike">
                          <a:effectLst/>
                        </a:rPr>
                        <a:t>The Amazing Spider-Man 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0.702198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The Amazing 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0.570096</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37194716"/>
                  </a:ext>
                </a:extLst>
              </a:tr>
              <a:tr h="156446">
                <a:tc>
                  <a:txBody>
                    <a:bodyPr/>
                    <a:lstStyle/>
                    <a:p>
                      <a:pPr algn="r" fontAlgn="ctr"/>
                      <a:r>
                        <a:rPr lang="en-IN" sz="700" u="none" strike="noStrike">
                          <a:effectLst/>
                        </a:rPr>
                        <a:t>The Amazing Spider-Man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0.666979</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The Butler</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0.430725</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638883577"/>
                  </a:ext>
                </a:extLst>
              </a:tr>
              <a:tr h="156446">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767504778"/>
                  </a:ext>
                </a:extLst>
              </a:tr>
              <a:tr h="156446">
                <a:tc gridSpan="2">
                  <a:txBody>
                    <a:bodyPr/>
                    <a:lstStyle/>
                    <a:p>
                      <a:pPr algn="ctr" fontAlgn="ctr"/>
                      <a:r>
                        <a:rPr lang="en-US" sz="800" u="none" strike="noStrike">
                          <a:effectLst/>
                        </a:rPr>
                        <a:t>Added 10 weights to languages</a:t>
                      </a:r>
                      <a:endParaRPr lang="en-US" sz="800" b="0" i="0" u="none" strike="noStrike">
                        <a:solidFill>
                          <a:srgbClr val="000000"/>
                        </a:solidFill>
                        <a:effectLst/>
                        <a:latin typeface="Calibri" panose="020F050202020403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endParaRPr lang="en-IN"/>
                    </a:p>
                  </a:txBody>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71829599"/>
                  </a:ext>
                </a:extLst>
              </a:tr>
              <a:tr h="156446">
                <a:tc>
                  <a:txBody>
                    <a:bodyPr/>
                    <a:lstStyle/>
                    <a:p>
                      <a:pPr algn="ctr" fontAlgn="ctr"/>
                      <a:r>
                        <a:rPr lang="en-IN" sz="700" u="none" strike="noStrike">
                          <a:effectLst/>
                        </a:rPr>
                        <a:t>Title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en-IN" sz="700" u="none" strike="noStrike">
                          <a:effectLst/>
                        </a:rPr>
                        <a:t>Score</a:t>
                      </a:r>
                      <a:endParaRPr lang="en-IN" sz="700" b="1" i="0" u="none" strike="noStrike">
                        <a:solidFill>
                          <a:srgbClr val="FFFFFF"/>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51085860"/>
                  </a:ext>
                </a:extLst>
              </a:tr>
              <a:tr h="156446">
                <a:tc>
                  <a:txBody>
                    <a:bodyPr/>
                    <a:lstStyle/>
                    <a:p>
                      <a:pPr algn="r" fontAlgn="ctr"/>
                      <a:r>
                        <a:rPr lang="en-IN" sz="700" u="none" strike="noStrike">
                          <a:effectLst/>
                        </a:rPr>
                        <a:t>Pink Narcissus</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0.607907</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42119179"/>
                  </a:ext>
                </a:extLst>
              </a:tr>
              <a:tr h="156446">
                <a:tc>
                  <a:txBody>
                    <a:bodyPr/>
                    <a:lstStyle/>
                    <a:p>
                      <a:pPr algn="r" fontAlgn="ctr"/>
                      <a:r>
                        <a:rPr lang="en-IN" sz="700" u="none" strike="noStrike">
                          <a:effectLst/>
                        </a:rPr>
                        <a:t>The House of Mirth</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0.599088</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140583571"/>
                  </a:ext>
                </a:extLst>
              </a:tr>
              <a:tr h="156446">
                <a:tc>
                  <a:txBody>
                    <a:bodyPr/>
                    <a:lstStyle/>
                    <a:p>
                      <a:pPr algn="r" fontAlgn="ctr"/>
                      <a:r>
                        <a:rPr lang="en-IN" sz="700" u="none" strike="noStrike">
                          <a:effectLst/>
                        </a:rPr>
                        <a:t>Nighthawks</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0.585881</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97635243"/>
                  </a:ext>
                </a:extLst>
              </a:tr>
              <a:tr h="156446">
                <a:tc>
                  <a:txBody>
                    <a:bodyPr/>
                    <a:lstStyle/>
                    <a:p>
                      <a:pPr algn="r" fontAlgn="ctr"/>
                      <a:r>
                        <a:rPr lang="en-IN" sz="700" u="none" strike="noStrike">
                          <a:effectLst/>
                        </a:rPr>
                        <a:t>Not Easily Broken</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0.577682</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923702121"/>
                  </a:ext>
                </a:extLst>
              </a:tr>
              <a:tr h="156446">
                <a:tc>
                  <a:txBody>
                    <a:bodyPr/>
                    <a:lstStyle/>
                    <a:p>
                      <a:pPr algn="r" fontAlgn="ctr"/>
                      <a:r>
                        <a:rPr lang="en-US" sz="700" u="none" strike="noStrike" dirty="0">
                          <a:effectLst/>
                        </a:rPr>
                        <a:t>The Face of an Angel</a:t>
                      </a:r>
                      <a:endParaRPr lang="en-US" sz="700" b="0" i="0" u="none" strike="noStrike" dirty="0">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fontAlgn="ctr"/>
                      <a:r>
                        <a:rPr lang="en-IN" sz="700" u="none" strike="noStrike">
                          <a:effectLst/>
                        </a:rPr>
                        <a:t>0.559921</a:t>
                      </a:r>
                      <a:endParaRPr lang="en-IN" sz="700" b="0" i="0" u="none" strike="noStrike">
                        <a:solidFill>
                          <a:srgbClr val="000000"/>
                        </a:solidFill>
                        <a:effectLst/>
                        <a:latin typeface="Arial" panose="020B0604020202020204" pitchFamily="34" charset="0"/>
                      </a:endParaRPr>
                    </a:p>
                  </a:txBody>
                  <a:tcPr marL="7018" marR="7018" marT="7018" marB="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l" fontAlgn="b"/>
                      <a:r>
                        <a:rPr lang="en-IN" sz="800" u="none" strike="noStrike" dirty="0">
                          <a:effectLst/>
                        </a:rPr>
                        <a:t> </a:t>
                      </a:r>
                      <a:endParaRPr lang="en-IN" sz="800" b="0" i="0" u="none" strike="noStrike" dirty="0">
                        <a:solidFill>
                          <a:srgbClr val="000000"/>
                        </a:solidFill>
                        <a:effectLst/>
                        <a:latin typeface="Calibri" panose="020F0502020204030204" pitchFamily="34" charset="0"/>
                      </a:endParaRPr>
                    </a:p>
                  </a:txBody>
                  <a:tcPr marL="7018" marR="7018" marT="7018" marB="0" anchor="b">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24914274"/>
                  </a:ext>
                </a:extLst>
              </a:tr>
            </a:tbl>
          </a:graphicData>
        </a:graphic>
      </p:graphicFrame>
      <p:sp>
        <p:nvSpPr>
          <p:cNvPr id="2" name="TextBox 1"/>
          <p:cNvSpPr txBox="1"/>
          <p:nvPr/>
        </p:nvSpPr>
        <p:spPr>
          <a:xfrm>
            <a:off x="2026024" y="1219200"/>
            <a:ext cx="4278847" cy="461665"/>
          </a:xfrm>
          <a:prstGeom prst="rect">
            <a:avLst/>
          </a:prstGeom>
          <a:noFill/>
        </p:spPr>
        <p:txBody>
          <a:bodyPr wrap="square" rtlCol="0">
            <a:spAutoFit/>
          </a:bodyPr>
          <a:lstStyle/>
          <a:p>
            <a:pPr marL="171450" indent="-171450">
              <a:buFont typeface="Wingdings" panose="05000000000000000000" pitchFamily="2" charset="2"/>
              <a:buChar char="q"/>
            </a:pPr>
            <a:r>
              <a:rPr lang="en-IN" sz="1200" dirty="0" smtClean="0"/>
              <a:t>For the Movie Spider-Man 3, Tags1 and Tag 7 are better performed</a:t>
            </a:r>
            <a:endParaRPr lang="en-IN" sz="1200" dirty="0"/>
          </a:p>
        </p:txBody>
      </p:sp>
      <p:sp>
        <p:nvSpPr>
          <p:cNvPr id="9" name="TextBox 8"/>
          <p:cNvSpPr txBox="1"/>
          <p:nvPr/>
        </p:nvSpPr>
        <p:spPr>
          <a:xfrm>
            <a:off x="6304871" y="1282307"/>
            <a:ext cx="4278847" cy="461665"/>
          </a:xfrm>
          <a:prstGeom prst="rect">
            <a:avLst/>
          </a:prstGeom>
          <a:noFill/>
        </p:spPr>
        <p:txBody>
          <a:bodyPr wrap="square" rtlCol="0">
            <a:spAutoFit/>
          </a:bodyPr>
          <a:lstStyle/>
          <a:p>
            <a:pPr marL="171450" indent="-171450">
              <a:buFont typeface="Wingdings" panose="05000000000000000000" pitchFamily="2" charset="2"/>
              <a:buChar char="q"/>
            </a:pPr>
            <a:r>
              <a:rPr lang="en-IN" sz="1200" dirty="0" smtClean="0"/>
              <a:t>And for weighted tags, Production companies, Director and genres are nest performed features</a:t>
            </a:r>
            <a:endParaRPr lang="en-IN" sz="1200" dirty="0"/>
          </a:p>
        </p:txBody>
      </p:sp>
    </p:spTree>
    <p:extLst>
      <p:ext uri="{BB962C8B-B14F-4D97-AF65-F5344CB8AC3E}">
        <p14:creationId xmlns:p14="http://schemas.microsoft.com/office/powerpoint/2010/main" val="2406664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Results - </a:t>
            </a:r>
            <a:r>
              <a:rPr lang="en-GB" b="1" dirty="0">
                <a:solidFill>
                  <a:schemeClr val="accent1">
                    <a:lumMod val="50000"/>
                  </a:schemeClr>
                </a:solidFill>
              </a:rPr>
              <a:t>Website Features and Recommendation </a:t>
            </a:r>
            <a:r>
              <a:rPr lang="en-GB" b="1" dirty="0" smtClean="0">
                <a:solidFill>
                  <a:schemeClr val="accent1">
                    <a:lumMod val="50000"/>
                  </a:schemeClr>
                </a:solidFill>
              </a:rPr>
              <a:t>Options</a:t>
            </a:r>
            <a:endParaRPr lang="en-IN" dirty="0">
              <a:solidFill>
                <a:schemeClr val="accent1">
                  <a:lumMod val="50000"/>
                </a:schemeClr>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0" y="914399"/>
            <a:ext cx="5399314" cy="152400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8400"/>
            <a:ext cx="5399314" cy="16691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07544"/>
            <a:ext cx="5399314" cy="268689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5504" y="914399"/>
            <a:ext cx="5996496" cy="229456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5504" y="3208968"/>
            <a:ext cx="6098096" cy="3585475"/>
          </a:xfrm>
          <a:prstGeom prst="rect">
            <a:avLst/>
          </a:prstGeom>
        </p:spPr>
      </p:pic>
    </p:spTree>
    <p:extLst>
      <p:ext uri="{BB962C8B-B14F-4D97-AF65-F5344CB8AC3E}">
        <p14:creationId xmlns:p14="http://schemas.microsoft.com/office/powerpoint/2010/main" val="3185462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accent1">
                    <a:lumMod val="50000"/>
                  </a:schemeClr>
                </a:solidFill>
              </a:rPr>
              <a:t>Conclusion</a:t>
            </a:r>
            <a:endParaRPr lang="en-IN" b="1" dirty="0">
              <a:solidFill>
                <a:schemeClr val="accent1">
                  <a:lumMod val="50000"/>
                </a:schemeClr>
              </a:solidFill>
            </a:endParaRPr>
          </a:p>
        </p:txBody>
      </p:sp>
      <p:sp>
        <p:nvSpPr>
          <p:cNvPr id="3" name="Rounded Rectangle 2"/>
          <p:cNvSpPr/>
          <p:nvPr/>
        </p:nvSpPr>
        <p:spPr>
          <a:xfrm>
            <a:off x="0" y="914399"/>
            <a:ext cx="12192000" cy="5943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60912034"/>
              </p:ext>
            </p:extLst>
          </p:nvPr>
        </p:nvGraphicFramePr>
        <p:xfrm>
          <a:off x="0" y="2573546"/>
          <a:ext cx="12192000" cy="338328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4019818636"/>
                    </a:ext>
                  </a:extLst>
                </a:gridCol>
                <a:gridCol w="2438400">
                  <a:extLst>
                    <a:ext uri="{9D8B030D-6E8A-4147-A177-3AD203B41FA5}">
                      <a16:colId xmlns:a16="http://schemas.microsoft.com/office/drawing/2014/main" val="406739598"/>
                    </a:ext>
                  </a:extLst>
                </a:gridCol>
                <a:gridCol w="2438400">
                  <a:extLst>
                    <a:ext uri="{9D8B030D-6E8A-4147-A177-3AD203B41FA5}">
                      <a16:colId xmlns:a16="http://schemas.microsoft.com/office/drawing/2014/main" val="132583305"/>
                    </a:ext>
                  </a:extLst>
                </a:gridCol>
                <a:gridCol w="2438400">
                  <a:extLst>
                    <a:ext uri="{9D8B030D-6E8A-4147-A177-3AD203B41FA5}">
                      <a16:colId xmlns:a16="http://schemas.microsoft.com/office/drawing/2014/main" val="2226069048"/>
                    </a:ext>
                  </a:extLst>
                </a:gridCol>
                <a:gridCol w="2438400">
                  <a:extLst>
                    <a:ext uri="{9D8B030D-6E8A-4147-A177-3AD203B41FA5}">
                      <a16:colId xmlns:a16="http://schemas.microsoft.com/office/drawing/2014/main" val="3285599252"/>
                    </a:ext>
                  </a:extLst>
                </a:gridCol>
              </a:tblGrid>
              <a:tr h="29128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kern="1200" dirty="0" smtClean="0">
                          <a:effectLst/>
                        </a:rPr>
                        <a:t>The utilization of Chi-square and Pearson-correlation tests for feature selection provided valuable insights into audience interests, particularly in relation to movie ratings. </a:t>
                      </a:r>
                      <a:endParaRPr lang="en-IN" dirty="0" smtClean="0"/>
                    </a:p>
                    <a:p>
                      <a:pPr algn="ctr"/>
                      <a:endParaRPr lang="en-IN" dirty="0"/>
                    </a:p>
                  </a:txBody>
                  <a:tcPr anchor="ctr">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effectLst/>
                        </a:rPr>
                        <a:t>Model incorporating tags derived from Chi-square and Pearson test have emerged as the most effective when overall similarity scores were compared with other feature combinations</a:t>
                      </a:r>
                      <a:endParaRPr lang="en-IN"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effectLst/>
                        </a:rPr>
                        <a:t>Adding weights to the features before creating tags outperformed the performance by</a:t>
                      </a:r>
                      <a:r>
                        <a:rPr lang="en-GB" sz="1800" kern="1200" baseline="0" dirty="0" smtClean="0">
                          <a:effectLst/>
                        </a:rPr>
                        <a:t> a margin</a:t>
                      </a:r>
                      <a:endParaRPr lang="en-IN" dirty="0" smtClean="0"/>
                    </a:p>
                    <a:p>
                      <a:pPr algn="ctr"/>
                      <a:endParaRPr lang="en-IN"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effectLst/>
                        </a:rPr>
                        <a:t>Exploratory</a:t>
                      </a:r>
                      <a:r>
                        <a:rPr lang="en-GB" sz="1800" kern="1200" baseline="0" dirty="0" smtClean="0">
                          <a:effectLst/>
                        </a:rPr>
                        <a:t> data </a:t>
                      </a:r>
                      <a:r>
                        <a:rPr lang="en-GB" sz="1800" kern="1200" dirty="0" smtClean="0">
                          <a:effectLst/>
                        </a:rPr>
                        <a:t>Analysis (EDA) played a pivotal role in system development, offering actionable insights that streamlined the design of the OTT platform's homepage, </a:t>
                      </a:r>
                      <a:endParaRPr lang="en-IN"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effectLst/>
                        </a:rPr>
                        <a:t>The successful deployment of the recommendation system on AWS validated its real-world applicability, with observed recommendations aligning closely with those generated during testing on </a:t>
                      </a:r>
                      <a:r>
                        <a:rPr lang="en-GB" sz="1800" kern="1200" dirty="0" err="1" smtClean="0">
                          <a:effectLst/>
                        </a:rPr>
                        <a:t>Jupyter</a:t>
                      </a:r>
                      <a:r>
                        <a:rPr lang="en-GB" sz="1800" kern="1200" dirty="0" smtClean="0">
                          <a:effectLst/>
                        </a:rPr>
                        <a:t> notebooks.</a:t>
                      </a:r>
                      <a:endParaRPr lang="en-IN" sz="1800" b="1" kern="1200" dirty="0">
                        <a:solidFill>
                          <a:schemeClr val="lt1"/>
                        </a:solidFill>
                        <a:effectLst/>
                        <a:latin typeface="+mn-lt"/>
                        <a:ea typeface="+mn-ea"/>
                        <a:cs typeface="+mn-cs"/>
                      </a:endParaRPr>
                    </a:p>
                  </a:txBody>
                  <a:tcPr anchor="ctr">
                    <a:lnL w="12700" cap="flat" cmpd="sng" algn="ctr">
                      <a:solidFill>
                        <a:schemeClr val="tx1">
                          <a:lumMod val="85000"/>
                          <a:lumOff val="15000"/>
                        </a:schemeClr>
                      </a:solidFill>
                      <a:prstDash val="solid"/>
                      <a:round/>
                      <a:headEnd type="none" w="med" len="med"/>
                      <a:tailEnd type="none" w="med" len="med"/>
                    </a:lnL>
                  </a:tcPr>
                </a:tc>
                <a:extLst>
                  <a:ext uri="{0D108BD9-81ED-4DB2-BD59-A6C34878D82A}">
                    <a16:rowId xmlns:a16="http://schemas.microsoft.com/office/drawing/2014/main" val="3720042468"/>
                  </a:ext>
                </a:extLst>
              </a:tr>
            </a:tbl>
          </a:graphicData>
        </a:graphic>
      </p:graphicFrame>
    </p:spTree>
    <p:extLst>
      <p:ext uri="{BB962C8B-B14F-4D97-AF65-F5344CB8AC3E}">
        <p14:creationId xmlns:p14="http://schemas.microsoft.com/office/powerpoint/2010/main" val="4065249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accent1">
                    <a:lumMod val="50000"/>
                  </a:schemeClr>
                </a:solidFill>
              </a:rPr>
              <a:t>Future Work</a:t>
            </a:r>
            <a:endParaRPr lang="en-IN" b="1" dirty="0">
              <a:solidFill>
                <a:schemeClr val="accent1">
                  <a:lumMod val="50000"/>
                </a:schemeClr>
              </a:solidFill>
            </a:endParaRPr>
          </a:p>
        </p:txBody>
      </p:sp>
      <p:sp>
        <p:nvSpPr>
          <p:cNvPr id="3" name="Rounded Rectangle 2"/>
          <p:cNvSpPr/>
          <p:nvPr/>
        </p:nvSpPr>
        <p:spPr>
          <a:xfrm>
            <a:off x="0" y="914399"/>
            <a:ext cx="12192000" cy="5943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708064201"/>
              </p:ext>
            </p:extLst>
          </p:nvPr>
        </p:nvGraphicFramePr>
        <p:xfrm>
          <a:off x="0" y="3057640"/>
          <a:ext cx="12192000" cy="2912854"/>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4019818636"/>
                    </a:ext>
                  </a:extLst>
                </a:gridCol>
                <a:gridCol w="2438400">
                  <a:extLst>
                    <a:ext uri="{9D8B030D-6E8A-4147-A177-3AD203B41FA5}">
                      <a16:colId xmlns:a16="http://schemas.microsoft.com/office/drawing/2014/main" val="406739598"/>
                    </a:ext>
                  </a:extLst>
                </a:gridCol>
                <a:gridCol w="2438400">
                  <a:extLst>
                    <a:ext uri="{9D8B030D-6E8A-4147-A177-3AD203B41FA5}">
                      <a16:colId xmlns:a16="http://schemas.microsoft.com/office/drawing/2014/main" val="132583305"/>
                    </a:ext>
                  </a:extLst>
                </a:gridCol>
                <a:gridCol w="2438400">
                  <a:extLst>
                    <a:ext uri="{9D8B030D-6E8A-4147-A177-3AD203B41FA5}">
                      <a16:colId xmlns:a16="http://schemas.microsoft.com/office/drawing/2014/main" val="2226069048"/>
                    </a:ext>
                  </a:extLst>
                </a:gridCol>
                <a:gridCol w="2438400">
                  <a:extLst>
                    <a:ext uri="{9D8B030D-6E8A-4147-A177-3AD203B41FA5}">
                      <a16:colId xmlns:a16="http://schemas.microsoft.com/office/drawing/2014/main" val="3285599252"/>
                    </a:ext>
                  </a:extLst>
                </a:gridCol>
              </a:tblGrid>
              <a:tr h="29128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mn-lt"/>
                          <a:ea typeface="+mn-ea"/>
                          <a:cs typeface="+mn-cs"/>
                        </a:rPr>
                        <a:t>Future research could investigate the approach of fine-tuning the mechanisms for assigning weights to tags, exploring dynamic adjustments based on evolving user interactions and preferences </a:t>
                      </a:r>
                      <a:endParaRPr lang="en-IN" dirty="0"/>
                    </a:p>
                  </a:txBody>
                  <a:tcPr anchor="ctr">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solidFill>
                            <a:schemeClr val="tx1"/>
                          </a:solidFill>
                          <a:effectLst/>
                          <a:latin typeface="+mn-lt"/>
                          <a:ea typeface="+mn-ea"/>
                          <a:cs typeface="+mn-cs"/>
                        </a:rPr>
                        <a:t>Considering the success of content-based approaches, future work could explore the integration of collaborative filtering techniques to develop a hybrid recommendation system</a:t>
                      </a:r>
                      <a:endParaRPr lang="en-IN"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solidFill>
                            <a:schemeClr val="tx1"/>
                          </a:solidFill>
                          <a:effectLst/>
                          <a:latin typeface="+mn-lt"/>
                          <a:ea typeface="+mn-ea"/>
                          <a:cs typeface="+mn-cs"/>
                        </a:rPr>
                        <a:t>Conducting user-centric evaluation studies, such as surveys or user feedback sessions</a:t>
                      </a:r>
                      <a:endParaRPr lang="en-IN"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solidFill>
                            <a:schemeClr val="tx1"/>
                          </a:solidFill>
                          <a:effectLst/>
                          <a:latin typeface="+mn-lt"/>
                          <a:ea typeface="+mn-ea"/>
                          <a:cs typeface="+mn-cs"/>
                        </a:rPr>
                        <a:t>As the recommendation system scales, exploring optimization strategies for enhanced scalability and improved computational efficiency will be crucial to maintain optimal performance</a:t>
                      </a:r>
                      <a:endParaRPr lang="en-IN"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tcPr>
                </a:tc>
                <a:tc>
                  <a:txBody>
                    <a:bodyPr/>
                    <a:lstStyle/>
                    <a:p>
                      <a:pPr algn="ctr"/>
                      <a:r>
                        <a:rPr lang="en-GB" sz="1800" kern="1200" dirty="0" smtClean="0">
                          <a:solidFill>
                            <a:schemeClr val="tx1"/>
                          </a:solidFill>
                          <a:effectLst/>
                          <a:latin typeface="+mn-lt"/>
                          <a:ea typeface="+mn-ea"/>
                          <a:cs typeface="+mn-cs"/>
                        </a:rPr>
                        <a:t>continuous model iteration and adaptation based on evolving user behaviours, preferences, and platform requirements </a:t>
                      </a:r>
                      <a:endParaRPr lang="en-IN" sz="1800" b="1" kern="1200" dirty="0">
                        <a:solidFill>
                          <a:schemeClr val="lt1"/>
                        </a:solidFill>
                        <a:effectLst/>
                        <a:latin typeface="+mn-lt"/>
                        <a:ea typeface="+mn-ea"/>
                        <a:cs typeface="+mn-cs"/>
                      </a:endParaRPr>
                    </a:p>
                  </a:txBody>
                  <a:tcPr anchor="ctr">
                    <a:lnL w="12700" cap="flat" cmpd="sng" algn="ctr">
                      <a:solidFill>
                        <a:schemeClr val="tx1">
                          <a:lumMod val="85000"/>
                          <a:lumOff val="15000"/>
                        </a:schemeClr>
                      </a:solidFill>
                      <a:prstDash val="solid"/>
                      <a:round/>
                      <a:headEnd type="none" w="med" len="med"/>
                      <a:tailEnd type="none" w="med" len="med"/>
                    </a:lnL>
                  </a:tcPr>
                </a:tc>
                <a:extLst>
                  <a:ext uri="{0D108BD9-81ED-4DB2-BD59-A6C34878D82A}">
                    <a16:rowId xmlns:a16="http://schemas.microsoft.com/office/drawing/2014/main" val="3720042468"/>
                  </a:ext>
                </a:extLst>
              </a:tr>
            </a:tbl>
          </a:graphicData>
        </a:graphic>
      </p:graphicFrame>
    </p:spTree>
    <p:extLst>
      <p:ext uri="{BB962C8B-B14F-4D97-AF65-F5344CB8AC3E}">
        <p14:creationId xmlns:p14="http://schemas.microsoft.com/office/powerpoint/2010/main" val="1827624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628210700"/>
              </p:ext>
            </p:extLst>
          </p:nvPr>
        </p:nvGraphicFramePr>
        <p:xfrm>
          <a:off x="4224772" y="2320442"/>
          <a:ext cx="9574854" cy="2114140"/>
        </p:xfrm>
        <a:graphic>
          <a:graphicData uri="http://schemas.openxmlformats.org/drawingml/2006/table">
            <a:tbl>
              <a:tblPr firstRow="1" bandRow="1">
                <a:tableStyleId>{2D5ABB26-0587-4C30-8999-92F81FD0307C}</a:tableStyleId>
              </a:tblPr>
              <a:tblGrid>
                <a:gridCol w="3191618">
                  <a:extLst>
                    <a:ext uri="{9D8B030D-6E8A-4147-A177-3AD203B41FA5}">
                      <a16:colId xmlns:a16="http://schemas.microsoft.com/office/drawing/2014/main" val="2872848408"/>
                    </a:ext>
                  </a:extLst>
                </a:gridCol>
                <a:gridCol w="3191618">
                  <a:extLst>
                    <a:ext uri="{9D8B030D-6E8A-4147-A177-3AD203B41FA5}">
                      <a16:colId xmlns:a16="http://schemas.microsoft.com/office/drawing/2014/main" val="1844932047"/>
                    </a:ext>
                  </a:extLst>
                </a:gridCol>
                <a:gridCol w="3191618">
                  <a:extLst>
                    <a:ext uri="{9D8B030D-6E8A-4147-A177-3AD203B41FA5}">
                      <a16:colId xmlns:a16="http://schemas.microsoft.com/office/drawing/2014/main" val="3864317257"/>
                    </a:ext>
                  </a:extLst>
                </a:gridCol>
              </a:tblGrid>
              <a:tr h="2114140">
                <a:tc>
                  <a:txBody>
                    <a:bodyPr/>
                    <a:lstStyle/>
                    <a:p>
                      <a:pPr marL="0" indent="0" algn="ctr">
                        <a:buFont typeface="Wingdings" panose="05000000000000000000" pitchFamily="2" charset="2"/>
                        <a:buNone/>
                      </a:pPr>
                      <a:endParaRPr lang="en-GB" dirty="0" smtClean="0"/>
                    </a:p>
                  </a:txBody>
                  <a:tcPr anchor="ctr">
                    <a:lnR w="12700" cap="flat" cmpd="sng" algn="ctr">
                      <a:solidFill>
                        <a:schemeClr val="tx1"/>
                      </a:solidFill>
                      <a:prstDash val="solid"/>
                      <a:round/>
                      <a:headEnd type="none" w="med" len="med"/>
                      <a:tailEnd type="none" w="med" len="med"/>
                    </a:lnR>
                  </a:tcPr>
                </a:tc>
                <a:tc>
                  <a:txBody>
                    <a:bodyPr/>
                    <a:lstStyle/>
                    <a:p>
                      <a:pPr algn="ctr"/>
                      <a:r>
                        <a:rPr lang="en-IN" sz="3200" b="1" dirty="0" smtClean="0">
                          <a:solidFill>
                            <a:schemeClr val="tx2">
                              <a:lumMod val="50000"/>
                            </a:schemeClr>
                          </a:solidFill>
                        </a:rPr>
                        <a:t>THANK</a:t>
                      </a:r>
                      <a:r>
                        <a:rPr lang="en-IN" sz="3200" b="1" baseline="0" dirty="0" smtClean="0">
                          <a:solidFill>
                            <a:schemeClr val="tx2">
                              <a:lumMod val="50000"/>
                            </a:schemeClr>
                          </a:solidFill>
                        </a:rPr>
                        <a:t> YOU!</a:t>
                      </a:r>
                      <a:endParaRPr lang="en-IN" sz="3200" b="1" dirty="0">
                        <a:solidFill>
                          <a:schemeClr val="tx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indent="0" algn="ctr">
                        <a:buFont typeface="Wingdings" panose="05000000000000000000" pitchFamily="2" charset="2"/>
                        <a:buNone/>
                      </a:pPr>
                      <a:endParaRPr lang="en-IN"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21467651"/>
                  </a:ext>
                </a:extLst>
              </a:tr>
            </a:tbl>
          </a:graphicData>
        </a:graphic>
      </p:graphicFrame>
    </p:spTree>
    <p:extLst>
      <p:ext uri="{BB962C8B-B14F-4D97-AF65-F5344CB8AC3E}">
        <p14:creationId xmlns:p14="http://schemas.microsoft.com/office/powerpoint/2010/main" val="3788779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 INTRODUCTION</a:t>
            </a:r>
            <a:endParaRPr lang="en-IN" b="1" dirty="0">
              <a:solidFill>
                <a:schemeClr val="accent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98721312"/>
              </p:ext>
            </p:extLst>
          </p:nvPr>
        </p:nvGraphicFramePr>
        <p:xfrm>
          <a:off x="0" y="1531343"/>
          <a:ext cx="12192000" cy="496162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748586977"/>
                    </a:ext>
                  </a:extLst>
                </a:gridCol>
                <a:gridCol w="6096000">
                  <a:extLst>
                    <a:ext uri="{9D8B030D-6E8A-4147-A177-3AD203B41FA5}">
                      <a16:colId xmlns:a16="http://schemas.microsoft.com/office/drawing/2014/main" val="2262982383"/>
                    </a:ext>
                  </a:extLst>
                </a:gridCol>
              </a:tblGrid>
              <a:tr h="4961628">
                <a:tc>
                  <a:txBody>
                    <a:bodyPr/>
                    <a:lstStyle/>
                    <a:p>
                      <a:pPr marL="0" indent="0" algn="l" defTabSz="914400" rtl="0" eaLnBrk="1" latinLnBrk="0" hangingPunct="1">
                        <a:buFontTx/>
                        <a:buNone/>
                      </a:pPr>
                      <a:r>
                        <a:rPr lang="en-IN" sz="1100" b="1" kern="1200" dirty="0" smtClean="0">
                          <a:solidFill>
                            <a:schemeClr val="tx1">
                              <a:lumMod val="85000"/>
                              <a:lumOff val="15000"/>
                            </a:schemeClr>
                          </a:solidFill>
                          <a:effectLst/>
                          <a:latin typeface="+mn-lt"/>
                          <a:ea typeface="+mn-ea"/>
                          <a:cs typeface="+mn-cs"/>
                        </a:rPr>
                        <a:t>Recommendation systems have become integral to our online experiences, guiding users in their interactions with a vast array of digital content, products, and services. These systems are particularly prominent in the domain of digital video libraries and Over-The-Top (OTT) platforms, such as Netflix, Amazon Prime Video, and Hulu. </a:t>
                      </a:r>
                    </a:p>
                    <a:p>
                      <a:pPr marL="0" indent="0" algn="l" defTabSz="914400" rtl="0" eaLnBrk="1" latinLnBrk="0" hangingPunct="1">
                        <a:buFontTx/>
                        <a:buNone/>
                      </a:pPr>
                      <a:endParaRPr lang="en-IN"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IN"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IN"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r>
                        <a:rPr lang="en-IN" sz="1100" b="1" kern="1200" dirty="0" smtClean="0">
                          <a:solidFill>
                            <a:schemeClr val="tx1">
                              <a:lumMod val="85000"/>
                              <a:lumOff val="15000"/>
                            </a:schemeClr>
                          </a:solidFill>
                          <a:effectLst/>
                          <a:latin typeface="+mn-lt"/>
                          <a:ea typeface="+mn-ea"/>
                          <a:cs typeface="+mn-cs"/>
                        </a:rPr>
                        <a:t>Traditional Movie recommendation systems have heavily relied on rich user profile data and item ratings to fine-tune their suggestions. By analysing user interactions and preferences, they provide users with personalized content recommendations that match their tastes .</a:t>
                      </a:r>
                    </a:p>
                    <a:p>
                      <a:pPr marL="0" indent="0" algn="l" defTabSz="914400" rtl="0" eaLnBrk="1" latinLnBrk="0" hangingPunct="1">
                        <a:buFontTx/>
                        <a:buNone/>
                      </a:pPr>
                      <a:endParaRPr lang="en-IN" sz="1100" b="1" kern="1200" dirty="0" smtClean="0">
                        <a:solidFill>
                          <a:schemeClr val="tx1">
                            <a:lumMod val="85000"/>
                            <a:lumOff val="15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b="1" kern="1200" dirty="0" smtClean="0">
                        <a:solidFill>
                          <a:schemeClr val="tx1">
                            <a:lumMod val="85000"/>
                            <a:lumOff val="15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b="1" kern="1200" dirty="0" smtClean="0">
                        <a:solidFill>
                          <a:schemeClr val="tx1">
                            <a:lumMod val="85000"/>
                            <a:lumOff val="15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b="1" kern="1200" dirty="0" smtClean="0">
                        <a:solidFill>
                          <a:schemeClr val="tx1">
                            <a:lumMod val="85000"/>
                            <a:lumOff val="15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100" b="1" kern="1200" dirty="0" smtClean="0">
                          <a:solidFill>
                            <a:schemeClr val="tx1">
                              <a:lumMod val="85000"/>
                              <a:lumOff val="15000"/>
                            </a:schemeClr>
                          </a:solidFill>
                          <a:effectLst/>
                          <a:latin typeface="+mn-lt"/>
                          <a:ea typeface="+mn-ea"/>
                          <a:cs typeface="+mn-cs"/>
                        </a:rPr>
                        <a:t>A significant challenge arises when new organizations venture into the highly competitive movie industry. These newcomers often find themselves without the wealth of historical user interactions and data that established companies possess.</a:t>
                      </a:r>
                    </a:p>
                    <a:p>
                      <a:pPr marL="0" indent="0" algn="l" defTabSz="914400" rtl="0" eaLnBrk="1" latinLnBrk="0" hangingPunct="1">
                        <a:buFontTx/>
                        <a:buNone/>
                      </a:pPr>
                      <a:endParaRPr lang="en-IN" sz="1100" b="1" kern="1200" dirty="0">
                        <a:solidFill>
                          <a:schemeClr val="tx1">
                            <a:lumMod val="85000"/>
                            <a:lumOff val="15000"/>
                          </a:schemeClr>
                        </a:solidFill>
                        <a:effectLst/>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indent="0" algn="l" defTabSz="914400" rtl="0" eaLnBrk="1" latinLnBrk="0" hangingPunct="1">
                        <a:buFontTx/>
                        <a:buNone/>
                      </a:pPr>
                      <a:r>
                        <a:rPr lang="en-US" sz="1100" b="1" kern="1200" dirty="0" smtClean="0">
                          <a:solidFill>
                            <a:schemeClr val="tx1">
                              <a:lumMod val="85000"/>
                              <a:lumOff val="15000"/>
                            </a:schemeClr>
                          </a:solidFill>
                          <a:effectLst/>
                          <a:latin typeface="+mn-lt"/>
                          <a:ea typeface="+mn-ea"/>
                          <a:cs typeface="+mn-cs"/>
                        </a:rPr>
                        <a:t>This research aims to design and implement a robust content-based movie recommendation system tailored for newly established organizations, focusing on addressing the initial "cold start" problem through insights derived from Exploratory Data Analysis. </a:t>
                      </a: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r>
                        <a:rPr lang="en-US" sz="1100" b="1" kern="1200" dirty="0" smtClean="0">
                          <a:solidFill>
                            <a:schemeClr val="tx1">
                              <a:lumMod val="85000"/>
                              <a:lumOff val="15000"/>
                            </a:schemeClr>
                          </a:solidFill>
                          <a:effectLst/>
                          <a:latin typeface="+mn-lt"/>
                          <a:ea typeface="+mn-ea"/>
                          <a:cs typeface="+mn-cs"/>
                        </a:rPr>
                        <a:t>Employing techniques like Chi-square and Pearson coefficient for feature selection and Investigating the impact of different feature combinations  for creating tags along with features elected from above tests. on recommendation similarity .</a:t>
                      </a: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endParaRPr lang="en-US" sz="1100" b="1" kern="1200" dirty="0" smtClean="0">
                        <a:solidFill>
                          <a:schemeClr val="tx1">
                            <a:lumMod val="85000"/>
                            <a:lumOff val="15000"/>
                          </a:schemeClr>
                        </a:solidFill>
                        <a:effectLst/>
                        <a:latin typeface="+mn-lt"/>
                        <a:ea typeface="+mn-ea"/>
                        <a:cs typeface="+mn-cs"/>
                      </a:endParaRPr>
                    </a:p>
                    <a:p>
                      <a:pPr marL="0" indent="0" algn="l" defTabSz="914400" rtl="0" eaLnBrk="1" latinLnBrk="0" hangingPunct="1">
                        <a:buFontTx/>
                        <a:buNone/>
                      </a:pPr>
                      <a:r>
                        <a:rPr lang="en-US" sz="1100" b="1" kern="1200" dirty="0" smtClean="0">
                          <a:solidFill>
                            <a:schemeClr val="tx1">
                              <a:lumMod val="85000"/>
                              <a:lumOff val="15000"/>
                            </a:schemeClr>
                          </a:solidFill>
                          <a:effectLst/>
                          <a:latin typeface="+mn-lt"/>
                          <a:ea typeface="+mn-ea"/>
                          <a:cs typeface="+mn-cs"/>
                        </a:rPr>
                        <a:t>The seamless integration of the enhanced recommendation system into a website is envisioned to elevate the movie-watching experience for users, providing popular recommendations initially and progressively evolving to offer personalized suggestions based on user preferences, </a:t>
                      </a:r>
                      <a:endParaRPr lang="en-IN" sz="1100" b="1" kern="1200" dirty="0">
                        <a:solidFill>
                          <a:schemeClr val="tx1">
                            <a:lumMod val="85000"/>
                            <a:lumOff val="15000"/>
                          </a:schemeClr>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0181456"/>
                  </a:ext>
                </a:extLst>
              </a:tr>
            </a:tbl>
          </a:graphicData>
        </a:graphic>
      </p:graphicFrame>
      <p:cxnSp>
        <p:nvCxnSpPr>
          <p:cNvPr id="15" name="Straight Connector 14"/>
          <p:cNvCxnSpPr/>
          <p:nvPr/>
        </p:nvCxnSpPr>
        <p:spPr>
          <a:xfrm>
            <a:off x="0" y="3352800"/>
            <a:ext cx="5391150" cy="0"/>
          </a:xfrm>
          <a:prstGeom prst="line">
            <a:avLst/>
          </a:prstGeom>
          <a:ln>
            <a:solidFill>
              <a:schemeClr val="bg1">
                <a:lumMod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0" y="4625170"/>
            <a:ext cx="5391150" cy="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6800850" y="3489278"/>
            <a:ext cx="5391150" cy="0"/>
          </a:xfrm>
          <a:prstGeom prst="line">
            <a:avLst/>
          </a:prstGeom>
          <a:ln>
            <a:solidFill>
              <a:schemeClr val="bg1">
                <a:lumMod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6800850" y="4613513"/>
            <a:ext cx="5391150" cy="0"/>
          </a:xfrm>
          <a:prstGeom prst="line">
            <a:avLst/>
          </a:prstGeom>
          <a:ln>
            <a:solidFill>
              <a:schemeClr val="bg1">
                <a:lumMod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674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1">
                    <a:lumMod val="50000"/>
                  </a:schemeClr>
                </a:solidFill>
              </a:rPr>
              <a:t>Research Questions &amp; Objectives</a:t>
            </a:r>
            <a:endParaRPr lang="en-IN" b="1" dirty="0">
              <a:solidFill>
                <a:schemeClr val="accent1">
                  <a:lumMod val="50000"/>
                </a:schemeClr>
              </a:solidFill>
            </a:endParaRPr>
          </a:p>
        </p:txBody>
      </p:sp>
      <p:sp>
        <p:nvSpPr>
          <p:cNvPr id="2" name="TextBox 1"/>
          <p:cNvSpPr txBox="1"/>
          <p:nvPr/>
        </p:nvSpPr>
        <p:spPr>
          <a:xfrm>
            <a:off x="4977438" y="1049887"/>
            <a:ext cx="1932324" cy="369332"/>
          </a:xfrm>
          <a:prstGeom prst="rect">
            <a:avLst/>
          </a:prstGeom>
          <a:noFill/>
        </p:spPr>
        <p:txBody>
          <a:bodyPr wrap="none" rtlCol="0">
            <a:spAutoFit/>
          </a:bodyPr>
          <a:lstStyle/>
          <a:p>
            <a:r>
              <a:rPr lang="en-US" b="1" dirty="0" smtClean="0">
                <a:solidFill>
                  <a:schemeClr val="accent1">
                    <a:lumMod val="50000"/>
                  </a:schemeClr>
                </a:solidFill>
              </a:rPr>
              <a:t>Research question</a:t>
            </a:r>
            <a:endParaRPr lang="en-IN" b="1" dirty="0">
              <a:solidFill>
                <a:schemeClr val="accent1">
                  <a:lumMod val="50000"/>
                </a:schemeClr>
              </a:solidFill>
            </a:endParaRPr>
          </a:p>
        </p:txBody>
      </p:sp>
      <p:sp>
        <p:nvSpPr>
          <p:cNvPr id="3" name="Rounded Rectangle 2"/>
          <p:cNvSpPr/>
          <p:nvPr/>
        </p:nvSpPr>
        <p:spPr>
          <a:xfrm>
            <a:off x="304801" y="1403870"/>
            <a:ext cx="11277599" cy="1235038"/>
          </a:xfrm>
          <a:prstGeom prst="roundRect">
            <a:avLst>
              <a:gd name="adj" fmla="val 32833"/>
            </a:avLst>
          </a:prstGeom>
        </p:spPr>
        <p:style>
          <a:lnRef idx="2">
            <a:schemeClr val="accent1"/>
          </a:lnRef>
          <a:fillRef idx="1">
            <a:schemeClr val="lt1"/>
          </a:fillRef>
          <a:effectRef idx="0">
            <a:schemeClr val="accent1"/>
          </a:effectRef>
          <a:fontRef idx="minor">
            <a:schemeClr val="dk1"/>
          </a:fontRef>
        </p:style>
        <p:txBody>
          <a:bodyPr rtlCol="0" anchor="ctr"/>
          <a:lstStyle/>
          <a:p>
            <a:pPr marL="285750" lvl="0" indent="-285750">
              <a:buFont typeface="Wingdings" panose="05000000000000000000" pitchFamily="2" charset="2"/>
              <a:buChar char="v"/>
            </a:pPr>
            <a:r>
              <a:rPr lang="en-GB" sz="1200" dirty="0" smtClean="0"/>
              <a:t>How </a:t>
            </a:r>
            <a:r>
              <a:rPr lang="en-GB" sz="1200" dirty="0"/>
              <a:t>does the selection and combination of different features from the dataset influence the accuracy of a content-based movie recommendation system? </a:t>
            </a:r>
            <a:endParaRPr lang="en-IN" sz="1200" dirty="0"/>
          </a:p>
          <a:p>
            <a:pPr marL="285750" lvl="0" indent="-285750">
              <a:buFont typeface="Wingdings" panose="05000000000000000000" pitchFamily="2" charset="2"/>
              <a:buChar char="v"/>
            </a:pPr>
            <a:r>
              <a:rPr lang="en-GB" sz="1200" dirty="0"/>
              <a:t>How can the optimized system be effectively deployed on a website?</a:t>
            </a:r>
            <a:endParaRPr lang="en-IN" sz="1200" dirty="0"/>
          </a:p>
          <a:p>
            <a:pPr marL="285750" lvl="0" indent="-285750">
              <a:buFont typeface="Wingdings" panose="05000000000000000000" pitchFamily="2" charset="2"/>
              <a:buChar char="v"/>
            </a:pPr>
            <a:r>
              <a:rPr lang="en-GB" sz="1200" dirty="0"/>
              <a:t>To what extent do features selected from Chi-square and Pearson correlation tests contribute to accurate movie recommendations when tags are created using those features?</a:t>
            </a:r>
            <a:endParaRPr lang="en-IN" sz="1200" dirty="0"/>
          </a:p>
          <a:p>
            <a:pPr marL="285750" lvl="0" indent="-285750">
              <a:buFont typeface="Wingdings" panose="05000000000000000000" pitchFamily="2" charset="2"/>
              <a:buChar char="v"/>
            </a:pPr>
            <a:r>
              <a:rPr lang="en-GB" sz="1200" dirty="0"/>
              <a:t>How effectively do insights gained from Exploratory Data Analysis (EDA) aid in structuring and designing the homepage of an Over-The-Top (OTT) website?</a:t>
            </a:r>
            <a:endParaRPr lang="en-IN" sz="1200" dirty="0"/>
          </a:p>
        </p:txBody>
      </p:sp>
      <p:sp>
        <p:nvSpPr>
          <p:cNvPr id="12" name="TextBox 11"/>
          <p:cNvSpPr txBox="1"/>
          <p:nvPr/>
        </p:nvSpPr>
        <p:spPr>
          <a:xfrm>
            <a:off x="5276141" y="2739671"/>
            <a:ext cx="587020" cy="369332"/>
          </a:xfrm>
          <a:prstGeom prst="rect">
            <a:avLst/>
          </a:prstGeom>
          <a:noFill/>
        </p:spPr>
        <p:txBody>
          <a:bodyPr wrap="none" rtlCol="0">
            <a:spAutoFit/>
          </a:bodyPr>
          <a:lstStyle/>
          <a:p>
            <a:r>
              <a:rPr lang="en-US" b="1" dirty="0" smtClean="0">
                <a:solidFill>
                  <a:schemeClr val="accent1">
                    <a:lumMod val="50000"/>
                  </a:schemeClr>
                </a:solidFill>
              </a:rPr>
              <a:t>AIM</a:t>
            </a:r>
            <a:endParaRPr lang="en-IN" b="1" dirty="0">
              <a:solidFill>
                <a:schemeClr val="accent1">
                  <a:lumMod val="50000"/>
                </a:schemeClr>
              </a:solidFill>
            </a:endParaRPr>
          </a:p>
        </p:txBody>
      </p:sp>
      <p:sp>
        <p:nvSpPr>
          <p:cNvPr id="13" name="Rounded Rectangle 12"/>
          <p:cNvSpPr/>
          <p:nvPr/>
        </p:nvSpPr>
        <p:spPr>
          <a:xfrm>
            <a:off x="304800" y="3086411"/>
            <a:ext cx="11277599" cy="759761"/>
          </a:xfrm>
          <a:prstGeom prst="roundRect">
            <a:avLst>
              <a:gd name="adj" fmla="val 37475"/>
            </a:avLst>
          </a:prstGeom>
        </p:spPr>
        <p:style>
          <a:lnRef idx="2">
            <a:schemeClr val="accent1"/>
          </a:lnRef>
          <a:fillRef idx="1">
            <a:schemeClr val="lt1"/>
          </a:fillRef>
          <a:effectRef idx="0">
            <a:schemeClr val="accent1"/>
          </a:effectRef>
          <a:fontRef idx="minor">
            <a:schemeClr val="dk1"/>
          </a:fontRef>
        </p:style>
        <p:txBody>
          <a:bodyPr rtlCol="0" anchor="ctr"/>
          <a:lstStyle/>
          <a:p>
            <a:pPr marL="171450" lvl="0" indent="-171450">
              <a:buFont typeface="Wingdings" panose="05000000000000000000" pitchFamily="2" charset="2"/>
              <a:buChar char="v"/>
            </a:pPr>
            <a:r>
              <a:rPr lang="en-GB" sz="1200" dirty="0"/>
              <a:t>The primary aim of this research is to develop a dynamic movie recommendation website that enhances user engagement by initially presenting popular movie recommendations and subsequently tailoring recommendations based on users' preferences. The system will utilize content-based filtering to achieve this</a:t>
            </a:r>
            <a:endParaRPr lang="en-IN" sz="1050" dirty="0"/>
          </a:p>
        </p:txBody>
      </p:sp>
      <p:sp>
        <p:nvSpPr>
          <p:cNvPr id="14" name="Rounded Rectangle 13"/>
          <p:cNvSpPr/>
          <p:nvPr/>
        </p:nvSpPr>
        <p:spPr>
          <a:xfrm>
            <a:off x="304799" y="4441976"/>
            <a:ext cx="11277599" cy="2177188"/>
          </a:xfrm>
          <a:prstGeom prst="roundRect">
            <a:avLst>
              <a:gd name="adj" fmla="val 32833"/>
            </a:avLst>
          </a:prstGeom>
        </p:spPr>
        <p:style>
          <a:lnRef idx="2">
            <a:schemeClr val="accent1"/>
          </a:lnRef>
          <a:fillRef idx="1">
            <a:schemeClr val="lt1"/>
          </a:fillRef>
          <a:effectRef idx="0">
            <a:schemeClr val="accent1"/>
          </a:effectRef>
          <a:fontRef idx="minor">
            <a:schemeClr val="dk1"/>
          </a:fontRef>
        </p:style>
        <p:txBody>
          <a:bodyPr rtlCol="0" anchor="ctr"/>
          <a:lstStyle/>
          <a:p>
            <a:pPr lvl="0"/>
            <a:endParaRPr lang="en-GB" sz="1200" dirty="0" smtClean="0"/>
          </a:p>
          <a:p>
            <a:pPr lvl="0"/>
            <a:endParaRPr lang="en-GB" sz="1200" dirty="0"/>
          </a:p>
          <a:p>
            <a:pPr lvl="0"/>
            <a:endParaRPr lang="en-GB" sz="1200" dirty="0" smtClean="0"/>
          </a:p>
          <a:p>
            <a:pPr lvl="0"/>
            <a:endParaRPr lang="en-GB" sz="1200" dirty="0"/>
          </a:p>
          <a:p>
            <a:pPr lvl="0"/>
            <a:endParaRPr lang="en-GB" sz="1200" dirty="0" smtClean="0"/>
          </a:p>
          <a:p>
            <a:pPr marL="171450" lvl="0" indent="-171450">
              <a:buFont typeface="Wingdings" panose="05000000000000000000" pitchFamily="2" charset="2"/>
              <a:buChar char="v"/>
            </a:pPr>
            <a:r>
              <a:rPr lang="en-GB" sz="1200" dirty="0" smtClean="0"/>
              <a:t>Conduct </a:t>
            </a:r>
            <a:r>
              <a:rPr lang="en-GB" sz="1200" dirty="0"/>
              <a:t>exploratory data analysis (EDA) to gain insights into the structure, patterns, and potential issues within the movie dataset</a:t>
            </a:r>
            <a:r>
              <a:rPr lang="en-GB" sz="1200" dirty="0" smtClean="0"/>
              <a:t>.</a:t>
            </a:r>
          </a:p>
          <a:p>
            <a:pPr marL="171450" indent="-171450">
              <a:buFont typeface="Wingdings" panose="05000000000000000000" pitchFamily="2" charset="2"/>
              <a:buChar char="v"/>
            </a:pPr>
            <a:r>
              <a:rPr lang="en-GB" sz="1200" dirty="0"/>
              <a:t>Develop a recommendation strategy to provide users with popular movie recommendations using Cosine Similarity, informed by EDA insights</a:t>
            </a:r>
            <a:r>
              <a:rPr lang="en-GB" sz="1200" dirty="0" smtClean="0"/>
              <a:t>.</a:t>
            </a:r>
          </a:p>
          <a:p>
            <a:pPr marL="171450" lvl="0" indent="-171450">
              <a:buFont typeface="Wingdings" panose="05000000000000000000" pitchFamily="2" charset="2"/>
              <a:buChar char="v"/>
            </a:pPr>
            <a:r>
              <a:rPr lang="en-GB" sz="1200" dirty="0"/>
              <a:t>Explore feature engineering techniques, guided by EDA findings, to optimize the utilization of dataset features for improved recommendation accuracy</a:t>
            </a:r>
            <a:r>
              <a:rPr lang="en-IN" sz="1200" dirty="0"/>
              <a:t>.</a:t>
            </a:r>
          </a:p>
          <a:p>
            <a:pPr marL="171450" lvl="0" indent="-171450">
              <a:buFont typeface="Wingdings" panose="05000000000000000000" pitchFamily="2" charset="2"/>
              <a:buChar char="v"/>
            </a:pPr>
            <a:r>
              <a:rPr lang="en-GB" sz="1200" dirty="0"/>
              <a:t>Evaluate and compare the </a:t>
            </a:r>
            <a:r>
              <a:rPr lang="en-GB" sz="1200" dirty="0" smtClean="0"/>
              <a:t>Similarity scores </a:t>
            </a:r>
            <a:r>
              <a:rPr lang="en-GB" sz="1200" dirty="0"/>
              <a:t>of various recommendation models </a:t>
            </a:r>
            <a:r>
              <a:rPr lang="en-GB" sz="1200" dirty="0" smtClean="0"/>
              <a:t>by </a:t>
            </a:r>
            <a:r>
              <a:rPr lang="en-GB" sz="1200" dirty="0"/>
              <a:t>utilizing combinations of different tags within the pre-processed and explored dataset</a:t>
            </a:r>
            <a:r>
              <a:rPr lang="en-GB" sz="1200" dirty="0" smtClean="0"/>
              <a:t>.</a:t>
            </a:r>
          </a:p>
          <a:p>
            <a:pPr marL="171450" indent="-171450">
              <a:buFont typeface="Wingdings" panose="05000000000000000000" pitchFamily="2" charset="2"/>
              <a:buChar char="v"/>
            </a:pPr>
            <a:r>
              <a:rPr lang="en-GB" sz="1200" dirty="0"/>
              <a:t>Validate the models using Cosine similarity or other appropriate techniques for feature selection based on the Similarity scores</a:t>
            </a:r>
            <a:r>
              <a:rPr lang="en-GB" sz="1200" dirty="0" smtClean="0"/>
              <a:t>.</a:t>
            </a:r>
          </a:p>
          <a:p>
            <a:pPr marL="171450" lvl="0" indent="-171450">
              <a:buFont typeface="Wingdings" panose="05000000000000000000" pitchFamily="2" charset="2"/>
              <a:buChar char="v"/>
            </a:pPr>
            <a:r>
              <a:rPr lang="en-GB" sz="1200" dirty="0"/>
              <a:t>Optimize the selected recommendation model with weighted tags which also serves as a fine tined model.</a:t>
            </a:r>
            <a:endParaRPr lang="en-IN" sz="1200" dirty="0"/>
          </a:p>
          <a:p>
            <a:pPr marL="171450" lvl="0" indent="-171450">
              <a:buFont typeface="Wingdings" panose="05000000000000000000" pitchFamily="2" charset="2"/>
              <a:buChar char="v"/>
            </a:pPr>
            <a:r>
              <a:rPr lang="en-GB" sz="1200" dirty="0"/>
              <a:t>Deploy the optimized recommendation model on the AWS platform, utilizing either the Django or Flask framework for seamless integration into the </a:t>
            </a:r>
            <a:r>
              <a:rPr lang="en-GB" sz="1200" dirty="0" smtClean="0"/>
              <a:t>website.</a:t>
            </a:r>
            <a:endParaRPr lang="en-IN" sz="1200" dirty="0"/>
          </a:p>
          <a:p>
            <a:pPr marL="171450" lvl="0" indent="-171450">
              <a:buFont typeface="Wingdings" panose="05000000000000000000" pitchFamily="2" charset="2"/>
              <a:buChar char="v"/>
            </a:pPr>
            <a:r>
              <a:rPr lang="en-GB" sz="1200" dirty="0" smtClean="0"/>
              <a:t>Implement </a:t>
            </a:r>
            <a:r>
              <a:rPr lang="en-GB" sz="1200" dirty="0"/>
              <a:t>a user-friendly interface on the website that enables users to easily interact with the recommendation system using the insights from EDA</a:t>
            </a:r>
            <a:r>
              <a:rPr lang="en-GB" dirty="0"/>
              <a:t>.</a:t>
            </a:r>
            <a:endParaRPr lang="en-IN" dirty="0"/>
          </a:p>
          <a:p>
            <a:endParaRPr lang="en-IN" sz="1200" dirty="0"/>
          </a:p>
          <a:p>
            <a:pPr lvl="0"/>
            <a:endParaRPr lang="en-IN" dirty="0"/>
          </a:p>
          <a:p>
            <a:endParaRPr lang="en-IN" sz="1200" dirty="0"/>
          </a:p>
          <a:p>
            <a:pPr lvl="0"/>
            <a:endParaRPr lang="en-IN" sz="1200" dirty="0"/>
          </a:p>
        </p:txBody>
      </p:sp>
      <p:sp>
        <p:nvSpPr>
          <p:cNvPr id="19" name="TextBox 18"/>
          <p:cNvSpPr txBox="1"/>
          <p:nvPr/>
        </p:nvSpPr>
        <p:spPr>
          <a:xfrm>
            <a:off x="4977438" y="4072644"/>
            <a:ext cx="1184427" cy="369332"/>
          </a:xfrm>
          <a:prstGeom prst="rect">
            <a:avLst/>
          </a:prstGeom>
          <a:noFill/>
        </p:spPr>
        <p:txBody>
          <a:bodyPr wrap="none" rtlCol="0">
            <a:spAutoFit/>
          </a:bodyPr>
          <a:lstStyle/>
          <a:p>
            <a:r>
              <a:rPr lang="en-US" b="1" dirty="0" smtClean="0">
                <a:solidFill>
                  <a:schemeClr val="accent1">
                    <a:lumMod val="50000"/>
                  </a:schemeClr>
                </a:solidFill>
              </a:rPr>
              <a:t>Objectives</a:t>
            </a:r>
            <a:endParaRPr lang="en-IN" b="1" dirty="0">
              <a:solidFill>
                <a:schemeClr val="accent1">
                  <a:lumMod val="50000"/>
                </a:schemeClr>
              </a:solidFill>
            </a:endParaRPr>
          </a:p>
        </p:txBody>
      </p:sp>
    </p:spTree>
    <p:extLst>
      <p:ext uri="{BB962C8B-B14F-4D97-AF65-F5344CB8AC3E}">
        <p14:creationId xmlns:p14="http://schemas.microsoft.com/office/powerpoint/2010/main" val="3678046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250"/>
                                        <p:tgtEl>
                                          <p:spTgt spid="3">
                                            <p:txEl>
                                              <p:pRg st="1" end="1"/>
                                            </p:txEl>
                                          </p:spTgt>
                                        </p:tgtEl>
                                      </p:cBhvr>
                                    </p:animEffect>
                                    <p:anim calcmode="lin" valueType="num">
                                      <p:cBhvr>
                                        <p:cTn id="13"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2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500"/>
                                        <p:tgtEl>
                                          <p:spTgt spid="3">
                                            <p:txEl>
                                              <p:pRg st="2" end="2"/>
                                            </p:txEl>
                                          </p:spTgt>
                                        </p:tgtEl>
                                      </p:cBhvr>
                                    </p:animEffect>
                                    <p:anim calcmode="lin" valueType="num">
                                      <p:cBhvr>
                                        <p:cTn id="18"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5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750"/>
                                        <p:tgtEl>
                                          <p:spTgt spid="3">
                                            <p:txEl>
                                              <p:pRg st="3" end="3"/>
                                            </p:txEl>
                                          </p:spTgt>
                                        </p:tgtEl>
                                      </p:cBhvr>
                                    </p:animEffect>
                                    <p:anim calcmode="lin" valueType="num">
                                      <p:cBhvr>
                                        <p:cTn id="23"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1000"/>
                                        <p:tgtEl>
                                          <p:spTgt spid="13">
                                            <p:txEl>
                                              <p:pRg st="0" end="0"/>
                                            </p:txEl>
                                          </p:spTgt>
                                        </p:tgtEl>
                                      </p:cBhvr>
                                    </p:animEffect>
                                    <p:anim calcmode="lin" valueType="num">
                                      <p:cBhvr>
                                        <p:cTn id="3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animEffect transition="in" filter="fade">
                                      <p:cBhvr>
                                        <p:cTn id="36" dur="1250"/>
                                        <p:tgtEl>
                                          <p:spTgt spid="14">
                                            <p:txEl>
                                              <p:pRg st="5" end="5"/>
                                            </p:txEl>
                                          </p:spTgt>
                                        </p:tgtEl>
                                      </p:cBhvr>
                                    </p:animEffect>
                                    <p:anim calcmode="lin" valueType="num">
                                      <p:cBhvr>
                                        <p:cTn id="37" dur="125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8" dur="1250" fill="hold"/>
                                        <p:tgtEl>
                                          <p:spTgt spid="1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xEl>
                                              <p:pRg st="6" end="6"/>
                                            </p:txEl>
                                          </p:spTgt>
                                        </p:tgtEl>
                                        <p:attrNameLst>
                                          <p:attrName>style.visibility</p:attrName>
                                        </p:attrNameLst>
                                      </p:cBhvr>
                                      <p:to>
                                        <p:strVal val="visible"/>
                                      </p:to>
                                    </p:set>
                                    <p:animEffect transition="in" filter="fade">
                                      <p:cBhvr>
                                        <p:cTn id="41" dur="1250"/>
                                        <p:tgtEl>
                                          <p:spTgt spid="14">
                                            <p:txEl>
                                              <p:pRg st="6" end="6"/>
                                            </p:txEl>
                                          </p:spTgt>
                                        </p:tgtEl>
                                      </p:cBhvr>
                                    </p:animEffect>
                                    <p:anim calcmode="lin" valueType="num">
                                      <p:cBhvr>
                                        <p:cTn id="42" dur="125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43" dur="1250" fill="hold"/>
                                        <p:tgtEl>
                                          <p:spTgt spid="1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
                                            <p:txEl>
                                              <p:pRg st="7" end="7"/>
                                            </p:txEl>
                                          </p:spTgt>
                                        </p:tgtEl>
                                        <p:attrNameLst>
                                          <p:attrName>style.visibility</p:attrName>
                                        </p:attrNameLst>
                                      </p:cBhvr>
                                      <p:to>
                                        <p:strVal val="visible"/>
                                      </p:to>
                                    </p:set>
                                    <p:animEffect transition="in" filter="fade">
                                      <p:cBhvr>
                                        <p:cTn id="46" dur="1250"/>
                                        <p:tgtEl>
                                          <p:spTgt spid="14">
                                            <p:txEl>
                                              <p:pRg st="7" end="7"/>
                                            </p:txEl>
                                          </p:spTgt>
                                        </p:tgtEl>
                                      </p:cBhvr>
                                    </p:animEffect>
                                    <p:anim calcmode="lin" valueType="num">
                                      <p:cBhvr>
                                        <p:cTn id="47" dur="125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48" dur="1250" fill="hold"/>
                                        <p:tgtEl>
                                          <p:spTgt spid="1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animEffect transition="in" filter="fade">
                                      <p:cBhvr>
                                        <p:cTn id="51" dur="1250"/>
                                        <p:tgtEl>
                                          <p:spTgt spid="14">
                                            <p:txEl>
                                              <p:pRg st="8" end="8"/>
                                            </p:txEl>
                                          </p:spTgt>
                                        </p:tgtEl>
                                      </p:cBhvr>
                                    </p:animEffect>
                                    <p:anim calcmode="lin" valueType="num">
                                      <p:cBhvr>
                                        <p:cTn id="52" dur="125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53" dur="1250" fill="hold"/>
                                        <p:tgtEl>
                                          <p:spTgt spid="14">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4">
                                            <p:txEl>
                                              <p:pRg st="9" end="9"/>
                                            </p:txEl>
                                          </p:spTgt>
                                        </p:tgtEl>
                                        <p:attrNameLst>
                                          <p:attrName>style.visibility</p:attrName>
                                        </p:attrNameLst>
                                      </p:cBhvr>
                                      <p:to>
                                        <p:strVal val="visible"/>
                                      </p:to>
                                    </p:set>
                                    <p:animEffect transition="in" filter="fade">
                                      <p:cBhvr>
                                        <p:cTn id="56" dur="1250"/>
                                        <p:tgtEl>
                                          <p:spTgt spid="14">
                                            <p:txEl>
                                              <p:pRg st="9" end="9"/>
                                            </p:txEl>
                                          </p:spTgt>
                                        </p:tgtEl>
                                      </p:cBhvr>
                                    </p:animEffect>
                                    <p:anim calcmode="lin" valueType="num">
                                      <p:cBhvr>
                                        <p:cTn id="57" dur="1250" fill="hold"/>
                                        <p:tgtEl>
                                          <p:spTgt spid="14">
                                            <p:txEl>
                                              <p:pRg st="9" end="9"/>
                                            </p:txEl>
                                          </p:spTgt>
                                        </p:tgtEl>
                                        <p:attrNameLst>
                                          <p:attrName>ppt_x</p:attrName>
                                        </p:attrNameLst>
                                      </p:cBhvr>
                                      <p:tavLst>
                                        <p:tav tm="0">
                                          <p:val>
                                            <p:strVal val="#ppt_x"/>
                                          </p:val>
                                        </p:tav>
                                        <p:tav tm="100000">
                                          <p:val>
                                            <p:strVal val="#ppt_x"/>
                                          </p:val>
                                        </p:tav>
                                      </p:tavLst>
                                    </p:anim>
                                    <p:anim calcmode="lin" valueType="num">
                                      <p:cBhvr>
                                        <p:cTn id="58" dur="1250" fill="hold"/>
                                        <p:tgtEl>
                                          <p:spTgt spid="14">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4">
                                            <p:txEl>
                                              <p:pRg st="10" end="10"/>
                                            </p:txEl>
                                          </p:spTgt>
                                        </p:tgtEl>
                                        <p:attrNameLst>
                                          <p:attrName>style.visibility</p:attrName>
                                        </p:attrNameLst>
                                      </p:cBhvr>
                                      <p:to>
                                        <p:strVal val="visible"/>
                                      </p:to>
                                    </p:set>
                                    <p:animEffect transition="in" filter="fade">
                                      <p:cBhvr>
                                        <p:cTn id="61" dur="1250"/>
                                        <p:tgtEl>
                                          <p:spTgt spid="14">
                                            <p:txEl>
                                              <p:pRg st="10" end="10"/>
                                            </p:txEl>
                                          </p:spTgt>
                                        </p:tgtEl>
                                      </p:cBhvr>
                                    </p:animEffect>
                                    <p:anim calcmode="lin" valueType="num">
                                      <p:cBhvr>
                                        <p:cTn id="62" dur="1250" fill="hold"/>
                                        <p:tgtEl>
                                          <p:spTgt spid="14">
                                            <p:txEl>
                                              <p:pRg st="10" end="10"/>
                                            </p:txEl>
                                          </p:spTgt>
                                        </p:tgtEl>
                                        <p:attrNameLst>
                                          <p:attrName>ppt_x</p:attrName>
                                        </p:attrNameLst>
                                      </p:cBhvr>
                                      <p:tavLst>
                                        <p:tav tm="0">
                                          <p:val>
                                            <p:strVal val="#ppt_x"/>
                                          </p:val>
                                        </p:tav>
                                        <p:tav tm="100000">
                                          <p:val>
                                            <p:strVal val="#ppt_x"/>
                                          </p:val>
                                        </p:tav>
                                      </p:tavLst>
                                    </p:anim>
                                    <p:anim calcmode="lin" valueType="num">
                                      <p:cBhvr>
                                        <p:cTn id="63" dur="1250" fill="hold"/>
                                        <p:tgtEl>
                                          <p:spTgt spid="14">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4">
                                            <p:txEl>
                                              <p:pRg st="11" end="11"/>
                                            </p:txEl>
                                          </p:spTgt>
                                        </p:tgtEl>
                                        <p:attrNameLst>
                                          <p:attrName>style.visibility</p:attrName>
                                        </p:attrNameLst>
                                      </p:cBhvr>
                                      <p:to>
                                        <p:strVal val="visible"/>
                                      </p:to>
                                    </p:set>
                                    <p:animEffect transition="in" filter="fade">
                                      <p:cBhvr>
                                        <p:cTn id="66" dur="1250"/>
                                        <p:tgtEl>
                                          <p:spTgt spid="14">
                                            <p:txEl>
                                              <p:pRg st="11" end="11"/>
                                            </p:txEl>
                                          </p:spTgt>
                                        </p:tgtEl>
                                      </p:cBhvr>
                                    </p:animEffect>
                                    <p:anim calcmode="lin" valueType="num">
                                      <p:cBhvr>
                                        <p:cTn id="67" dur="1250" fill="hold"/>
                                        <p:tgtEl>
                                          <p:spTgt spid="14">
                                            <p:txEl>
                                              <p:pRg st="11" end="11"/>
                                            </p:txEl>
                                          </p:spTgt>
                                        </p:tgtEl>
                                        <p:attrNameLst>
                                          <p:attrName>ppt_x</p:attrName>
                                        </p:attrNameLst>
                                      </p:cBhvr>
                                      <p:tavLst>
                                        <p:tav tm="0">
                                          <p:val>
                                            <p:strVal val="#ppt_x"/>
                                          </p:val>
                                        </p:tav>
                                        <p:tav tm="100000">
                                          <p:val>
                                            <p:strVal val="#ppt_x"/>
                                          </p:val>
                                        </p:tav>
                                      </p:tavLst>
                                    </p:anim>
                                    <p:anim calcmode="lin" valueType="num">
                                      <p:cBhvr>
                                        <p:cTn id="68" dur="1250" fill="hold"/>
                                        <p:tgtEl>
                                          <p:spTgt spid="14">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4">
                                            <p:txEl>
                                              <p:pRg st="12" end="12"/>
                                            </p:txEl>
                                          </p:spTgt>
                                        </p:tgtEl>
                                        <p:attrNameLst>
                                          <p:attrName>style.visibility</p:attrName>
                                        </p:attrNameLst>
                                      </p:cBhvr>
                                      <p:to>
                                        <p:strVal val="visible"/>
                                      </p:to>
                                    </p:set>
                                    <p:animEffect transition="in" filter="fade">
                                      <p:cBhvr>
                                        <p:cTn id="71" dur="1250"/>
                                        <p:tgtEl>
                                          <p:spTgt spid="14">
                                            <p:txEl>
                                              <p:pRg st="12" end="12"/>
                                            </p:txEl>
                                          </p:spTgt>
                                        </p:tgtEl>
                                      </p:cBhvr>
                                    </p:animEffect>
                                    <p:anim calcmode="lin" valueType="num">
                                      <p:cBhvr>
                                        <p:cTn id="72" dur="1250" fill="hold"/>
                                        <p:tgtEl>
                                          <p:spTgt spid="14">
                                            <p:txEl>
                                              <p:pRg st="12" end="12"/>
                                            </p:txEl>
                                          </p:spTgt>
                                        </p:tgtEl>
                                        <p:attrNameLst>
                                          <p:attrName>ppt_x</p:attrName>
                                        </p:attrNameLst>
                                      </p:cBhvr>
                                      <p:tavLst>
                                        <p:tav tm="0">
                                          <p:val>
                                            <p:strVal val="#ppt_x"/>
                                          </p:val>
                                        </p:tav>
                                        <p:tav tm="100000">
                                          <p:val>
                                            <p:strVal val="#ppt_x"/>
                                          </p:val>
                                        </p:tav>
                                      </p:tavLst>
                                    </p:anim>
                                    <p:anim calcmode="lin" valueType="num">
                                      <p:cBhvr>
                                        <p:cTn id="73" dur="1250" fill="hold"/>
                                        <p:tgtEl>
                                          <p:spTgt spid="1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963901" y="2985346"/>
            <a:ext cx="4820800" cy="18060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8" name="Rounded Rectangle 17"/>
          <p:cNvSpPr/>
          <p:nvPr/>
        </p:nvSpPr>
        <p:spPr>
          <a:xfrm>
            <a:off x="339028" y="1089676"/>
            <a:ext cx="4820800" cy="18981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2" name="Rounded Rectangle 11"/>
          <p:cNvSpPr/>
          <p:nvPr/>
        </p:nvSpPr>
        <p:spPr>
          <a:xfrm>
            <a:off x="339027" y="1087168"/>
            <a:ext cx="4820800" cy="18981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8" name="Rounded Rectangle 7"/>
          <p:cNvSpPr/>
          <p:nvPr/>
        </p:nvSpPr>
        <p:spPr>
          <a:xfrm>
            <a:off x="339028" y="1098488"/>
            <a:ext cx="4820800" cy="18981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275772"/>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 Literature Review- Related works</a:t>
            </a:r>
            <a:endParaRPr lang="en-IN" b="1" dirty="0">
              <a:solidFill>
                <a:schemeClr val="accent1">
                  <a:lumMod val="50000"/>
                </a:schemeClr>
              </a:solidFill>
            </a:endParaRPr>
          </a:p>
        </p:txBody>
      </p:sp>
      <p:sp>
        <p:nvSpPr>
          <p:cNvPr id="2" name="Rectangle 1"/>
          <p:cNvSpPr/>
          <p:nvPr/>
        </p:nvSpPr>
        <p:spPr>
          <a:xfrm>
            <a:off x="864437" y="1347090"/>
            <a:ext cx="457405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a:solidFill>
                  <a:schemeClr val="accent1">
                    <a:lumMod val="50000"/>
                  </a:schemeClr>
                </a:solidFill>
              </a:rPr>
              <a:t> </a:t>
            </a:r>
            <a:r>
              <a:rPr lang="en-GB" sz="1400" dirty="0">
                <a:solidFill>
                  <a:schemeClr val="tx2">
                    <a:lumMod val="50000"/>
                  </a:schemeClr>
                </a:solidFill>
              </a:rPr>
              <a:t>(</a:t>
            </a:r>
            <a:r>
              <a:rPr lang="en-GB" sz="1400" dirty="0" err="1">
                <a:solidFill>
                  <a:schemeClr val="tx2">
                    <a:lumMod val="50000"/>
                  </a:schemeClr>
                </a:solidFill>
              </a:rPr>
              <a:t>Havolli</a:t>
            </a:r>
            <a:r>
              <a:rPr lang="en-GB" sz="1400" dirty="0">
                <a:solidFill>
                  <a:schemeClr val="tx2">
                    <a:lumMod val="50000"/>
                  </a:schemeClr>
                </a:solidFill>
              </a:rPr>
              <a:t> et al., 2022</a:t>
            </a:r>
            <a:r>
              <a:rPr lang="en-GB" sz="1400" dirty="0" smtClean="0">
                <a:solidFill>
                  <a:schemeClr val="tx2">
                    <a:lumMod val="50000"/>
                  </a:schemeClr>
                </a:solidFill>
              </a:rPr>
              <a:t>) </a:t>
            </a:r>
            <a:r>
              <a:rPr lang="en-GB" sz="1400" dirty="0">
                <a:solidFill>
                  <a:schemeClr val="tx2">
                    <a:lumMod val="50000"/>
                  </a:schemeClr>
                </a:solidFill>
              </a:rPr>
              <a:t>used Netflix dataset and  suggests </a:t>
            </a:r>
            <a:r>
              <a:rPr lang="en-GB" sz="1400" dirty="0" err="1">
                <a:solidFill>
                  <a:schemeClr val="tx2">
                    <a:lumMod val="50000"/>
                  </a:schemeClr>
                </a:solidFill>
              </a:rPr>
              <a:t>Adamic</a:t>
            </a:r>
            <a:r>
              <a:rPr lang="en-GB" sz="1400" dirty="0">
                <a:solidFill>
                  <a:schemeClr val="tx2">
                    <a:lumMod val="50000"/>
                  </a:schemeClr>
                </a:solidFill>
              </a:rPr>
              <a:t>-Adar measures are effective for recommending new item</a:t>
            </a:r>
            <a:endParaRPr lang="en-IN" sz="1400" dirty="0">
              <a:solidFill>
                <a:schemeClr val="tx2">
                  <a:lumMod val="50000"/>
                </a:schemeClr>
              </a:solidFill>
            </a:endParaRPr>
          </a:p>
        </p:txBody>
      </p:sp>
      <p:sp>
        <p:nvSpPr>
          <p:cNvPr id="13" name="Rectangle 12"/>
          <p:cNvSpPr/>
          <p:nvPr/>
        </p:nvSpPr>
        <p:spPr>
          <a:xfrm>
            <a:off x="864436" y="2347033"/>
            <a:ext cx="457405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a:solidFill>
                  <a:schemeClr val="tx2">
                    <a:lumMod val="50000"/>
                  </a:schemeClr>
                </a:solidFill>
              </a:rPr>
              <a:t> </a:t>
            </a:r>
            <a:r>
              <a:rPr lang="en-GB" sz="1400" dirty="0">
                <a:solidFill>
                  <a:schemeClr val="tx2">
                    <a:lumMod val="50000"/>
                  </a:schemeClr>
                </a:solidFill>
              </a:rPr>
              <a:t>(</a:t>
            </a:r>
            <a:r>
              <a:rPr lang="en-GB" sz="1400" dirty="0" err="1">
                <a:solidFill>
                  <a:schemeClr val="tx2">
                    <a:lumMod val="50000"/>
                  </a:schemeClr>
                </a:solidFill>
              </a:rPr>
              <a:t>Kumaar</a:t>
            </a:r>
            <a:r>
              <a:rPr lang="en-GB" sz="1400" dirty="0">
                <a:solidFill>
                  <a:schemeClr val="tx2">
                    <a:lumMod val="50000"/>
                  </a:schemeClr>
                </a:solidFill>
              </a:rPr>
              <a:t> et al., 2022</a:t>
            </a:r>
            <a:r>
              <a:rPr lang="en-GB" sz="1400" dirty="0" smtClean="0">
                <a:solidFill>
                  <a:schemeClr val="tx2">
                    <a:lumMod val="50000"/>
                  </a:schemeClr>
                </a:solidFill>
              </a:rPr>
              <a:t>) used </a:t>
            </a:r>
            <a:r>
              <a:rPr lang="en-GB" sz="1400" dirty="0">
                <a:solidFill>
                  <a:schemeClr val="tx2">
                    <a:lumMod val="50000"/>
                  </a:schemeClr>
                </a:solidFill>
              </a:rPr>
              <a:t>utilized the </a:t>
            </a:r>
            <a:r>
              <a:rPr lang="en-GB" sz="1400" dirty="0" err="1">
                <a:solidFill>
                  <a:schemeClr val="tx2">
                    <a:lumMod val="50000"/>
                  </a:schemeClr>
                </a:solidFill>
              </a:rPr>
              <a:t>IMDbPY</a:t>
            </a:r>
            <a:r>
              <a:rPr lang="en-GB" sz="1400" dirty="0">
                <a:solidFill>
                  <a:schemeClr val="tx2">
                    <a:lumMod val="50000"/>
                  </a:schemeClr>
                </a:solidFill>
              </a:rPr>
              <a:t> Python </a:t>
            </a:r>
            <a:r>
              <a:rPr lang="en-GB" sz="1400" dirty="0" smtClean="0">
                <a:solidFill>
                  <a:schemeClr val="tx2">
                    <a:lumMod val="50000"/>
                  </a:schemeClr>
                </a:solidFill>
              </a:rPr>
              <a:t>library as dataset and compared recommendation based on just two features</a:t>
            </a:r>
            <a:r>
              <a:rPr lang="en-GB" sz="1400" dirty="0" smtClean="0">
                <a:solidFill>
                  <a:schemeClr val="accent1">
                    <a:lumMod val="50000"/>
                  </a:schemeClr>
                </a:solidFill>
              </a:rPr>
              <a:t>.</a:t>
            </a:r>
            <a:endParaRPr lang="en-IN" sz="1400" dirty="0">
              <a:solidFill>
                <a:schemeClr val="accent1">
                  <a:lumMod val="50000"/>
                </a:schemeClr>
              </a:solidFill>
            </a:endParaRPr>
          </a:p>
        </p:txBody>
      </p:sp>
      <p:sp>
        <p:nvSpPr>
          <p:cNvPr id="14" name="Rounded Rectangle 13"/>
          <p:cNvSpPr/>
          <p:nvPr/>
        </p:nvSpPr>
        <p:spPr>
          <a:xfrm>
            <a:off x="339027" y="4194093"/>
            <a:ext cx="4820800" cy="188685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9" name="Rectangle 18"/>
          <p:cNvSpPr/>
          <p:nvPr/>
        </p:nvSpPr>
        <p:spPr>
          <a:xfrm>
            <a:off x="864436" y="4352072"/>
            <a:ext cx="457405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a:solidFill>
                  <a:schemeClr val="tx2">
                    <a:lumMod val="50000"/>
                  </a:schemeClr>
                </a:solidFill>
              </a:rPr>
              <a:t> </a:t>
            </a:r>
            <a:r>
              <a:rPr lang="en-GB" sz="1400" dirty="0">
                <a:solidFill>
                  <a:schemeClr val="tx2">
                    <a:lumMod val="50000"/>
                  </a:schemeClr>
                </a:solidFill>
              </a:rPr>
              <a:t>(</a:t>
            </a:r>
            <a:r>
              <a:rPr lang="en-GB" sz="1400" dirty="0" err="1">
                <a:solidFill>
                  <a:schemeClr val="tx2">
                    <a:lumMod val="50000"/>
                  </a:schemeClr>
                </a:solidFill>
              </a:rPr>
              <a:t>Rendle</a:t>
            </a:r>
            <a:r>
              <a:rPr lang="en-GB" sz="1400" dirty="0">
                <a:solidFill>
                  <a:schemeClr val="tx2">
                    <a:lumMod val="50000"/>
                  </a:schemeClr>
                </a:solidFill>
              </a:rPr>
              <a:t> et al., 2020) revisit the comparison between Neural Collaborative Filtering (NCF) and traditional Matrix Factorization. </a:t>
            </a:r>
            <a:endParaRPr lang="en-IN" sz="1400" dirty="0">
              <a:solidFill>
                <a:schemeClr val="tx2">
                  <a:lumMod val="50000"/>
                </a:schemeClr>
              </a:solidFill>
            </a:endParaRPr>
          </a:p>
        </p:txBody>
      </p:sp>
      <p:sp>
        <p:nvSpPr>
          <p:cNvPr id="20" name="Rectangle 19"/>
          <p:cNvSpPr/>
          <p:nvPr/>
        </p:nvSpPr>
        <p:spPr>
          <a:xfrm>
            <a:off x="864436" y="5460468"/>
            <a:ext cx="457405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a:solidFill>
                  <a:schemeClr val="accent1">
                    <a:lumMod val="50000"/>
                  </a:schemeClr>
                </a:solidFill>
              </a:rPr>
              <a:t> </a:t>
            </a:r>
            <a:r>
              <a:rPr lang="en-IN" sz="1400" dirty="0"/>
              <a:t> </a:t>
            </a:r>
            <a:r>
              <a:rPr lang="en-GB" sz="1400" dirty="0">
                <a:solidFill>
                  <a:schemeClr val="tx2">
                    <a:lumMod val="50000"/>
                  </a:schemeClr>
                </a:solidFill>
              </a:rPr>
              <a:t>(</a:t>
            </a:r>
            <a:r>
              <a:rPr lang="en-GB" sz="1400" dirty="0" err="1">
                <a:solidFill>
                  <a:schemeClr val="tx2">
                    <a:lumMod val="50000"/>
                  </a:schemeClr>
                </a:solidFill>
              </a:rPr>
              <a:t>Xue</a:t>
            </a:r>
            <a:r>
              <a:rPr lang="en-GB" sz="1400" dirty="0">
                <a:solidFill>
                  <a:schemeClr val="tx2">
                    <a:lumMod val="50000"/>
                  </a:schemeClr>
                </a:solidFill>
              </a:rPr>
              <a:t> et al., 2019</a:t>
            </a:r>
            <a:r>
              <a:rPr lang="en-GB" sz="1400" dirty="0" smtClean="0">
                <a:solidFill>
                  <a:schemeClr val="tx2">
                    <a:lumMod val="50000"/>
                  </a:schemeClr>
                </a:solidFill>
              </a:rPr>
              <a:t>) took the root of ICF, by </a:t>
            </a:r>
            <a:r>
              <a:rPr lang="en-US" sz="1400" dirty="0">
                <a:solidFill>
                  <a:schemeClr val="tx2">
                    <a:lumMod val="50000"/>
                  </a:schemeClr>
                </a:solidFill>
              </a:rPr>
              <a:t> the interaction among all interacted item pairs by using nonlinear neural networks</a:t>
            </a:r>
            <a:r>
              <a:rPr lang="en-GB" sz="1400" dirty="0" smtClean="0">
                <a:solidFill>
                  <a:schemeClr val="tx2">
                    <a:lumMod val="50000"/>
                  </a:schemeClr>
                </a:solidFill>
              </a:rPr>
              <a:t> </a:t>
            </a:r>
            <a:endParaRPr lang="en-IN" sz="1400" dirty="0">
              <a:solidFill>
                <a:schemeClr val="tx2">
                  <a:lumMod val="50000"/>
                </a:schemeClr>
              </a:solidFill>
            </a:endParaRPr>
          </a:p>
        </p:txBody>
      </p:sp>
      <p:sp>
        <p:nvSpPr>
          <p:cNvPr id="3" name="TextBox 2"/>
          <p:cNvSpPr txBox="1"/>
          <p:nvPr/>
        </p:nvSpPr>
        <p:spPr>
          <a:xfrm>
            <a:off x="0" y="773028"/>
            <a:ext cx="4035079" cy="369332"/>
          </a:xfrm>
          <a:prstGeom prst="rect">
            <a:avLst/>
          </a:prstGeom>
          <a:noFill/>
        </p:spPr>
        <p:txBody>
          <a:bodyPr wrap="none" rtlCol="0">
            <a:spAutoFit/>
          </a:bodyPr>
          <a:lstStyle/>
          <a:p>
            <a:r>
              <a:rPr lang="en-US" b="1" dirty="0" smtClean="0">
                <a:solidFill>
                  <a:schemeClr val="tx2">
                    <a:lumMod val="50000"/>
                  </a:schemeClr>
                </a:solidFill>
              </a:rPr>
              <a:t>Content Based Recommendation system</a:t>
            </a:r>
            <a:endParaRPr lang="en-IN" b="1" dirty="0">
              <a:solidFill>
                <a:schemeClr val="tx2">
                  <a:lumMod val="50000"/>
                </a:schemeClr>
              </a:solidFill>
            </a:endParaRPr>
          </a:p>
        </p:txBody>
      </p:sp>
      <p:sp>
        <p:nvSpPr>
          <p:cNvPr id="4" name="TextBox 3"/>
          <p:cNvSpPr txBox="1"/>
          <p:nvPr/>
        </p:nvSpPr>
        <p:spPr>
          <a:xfrm flipH="1">
            <a:off x="0" y="3758887"/>
            <a:ext cx="4635488" cy="369332"/>
          </a:xfrm>
          <a:prstGeom prst="rect">
            <a:avLst/>
          </a:prstGeom>
          <a:noFill/>
        </p:spPr>
        <p:txBody>
          <a:bodyPr wrap="square" rtlCol="0">
            <a:spAutoFit/>
          </a:bodyPr>
          <a:lstStyle/>
          <a:p>
            <a:r>
              <a:rPr lang="en-IN" b="1" dirty="0" smtClean="0">
                <a:solidFill>
                  <a:schemeClr val="tx2">
                    <a:lumMod val="50000"/>
                  </a:schemeClr>
                </a:solidFill>
              </a:rPr>
              <a:t>Collaborative Recommendation Systems </a:t>
            </a:r>
            <a:endParaRPr lang="en-IN" b="1" dirty="0">
              <a:solidFill>
                <a:schemeClr val="tx2">
                  <a:lumMod val="50000"/>
                </a:schemeClr>
              </a:solidFill>
            </a:endParaRPr>
          </a:p>
        </p:txBody>
      </p:sp>
      <p:sp>
        <p:nvSpPr>
          <p:cNvPr id="21" name="TextBox 20"/>
          <p:cNvSpPr txBox="1"/>
          <p:nvPr/>
        </p:nvSpPr>
        <p:spPr>
          <a:xfrm>
            <a:off x="0" y="764216"/>
            <a:ext cx="4035079" cy="369332"/>
          </a:xfrm>
          <a:prstGeom prst="rect">
            <a:avLst/>
          </a:prstGeom>
          <a:noFill/>
        </p:spPr>
        <p:txBody>
          <a:bodyPr wrap="none" rtlCol="0">
            <a:spAutoFit/>
          </a:bodyPr>
          <a:lstStyle/>
          <a:p>
            <a:r>
              <a:rPr lang="en-US" b="1" dirty="0" smtClean="0">
                <a:solidFill>
                  <a:schemeClr val="tx2">
                    <a:lumMod val="50000"/>
                  </a:schemeClr>
                </a:solidFill>
              </a:rPr>
              <a:t>Content Based Recommendation system</a:t>
            </a:r>
            <a:endParaRPr lang="en-IN" b="1" dirty="0">
              <a:solidFill>
                <a:schemeClr val="tx2">
                  <a:lumMod val="50000"/>
                </a:schemeClr>
              </a:solidFill>
            </a:endParaRPr>
          </a:p>
        </p:txBody>
      </p:sp>
      <p:sp>
        <p:nvSpPr>
          <p:cNvPr id="22" name="Rectangle 21"/>
          <p:cNvSpPr/>
          <p:nvPr/>
        </p:nvSpPr>
        <p:spPr>
          <a:xfrm>
            <a:off x="7328794" y="2827748"/>
            <a:ext cx="4574057" cy="12618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a:solidFill>
                  <a:schemeClr val="tx2">
                    <a:lumMod val="50000"/>
                  </a:schemeClr>
                </a:solidFill>
              </a:rPr>
              <a:t>(</a:t>
            </a:r>
            <a:r>
              <a:rPr lang="en-GB" sz="1400" dirty="0" err="1">
                <a:solidFill>
                  <a:schemeClr val="tx2">
                    <a:lumMod val="50000"/>
                  </a:schemeClr>
                </a:solidFill>
              </a:rPr>
              <a:t>Kannikaklang</a:t>
            </a:r>
            <a:r>
              <a:rPr lang="en-GB" sz="1400" dirty="0">
                <a:solidFill>
                  <a:schemeClr val="tx2">
                    <a:lumMod val="50000"/>
                  </a:schemeClr>
                </a:solidFill>
              </a:rPr>
              <a:t> et al., 2022) </a:t>
            </a:r>
            <a:r>
              <a:rPr lang="en-GB" sz="1400" dirty="0" smtClean="0">
                <a:solidFill>
                  <a:schemeClr val="tx2">
                    <a:lumMod val="50000"/>
                  </a:schemeClr>
                </a:solidFill>
              </a:rPr>
              <a:t> used </a:t>
            </a:r>
            <a:r>
              <a:rPr lang="en-GB" sz="1400" dirty="0">
                <a:solidFill>
                  <a:schemeClr val="tx2">
                    <a:lumMod val="50000"/>
                  </a:schemeClr>
                </a:solidFill>
              </a:rPr>
              <a:t>incorporated models such as User K-NN, Item K-NN, Matrix Factorization, and Biased Matrix Factorization, comparing their performance using metrics like RMSE and MAE</a:t>
            </a:r>
            <a:r>
              <a:rPr lang="en-GB" sz="1400" dirty="0" smtClean="0">
                <a:solidFill>
                  <a:schemeClr val="tx2">
                    <a:lumMod val="50000"/>
                  </a:schemeClr>
                </a:solidFill>
              </a:rPr>
              <a:t>. To develop a  Hybrid Recommendation syste</a:t>
            </a:r>
            <a:r>
              <a:rPr lang="en-GB" sz="1400" dirty="0">
                <a:solidFill>
                  <a:schemeClr val="tx2">
                    <a:lumMod val="50000"/>
                  </a:schemeClr>
                </a:solidFill>
              </a:rPr>
              <a:t>m</a:t>
            </a:r>
            <a:r>
              <a:rPr lang="en-GB" sz="1400" dirty="0" smtClean="0">
                <a:solidFill>
                  <a:schemeClr val="tx2">
                    <a:lumMod val="50000"/>
                  </a:schemeClr>
                </a:solidFill>
              </a:rPr>
              <a:t> </a:t>
            </a:r>
            <a:endParaRPr lang="en-IN" sz="1100" dirty="0">
              <a:solidFill>
                <a:schemeClr val="tx2">
                  <a:lumMod val="50000"/>
                </a:schemeClr>
              </a:solidFill>
            </a:endParaRPr>
          </a:p>
        </p:txBody>
      </p:sp>
      <p:sp>
        <p:nvSpPr>
          <p:cNvPr id="25" name="TextBox 24"/>
          <p:cNvSpPr txBox="1"/>
          <p:nvPr/>
        </p:nvSpPr>
        <p:spPr>
          <a:xfrm>
            <a:off x="5685235" y="2347033"/>
            <a:ext cx="3287118" cy="369332"/>
          </a:xfrm>
          <a:prstGeom prst="rect">
            <a:avLst/>
          </a:prstGeom>
          <a:noFill/>
        </p:spPr>
        <p:txBody>
          <a:bodyPr wrap="none" rtlCol="0">
            <a:spAutoFit/>
          </a:bodyPr>
          <a:lstStyle/>
          <a:p>
            <a:r>
              <a:rPr lang="en-US" b="1" dirty="0" smtClean="0">
                <a:solidFill>
                  <a:schemeClr val="tx2">
                    <a:lumMod val="50000"/>
                  </a:schemeClr>
                </a:solidFill>
              </a:rPr>
              <a:t>Hybrid Recommendation system</a:t>
            </a:r>
            <a:endParaRPr lang="en-IN" b="1" dirty="0">
              <a:solidFill>
                <a:schemeClr val="tx2">
                  <a:lumMod val="50000"/>
                </a:schemeClr>
              </a:solidFill>
            </a:endParaRPr>
          </a:p>
        </p:txBody>
      </p:sp>
      <p:sp>
        <p:nvSpPr>
          <p:cNvPr id="29" name="Rectangle 28"/>
          <p:cNvSpPr/>
          <p:nvPr/>
        </p:nvSpPr>
        <p:spPr>
          <a:xfrm>
            <a:off x="7328794" y="4194093"/>
            <a:ext cx="457405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smtClean="0">
                <a:solidFill>
                  <a:schemeClr val="tx2">
                    <a:lumMod val="50000"/>
                  </a:schemeClr>
                </a:solidFill>
              </a:rPr>
              <a:t>A study on </a:t>
            </a:r>
            <a:r>
              <a:rPr lang="en-GB" sz="1400" dirty="0" err="1" smtClean="0">
                <a:solidFill>
                  <a:schemeClr val="tx2">
                    <a:lumMod val="50000"/>
                  </a:schemeClr>
                </a:solidFill>
              </a:rPr>
              <a:t>Hyberid</a:t>
            </a:r>
            <a:r>
              <a:rPr lang="en-GB" sz="1400" dirty="0" smtClean="0">
                <a:solidFill>
                  <a:schemeClr val="tx2">
                    <a:lumMod val="50000"/>
                  </a:schemeClr>
                </a:solidFill>
              </a:rPr>
              <a:t> system </a:t>
            </a:r>
            <a:r>
              <a:rPr lang="en-GB" sz="1400" dirty="0">
                <a:solidFill>
                  <a:schemeClr val="tx2">
                    <a:lumMod val="50000"/>
                  </a:schemeClr>
                </a:solidFill>
              </a:rPr>
              <a:t>(</a:t>
            </a:r>
            <a:r>
              <a:rPr lang="en-GB" sz="1400" dirty="0" err="1">
                <a:solidFill>
                  <a:schemeClr val="tx2">
                    <a:lumMod val="50000"/>
                  </a:schemeClr>
                </a:solidFill>
              </a:rPr>
              <a:t>Bahl</a:t>
            </a:r>
            <a:r>
              <a:rPr lang="en-GB" sz="1400" dirty="0">
                <a:solidFill>
                  <a:schemeClr val="tx2">
                    <a:lumMod val="50000"/>
                  </a:schemeClr>
                </a:solidFill>
              </a:rPr>
              <a:t> et al., 2020</a:t>
            </a:r>
            <a:r>
              <a:rPr lang="en-GB" sz="1400" dirty="0" smtClean="0">
                <a:solidFill>
                  <a:schemeClr val="tx2">
                    <a:lumMod val="50000"/>
                  </a:schemeClr>
                </a:solidFill>
              </a:rPr>
              <a:t>)  primarily to improve accuracy </a:t>
            </a:r>
            <a:r>
              <a:rPr lang="en-US" sz="1400" dirty="0">
                <a:solidFill>
                  <a:schemeClr val="tx2">
                    <a:lumMod val="50000"/>
                  </a:schemeClr>
                </a:solidFill>
              </a:rPr>
              <a:t>achieved by matrix factorization technique.</a:t>
            </a:r>
            <a:endParaRPr lang="en-IN" sz="900" dirty="0">
              <a:solidFill>
                <a:schemeClr val="tx2">
                  <a:lumMod val="50000"/>
                </a:schemeClr>
              </a:solidFill>
            </a:endParaRPr>
          </a:p>
        </p:txBody>
      </p:sp>
    </p:spTree>
    <p:extLst>
      <p:ext uri="{BB962C8B-B14F-4D97-AF65-F5344CB8AC3E}">
        <p14:creationId xmlns:p14="http://schemas.microsoft.com/office/powerpoint/2010/main" val="4038319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9" grpId="0" animBg="1"/>
      <p:bldP spid="20" grpId="0" animBg="1"/>
      <p:bldP spid="22"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 Literature Review- Discussion</a:t>
            </a:r>
            <a:endParaRPr lang="en-IN" b="1" dirty="0">
              <a:solidFill>
                <a:schemeClr val="accent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27024864"/>
              </p:ext>
            </p:extLst>
          </p:nvPr>
        </p:nvGraphicFramePr>
        <p:xfrm>
          <a:off x="2400650" y="2583367"/>
          <a:ext cx="9574854" cy="2114140"/>
        </p:xfrm>
        <a:graphic>
          <a:graphicData uri="http://schemas.openxmlformats.org/drawingml/2006/table">
            <a:tbl>
              <a:tblPr firstRow="1" bandRow="1">
                <a:tableStyleId>{2D5ABB26-0587-4C30-8999-92F81FD0307C}</a:tableStyleId>
              </a:tblPr>
              <a:tblGrid>
                <a:gridCol w="3191618">
                  <a:extLst>
                    <a:ext uri="{9D8B030D-6E8A-4147-A177-3AD203B41FA5}">
                      <a16:colId xmlns:a16="http://schemas.microsoft.com/office/drawing/2014/main" val="2872848408"/>
                    </a:ext>
                  </a:extLst>
                </a:gridCol>
                <a:gridCol w="3191618">
                  <a:extLst>
                    <a:ext uri="{9D8B030D-6E8A-4147-A177-3AD203B41FA5}">
                      <a16:colId xmlns:a16="http://schemas.microsoft.com/office/drawing/2014/main" val="1844932047"/>
                    </a:ext>
                  </a:extLst>
                </a:gridCol>
                <a:gridCol w="3191618">
                  <a:extLst>
                    <a:ext uri="{9D8B030D-6E8A-4147-A177-3AD203B41FA5}">
                      <a16:colId xmlns:a16="http://schemas.microsoft.com/office/drawing/2014/main" val="3864317257"/>
                    </a:ext>
                  </a:extLst>
                </a:gridCol>
              </a:tblGrid>
              <a:tr h="2114140">
                <a:tc>
                  <a:txBody>
                    <a:bodyPr/>
                    <a:lstStyle/>
                    <a:p>
                      <a:pPr marL="0" indent="0" algn="ctr">
                        <a:buFont typeface="Wingdings" panose="05000000000000000000" pitchFamily="2" charset="2"/>
                        <a:buNone/>
                      </a:pPr>
                      <a:r>
                        <a:rPr lang="en-GB" dirty="0" smtClean="0"/>
                        <a:t>Relationships between movie features are less explored in various studies</a:t>
                      </a:r>
                    </a:p>
                  </a:txBody>
                  <a:tcPr anchor="ct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None of the study have explored feature selection techniques such as Chi-Square or Improved Chi-Square</a:t>
                      </a:r>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indent="0" algn="ctr">
                        <a:buFont typeface="Wingdings" panose="05000000000000000000" pitchFamily="2" charset="2"/>
                        <a:buNone/>
                      </a:pPr>
                      <a:r>
                        <a:rPr lang="en-GB" dirty="0" smtClean="0"/>
                        <a:t>Adding weights to the Features will add novelty to this study while achieving CBRS </a:t>
                      </a:r>
                      <a:endParaRPr lang="en-IN"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21467651"/>
                  </a:ext>
                </a:extLst>
              </a:tr>
            </a:tbl>
          </a:graphicData>
        </a:graphic>
      </p:graphicFrame>
    </p:spTree>
    <p:extLst>
      <p:ext uri="{BB962C8B-B14F-4D97-AF65-F5344CB8AC3E}">
        <p14:creationId xmlns:p14="http://schemas.microsoft.com/office/powerpoint/2010/main" val="1361991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01754" y="1146410"/>
            <a:ext cx="6732895" cy="544545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accent1">
                    <a:lumMod val="50000"/>
                  </a:schemeClr>
                </a:solidFill>
              </a:rPr>
              <a:t> Methodology</a:t>
            </a:r>
            <a:endParaRPr lang="en-IN" b="1" dirty="0">
              <a:solidFill>
                <a:schemeClr val="accent1">
                  <a:lumMod val="50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575109" y="1430406"/>
            <a:ext cx="5998193" cy="4877466"/>
          </a:xfrm>
          <a:prstGeom prst="rect">
            <a:avLst/>
          </a:prstGeom>
          <a:ln>
            <a:noFill/>
          </a:ln>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4278582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775313" y="4257160"/>
            <a:ext cx="6728346" cy="24764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 y="3614228"/>
            <a:ext cx="3633897" cy="2838199"/>
          </a:xfrm>
          <a:prstGeom prst="rect">
            <a:avLst/>
          </a:prstGeom>
        </p:spPr>
      </p:pic>
      <p:sp>
        <p:nvSpPr>
          <p:cNvPr id="7" name="Rounded Rectangle 6"/>
          <p:cNvSpPr/>
          <p:nvPr/>
        </p:nvSpPr>
        <p:spPr>
          <a:xfrm>
            <a:off x="2775313" y="1167891"/>
            <a:ext cx="7519916" cy="2842148"/>
          </a:xfrm>
          <a:prstGeom prst="roundRect">
            <a:avLst>
              <a:gd name="adj" fmla="val 2248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7479" y="1581918"/>
            <a:ext cx="4399127" cy="2428121"/>
          </a:xfrm>
          <a:prstGeom prst="rect">
            <a:avLst/>
          </a:prstGeom>
        </p:spPr>
      </p:pic>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solidFill>
                  <a:schemeClr val="accent1">
                    <a:lumMod val="50000"/>
                  </a:schemeClr>
                </a:solidFill>
              </a:rPr>
              <a:t> </a:t>
            </a:r>
            <a:r>
              <a:rPr lang="en-US" sz="3200" b="1" dirty="0">
                <a:solidFill>
                  <a:schemeClr val="accent1">
                    <a:lumMod val="50000"/>
                  </a:schemeClr>
                </a:solidFill>
              </a:rPr>
              <a:t>Implementation - </a:t>
            </a:r>
            <a:r>
              <a:rPr lang="en-IN" sz="3200" b="1" dirty="0" smtClean="0">
                <a:solidFill>
                  <a:schemeClr val="accent1">
                    <a:lumMod val="50000"/>
                  </a:schemeClr>
                </a:solidFill>
              </a:rPr>
              <a:t>Exploratory Data Analysis 1</a:t>
            </a:r>
            <a:endParaRPr lang="en-IN" b="1" dirty="0">
              <a:solidFill>
                <a:schemeClr val="accent1">
                  <a:lumMod val="50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20" y="962165"/>
            <a:ext cx="4228560" cy="2449776"/>
          </a:xfrm>
          <a:prstGeom prst="rect">
            <a:avLst/>
          </a:prstGeom>
        </p:spPr>
      </p:pic>
      <p:sp>
        <p:nvSpPr>
          <p:cNvPr id="10" name="TextBox 9"/>
          <p:cNvSpPr txBox="1"/>
          <p:nvPr/>
        </p:nvSpPr>
        <p:spPr>
          <a:xfrm flipH="1">
            <a:off x="5778090" y="2275833"/>
            <a:ext cx="1013408" cy="369332"/>
          </a:xfrm>
          <a:prstGeom prst="rect">
            <a:avLst/>
          </a:prstGeom>
          <a:noFill/>
        </p:spPr>
        <p:txBody>
          <a:bodyPr wrap="square" rtlCol="0">
            <a:spAutoFit/>
          </a:bodyPr>
          <a:lstStyle/>
          <a:p>
            <a:r>
              <a:rPr lang="en-IN" b="1" dirty="0" smtClean="0"/>
              <a:t>Genres</a:t>
            </a:r>
            <a:endParaRPr lang="en-IN" b="1" dirty="0"/>
          </a:p>
        </p:txBody>
      </p:sp>
      <p:sp>
        <p:nvSpPr>
          <p:cNvPr id="11" name="TextBox 10"/>
          <p:cNvSpPr txBox="1"/>
          <p:nvPr/>
        </p:nvSpPr>
        <p:spPr>
          <a:xfrm flipH="1">
            <a:off x="4336044" y="1211464"/>
            <a:ext cx="4268996" cy="523220"/>
          </a:xfrm>
          <a:prstGeom prst="rect">
            <a:avLst/>
          </a:prstGeom>
          <a:noFill/>
        </p:spPr>
        <p:txBody>
          <a:bodyPr wrap="square" rtlCol="0">
            <a:spAutoFit/>
          </a:bodyPr>
          <a:lstStyle/>
          <a:p>
            <a:pPr marL="285750" indent="-285750">
              <a:buFont typeface="Wingdings" panose="05000000000000000000" pitchFamily="2" charset="2"/>
              <a:buChar char="q"/>
            </a:pPr>
            <a:r>
              <a:rPr lang="en-GB" sz="1400" dirty="0"/>
              <a:t>T</a:t>
            </a:r>
            <a:r>
              <a:rPr lang="en-GB" sz="1400" dirty="0" smtClean="0"/>
              <a:t>op </a:t>
            </a:r>
            <a:r>
              <a:rPr lang="en-GB" sz="1400" dirty="0"/>
              <a:t>four genres in the dataset with most number of movies, namely Drama, Comedy, Thriller, and Action</a:t>
            </a:r>
            <a:endParaRPr lang="en-IN" sz="1400" dirty="0"/>
          </a:p>
        </p:txBody>
      </p:sp>
      <p:sp>
        <p:nvSpPr>
          <p:cNvPr id="12" name="TextBox 11"/>
          <p:cNvSpPr txBox="1"/>
          <p:nvPr/>
        </p:nvSpPr>
        <p:spPr>
          <a:xfrm flipH="1">
            <a:off x="3636061" y="3296101"/>
            <a:ext cx="4268996" cy="738664"/>
          </a:xfrm>
          <a:prstGeom prst="rect">
            <a:avLst/>
          </a:prstGeom>
          <a:noFill/>
        </p:spPr>
        <p:txBody>
          <a:bodyPr wrap="square" rtlCol="0">
            <a:spAutoFit/>
          </a:bodyPr>
          <a:lstStyle/>
          <a:p>
            <a:pPr marL="171450" indent="-171450">
              <a:buFont typeface="Wingdings" panose="05000000000000000000" pitchFamily="2" charset="2"/>
              <a:buChar char="q"/>
            </a:pPr>
            <a:r>
              <a:rPr lang="en-GB" sz="1400" dirty="0" smtClean="0"/>
              <a:t>However, </a:t>
            </a:r>
            <a:r>
              <a:rPr lang="en-GB" sz="1400" dirty="0"/>
              <a:t>Adventure, Animation, Fantasy and science fiction have been identified as the most popular among users</a:t>
            </a:r>
            <a:endParaRPr lang="en-IN" sz="1100"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204" y="4412392"/>
            <a:ext cx="3231604" cy="2467874"/>
          </a:xfrm>
          <a:prstGeom prst="rect">
            <a:avLst/>
          </a:prstGeom>
        </p:spPr>
      </p:pic>
      <p:sp>
        <p:nvSpPr>
          <p:cNvPr id="17" name="TextBox 16"/>
          <p:cNvSpPr txBox="1"/>
          <p:nvPr/>
        </p:nvSpPr>
        <p:spPr>
          <a:xfrm flipH="1">
            <a:off x="4967110" y="4939530"/>
            <a:ext cx="3249809" cy="369332"/>
          </a:xfrm>
          <a:prstGeom prst="rect">
            <a:avLst/>
          </a:prstGeom>
          <a:noFill/>
        </p:spPr>
        <p:txBody>
          <a:bodyPr wrap="square" rtlCol="0">
            <a:spAutoFit/>
          </a:bodyPr>
          <a:lstStyle/>
          <a:p>
            <a:r>
              <a:rPr lang="en-IN" b="1" dirty="0" smtClean="0"/>
              <a:t>Ratings vs Weighted Ratings</a:t>
            </a:r>
            <a:endParaRPr lang="en-IN" b="1" dirty="0"/>
          </a:p>
        </p:txBody>
      </p:sp>
      <p:sp>
        <p:nvSpPr>
          <p:cNvPr id="18" name="TextBox 17"/>
          <p:cNvSpPr txBox="1"/>
          <p:nvPr/>
        </p:nvSpPr>
        <p:spPr>
          <a:xfrm flipH="1">
            <a:off x="3578483" y="4376127"/>
            <a:ext cx="4268996" cy="307777"/>
          </a:xfrm>
          <a:prstGeom prst="rect">
            <a:avLst/>
          </a:prstGeom>
          <a:noFill/>
        </p:spPr>
        <p:txBody>
          <a:bodyPr wrap="square" rtlCol="0">
            <a:spAutoFit/>
          </a:bodyPr>
          <a:lstStyle/>
          <a:p>
            <a:pPr marL="171450" indent="-171450">
              <a:buFont typeface="Wingdings" panose="05000000000000000000" pitchFamily="2" charset="2"/>
              <a:buChar char="q"/>
            </a:pPr>
            <a:r>
              <a:rPr lang="en-GB" sz="1400" dirty="0" smtClean="0"/>
              <a:t>Ratings provided in the dataset are prone to Outliers</a:t>
            </a:r>
            <a:endParaRPr lang="en-IN" sz="1100" dirty="0"/>
          </a:p>
        </p:txBody>
      </p:sp>
      <p:sp>
        <p:nvSpPr>
          <p:cNvPr id="19" name="TextBox 18"/>
          <p:cNvSpPr txBox="1"/>
          <p:nvPr/>
        </p:nvSpPr>
        <p:spPr>
          <a:xfrm flipH="1">
            <a:off x="5331676" y="6155424"/>
            <a:ext cx="4268996" cy="430887"/>
          </a:xfrm>
          <a:prstGeom prst="rect">
            <a:avLst/>
          </a:prstGeom>
          <a:noFill/>
        </p:spPr>
        <p:txBody>
          <a:bodyPr wrap="square" rtlCol="0">
            <a:spAutoFit/>
          </a:bodyPr>
          <a:lstStyle/>
          <a:p>
            <a:pPr marL="171450" indent="-171450">
              <a:buFont typeface="Wingdings" panose="05000000000000000000" pitchFamily="2" charset="2"/>
              <a:buChar char="q"/>
            </a:pPr>
            <a:r>
              <a:rPr lang="en-IN" sz="1100" dirty="0" smtClean="0"/>
              <a:t>Weighted Rating is the new column created using True </a:t>
            </a:r>
            <a:r>
              <a:rPr lang="en-IN" sz="1100" dirty="0" err="1" smtClean="0"/>
              <a:t>Bayesin</a:t>
            </a:r>
            <a:r>
              <a:rPr lang="en-IN" sz="1100" dirty="0" smtClean="0"/>
              <a:t> Formula which is popularly being used in websites like IMDB</a:t>
            </a:r>
            <a:endParaRPr lang="en-IN" sz="1100" dirty="0"/>
          </a:p>
        </p:txBody>
      </p:sp>
    </p:spTree>
    <p:extLst>
      <p:ext uri="{BB962C8B-B14F-4D97-AF65-F5344CB8AC3E}">
        <p14:creationId xmlns:p14="http://schemas.microsoft.com/office/powerpoint/2010/main" val="4129844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16235" y="1099800"/>
            <a:ext cx="6428096" cy="3275462"/>
          </a:xfrm>
          <a:prstGeom prst="roundRect">
            <a:avLst>
              <a:gd name="adj" fmla="val 21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0"/>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1">
                    <a:lumMod val="50000"/>
                  </a:schemeClr>
                </a:solidFill>
              </a:rPr>
              <a:t>Implementation - </a:t>
            </a:r>
            <a:r>
              <a:rPr lang="en-US" sz="3200" b="1" dirty="0" smtClean="0">
                <a:solidFill>
                  <a:schemeClr val="accent1">
                    <a:lumMod val="50000"/>
                  </a:schemeClr>
                </a:solidFill>
              </a:rPr>
              <a:t> </a:t>
            </a:r>
            <a:r>
              <a:rPr lang="en-IN" sz="3200" b="1" dirty="0" smtClean="0">
                <a:solidFill>
                  <a:schemeClr val="accent1">
                    <a:lumMod val="50000"/>
                  </a:schemeClr>
                </a:solidFill>
              </a:rPr>
              <a:t>Exploratory </a:t>
            </a:r>
            <a:r>
              <a:rPr lang="en-IN" sz="3200" b="1" dirty="0">
                <a:solidFill>
                  <a:schemeClr val="accent1">
                    <a:lumMod val="50000"/>
                  </a:schemeClr>
                </a:solidFill>
              </a:rPr>
              <a:t>Data </a:t>
            </a:r>
            <a:r>
              <a:rPr lang="en-IN" sz="3200" b="1" dirty="0" smtClean="0">
                <a:solidFill>
                  <a:schemeClr val="accent1">
                    <a:lumMod val="50000"/>
                  </a:schemeClr>
                </a:solidFill>
              </a:rPr>
              <a:t>Analysis 2</a:t>
            </a:r>
            <a:endParaRPr lang="en-IN" sz="3200"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73" y="1159393"/>
            <a:ext cx="6040719" cy="34851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55" y="3353074"/>
            <a:ext cx="5377218" cy="348515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410" y="4184230"/>
            <a:ext cx="2672281" cy="2783164"/>
          </a:xfrm>
          <a:prstGeom prst="rect">
            <a:avLst/>
          </a:prstGeom>
        </p:spPr>
      </p:pic>
      <p:sp>
        <p:nvSpPr>
          <p:cNvPr id="3" name="TextBox 2"/>
          <p:cNvSpPr txBox="1"/>
          <p:nvPr/>
        </p:nvSpPr>
        <p:spPr>
          <a:xfrm>
            <a:off x="8386328" y="5279724"/>
            <a:ext cx="3452884" cy="461665"/>
          </a:xfrm>
          <a:prstGeom prst="rect">
            <a:avLst/>
          </a:prstGeom>
          <a:noFill/>
        </p:spPr>
        <p:txBody>
          <a:bodyPr wrap="square" rtlCol="0">
            <a:spAutoFit/>
          </a:bodyPr>
          <a:lstStyle/>
          <a:p>
            <a:pPr marL="171450" indent="-171450">
              <a:buFont typeface="Wingdings" panose="05000000000000000000" pitchFamily="2" charset="2"/>
              <a:buChar char="q"/>
            </a:pPr>
            <a:r>
              <a:rPr lang="en-IN" sz="1200" b="1" dirty="0" smtClean="0"/>
              <a:t>Almost 94% of the movies present in the Dataset belongs to English</a:t>
            </a:r>
            <a:endParaRPr lang="en-IN" sz="1200" b="1" dirty="0"/>
          </a:p>
        </p:txBody>
      </p:sp>
      <p:sp>
        <p:nvSpPr>
          <p:cNvPr id="9" name="TextBox 8"/>
          <p:cNvSpPr txBox="1"/>
          <p:nvPr/>
        </p:nvSpPr>
        <p:spPr>
          <a:xfrm>
            <a:off x="703612" y="1382462"/>
            <a:ext cx="4502892" cy="461665"/>
          </a:xfrm>
          <a:prstGeom prst="rect">
            <a:avLst/>
          </a:prstGeom>
          <a:noFill/>
        </p:spPr>
        <p:txBody>
          <a:bodyPr wrap="square" rtlCol="0">
            <a:spAutoFit/>
          </a:bodyPr>
          <a:lstStyle/>
          <a:p>
            <a:pPr marL="171450" indent="-171450">
              <a:buFont typeface="Wingdings" panose="05000000000000000000" pitchFamily="2" charset="2"/>
              <a:buChar char="q"/>
            </a:pPr>
            <a:r>
              <a:rPr lang="en-IN" sz="1200" dirty="0"/>
              <a:t>Avatar, Titanic, Jurassic world and Furious are the </a:t>
            </a:r>
            <a:r>
              <a:rPr lang="en-IN" sz="1200" dirty="0" smtClean="0"/>
              <a:t>movies with High revenue</a:t>
            </a:r>
            <a:endParaRPr lang="en-IN" sz="1200" dirty="0"/>
          </a:p>
        </p:txBody>
      </p:sp>
      <p:sp>
        <p:nvSpPr>
          <p:cNvPr id="10" name="TextBox 9"/>
          <p:cNvSpPr txBox="1"/>
          <p:nvPr/>
        </p:nvSpPr>
        <p:spPr>
          <a:xfrm>
            <a:off x="703612" y="2163058"/>
            <a:ext cx="4502892" cy="461665"/>
          </a:xfrm>
          <a:prstGeom prst="rect">
            <a:avLst/>
          </a:prstGeom>
          <a:noFill/>
        </p:spPr>
        <p:txBody>
          <a:bodyPr wrap="square" rtlCol="0">
            <a:spAutoFit/>
          </a:bodyPr>
          <a:lstStyle/>
          <a:p>
            <a:pPr marL="171450" indent="-171450">
              <a:buFont typeface="Wingdings" panose="05000000000000000000" pitchFamily="2" charset="2"/>
              <a:buChar char="q"/>
            </a:pPr>
            <a:r>
              <a:rPr lang="en-IN" sz="1200" dirty="0" smtClean="0"/>
              <a:t>Top rated movies in the dataset are ‘The </a:t>
            </a:r>
            <a:r>
              <a:rPr lang="en-IN" sz="1200" dirty="0" err="1" smtClean="0"/>
              <a:t>Shawhank</a:t>
            </a:r>
            <a:r>
              <a:rPr lang="en-IN" sz="1200" dirty="0" smtClean="0"/>
              <a:t> redemption’, The God Father, Fight Club and Pulp Fiction</a:t>
            </a:r>
            <a:endParaRPr lang="en-IN" sz="1200" dirty="0"/>
          </a:p>
        </p:txBody>
      </p:sp>
    </p:spTree>
    <p:extLst>
      <p:ext uri="{BB962C8B-B14F-4D97-AF65-F5344CB8AC3E}">
        <p14:creationId xmlns:p14="http://schemas.microsoft.com/office/powerpoint/2010/main" val="2747590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7675706" y="2078667"/>
            <a:ext cx="3625747" cy="3127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ounded Rectangle 6"/>
          <p:cNvSpPr/>
          <p:nvPr/>
        </p:nvSpPr>
        <p:spPr>
          <a:xfrm>
            <a:off x="2737520" y="2021005"/>
            <a:ext cx="2341346" cy="2561772"/>
          </a:xfrm>
          <a:prstGeom prst="roundRect">
            <a:avLst>
              <a:gd name="adj" fmla="val 2280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smtClean="0">
                <a:solidFill>
                  <a:schemeClr val="accent1">
                    <a:lumMod val="50000"/>
                  </a:schemeClr>
                </a:solidFill>
              </a:rPr>
              <a:t>Pearson </a:t>
            </a:r>
            <a:r>
              <a:rPr lang="en-GB" b="1" dirty="0">
                <a:solidFill>
                  <a:schemeClr val="accent1">
                    <a:lumMod val="50000"/>
                  </a:schemeClr>
                </a:solidFill>
              </a:rPr>
              <a:t>Correlation </a:t>
            </a:r>
            <a:r>
              <a:rPr lang="en-GB" b="1" dirty="0" smtClean="0">
                <a:solidFill>
                  <a:schemeClr val="accent1">
                    <a:lumMod val="50000"/>
                  </a:schemeClr>
                </a:solidFill>
              </a:rPr>
              <a:t>Coefficient </a:t>
            </a:r>
            <a:r>
              <a:rPr lang="en-IN" b="1" dirty="0" smtClean="0">
                <a:solidFill>
                  <a:schemeClr val="accent1">
                    <a:lumMod val="50000"/>
                  </a:schemeClr>
                </a:solidFill>
              </a:rPr>
              <a:t> Test on Numerical Columns</a:t>
            </a:r>
            <a:endParaRPr lang="en-IN" b="1" dirty="0">
              <a:solidFill>
                <a:schemeClr val="accent1">
                  <a:lumMod val="50000"/>
                </a:schemeClr>
              </a:solidFill>
            </a:endParaRPr>
          </a:p>
        </p:txBody>
      </p:sp>
      <p:sp>
        <p:nvSpPr>
          <p:cNvPr id="12" name="Rounded Rectangle 11"/>
          <p:cNvSpPr/>
          <p:nvPr/>
        </p:nvSpPr>
        <p:spPr>
          <a:xfrm>
            <a:off x="4830876" y="3475944"/>
            <a:ext cx="2889477" cy="33820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5" name="AutoShape 4" descr="data:image/png;base64,iVBORw0KGgoAAAANSUhEUgAAA9wAAAMUCAYAAABO6y/EAAAAOXRFWHRTb2Z0d2FyZQBNYXRwbG90bGliIHZlcnNpb24zLjcuMSwgaHR0cHM6Ly9tYXRwbG90bGliLm9yZy/bCgiHAAAACXBIWXMAAA9hAAAPYQGoP6dpAAC25klEQVR4nOzdZ3gU9ff38bMESAiQUEMNvbfQA4SAIC006V26ghTpYH50UUB6lS4oIk2qKF2QJkoRAek9QAApIQklkOTcD7h3/lkSNG2yJrxf18WlOzu7ezKZzM5nvmUsqqoCAAAAAADiVTJ7FwAAAAAAQFJE4AYAAAAAwAQEbgAAAAAATEDgBgAAAADABARuAAAAAABMQOAGAAAAAMAEBG4AAAAAAExA4AYAAAAAwAQEbgAAAAAATEDgBgCIiMg777wj77zzTrTXLVGihLkFAa/JkyePdO7c2S6fHRwcLN27d5esWbOKxWKR/v3726WOMWPGiMVikfv37//ruvbcXvZi3T4A8F9B4AaQ5H355ZdisVjE09Mz1u9x+/ZtGTNmjJw4cSL+CvuPM/NnzpMnj1gsFqlVq1aUzy9atEgsFotYLBY5evRovH++iMh3330nM2bMiPHrwsLCJHv27GKxWGTr1q3xX9hb7tChQzJmzBgJCAiwdyk2xo8fL8uWLZOPPvpIli9fLu+//77pn7dx40ZTPyM+/Rf+pgHgv4jADSDJW7FiheTJk0d+//13uXTpUqze4/bt2zJ27NgkHbh37NghO3bsMB6b/TM7OTnJnj175M6dO5GeW7FihTg5OZnyuVaxDdw///yz+Pv7S548eWTFihXxX9hb7tChQzJ27NgoA/f58+dl0aJFCV+UvPq9V6pUSUaPHi0dOnSQcuXKmfp58RG4E3p72ftvWkRkxIgR8uzZM9M/BwCii8ANIEm7evWqHDp0SKZNmyaZM2f+zwWkJ0+e2LsEQ8qUKSVlypQJ9nleXl6SJk0aWb16tc3ymzdvyv79+6VBgwYJVktMfPvtt1K2bFkZMGCAbNy40S6/w//SfvNv4rNWR0dHSZEiRby9X0zcu3dP0qVLF2/vFxoaKi9evIi394tKfG6v6NT7X/ibTp48eYIEewCILgI3gCRtxYoVkj59emnQoIG0aNHijYE7ICBABgwYIHny5BFHR0fJmTOndOzYUe7fvy979+6VChUqiIhIly5djG6Ry5YtM16/du1aKVeunKRKlUoyZcokHTp0kFu3btl8RufOnSVNmjRy+fJlqV+/vqRNm1bat28vIiIXL16U5s2bS9asWcXJyUly5swpbdq0kcePH8fo5z158qRYLBbZvHmzsezYsWNisVikbNmyNuv6+PjYdLOPOIY7Oj+ziMiZM2ekRo0a4uzsLDly5JBJkyZFu1YnJydp1qyZfPfddzbLV65cKenTp5e6detG+bqff/5ZvL29JXXq1JIuXTp577335OzZszbrBAUFSf/+/Y3fp5ubm9SuXVuOHz9u/Kw//vijXL9+3fjZ8uTJ8681P3v2TDZs2CBt2rSRVq1aybNnz2TTpk3G81OmTBGLxSLXr1+P9FpfX19JmTKlPHr0yFj222+/Sb169cTV1VWcnZ2levXqcvDgQZvXWceknjlzRtq1ayfp06eXqlWrisir33fnzp0lX7584uTkJFmzZpWuXbvKgwcPIn3+3r17pXz58uLk5CT58+eXBQsWvHG867fffmvszxkyZJA2bdqIn5/fv26fuNY6ZswYGTJkiIiI5M2b1/jdXLt2TUQij0letmyZWCwWOXjwoAwcOFAyZ84sqVOnlqZNm8rff/9tU1t4eLiMGTNGsmfPLs7OzlKjRg05c+bMv45z3rt3r1gsFrl69ar8+OOPkWq6d++edOvWTbJkySJOTk7i4eEhX3/9tc17XLt2TSwWi0yZMkVmzJgh+fPnF0dHRzlz5kyUn2mxWOTJkyfy9ddfG5/3eo0BAQHSuXNnSZcunbi6ukqXLl3k6dOnNutE9bMFBARI//79xd3dXRwdHaVAgQLyxRdfSHh4eKzrtTLrb/r7778Xi8Uiv/zyS6TXLliwQCwWi5w+fVpE3jyGOzr7dHwdhwEgouT2LgAAzLRixQpp1qyZpEyZUtq2bSvz5s2TI0eOGGFS5NVkSN7e3nL27Fnp2rWrlC1bVu7fvy+bN2+WmzdvStGiReXTTz+VUaNGyYcffije3t4iIlKlShUReXXS36VLF6lQoYJMmDBB7t69KzNnzpSDBw/KH3/8YdMqFhoaKnXr1pWqVavKlClTxNnZWV68eCF169aVkJAQ6du3r2TNmlVu3bolW7ZskYCAAHF1dY32z1uiRAlJly6d7Nu3Txo3biwiIvv375dkyZLJn3/+KYGBgeLi4iLh4eFy6NAh+fDDD6N8n3/7mUVEHj16JPXq1ZNmzZpJq1at5Pvvv5dhw4ZJyZIlxcfHJ1r1tmvXTurUqSOXL1+W/Pnzi8irrt4tWrSIsmVu165d4uPjI/ny5ZMxY8bIs2fPZPbs2eLl5SXHjx83QnPPnj3l+++/lz59+kixYsXkwYMHcuDAATl79qyULVtWhg8fLo8fP5abN2/K9OnTRUQkTZo0/1rv5s2bJTg4WNq0aSNZs2aVd955R1asWCHt2rUTEZFWrVrJ0KFDZc2aNUZwtFqzZo3UqVNH0qdPLyKvQoaPj4+UK1dORo8eLcmSJZOlS5dKzZo1Zf/+/VKxYkWb17ds2VIKFiwo48ePF1UVEZGdO3fKlStXpEuXLpI1a1b566+/ZOHChfLXX3/J4cOHjeDxxx9/SL169SRbtmwyduxYCQsLk08//VQyZ84c6Wf8/PPPZeTIkdKqVSvp3r27/P333zJ79mypVq1apP35TWJba7NmzeTChQuycuVKmT59umTKlElEJMo6I+rbt6+kT59eRo8eLdeuXZMZM2ZInz59bFpafX19ZdKkSdKoUSOpW7eu/Pnnn1K3bl15/vz5P7530aJFZfny5TJgwADJmTOnDBo0yKjp2bNn8s4778ilS5ekT58+kjdvXlm7dq107txZAgICpF+/fjbvtXTpUnn+/Ll8+OGH4ujoKBkyZIjyM5cvXy7du3eXihUrGn+j1r8Pq1atWknevHllwoQJcvz4cVm8eLG4ubnJF1988caf5enTp1K9enW5deuW9OjRQ3LlyiWHDh0SX19f8ff3jzTEIrr1RmTG33SDBg0kTZo0smbNGqlevbrN61evXi3Fixf/x0kco7NPx+dxGABsKAAkUUePHlUR0Z07d6qqanh4uObMmVP79etns96oUaNURHT9+vWR3iM8PFxVVY8cOaIiokuXLrV5/sWLF+rm5qYlSpTQZ8+eGcu3bNmiIqKjRo0ylnXq1ElFRD/55BOb9/jjjz9URHTt2rVx+XENDRo00IoVKxqPmzVrps2aNVMHBwfdunWrqqoeP35cRUQ3bdpkrFe9enWtXr268fhNP7N1XRHRb775xlgWEhKiWbNm1ebNm/9rjblz59YGDRpoaGioZs2aVceNG6eqqmfOnFER0V9++UWXLl2qIqJHjhwxXle6dGl1c3PTBw8eGMv+/PNPTZYsmXbs2NFY5urqqr179/7HGho0aKC5c+f+11ojatiwoXp5eRmPFy5cqMmTJ9d79+4ZyypXrqzlypWzed3vv/9us73Cw8O1YMGCWrduXWMfU1V9+vSp5s2bV2vXrm0sGz16tIqItm3bNlI9T58+jbRs5cqVKiK6b98+Y1mjRo3U2dlZb926ZSy7ePGiJk+eXCOeCly7dk0dHBz0888/t3nPU6dOafLkySMtf1181Dp58mQVEb169Wqk9XPnzq2dOnUyHlv3kVq1atlsxwEDBqiDg4MGBASoquqdO3c0efLk2qRJE5v3GzNmjIqIzXu+iXWfjWjGjBkqIvrtt98ay168eKGVK1fWNGnSaGBgoKqqXr16VUVEXVxcbPaVf5I6deoo67Ju465du9osb9q0qWbMmDFSzRHfY9y4cZo6dWq9cOGCzXqffPKJOjg46I0bN2Jdr9l/023btlU3NzcNDQ01lvn7+2uyZMn0008/jbR9rKK7T8f3cRgArOhSDiDJWrFihWTJkkVq1KghIq+6abZu3VpWrVolYWFhxnrr1q0TDw8Padq0aaT3+Lfbyxw9elTu3bsnvXr1shk32KBBAylSpIj8+OOPkV7z0Ucf2Ty2tpxs3749UpfQ2PD29pbjx48bY2cPHDgg9evXl9KlS8v+/ftF5FWrt8ViMbr7xkaaNGmkQ4cOxuOUKVNKxYoV5cqVK9F+DwcHB2nVqpWsXLlSRF79ztzd3Y0W9Yj8/f3lxIkT0rlzZ5uWtlKlSknt2rXlp59+MpalS5dOfvvtN7l9+3ZsfrQoPXjwQLZv3y5t27Y1ljVv3lwsFousWbPGWNa6dWs5duyYXL582Vi2evVqcXR0lPfee09ERE6cOCEXL16Udu3ayYMHD+T+/fty//59efLkibz77ruyb98+my6+Iq9a7V+XKlUq4/+fP38u9+/fl0qVKomIGN3nw8LCZNeuXdKkSRPJnj27sX6BAgUi9URYv369hIeHS6tWrYya7t+/L1mzZpWCBQvKnj17orWtYltrbH344Yc2f6ve3t4SFhZmdO3fvXu3hIaGSq9evWxe17dv3zh97k8//SRZs2a12SdSpEghH3/8sQQHB0fqAt28efN/ba2Prte3sbe3tzx48EACAwPf+Jq1a9eKt7e3pE+f3ub3W6tWLQkLC5N9+/bFuV6z/qZbt24t9+7dk7179xrLvv/+ewkPD5fWrVu/sZ7o7tPxfRwGACsCN4AkKSwsTFatWiU1atSQq1evyqVLl+TSpUvi6ekpd+/eld27dxvrXr58Odb3lLae0BcuXDjSc0WKFIk0ljd58uSSM2dOm2V58+aVgQMHyuLFiyVTpkxSt25dmTt3bqzHDXp7e0toaKj8+uuvcv78ebl37554e3tLtWrVbAJ3sWLFotVF9E1y5swZ6YJE+vTpbcYoR0e7du3kzJkz8ueff8p3330nbdq0ifJCxz9t66JFixqBVURk0qRJcvr0aXF3d5eKFSvKmDFjYnQhICqrV6+Wly9fSpkyZYz96eHDh+Lp6WkzN0DLli0lWbJkRndmVZW1a9eKj4+PuLi4iMirsaIiIp06dZLMmTPb/Fu8eLGEhIRE+v3nzZs3Uk0PHz6Ufv36SZYsWSRVqlSSOXNmYz3r6+/duyfPnj2TAgUKRHr968suXrwoqioFCxaMVNfZs2fl3r170dpWsa01tnLlymXz2Npt37ovWved13/eDBkyGOvGxvXr16VgwYKSLJnt6VTRokVtPtcqqu0SW//2M0fl4sWLsm3btki/W+utvF7//ca2XjP+pq1zHUQcJrB69WopXbq0FCpU6I21RHefju/jMABYMYYbQJJkvXXTqlWrZNWqVZGeX7FihdSpUyfB63J0dIx0ci4iMnXqVOncubNs2rRJduzYIR9//LFMmDBBDh8+HCmg/xvrxFj79u2TXLlyiZubmxQqVEi8vb3lyy+/lJCQENm/f3+ULfox4eDgEOVy/f9jdqPL09NT8ufPL/3795erV68a46HjolWrVuLt7S0bNmyQHTt2yOTJk+WLL76Q9evXR3t8+eusodrLyyvK569cuSL58uWT7Nmzi7e3t6xZs0b+97//yeHDh+XGjRs2Y2utrdeTJ0+W0qVLR/l+r48pj9hCbNWqVSs5dOiQDBkyREqXLi1p0qSR8PBwqVevXqQW8ugIDw837i8e1e83OuPcE6rWiOJrXzRbVNsltmLzM4eHh0vt2rVl6NChUT7/enCNbb1m/E07OjpKkyZNZMOGDfLll1/K3bt35eDBgzJ+/Ph/fF1M9un4PA4DgBWBG0CStGLFCnFzc5O5c+dGem79+vWyYcMGmT9/vqRKlUry589vzHD7Jm/qWp47d24ReXW/25o1a9o8d/78eeP56ChZsqSULFlSRowYIYcOHRIvLy+ZP3++fPbZZ9F+D5H/69q9f/9+yZUrl9GV09vbW0JCQmTFihVy9+5dqVat2j++z791p49Pbdu2lc8++0yKFi36xgAacVu/7ty5c5IpUyZJnTq1sSxbtmzSq1cv6dWrl9y7d0/Kli0rn3/+uRG4Y/LzWW8v16dPn0iTNoWHh8v7778v3333nYwYMUJEXnV/7dWrl5w/f15Wr14tzs7O0qhRI+M11smkXFxcjNbFmHr06JHs3r1bxo4dK6NGjTKWW1vPrdzc3MTJySnKe9C/vix//vyiqpI3b95/bDU0q1YRc/Y7675z6dIlm1bbBw8exLhHxuvve/LkSQkPD7e5kHbu3Dmbz40NM7ZD/vz5JTg4ONb7XEyY8TfdunVr+frrr2X37t1y9uxZUdV/7E4uEvN9Or6OwwBgRZdyAEnOs2fPZP369dKwYUNp0aJFpH99+vSRoKAg49ZZzZs3lz///FM2bNgQ6b2srUXWk76AgACb58uXLy9ubm4yf/58CQkJMZZv3bpVzp49G637zgYGBkpoaKjNspIlS0qyZMls3jMmvL295bfffpM9e/YYgTtTpkxStGhRo6U1qjGVEb3pZzZD9+7dZfTo0TJ16tQ3rpMtWzYpXbq0fP311zY1nT59Wnbs2CH169cXkVfDCV7vBurm5ibZs2e32Z6pU6eOdndRa+v20KFDI+1PrVq1kurVq9t0K2/evLk4ODjIypUrZe3atdKwYUOb4FCuXDnJnz+/TJkyRYKDgyN93uu3tIqKtbXu9RbN12eadnBwkFq1asnGjRttxrRfunRJtm7darNus2bNxMHBQcaOHRvpfVU1ytuNRUd0axUxZ7979913JXny5DJv3jyb5XPmzInT+9avX1/u3Llj0805NDRUZs+eLWnSpIl0cSYmUqdOHe9/e61atZJff/1Vtm/fHum5gICASMehuIjPv2mrWrVqSYYMGWT16tWyevVqqVix4r92e4/uPm3GcRgARGjhBpAEbd68WYKCgozbYr2uUqVKkjlzZlmxYoW0bt1ahgwZIt9//720bNlSunbtKuXKlZOHDx/K5s2bZf78+eLh4SH58+eXdOnSyfz58yVt2rSSOnVq8fT0lLx588oXX3whXbp0kerVq0vbtm2N24LlyZNHBgwY8K/1/vzzz9KnTx9p2bKlFCpUSEJDQ2X58uXi4OAgzZs3j9U28Pb2ls8//1z8/PxsgnW1atVkwYIFkidPnn/tIvlPP3N8y507t4wZM+Zf15s8ebL4+PhI5cqVpVu3bsYthFxdXY3XBwUFSc6cOaVFixbi4eEhadKkkV27dsmRI0dsTv7LlSsnq1evloEDB0qFChUkTZo0Nq3QEa1YsUJKly4t7u7uUT7fuHFj6du3rxw/flzKli0rbm5uUqNGDZk2bZoEBQVFaoVLliyZLF68WHx8fKR48eLSpUsXyZEjh9y6dUv27NkjLi4u8sMPP/zjtnBxcZFq1arJpEmT5OXLl5IjRw7ZsWOHXL16NdK6Y8aMkR07doiXl5d89NFHEhYWJnPmzJESJUrIiRMnjPXy588vn332mfj6+sq1a9ekSZMmkjZtWrl69aps2LBBPvzwQxk8ePA/1hXXWsuVKyciIsOHD5c2bdpIihQppFGjRjYXLGIqS5Ys0q9fP5k6dao0btxY6tWrJ3/++ads3bpVMmXKFOvW5A8//FAWLFggnTt3lmPHjkmePHnk+++/l4MHD8qMGTMkbdq0sa65XLlysmvXLpk2bZpkz55d8ubNK56enrF+PxGRIUOGyObNm6Vhw4bSuXNnKVeunDx58kROnTol33//vVy7ds24FVtcxefftFWKFCmkWbNmsmrVKnny5IlMmTLlX98/uvu0GcdhABARbgsGIOlp1KiROjk56ZMnT964TufOnTVFihR6//59VVV98OCB9unTR3PkyKEpU6bUnDlzaqdOnYznVVU3bdqkxYoVM26lFPF2WatXr9YyZcqoo6OjZsiQQdu3b683b960+cxOnTpp6tSpI9Vy5coV7dq1q+bPn1+dnJw0Q4YMWqNGDd21a1est0FgYKA6ODho2rRpbW6j8+2336qI6Pvvvx/pNa/fFuyffubq1atr8eLFI71Hp06donWrrahusfS6qG4hpKq6a9cu9fLy0lSpUqmLi4s2atRIz5w5YzwfEhKiQ4YMUQ8PD02bNq2mTp1aPTw89Msvv7R5n+DgYG3Xrp2mS5dOReSNdR87dkxFREeOHPnGWq9du6YiogMGDDCWLVq0SEVE06ZNa3PLuIj++OMPbdasmWbMmFEdHR01d+7c2qpVK929e7exjvU2R3///Xek19+8eVObNm2q6dKlU1dXV23ZsqXevn1bRURHjx5ts+7u3bu1TJkymjJlSs2fP78uXrxYBw0apE5OTpHed926dVq1alVNnTq1pk6dWosUKaK9e/fW8+fPv3EbxGet48aN0xw5cmiyZMlsbhH2ptuCvb6P7NmzR0VE9+zZYywLDQ3VkSNHatasWTVVqlRas2ZNPXv2rGbMmFF79uz5jz+X9bOj2mfv3r2rXbp00UyZMmnKlCm1ZMmSkW6lZ73N1uTJk//1c6zOnTun1apV01SpUtncuuxN29i6LSLeTu317aWqGhQUpL6+vlqgQAFNmTKlZsqUSatUqaJTpkzRFy9exLpeM/+mI9q5c6eKiFosFvXz84v0/Ou3BbP6t33ajOMwAKiqWlT/YzOKAACABNGkSRP566+/ohxL/TYICAiQ9OnTy2effSbDhw+3dzkAgCSIMdwAALwFnj17ZvP44sWL8tNPP8k777xjn4IS2Os/v8j/jSF/W7YBACDh0cINAMBbIFu2bNK5c2fJly+fXL9+XebNmychISHyxx9/SMGCBe1dnumWLVsmy5Ytk/r160uaNGnkwIEDsnLlSqlTp06Uk4gBABAfmDQNAIC3QL169WTlypVy584dcXR0lMqVK8v48ePfirAtIlKqVClJnjy5TJo0SQIDA42J1LjdEwDATLRwAwAAAABgAsZwAwAAAABgAgI3AAAAAAAmSNRjuMPDw+X27duSNm1asVgs9i4HAAAAAJDEqaoEBQVJ9uzZJVmyf27DTtSB+/bt2+Lu7m7vMgAAAAAAbxk/Pz/JmTPnP66TqAN32rRpReTVD+ri4mLnagAAAAAASV1gYKC4u7sbefSfJOrAbe1G7uLiQuAGAAAAACSY6AxrZtI0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ye1dQEIYkH6AvUtINKY/mm7vEgAAAAAgSaCF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gV0Dd548ecRisUT617t3b3uWBQAAAABAnCW354cfOXJEwsLCjMenT5+W2rVrS8uWLe1YFQAAAAAAcWfXwJ05c2abxxMnTpT8+fNL9erV7VQRAAAAAADxw66BO6IXL17It99+KwMHDhSLxRLlOiEhIRISEmI8DgwMTKjyAAAAAACIkf/MpGkbN26UgIAA6dy58xvXmTBhgri6uhr/3N3dE65AAAAAAABi4D8TuJcsWSI+Pj6SPXv2N67j6+srjx8/Nv75+fklYIUAAAAAAETff6JL+fXr12XXrl2yfv36f1zP0dFRHB0dE6gqAAAAAABi7z/Rwr106VJxc3OTBg0a2LsUAAAAAADihd0Dd3h4uCxdulQ6deokyZP/JxrcAQAAAACIM7sH7l27dsmNGzeka9eu9i4FAAAAAIB4Y/cm5Tp16oiq2rsMAAAAAADild1buAEAAAAASIrs3sKNpGlA+gH2LiHRmP5our1LAAAAAGACAjeQRHCRI/q4yAEAAICEQJdyAAAAAABMQOAGAAAAAMAEBG4AAAAAAExA4AYAAAAAwAQEbgAAAAAATEDgBgAAAADABARuAAAAAABMQOAGAAAAAMAEBG4AAAAAAExA4AYAAAAAwAQEbgAAAAAATEDgBgAAAADABARuAAAAAABMQOAGAAAAAMAEBG4AAAAAAExA4AYAAAAAwATJ7V0AACRWA9IPsHcJicb0R9PtXQIAAECCI3ADABINLnJEX3xd5GCbRx8XlgAAr6NLOQAAAAAAJqCFGwAA4D+EXgXRR68CAP91tHADAAAAAGACAjcAAAAAACYgcAMAAAAAYAICNwAAAAAAJiBwAwAAAABgAmYpBwAAwFuNmeGjj5nhgZihhRsAAAAAABPQwg0AAAAgQdGrIProVZC4EbgBAAAAIInjIkf0xedFDrqU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iBwAwAAAABgAgI3AAAAAAAmIHADAAAAAGACAjcAAAAAACYgcAMAAAAAYAICNwAAAAAAJrB74L5165Z06NBBMmbMKKlSpZKSJUvK0aNH7V0WAAAAAABxktyeH/7o0SPx8vKSGjVqyNatWyVz5sxy8eJFSZ8+vT3LAgAAAAAgzuwauL/44gtxd3eXpUuXGsvy5s1rx4oAAAAAAIgfdu1SvnnzZilfvry0bNlS3NzcpEyZMrJo0aI3rh8SEiKBgYE2/wAAAAAA+C+ya+C+cuWKzJs3TwoWLCjbt2+Xjz76SD7++GP5+uuvo1x/woQJ4urqavxzd3dP4IoBAAAAAIgeuwbu8PBwKVu2rIwfP17KlCkjH374oXzwwQcyf/78KNf39fWVx48fG//8/PwSuGIAAAAAAKLHroE7W7ZsUqxYMZtlRYsWlRs3bkS5vqOjo7i4uNj8AwAAAADgv8iugdvLy0vOnz9vs+zChQuSO3duO1UEAAAAAED8sGvgHjBggBw+fFjGjx8vly5dku+++04WLlwovXv3tmdZAAAAAADEmV0Dd4UKFWTDhg2ycuVKKVGihIwbN05mzJgh7du3t2dZAAAAAADEmV3vwy0i0rBhQ2nYsKG9ywAAAAAAIF7ZtYUbAAAAAICkis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jAroF7zJgxYrFYbP4VKVLEniUBAAAAABAvktu7gOLFi8uuXbuMx8mT270kAAAAAADizO7pNnny5JI1a9ZorRsSEiIhISHG48DAQLPKAgAAAAAgTuw+hvvixYuSPXt2yZcvn7Rv315u3LjxxnUnTJggrq6uxj93d/cErBQAAAAAgOiza+D29PSUZcuWybZt22TevHly9epV8fb2lqCgoCjX9/X1lcePHxv//Pz8ErhiAAAAAACix65dyn18fIz/L1WqlHh6ekru3LllzZo10q1bt0jrOzo6iqOjY0KWCAAAAABArNi9S3lE6dKlk0KFCsmlS5fsXQoAAAAAAHHynwrcwcHBcvnyZcmWLZu9SwEAAAAAIE7sGrgHDx4sv/zyi1y7dk0OHTokTZs2FQcHB2nbtq09ywIAAAAAIM7sOob75s2b0rZtW3nw4IFkzpxZqlatKocPH5bMmTPbsywAAAAAAOLMroF71apV9vx4AAAAAABM858aww0AAAAAQFJB4AYAAAAAwAQEbgAAAAAATEDgBgAAAADABARuAAAAAABMQOAGAAAAAMAEBG4AAAAAAExA4AYAAAAAwAQEbgAAAAAATEDgBgAAAADABARuAAAAAABMQOAGAAAAAMAEBG4AAAAAAExA4AYAAAAAwAQEbgAAAAAATEDgBgAAAADABARuAAAAAABMQOAGAAAAAMAEBG4AAAAAAExA4AYAAAAAwAQEbgAAAAAATEDgBgAAAADABARuAAAAAABMQOAGAAAAAMAEBG4AAAAAAExA4AYAAAAAwAQEbgAAAAAATEDgBgAAAADABARuAAAAAABMQOAGAAAAAMAEBG4AAAAAAEwQ48D97Nkzefr0qfH4+vXrMmPGDNmxY0e8FgYAAAAAQGIW48D93nvvyTfffCMiIgEBAeLp6SlTp06V9957T+bNmxfvBQIAAAAAkBjFOHAfP35cvL29RUTk+++/lyxZssj169flm2++kVmzZsV7gQAAAAAAJEYxDtxPnz6VtGnTiojIjh07pFmzZpIsWTKpVKmSXL9+Pd4LBAAAAAAgMYpx4C5QoIBs3LhR/Pz8ZPv27VKnTh0REbl37564uLjEe4EAAAAAACRGMQ7co0aNksGDB0uePHnE09NTKleuLCKvWrvLlCkT7wUCAAAAAJAYJY/pC1q0aCFVq1YVf39/8fDwMJa/++670rRp03gtDgAAAACAxCrGgVtEJGvWrJI1a1abZRUrVoyXggAAAAAASApiHLibNm0qFosl0nKLxSJOTk5SoEABadeunRQuXDheCgQAAAAAIDGK8RhuV1dX+fnnn+X48eNisVjEYrHIH3/8IT///LOEhobK6tWrxcPDQw4ePGhGvQAAAAAAJAoxbuHOmjWrtGvXTubMmSPJkr3K6+Hh4dKvXz9JmzatrFq1Snr27CnDhg2TAwcOxHvBAAAAAAAkBjFu4V6yZIn079/fCNsiIsmSJZO+ffvKwoULxWKxSJ8+feT06dPxWigAAAAAAIlJjAN3aGionDt3LtLyc+fOSVhYmIiIODk5RTnOGwAAAACAt0WMu5S///770q1bN/nf//4nFSpUEBGRI0eOyPjx46Vjx44iIvLLL79I8eLF47dSAAAAAAASkRgH7unTp0uWLFlk0qRJcvfuXRERyZIliwwYMECGDRsmIiJ16tSRevXqxW+lAAAAAAAkIjEO3A4ODjJ8+HAZPny4BAYGioiIi4uLzTq5cuWKn+oAAAAAAEikYhy4I3o9aAMAAAAAgFdiPGna3bt35f3335fs2bNL8uTJxcHBweYfAAAAAACIRQt3586d5caNGzJy5EjJli0bs5EDAAAAABCFGAfuAwcOyP79+6V06dImlAMAAAAAQNIQ4y7l7u7uoqpm1AIAAAAAQJIR48A9Y8YM+eSTT+TatWsmlAMAAAAAQNIQ4y7lrVu3lqdPn0r+/PnF2dlZUqRIYfP8w4cP4604AAAAAAASqxgH7hkzZphQBgAAAAAASUuMA3enTp3MqAMAAAAAgCQlWoE7MDBQXFxcjP//J9b1AAAAAAB4m0UrcKdPn178/f3Fzc1N0qVLF+W9t1VVLBaLhIWFxXuRAAAAAAAkNtEK3D///LNkyJBBRET27NljakEAAAAAACQF0Qrc1atXN/4/b9684u7uHqmVW1XFz88vfqsDAAAAACCRivF9uPPmzSt///13pOUPHz6UvHnzxktRAAAAAAAkdjEO3Nax2q8LDg4WJyeneCkKAAAAAIDELtq3BRs4cKCIiFgsFhk5cqQ4Ozsbz4WFhclvv/0mpUuXjvcCAQAAAABIjKIduP/44w8RedXCferUKUmZMqXxXMqUKcXDw0MGDx4c/xUCAAAAAJAIRTtwW2cn79Kli8ycOZP7bQMAAAAA8A+iHbitli5dakYdAAAAAAAkKTEO3CIiR48elTVr1siNGzfkxYsXNs+tX78+XgoDAAAAACAxi/Es5atWrZIqVarI2bNnZcOGDfLy5Uv566+/5OeffxZXV1czagQAAAAAINGJceAeP368TJ8+XX744QdJmTKlzJw5U86dOyetWrWSXLlyxbqQiRMnisVikf79+8f6PQAAAAAA+K+IceC+fPmyNGjQQERezU7+5MkTsVgsMmDAAFm4cGGsijhy5IgsWLBASpUqFavXAwAAAADwXxPjwJ0+fXoJCgoSEZEcOXLI6dOnRUQkICBAnj59GuMCgoODpX379rJo0SJJnz59jF8PAAAAAMB/UYwDd7Vq1WTnzp0iItKyZUvp16+ffPDBB9K2bVt59913Y1xA7969pUGDBlKrVq1/XTckJEQCAwNt/gEAAAAA8F8U41nK58yZI8+fPxcRkeHDh0uKFCnk0KFD0rx5cxkxYkSM3mvVqlVy/PhxOXLkSLTWnzBhgowdOzamJQMAAAAAkOBiFLhDQ0Nly5YtUrduXRERSZYsmXzyySex+mA/Pz/p16+f7Ny5U5ycnKL1Gl9fXxk4cKDxODAwUNzd3WP1+QAAAAAAmClGgTt58uTSs2dPOXv2bJw/+NixY3Lv3j0pW7assSwsLEz27dsnc+bMkZCQEHFwcLB5jaOjozg6Osb5swEAAAAAMFuMu5RXrFhRTpw4Iblz547TB7/77rty6tQpm2VdunSRIkWKyLBhwyKFbQAAAAAAEpMYB+5evXrJwIEDxc/PT8qVKyepU6e2eT66t/ZKmzatlChRwmZZ6tSpJWPGjJGWAwAAAACQ2MQ4cLdp00ZERD7++GNjmcViEVUVi8UiYWFh8VcdAAAAAACJVIwD99WrV82oQ0RE9u7da9p7AwAAAACQkGIcuOM6dhsAAAAAgLdBMnsXAAAAAABAUkTgBgAAAADABARuAAAAAABMQOAGAAAAAMAEsQrcAQEBsnjxYvH19ZWHDx+KiMjx48fl1q1b8VocAAAAAACJVYxnKT958qTUqlVLXF1d5dq1a/LBBx9IhgwZZP369XLjxg355ptvzKgTAAAAAIBEJcYt3AMHDpTOnTvLxYsXxcnJyVhev3592bdvX7wWBwAAAABAYhXjwH3kyBHp0aNHpOU5cuSQO3fuxEtRAAAAAAAkdjEO3I6OjhIYGBhp+YULFyRz5szxUhQAAAAAAIldjAN348aN5dNPP5WXL1+KiIjFYpEbN27IsGHDpHnz5vFeIAAAAAAAiVGMA/fUqVMlODhY3Nzc5NmzZ1K9enUpUKCApE2bVj7//HMzagQAAAAAINGJ8Szlrq6usnPnTjlw4ICcPHlSgoODpWzZslKrVi0z6gMAAAAAIFGKceC2qlq1qlStWjU+awEAAAAAIMmIceCeNWtWlMstFos4OTlJgQIFpFq1auLg4BDn4gAAAAAASKxiHLinT58uf//9tzx9+lTSp08vIiKPHj0SZ2dnSZMmjdy7d0/y5csne/bsEXd393gvGAAAAACAxCDGk6aNHz9eKlSoIBcvXpQHDx7IgwcP5MKFC+Lp6SkzZ86UGzduSNasWWXAgAFm1AsAAAAAQKIQ4xbuESNGyLp16yR//vzGsgIFCsiUKVOkefPmcuXKFZk0aRK3CAMAAAAAvNVi3MLt7+8voaGhkZaHhobKnTt3REQke/bsEhQUFPfqAAAAAABIpGIcuGvUqCE9evSQP/74w1j2xx9/yEcffSQ1a9YUEZFTp05J3rx5469KAAAAAAASmRgH7iVLlkiGDBmkXLly4ujoKI6OjlK+fHnJkCGDLFmyRERE0qRJI1OnTo33YgEAAAAASCxiPIY7a9assnPnTjl37pxcuHBBREQKFy4shQsXNtapUaNG/FUIAAAAAEAiFOPAbVWkSBEpUqRIfNYCAAAAAECSEavAffPmTdm8ebPcuHFDXrx4YfPctGnT4qUwAAAAAAASsxgH7t27d0vjxo0lX758cu7cOSlRooRcu3ZNVFXKli1rRo0AAAAAACQ6MZ40zdfXVwYPHiynTp0SJycnWbdunfj5+Un16tWlZcuWZtQIAAAAAECiE+PAffbsWenYsaOIiCRPnlyePXsmadKkkU8//VS++OKLeC8QAAAAAIDEKMaBO3Xq1Ma47WzZssnly5eN5+7fvx9/lQEAAAAAkIjFeAx3pUqV5MCBA1K0aFGpX7++DBo0SE6dOiXr16+XSpUqmVEjAAAAAACJTowD97Rp0yQ4OFhERMaOHSvBwcGyevVqKViwIDOUAwAAAADw/8UocIeFhcnNmzelVKlSIvKqe/n8+fNNKQwAAAAAgMQsRmO4HRwcpE6dOvLo0SOz6gEAAAAAIEmI8aRpJUqUkCtXrphRCwAAAAAASUaMA/dnn30mgwcPli1btoi/v78EBgba/AMAAAAAALGYNK1+/foiItK4cWOxWCzGclUVi8UiYWFh8VcdAAAAAACJVIwD9549e8yoAwAAAACAJCXGgbt69epm1AEAAAAAQJIS4zHcIiL79++XDh06SJUqVeTWrVsiIrJ8+XI5cOBAvBYHAAAAAEBiFePAvW7dOqlbt66kSpVKjh8/LiEhISIi8vjxYxk/fny8FwgAAAAAQGIUq1nK58+fL4sWLZIUKVIYy728vOT48ePxWhwAAAAAAIlVjAP3+fPnpVq1apGWu7q6SkBAQHzUBAAAAABAohfjwJ01a1a5dOlSpOUHDhyQfPnyxUtRAAAAAAAkdjEO3B988IH069dPfvvtN7FYLHL79m1ZsWKFDB48WD766CMzagQAAAAAINGJ8W3BPvnkEwkPD5d3331Xnj59KtWqVRNHR0cZPHiw9O3b14waAQAAAABIdGIcuC0WiwwfPlyGDBkily5dkuDgYClWrJikSZPGjPoAAAAAAEiUYtyl/Ntvv5WnT59KypQppVixYlKxYkXCNgAAAAAAr4lx4B4wYIC4ublJu3bt5KeffpKwsDAz6gIAAAAAIFGLceD29/eXVatWicVikVatWkm2bNmkd+/ecujQITPqAwAAAAAgUYpx4E6ePLk0bNhQVqxYIffu3ZPp06fLtWvXpEaNGpI/f34zagQAAAAAINGJ8aRpETk7O0vdunXl0aNHcv36dTl79mx81QUAAAAAQKIW4xZuEZGnT5/KihUrpH79+pIjRw6ZMWOGNG3aVP7666/4rg8AAAAAgEQpxi3cbdq0kS1btoizs7O0atVKRo4cKZUrVzajNgAAAAAAEq0YB24HBwdZs2aN1K1bVxwcHGyeO336tJQoUSLeigMAAAAAILGKceBesWKFzeOgoCBZuXKlLF68WI4dO8ZtwgAAAAAAkFiO4RYR2bdvn3Tq1EmyZcsmU6ZMkZo1a8rhw4fjszYAAAAAABKtGLVw37lzR5YtWyZLliyRwMBAadWqlYSEhMjGjRulWLFiZtUIAAAAAECiE+0W7kaNGknhwoXl5MmTMmPGDLl9+7bMnj3bzNoAAAAAAEi0ot3CvXXrVvn444/lo48+koIFC5pZEwAAAAAAiV60W7gPHDggQUFBUq5cOfH09JQ5c+bI/fv3zawNAAAAAIBEK9qBu1KlSrJo0SLx9/eXHj16yKpVqyR79uwSHh4uO3fulKCgIDPrBAAAAAAgUYnxLOWpU6eWrl27yoEDB+TUqVMyaNAgmThxori5uUnjxo3NqBEAAAAAgEQn1rcFExEpXLiwTJo0SW7evCkrV66Mr5oAAAAAAEj04hS4rRwcHKRJkyayefPm+Hg7AAAAAAASvXgJ3AAAAAAAwBaBGwAAAAAAExC4AQAAAAAwAYEbAAAAAAATELgBAAAAADABgRsAAAAAABPYNXDPmzdPSpUqJS4uLuLi4iKVK1eWrVu32rMkAAAAAADihV0Dd86cOWXixIly7NgxOXr0qNSsWVPee+89+euvv+xZFgAAAAAAcZbcnh/eqFEjm8eff/65zJs3Tw4fPizFixePtH5ISIiEhIQYjwMDA02vEQAAAACA2PjPjOEOCwuTVatWyZMnT6Ry5cpRrjNhwgRxdXU1/rm7uydwlQAAAAAARI/dA/epU6ckTZo04ujoKD179pQNGzZIsWLFolzX19dXHj9+bPzz8/NL4GoBAAAAAIgeu3YpFxEpXLiwnDhxQh4/fizff/+9dOrUSX755ZcoQ7ejo6M4OjraoUoAAAAAAGLG7oE7ZcqUUqBAARERKVeunBw5ckRmzpwpCxYssHNlAAAAAADEnt27lL8uPDzcZmI0AAAAAAASI7u2cPv6+oqPj4/kypVLgoKC5LvvvpO9e/fK9u3b7VkWAAAAAABxZtfAfe/ePenYsaP4+/uLq6urlCpVSrZv3y61a9e2Z1kAAAAAAMSZXQP3kiVL7PnxAAAAAACY5j83hhsAAAAAgKS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kI3AAAAAAAmIDADQAAAACACQjcAAAAAACYgMANAAAAAIAJCNwAAAAAAJiAwA0AAAAAgAnsGrgnTJggFSpUkLRp04qbm5s0adJEzp8/b8+SAAAAAACIF3YN3L/88ov07t1bDh8+LDt37pSXL19KnTp15MmTJ/YsCwAAAACAOEtuzw/ftm2bzeNly5aJm5ubHDt2TKpVq2anqgAAAAAAiDu7Bu7XPX78WEREMmTIEOXzISEhEhISYjwODAxMkLoAAAAAAIip/8ykaeHh4dK/f3/x8vKSEiVKRLnOhAkTxNXV1fjn7u6ewFUCAAAAABA9/5nA3bt3bzl9+rSsWrXqjev4+vrK48ePjX9+fn4JWCEAAAAAANH3n+hS3qdPH9myZYvs27dPcubM+cb1HB0dxdHRMQErAwAAAAAgduwauFVV+vbtKxs2bJC9e/dK3rx57VkOAAAAAADxxq6Bu3fv3vLdd9/Jpk2bJG3atHLnzh0REXF1dZVUqVLZszQAAAAAAOLErmO4582bJ48fP5Z33nlHsmXLZvxbvXq1PcsCAAAAACDO7N6lHAAAAACApOg/M0s5AAAAAABJC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2DVw79u3Txo1aiTZs2cXi8UiGzdutGc5AAAAAADEG7sG7idPnoiHh4fMnTvXnmUAAAAAABDvktvzw318fMTHx8eeJQAAAAAAYAq7Bu6YCgkJkZCQEONxYGCgHasBAAAAAODNEtWkaRMmTBBXV1fjn7u7u71LAgAAAAAgSokqcPv6+srjx4+Nf35+fvYuCQAAAACAKCWqLuWOjo7i6Oho7zIAAAAAAPhXiaqFGwAAAACAxMKuLdzBwcFy6dIl4/HVq1flxIkTkiFDBsmVK5cdKwMAAAAAIG7sGriPHj0qNWrUMB4PHDhQREQ6deoky5Yts1NVAAAAAADEnV0D9zvvvCOqas8SAAAAAAAwBWO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ABgRsAAAAAABMQuAEAAAAAMAGBGwAAAAAAExC4AQAAAAAwAYEbAAAAAAATELgBAAAAADDBfyJwz507V/LkySNOTk7i6ekpv//+u71LAgAAAAAgTuweuFevXi0DBw6U0aNHy/Hjx8XDw0Pq1q0r9+7ds3dpAAAAAADEmt0D97Rp0+SDDz6QLl26SLFixWT+/Pni7OwsX331lb1LAwAAAAAg1pLb88NfvHghx44dE19fX2NZsmTJpFatWvLrr79GWj8kJERCQkKMx48fPxYRkcDAwH/8nBAN+cfn8X/+bVtGF9s8+tjmCY9tnvDY5gmPbZ7w2OYJj22e8NjmCY9tnvD+bZtbn1fVf30vi0ZnLZPcvn1bcuTIIYcOHZLKlSsby4cOHSq//PKL/PbbbzbrjxkzRsaOHZvQZQIAAAAAYMPPz09y5sz5j+vYtYU7pnx9fWXgwIHG4/DwcHn48KFkzJhRLBaLHSuLucDAQHF3dxc/Pz9xcXGxdzlvBbZ5wmObJzy2ecJjmyc8tnnCY5snPLZ5wmObJ7zEus1VVYKCgiR79uz/uq5dA3emTJnEwcFB7t69a7P87t27kjVr1kjrOzo6iqOjo82ydOnSmVmi6VxcXBLVzpUUsM0THts84bHNEx7bPOGxzRMe2zzhsc0THts84SXGbe7q6hqt9ew6aVrKlCmlXLlysnv3bmNZeHi47N6926aLOQAAAAAAiY3du5QPHDhQOnXqJOXLl5eKFSvKjBkz5MmTJ9KlSxd7lwYAAAAAQKzZPXC3bt1a/v77bxk1apTcuXNHSpcuLdu2bZMsWbLYuzRTOTo6yujRoyN1kYd52OYJj22e8NjmCY9tnvDY5gmPbZ7w2OYJj22e8N6GbW7XWcoBAAAAAEiq7DqGGwAAAACApIrADQAAAACACQjcAAAAAACYgMANAADwFnr+/Lm9SwCAJI/AHY8uXrxo7xIAAAD+VZ8+fWTBggUSFBRk71IAIEkjcMeT9evXS8uWLWXDhg32LuWtEB4ebu8SgARhvZGEqgo3lQAQX27evCnz5s2TNWvWELoTkPU4/vLlSztXAiQMzl0I3PEmXbp0kidPHpkzZ45s2rTJ3uUkecmSJZNbt27Jo0ePRERk8+bNMm7cODtXlfRZD5pPnjyRgIAADqImCw8PF4vFYu8y3jpR7dfs6+Zi+yYc6wXrjRs3ipeXl0yaNElWr15N6E4AqioWi0X27Nkj8+fPlytXrti7pLcKx5mEEfFcUUQ4jxECd5z98MMPIiJSs2ZNGTx4sKRLl06mT59O6DbZ8+fPpWbNmtKxY0dZunSpNGnSRAoVKmTvspIsa+uqxWKRH374QVq3bi2lS5eWbt26yezZs+1dXpIUHh4uyZK9OkTPnj1bWrZsKU2aNJHRo0fLixcv7Fxd0mXdz7dv3y7dunWT7t27y44dOzhhMJF1mx85ckTmzp0rixcvln379tm7rCQrWbJkEhYWJiIiS5YskSpVqsjkyZMJ3Saz7ufr1q2T9957Tx48eGD8HmCO13tDchxPGBaLRX788Udp27at1KpVS77++mvx9/e3d1l2ReCOg2PHjknfvn2lQ4cOIiJStWpV6d+/v2TMmJHQbTInJyfZtWuX7N+/X3r27Clz5syR1q1b27usJMfa5c1isRgH0NatW0u1atVkwYIFEh4eLr6+vvLLL7/YudKkxxq2fX195dNPPxV3d3fJnj27zJw5U+rVqyeXLl2yc4VJk8VikW3btknTpk3l4cOHcunSJalXr57MmzfP3qUlWdYQUrt2bfn2229l+vTpUrNmTfn000/tXVqSYw0gDg4OxrKlS5eKp6cnLd0ms1gscujQIenRo4fMnj1bxowZIwULFhQRkcDAQDtXlzRZv0dHjx4tCxcutHM1b49Dhw5J8+bNpXDhwuLg4CDTp0+XcePGybVr1+xdmv0oYu3Ro0c6a9YsLV++vHbs2NFYvm/fPm3WrJlWr15dN27caMcKk46wsDDj/8PDw1VV9dq1a2qxWDRVqlTaqlUrffjwob3KS5J69+6tEydO1PDwcA0PD9fHjx/re++9pxMnTlRV1YCAAM2WLZv269fPvoUmIS9fvrR5fPLkSc2VK5fu3LnTWHbjxg3Nmzev+vj4JHR5b4X79+/rokWL9Msvv1RV1eDgYJ08ebImS5ZMZ82aZefqkqZz585plixZdN68eRoaGqr37t3TJUuWaMqUKfWzzz6zd3lJRsTv0aNHj+qRI0d03759xrLOnTtrwYIFddGiRRoYGKiq//d9i/gxe/ZsrVmzpqqqPnv2TDdv3qxNmjTR+vXr6xdffGHn6pKOiPv62rVrNVeuXHro0CE7VvT2uHbtmo4ePVqnTp1qLJs5c6ZWrlxZP/zwQ7169ar9irMjWrhjYfjw4fLrr79KunTppFu3btK5c2c5efKkdOrUSUREvL29aemOZ8mSJRM/Pz/ZuXOnWCwWWb16tezatUsuXLggJ06ckJ9//lm6detmjOlG3CxevFi+/vprqVOnjtG6nSpVKrlz546UL19e/Pz8pHjx4tKwYUOZMWOGiLwaXnH06FH7Fp6I1atXTw4ePGiz7MmTJ/LixQujFeTly5fi7u4uW7ZskQMHDsjq1avtUWqSde7cOcmcObN88cUXkiFDBhERSZ06tQwaNEgmTZok/fr1k7lz59q5ysRt+fLlcuvWLZtlf//9t6RPn16aNGkiDg4OkjlzZunatavMnj1bPv/8c/n999/tVG3SoapGa9/w4cOlU6dO0r59e2nfvr106dJFRF61dHt5ecmUKVNkzZo1EhgYSBfcONL/P5bVz8/PeOzv7y8zZ86U9957TxYuXCiqKoUKFZL58+fLn3/+ac9ykwzrfrtnzx7ZvXu39O/fXypXrmz8PujKb47z589LmzZtZNmyZZI6dWpj+ccffyxt2rSRkydPyqRJk97KuQsI3DF079498ff3lzRp0oiIiLOzs3To0EG6d+/+xtA9e/ZsWbNmjT3LTvSePn0qvr6+MmbMGBk5cqS0bdtWHBwcpECBAlKoUCHZtm2b7N+/Xz744AMjdM+YMUMmTJhg58oTpxMnToi3t7eUKVNGNm3aJJs2bRKLxSJp0qSRAwcOSI0aNcTHx0cWLFggIiL+/v6ydu1auXDhApOSxFLJkiWlcuXKIvJ/3T5z5colwcHBsmPHDhERSZEihYSHh0u2bNkkZ86cdEOMZ1mzZpVBgwbJ9evX5e7duyLyfxPXDRo0SKZNmyZ9+/ala2IsPX78WPr16yctWrSwGc+XIkUKuXDhgly9elVE/i+k1KtXT7JkySI3btywS71JiTWATJ48WRYsWCCLFy+WU6dOSZcuXeTrr7+WX3/9VURehe4qVarIoEGDGCoUR9Zjx969e6VNmzYSHh4u77//vpQsWVJWrFghuXLlkqFDh8rGjRulc+fO4urqahNSEHPnz58XkVf7+4kTJ+TDDz+U5cuXS3BwsLFc5NWQivv378s333zz1o8tjk+FCxeWatWqydOnT2X37t3y8OFD47mPP/5YOnToIHv27JFZs2ZJaGioHSu1Azu2ridaz58/V1XVnTt36v79+1X1VffaOXPmaOnSpW26l+/fv19r1aqlDRs21KCgILvUm1QcPXpUK1asqBaLRQcPHmwst3YdOnr0qLq5uWnZsmW1ZcuWmipVKj1x4oS9yk2Udu/eraqq33//vWbKlEk7deqkFotFV61apaqqy5YtU4vFou+8847N6/73v/9poUKF3tquQnERseubquoXX3yha9eu1adPn6qqav/+/bVChQq6Zs0aY51nz55pqVKldMmSJQla69vg77//1kGDBqmDg4Nu2LBBVf+vW214eLjOmTNHz5w5Y8cKE7fLly9roUKF1MvLS2/duqWqqo8fP1YfHx9t3bq1njp1ylj36dOnWrp0af3222/tVW6SEhYWpu3bt9evvvpKVVXXrVun6dKl0/nz56uq2pyjfPbZZxoaGmqXOhOz+fPnq6+vr82y1atXa/369Y3HL1++1L///ttmnREjRmipUqX07t27CVJnUnTs2DH18PDQ8ePHG8tWrVqlRYsW1QoVKujvv/9us/769evVYrHowoULE7rUJONNQ06GDx+uJUuW1FGjRkXa1xcsWPBWnisSuGMpODhYW7durSlTptSDBw+q6ptD96FDh9TPz89epSYZDx48UG9vb/Xw8NA6derojz/+aDxnPTG4fv26tm3bVrt166YnT560V6mJUr9+/dTZ2VkfPHigqqotW7ZUi8WiLVu2NNYJDQ3VsWPHqsVi0X79+umAAQO0a9eu6uLion/88YedKk/cXg/crVq10tSpU+sPP/ygqqqnTp3S999/XwsUKKADBw7U2bNn67vvvqslS5bkhDgOrCcKFy5c0BMnThjHcdVXx/J+/fqpg4ODMQ8HY1njJjw83NjXL126pLlz59bGjRsboXvFihXq5eWlzZo10927d+u5c+d02LBhmiVLFr127Zo9S08ynj59qvny5dPVq1frnj17NE2aNDpv3jxVVX3x4oWOGDHCOO5YcYyJvqCgIB04cKDmz5/fJvRNnDhR69Spo6qRjyObN2/WAQMGaLp06fgOjSM/Pz/t1q2benl5GXPNqKquXLlSy5Qpo506dYq0jVetWhVp7hREj3Vf/vXXX/WLL77QadOm6fr1643nP/nkEy1TpoyOHDkyUuh+GxG44+DPP//UDh06aKZMmfTAgQOq+n+hu3z58tq0aVM7V5j0/P3333ro0CFt3Lix1qhRwyZ0W4WHh+uLFy/sUF3idfz4cc2XL58xqcjvv/+utWvX1vfee0/d3d11woQJxrovXrzQZcuWab169bRmzZr60Ucf6V9//WWv0hO1iCdfgwcP1oEDB6qqaps2bTRdunS6adMmVVW9ePGiTp06VfPnz681atTQVq1aGfs4J8QxZ93uGzZs0IIFC2rBggXVzc1Nu3Xrpk+ePFHVV62u/fr101SpUunq1avtWW6SEHGb9+zZUz09PdVisWiNGjX03r17qvrqxLhx48ZqsVi0WLFimi9fPj1+/Lg9y060Xr+QZzV8+HCtU6eOOjs766JFi4zld+/eVR8fH2OyQMSOn5+fjh49WosUKaLjxo1TVdWpU6dqw4YNVfX/fi9hYWH6/PlzHTBggNauXdumZwdiznp8uXXrlvbq1Us9PT1tQvc333yj5cqV086dO0fZ85HQHTvr1q3TtGnTao0aNbR06dKaMmVK7dGjh/H80KFDtWLFijpw4EC9f/++HSu1PwJ3NFn/mIODg226Xf3111/apk0bm9D9+PFjnTx5slarVs24eo+Ys25zf39/vXjxotHyqqq6a9cubdy4sdaqVcsI3WPGjNFx48a98UQDb+bn56cZMmTQRYsW6Y4dOzRXrlx68OBBffTokY4ZM0Zz5Mhhc8VeVY0uz3xRxU7EsL1jxw4tUaKEMURF9VUPA1dXVyN0q6qGhITYXExi28fetm3bNG3atDp//ny9f/++rl27Vi0Wi7Zv314fPXqkqqqBgYHarVs3zZQpE0OC4sHu3bvV0dFR582bpzt37tTvvvtOc+XKpVWqVDFCd0hIiJ48eVJPnTpF99pYinhsOXv2rE2Y27x5s+bOnVtr1aqlly5dUtVX37H169fXKlWqcAEvHty8eVNHjhyphQsX1mnTpuny5cu1f//+euHCBfX399fg4GC9d++e3rhxQ589e2YcbxA31v3+5s2bUYbu5cuXa8WKFfW9997TCxcu2KvMJOPSpUuaI0cOnTNnjqq+anDcuHGjuri46EcffWSs17dvX61evbpxjH9bEbhjYOPGjVqpUiWtUqWKDh061Fh+9uxZI3RbuyU+fvyY21TFgfXAuXHjRq1QoYJmyZJF69atq6NGjTLW2b17t7Zo0ULz5cuntWvX1uTJk+uRI0fsVXKi9vTpU505c6ZmzpxZLRaLTbegW7du6dixYzVnzpw2odsa/OhqGzebNm3Sbt26Ga3bz549M55r2bKlpk+fXjdv3mxc4LBiu8few4cPtXPnzkbPDeut1po2baoZM2bU5s2bGxf4goKC9M6dO/YsN8kYNWqU0bXW6syZM+ru7q41a9bkAnUcDR482AjRqqrDhg3TbNmyaZYsWbRChQp67tw5VVVdunSpFi5cWIsVK6YVKlTQihUrarly5eg1E4+uX7+uI0eO1KJFi6qzs7O6urpqoUKF1M3NTbNnz67ZsmXTAgUKcGyJZ/8WuhcsWKBdu3alYSYWrLeItTpy5IgWKFAg0pCfdevWaapUqXTr1q3Gsrc9bKsSuKPtyJEjmilTJh08eLAOHTpUXV1dtWnTpsa9Ks+ePavt27dXi8Wihw8ftnO1ScOPP/6oqVOn1qlTp+qpU6d08ODBmjFjRu3du7exzpEjR3TOnDnap08fJjKKoWnTptl8EVknREuXLl2kybhu3bqln376qebJk0dHjhyZ0KUmWQ8ePNDKlStrqlSptEmTJsZy68SMqq+6l1ssFpvWb8RNSEiILl26VC9evKh///23enh46AcffKCqryY9slgs2qhRIw0ICLBzpUlLz549tUyZMsZjaw+NRYsWqcVi0apVq6q/v7+9ykvUHj58qJkzZ9by5cvrjRs3dNOmTZovXz7dtGmTbtu2Tb29vdXd3d2YOOrw4cO6bNkyHTVqlK5cudII2fSaibmIvfHu3r1rXBy9evWqjhw5Uj08PLRx48b64MEDvXjxov7222965swZvXHjhj3LTtReD8wRg+C/hW7rvk7o/nfWbRQSEmIss14YPXv2rKZIkSLS0M47d+5ogQIFdOnSpQlWZ2JA4H6D16/kHD16VD/99FObx5kzZ9b33nvPCN2nT5/Wbt266fnz5xO83qTmzp076uXlpTNnzlTVVycTOXLk0CpVqmjBggVtQrcqrX0xERYWpoGBgTp06FCbfXXJkiU6b948HTNmjGbPnt3oJmR1+/ZtHTZsmBYvXlzv37/PNo+FiLNdW126dEnfe+89zZMnjy5btsxYHvELbsSIEZwIx0FU+6r1osayZcvUy8vLmNhy+fLl6u3trYUKFeKEOJ4dOHBAs2TJogsWLLBZvmnTJq1Vq5aWKVPmrZy9Nr7cvn1bS5UqpVWqVNF58+bpjBkzjOdCQ0O1Ro0aNqH7dbRsx9769es1b968Wrx4cS1btqxeuXJFVV/1nhk1apQWLFhQp06daucqk569e/dGufz10F2pUiWdPn16pOfx765du6YDBw7UR48e6bp16zR16tR69epVDQ4O1hYtWmjjxo31t99+M9YPDQ1VT09PZn9/DYH7Dax/jAcOHNAFCxZos2bNdMiQITbrHD16VDNlyqTNmzfXx48fq6oyWVccWLf59evXNTw8XGfOnKmnT59Wf39/LVy4sH700UcaGBiobdu2VScnJ+3UqZN9C06kIo6VVH21j0+aNMl4/uLFi/rJJ59ojhw5dO7cuTav9ff3Z7bJWIp4Nf3mzZsaFBRkHDcuXLigPj4+WrNmTeMWbKq2Ld2qtD7FhvW4cuTIEV2yZIkePHjQpnvbJ598osWLF7d5PH78eJsLHogZ6zY/c+aMbt26Va9evaqhoaH6+PFj7dWrlxEIVV8dh3x9fbV///5s81iKGB6sodtiseigQYNsng8LC9OaNWtqvnz5dN++fXapNSmxbtdz585phgwZdOrUqbpo0SKtU6eOZsiQwejt6Ofnp2PGjFE3NzedPHmyPUtOUv7880+1WCy6bdu2KJ+3/n78/Py0R48eWrNmTYYdxoJ1CErdunXVyclJv/nmG+O5zZs3a/Xq1dXHx0fXrl2rJ06c0CFDhmimTJmMi054hcD9D7Zs2aIWi0UrVqyoTk5OWrJkyUi3mjp27Jgx0Q5XzOJu/fr1WrFiRT137pyxPcePH290x1JVnTRpkpYoUUJr166tt2/ftme5ic6qVau0cOHCevr0aVV9NV74448/1qJFixozqqq+anW1hm7riTHix8iRI7V48eJatGhR9fb21l9//VVVX4XuevXqaa1atZgVO55t3LhR06RJowUKFNAcOXJo9+7djSEoR44cUScnJ61WrZr6+Pioi4sLMwbHA+s9nnPnzq1p06bVCRMm6KNHj/T69evap08fzZQpkxYqVEgrVqyoLi4uUc4cjH8X8UKe9WLorVu3tHLlylqkSBFjTHfE0F2yZElt3rx5whebBB04cEB/+uknm/llAgICtEWLFpohQwaj5e/69es6fvx4mzH2iJs7d+5o3bp1jbllouqhYd3vr1y5om5ubjat3PhnETPN//73P+OuEq/PtbFlyxZt166dpkyZUosUKaKFCxfm7hJRIHC/JuJYnPbt2+tXX32lgYGBeurUKc2cObPWrVvXmHjE6sSJE3QjjwPrNr97965Wr1490m1JunbtqlWrVjUeDxgwQD/77DPGV8bCpk2btHbt2url5WWE7tu3b+ugQYPU09NTx44da6x76dIlHT58uDo5OenixYvtVXKiF/FL6+uvv9b06dPrN998o9OnT9eWLVuqo6OjMUnd2bNntUGDBurh4aG7du2yV8lJRnh4uIaEhGi7du102bJl+vLlS503b56+88472qxZMyNY//zzz9q8eXPt0aMHYTsOIp7cenl56Zdffql37tzRsWPHaoECBXTo0KH64MEDffbsmR4/flx9fX112rRpkb5TET0Rw/aUKVO0Z8+exonurVu3tGTJklquXDljUqOIQ1roPh53T58+VS8vL7VYLNq6dWub5wICArR58+aaJUsW4w42bPPYe9N46ylTpqiLi8s/zv1gfW39+vVtznEQPevWrdN27drpkCFDtEKFCtqjRw89e/aszTovX77Uq1ev6oULF+gF+QYE7igcOHBAGzZsqN7e3jYt2levXtVMmTJpnTp1uKVAHETVE2Dbtm3atWtXbdq0qTGW0vrltHDhQi1btqy2b99eP/jgA02bNq1evHgxQWtOSrZt26b16tVTT09PY//29/fX/v37RwrdFy5c0LFjx7K/x4Pt27drr169bMavhoSEaP/+/dXR0dFocT1z5owOGjSICV3iwHqMuX//vj579kzbtWunf/75p/H88uXLjdBtvYf8y5cv6bIfDw4ePKjjxo3TTp062cysP2XKFC1YsKAOHTo00qy2iJuhQ4dqpkyZdNWqVTZj4G/duqUlSpTQ8uXL6/Xr1yO9jgAYd2fOnNEmTZpo1qxZI13YCAgI0Nq1a2vevHn12bNn9IKMB2fPnrW5n/PTp0/V29tbx4wZo2FhYW/cxtu2bdMCBQrQOBZDv//+u1osFmN44fz587VMmTLao0cPmwulTFr87wjcUTh37pwWLFhQHRwcdPny5TbPXb16VbNly6aenp6EvliwhoiAgAC9fPmy3rx5U1Vf3YfYYrGog4NDpFneb9++rePGjdOaNWtq7dq1bU6cEX0RA9z27du1bt26bwzdn332mbEu8xLE3cGDB9XDw0PTpUtnTIxmPTl4/PixVq1aVYcMGRIp8HFCHHvr16/XwoULa4kSJTRXrlyRurh9++23WqtWLa1Vq1akq/WIvX79+qnFYtECBQpE6no4ZcoULV68uPbp0yfKAIiY2717t+bNm9doRbWyBg/rmG53d3duQRVHUYW5sLAwvXDhgnp5eWm+fPmMYW7WdR8/fmw0IiBufvrpJ02RIoU2aNBAFy9ebMxxMmLECPX09DTWi+r39OTJE34PMXTq1ClduHChze1gVV+F7nLlyumHH36ov/32m44dO1bTpUtHr9N/QeB+TcQucR4eHlqzZs1IsyBeuXJFCxQowAlDDFkD3+nTp7VixYqaJ08eTZUqlY4YMUJVX/UsSJYsmXbs2DHS2GxrEHny5EnCFp1ERJzcxbptt2/frj4+PpFC96BBg7RQoUL6xRdf2K3epCYsLEwnTZqk7u7u6u3tbVyht/5eGjZsqF27drVniUmCdXteunRJXV1ddeLEiTpkyBD18PDQUqVKGcMorBYvXqyNGjXiRCyejR07VjNmzKgTJkyI1L1w3LhxWqFCBb17966dqktali1bpkWLFjXmOFH9v78D68VSPz8/bd++PRfw4iDiRLqffvqpDhs2zGbYz6VLl7RKlSqaL18+o3szLdpxE1Uvr3Xr1umoUaPU2dlZ69WrpxMmTNArV65opkyZIg1H/Kf3wT+7ceOGVqxYUdOmTWs0wESc1HLx4sXq6emp+fLlU3d3d5tZyhG1tz5wRxw/fPXqVQ0JCTHC3blz57REiRJar169SKGbrocxY/2i//PPPzV16tTar18/Xblypfbv318tFotOmzZNVVV/+OEHTZYsmfbu3dvmajwnCrFn3cfXr1+v+fPn11mzZhknZ1u3bo0Uum/duqW+vr7cnieW3vTlHhYWplOnTtWyZctq586dNTg4WFVfHUsqVaqk/fr1S8Aqk65ffvlFly1bpqNHjzaWbdu2TevXr6+VKlUyupBbWWeKR8xZjy0vX76MNKP+gAEDNE+ePDp9+nSbLqCqahMOEX1RBbh58+Zp4cKFjW0a8Zama9eujXQLML5LY2/dunWaKVMmrV27trZo0UItFosuXLjQOOZfunRJq1WrpunSpaM3QRxF/B69cOGC/vrrrxoYGGgsP3funI4bN049PDw0f/78mjlzZm3cuDFd9+NJUFCQTp06VQsUKKDe3t7G8oih++TJk7p//34aH6PprQ7c1j/KjRs3qoeHh+bKlUtLly6t8+bNMw6W1tDdsGFD3blzZ6TXIvpOnz6tzs7OOnToUJvlDRs21KJFixr3M9+yZYsmS5ZMP/74Y2Yhjyfbt29XZ2dnnTt3bqRuntbQXbVqVf3jjz9UlZOy2Ip4krB582adMmWKrlixwpiBOTQ0VCdOnKiFChXSAgUKaOvWrbVly5ZauHBhuu7Hg8DAQG3YsKFaLBZt27atzXMR9/PX7zaBmLN+B27dulU7dOigZcqU0UmTJtkEvP79+2uePHl05syZTKQTj1atWmWMnzx79qymSJFCfX19bdYJDg7Wxo0b68yZM+1RYpJhPaYfPnxYs2XLZtxb+NatW+ro6KgODg46ceJEY/3z589r3bp1GXIYB6/Pjl28eHF1c3NTT09P7d27tzEU0brerFmztG3btpo8eXL9+eef7VJzYhdVpgkKCtL58+dr/vz5tWPHjsZybt8YO2914FZV/fHHHzVt2rQ6ceJE9fPz086dO2vevHl1xIgRRtg7d+6c5siRQ1u0aGEzCQxiZsKECWqxWHTt2rX69OlTI9QNHTpUvby89MGDB8aX248//qgWi0WHDBlC+IuhiPtoWFiYhoaGaps2bbRXr14260XspbFr1y6tXLmy1q5dW0NCQrigFAsRt9nQoUM1Z86cWqVKFa1atapWrVpVt2/frqqvQve0adM0X7586unpaTNPBD1n4u7XX3/V5s2bq4uLS6QJcrZv365VqlQx9nPEjfV2ax9//LFOmDBBixYtqs2aNbO5L+6gQYM0bdq0Om/ePLp2xoMzZ85o2bJltXbt2sb+vXDhQk2RIoX27NlTt27dqrt379Y6depoqVKlOKbEkPU4/ujRI2PbPX/+XBcvXmwMf7tx44bmypVLe/XqpZMnT9ZkyZLp3Llzjf2bi6fxY/Lkyerm5mZ03W/Tpo26ubnpoUOHVNX2O/fJkyfatWtXbd26Na3cMRRxuMSECRN0yJAhunXrVlV9Fa7nzZunHh4e2rlzZ+M1nJfH3FsTuF//og8PD1d/f3+tUaOGcXXywYMHmidPHi1RooTmz59fR44cabR0X7hwQS9fvpzgdSc1/fr1UycnJ12yZImqvurK7+rqqhMmTDDWsf6utm/fzsyHMfT5559rr169bFqTXrx4oWXLln3jvSqt481+/vlnugbFg5kzZ2quXLmMk4LJkycb96fctGmTqr7axydMmKDvvvuu9uzZ05ibgEASM9YThadPn+rDhw+N5efOndN3331X3d3dI91yateuXXrjxo0ErTMpOn36tBYsWNCYdf/ly5eaIUMGzZEjh/r4+NiMb/X19aXFL5aiCg7fffed1q5dW318fIzzkh9++EHz5Mmj7u7uWrx4ca1bt64R/Dg5jhl/f3+tW7euTpo0ydiGFy9e1N9//12fPXumNWrU0O7du2tYWJjeuHFDM2bMqBaLhXs8x5Pw8HANDg5WHx8f4/iydetWTZMmjdHD4Pnz5/rs2TOb182aNUsrVarE92gsfP/995omTRqtUaOGVqlSRS0Wi9HL9Pnz5zp37lwtX768Nm/e3N6lJlpvTeBWfRWav/rqK+NxQECALlu2TK9du6Z3797VQoUKaY8ePVRVtUWLFpojRw7t378/3ZrjQcQv/L59+6qzs7NOnTpVc+fObdPyGvE+oYi5pUuXqsVi0U8++cRm3GSdOnW0du3axmPr7+PKlSs6efJkvXfvXoLXmpREbBVp166dMXnLDz/8oC4uLjps2DCtX7++FipUyKal+4svvtCqVatq+/btmeEzhqzbfPPmzerj46N58+bV9u3bG8f4U6dOaf369TVXrlzc1i6eWLf58+fP9dSpUzpixAh9+vSp3rhxQ/PkyaN9+/bVX375RV1cXLRBgwa6ceNGO1ecdLw+YejKlSu1Ro0a6uPjY1zMuHfvnl6+fFkvXbpkM74eMRMUFKTvvfeeVq1aVWfNmmXTYn316lUtU6aMMa/PnTt3tFu3bjp79mwaCOJRSEiIvvPOO/rXX3/ptm3bNE2aNDpv3jxVfXX8WbRoke7fv9/mNWPHjtXcuXPro0eP7FBx4nX58mXNnTu3cTFD9VUAz5Qpk/bv319VXw3Xmjx5slarVi3SsEREz1sTuENDQ40uzfPnzzeWW4PG2LFjtVGjRsYf6tixYzVnzpxar149wkg8iRi6P/74Y7VYLPrOO+9oUFCQqhKy48q6fVevXm2EbuuB8bvvvtPixYvrsGHDbF7zySefaMmSJdnHY2nv3r06ffp0HThwoDH51vnz5/Xy5ct6+vRpzZMnj86aNUtVX3X7dHBw0PTp0+vu3btV9dU+P2bMGK1Tp47R0wDRt2XLFnV2dtZx48bp3r17tXHjxpo1a1bjFknHjx/Xhg0baurUqfXSpUt2rjZpWLNmjY4bN079/f31+vXrGh4erh06dNBOnToZEwHWrl1bM2TIoB07djSO74iZiN+Hy5cv1xYtWkSaiOu7777TMmXKaKNGjfTKlSuR3oOWvpizfo8+evRI33//fa1SpYrOmTPHuHBx7NgxtVgsunLlSn348KGOGDFCy5cvb+z7iLk37ac1atTQ0qVLq6urqy5evNhY7ufnpzVq1DBusan66vZ33bp1i3T7R/wf63Z+fYLLv/76S/PmzavHjx+3mXRxzZo1arFYjItLwcHBNj3JEDNvTeBWVb1586aOGjVK06ZNq3PmzLF5rk+fPlq3bl3j5GDQoEG6bNkygkg8ixi6hw4dqk5OTvrNN99E6hqEmIu4bceNG6cpUqTQ0aNHa1BQkAYHB+uoUaO0VKlS6u3trQMGDNDmzZurq6urMVEaYuarr77SggULar9+/WxOBqzmzZunNWrUMFqm1q1bp02aNNFZs2bZ/K7Cw8OZtTmGwsPDNTAwUOvXr28MlQgKCtJs2bLpxx9/bLPu8ePHtWXLlrRyx4H1BOzatWvq4uJitDSpvhqyUqVKFeP3EB4ert27d9c5c+bQdT+WIobtixcv6tixY7VSpUravXv3SLdT69+/v6ZMmVI9PT25vV0sRBX2Is7vUKpUKS1ZsqTOmTPHWD548GC1WCxapEgRTZcuHSEvDiJu/1OnTumNGzeM8+6TJ09q4cKFtXz58qr6KigGBARo/fr1tVq1apGGSjDH0r+7cuWKNm3aVA8ePGgsO3bsmKZMmdK4UB0xkJcqVYpbxMaTtyJwR/yj9Pf318mTJ6ujo6N+/fXXxvJRo0aph4eH9ujRQzt16kSLiIki/j769OmjadOm1QULFhC648Hq1as1T548+sEHH2j+/PnVYrHo4MGDNSQkRJ8+fao//fSTtmrVSuvWravdunWLdIskRM+qVavU2dlZ16xZE+lqsdWXX36p2bNn18OHD+vLly+1cePGOnz4cONkOjQ0lBaoOAgLC9Nq1arpb7/9ptevX9fs2bPrhx9+aDy/ZcsWo4vnm35HiL7du3frN998o4MHDzaWhYeH6/379/Wdd97Rrl276vr16/V///uf5sqVi4vVsRQxbPfq1Utr166td+/e1RkzZmiVKlW0a9euNr1hFixYoHXq1NGRI0dyPImlCxcuGJNERdz+M2fOVFdXV61Ro4ZWrlxZZ82aZbR0b9u2TdevX6/Xrl2zS81JzbBhwzRfvnyaKVMmbd++vTEHxLfffqsuLi5asmRJ9fb2Vi8vLy1dujTzE8TSzZs3NX369Fq3bl2be2e3atVKixQpYjPR6MuXL7V8+fI2vYIRe0kycEc1y2TEK5bDhw/X5MmTq7Ozs01Ld69evbRBgwZas2ZN/fPPPxO26CTEuv0vXrz4xnGpEQ+SnTt31qxZszKGNY7Onj2rGTJk0IULFxoBe/78+Ubofv1+w5ycxc7du3e1atWq+vnnn9ssf31IxO+//64+Pj6aIUMGLVSokBYrVsw4HjF8Inas2y0sLEwDAwO1QoUK+sknn2iBAgX0gw8+MI4r/v7+2qpVK12xYoU9y02Uoto3nz17Ztx32NvbO9JJ7vr167VEiRJaoEABzZ8/vx47diyhyk2y7t+/r3Xr1rW5zdGMGTPUy8tL33//fb106ZI+efJEW7ZsqTNmzLD520DMDBkyRC0Wi82cAxMnTtT06dProUOHNCQkRN9//3319PTUuXPncoeDeBDxOLN9+3bNlSuX7ty5U2fPnq1NmjTRSpUqGbfivXbtmg4bNkzHjBmjCxcuNI4/zE8QPa/Pnu/n56cFChTQd9991wjdR44cUR8fHy1YsKBu375d9+zZo8OHD9eMGTPS+BhPkmTgVrWdZTJiy+nEiRM1Q4YMumrVKh07dqymTZvWGGOp+uoPmG4psRfx3ub58uXTRYsWvXEMX8STttfHpiHmjh07pnnz5o00ccuXX36pyZIl03HjxtHlMA6s+/a5c+c0S5YsumfPnijXi3jCe/HiRf32229txgByRT7mrNv+8ePH+vLlS+Pi0YoVK9TJyUm9vLxs1h8+fLgWKVJEr169mtClJmrWfffBgwd648YNm9aOa9euaY8ePTRVqlS6b98+VbU94b169apevXo1UpdnxNyUKVO0dOnS6uPjE+n+5V9++aVWq1ZNHR0dtWTJklq0aFEu5MWDvn37aqpUqfTgwYM6efJkzZAhg+7YscN4PjAwUDt37qxFihSxmVwKcbNx40bt06ePTp061Vh24MABbdWqlVasWFG3bNkS5ev4Hv13bxqzrap6/fp1zZcvn9aoUcMYEnH8+HHt0KGDOjs7a6FChbREiRIMl4hHSTZwR5xl0tqKPW3aNE2fPr1xEL19+7aOHDlSM2TIoJMnT7ZnuYlexIPf5s2b1dnZWWfNmhXlCW/EkwLrAYEThbg7evSopkiRwrgdlfUq/P379zVHjhxqsVh0zJgxtIDEQsT98/Dhw+rs7GzTHet1N27c0EGDBkW6eMdJQsxZt/2PP/6oPj4+WrlyZa1SpYr+8ssv+uTJEx01apRaLBbt06ePDhs2TLt166YuLi7MTRBD1uPCqVOn1NPTU4sXL66ZMmUybsuj+uo7s0WLFurq6mqciNHKFP82btyouXPn1mzZshld8yPOlH3u3DldunSpLl68mAt58ahnz55qsVjU0dHR5rZ21m37+PFj7dmzJxfy4iDi+celS5e0UqVKmi5dOh0zZozNegcPHtTWrVtrlSpVdO3atQldZpJx5swZLVWqlI4dO1ZXrFihoaGhxgR/169f10KFCqm3t7dNr6SzZ8+qn5+fzZ1uEHdJMnBb/6ADAwP1/fffV29vb23UqJGmT59ef/nlF5t1/f39deDAgeru7q6PHj0i+MWQ9b7CVo8fP9Zq1arp2LFjVfXVlbX79+/rsmXL9ODBg8xYa7JWrVpp0aJFbVqmgoKCtHfv3jp79mzGbMdCz549bW4/8tdff6nFYjEu0r3pPrldunQhjMSTzZs3q5OTk06cOFF/+uknbd26tVosFj1//rw+evRIv/vuO61atarWrl1bP/jgA/bzGLJ+Z/7xxx/q7OysQ4cO1Q0bNujw4cM1a9asNj1j7ty5o02bNtV06dIZFzW4iBd7b+rCv23bNs2YMaO2atXKWP6m4wlhO/4MHz5cHRwc9KeffrJZbt3GnCPGD+sx+ocfftCqVatqkSJFjMYCq0OHDhnHdMTcy5cv9aOPPlKLxaLZs2fXChUqqLu7uzZr1kyXL1+u9+7d04cPH2rBggW1cePGkbY/4leSDNyqtqG7c+fOmi5dOu3du7fx/OvdmZngJeZ27typ5cuXt7kn3507d7RYsWK6dOlSvXXrlvr6+mr16tXV2dlZPTw8dO7cuTa3HUDMWbfdn3/+qdu3b9f169cbJ2K///671qtXTwsVKqS7d+/Ww4cP6yeffKIFCxbktiWxEBAQoB07djRal6zbvlu3burk5GTc3iti4Hj+/Lk2b95cBw4cmPAFJzHh4eH69OlTbdiwoTFm/saNG5ovXz7t3r27zbrW2eC5yBE7f/31l6ZKlUo//fRTY9nRo0e1SpUqevjwYd26datxS5j79+9rq1at1GKxMN9JHEQ8bty8eVP9/f2NnkkvXrzQn376SV1dXbV9+/ZRvgbm+OijjzRVqlSRGhQQPzZv3qx58uQxzrs3bdqktWvX1gYNGujhw4dt1j158iT7fBxcvHhRO3furKlTp9YjR47o8uXLtXv37polSxbNmTOntm/fXj/44AN1cHDQOnXq6JEjR+xdcpKVZAO36v99MQUFBWmnTp20SpUqOnv2bGY3jCf37983xuudPXvWWN6pUyd1cXHR9OnTa7NmzXT+/Pn6/PlzrV27tnbr1s1e5SYJ1sC3fv16zZIli5YtW1ZTpUqlDRo0MG7zcPz4cW3fvr06Ojpqvnz5NFeuXExiFAuvf8kvW7ZM169fr6qvTgIqV66sTk5OunLlSr1z546Gh4frkSNHtF69elqmTBnGVcaBdZtZLxLlzZtXf/vtN3348KHmyJHDZjbyRYsW2bTAsr1jLjAwUMuUKaOFChXS69evG8vHjh2rDg4OWrJkSbVYLFqpUiX99ddfVVX11q1b2qlTJz137py9yk7UIh5fPvvsMy1durQWLVpUPTw8jEmKwsPD9aefftL06dNrx44d7VXqW6lXr17q4uKia9assXcpiV5Ugblw4cLasmVL4/H69eu1Tp062qBBgyiHaxG6Y+/atWtap04dzZMnj3FsuXLliv7666/aoUMHo8dYmjRpuJWjiZJk4I5qjLC1e3mlSpV07ty5NuOhEHMRD36XL1/WokWLas+ePY1lq1at0u+//16fP39uBI9u3bpp3759NTQ0lJPiONi1a5dmypTJuPfz0aNH1WKx6Lvvvqt79+411jt16pReuHCBCeliIeL+/fLlS33y5IkWKVJEK1asaMyceuTIEW3SpIlaLBbNlSuXZs2aVT08PLRGjRpc1IsH69ev1+7du+vz58+1Q4cOOmTIEHV3d9eePXsa2/fhw4fasmVLXbJkCceUOJo1a5ZWrFhRP/roIw0ICNDp06drunTpdMOGDXrr1i09deqUpk2b1uaiKft33I0YMUKzZs2q3333nf7xxx/q4eGhhQoVMiamCw8P161bt6rFYjGGaiH+/FOQ69ixo2bPnp2hcPHkzJkzxrjgffv2abFixYzzGNVXcxf4+Piop6cnw4Ji6U37840bN7ROnTrq5uYW5UXS/fv321xsRfxLEoHbeqJ15cqVKJ9/vXs5s0zGnXWbHzt2TI8cOaKjR49WDw+PKLvR3rlzR4cPH66urq6RZtBG9Fi399OnT3XYsGHq6+urqq8mHcmfP7+2adNGCxcurGXLltUdO3YQPuKBdeiDNdzdvXtXvby8tHLlyjaz127evFmnTZumkyZN0t27dxvHG7o2R0/EEwTrtv7rr780X758+tVXX2loaKh++umnmj59en333XdtbsnzySefaOHChbkXbhxE3P7z5s3TcuXKaaVKlTRt2rR64MABm3U6duyoXl5e3Mkjnuzfv18rVKhg3Prrhx9+UFdXVy1evLhmzJjRmDsiPDxcf/31V44pcWD9Tjx+/Lju2LHD6BGm+s8XjiLe8xyx9/XXX6vFYtFevXoZF6179Oih7du3txmWuGrVKu3fvz8t2jEUcTbxfwrddevW1SxZsuiFCxdUlfOUhJToA7d1xzpw4ICWLl1aAwICogwb1vWYZTJuIm7bn376SS0Wix4+fFhv376tEyZM0GLFiumgQYOMdXbu3Kn16tXTggULMmtwDLxp9vYXL17o3r179fz58xoQEKAVKlQwWpx+++03dXR0VC8vL2NsMWJu7969OmzYMC1WrJgWKVJEP/zwQyN43L17VytVqqSVK1fWn3766Y0narT8RY91P48YmI8fP66TJ0/WHj162ExU1KFDBy1WrJh27NhRx40bpx06dLCZuAuxF/EEbdGiRZovXz5t1KhRpO/JZs2aabdu3ThJiydHjx7VadOmqarqjh07NHPmzDp37lwNDAzUokWLapEiRWxmy1blBDku1q9fr66urpojRw4tVKiQTa88jtnxy3ruYv3v2rVrNUeOHNq2bVstXLiwTpo0SXfs2KHp06fXr776Ksr3IHRHzw8//KBFihTRL7/80lj2b6E7Z86cNkNBYb5EGbinTp2q/fv3t1m2ceNG9fb2VtV/n8mT1r+4u3v3ri5ZssTmdmp///23EboHDx6sqq+2+bfffvvG3geIzHqgvHTpko4dO1Z79Oiha9asMe7Ham3h27Jli5YpU0YvXryoqq9O2N555x2tXr06XYNiaenSpZovXz7t0qWL+vr6avfu3TV//vyaPn16/eGHH1T11b5fuXJlrVq1qv7444+cFMSSdbudOHFCLRaLrlixQsPCwrR69erGeOGI2zY8PFzHjx+vzZo10ypVqjAbeTyLuK0XLFigZcuW1Z49exp3PBg5cqRmypSJXkqx9Pvvv+vKlSt1y5Ytxn3kVV8dT8LDw7VRo0bGxepnz55pvXr11NXVVevVq2evkpMM6+SLPj4+unz5cj137pwuWLBAc+fOrW3atDHWI3THP+v8Gi9fvtRmzZpp48aN9eLFi1qqVCkdOnSoenh4aMaMGfXkyZN2rjTxOnPmjL7//vvq5eWl8+bNM5a/6dzEz89PK1WqpIULF2Z4bQJKdIH72bNnOmHCBE2TJo2OHDnSWD579mytVq2aHSt7e5w/f964zYB1/I31IoY1dJcqVcrm6jGiJ2IIcXNz0/r162uBAgU0Xbp0OmzYMH327JmxrZctW6YFChQwZgkeOXKk/u9//9Nnz57Zrf7EbP78+ZoyZUpdsWKFzYzuO3bs0HfffVdTp05t9By4d++eent7a+HChY1JpBB9EW9DlTp1ah0+fLjxXHBwsLZs2VIzZcqk33zzjU0XcquXL19yocMEr3cvL1OmjA4YMEA//PBDdXJy+n/t3Xtcj/f/P/DH9a6UIUlUjolqzpJyCGMM8XUM8SFzzvl8KgtDjpvztpich5ZzmzkzE8OIchyGoSIVUkS9H78/+r2vvd+yjYq37Hm/3Xa7bdd1vdurq+v9ul7P1+H54m+//WbE0uVdISEhtLOzo6urKxVF4ciRIw3O379/nx9++CFXrlxJMnOnAx8fH547d06e8xzQvSuTk5OZlJTELl26qLNpUlJSuGHDBpYuXVqC7jdk8+bNrFatmvpcJyYmskqVKly/fj0fPHjAOXPmsGXLllQUhdOnTzduYfMo3fN669Yt9u/fn40aNWJISIh6/u/qj9u3b8vAzFuW5wJukkxISOCiRYtobW2trmX95ptv+PHHH5OUKVdv2oMHDzhx4kTmy5ePkydPJpn5pda93O7fv8/AwEDWqVNHzWIu/p3u/kVHR/ODDz7g1KlT1d7Hxo0bs1y5cnzw4IF6/bVr12hnZ8fKlSvT3d1dptfmQGhoKBVF4c8//0zS8HkmM6eZ16xZk82bN1ef6bt37xpMexavRndfz507l2UbKjIz50NaWhqbNWtGd3d3bt26Va3TJfjIfS/O+NK/x8HBwbSzs6OlpaXsdJBNwcHBNDU1ZWhoKNPS0tS65vbt2wbXNW/enOXKleOXX35JT09P1qxZU61b5LnPvm3btrFWrVps1aoVy5YtaxBkpKSkcOPGjXR0dKSXl5cRS/l+eLEuOXjwICdOnEgzMzN++umnPHDgANesWcNBgwbxxo0bfPbsGe/du8fp06dLuz2bdHXDpUuXOHHiRJYrV47ly5fnqlWrslwjjCtPBdxardZguu3ixYtpbW3NmTNnMjw8nD169GBUVBT/+OMPJiUlMSYmhidPnpQGcQ68GHjoJCUl0d/fnxqNhuvXryf5V5IpMrNTRJeNUry6uLg4Wlpasnnz5gbHfX19aWZmxsjISINEXhcvXuSkSZM4ceJEWY+TTbqRj2LFiqkBN2n4PJPktGnTaGlp+dIkOlLHvJ779++zQoUKrFWrFp8+faoenzFjBps0acL09HQ+fvyYH3/8Md3d3bl9+3ZpkOUC3fN87969f9z+Rb+Btn79ejXBjng969evp6IoavIzMnMWmIeHB4OCgvjZZ5+p78979+6xdevW9PT0ZLt27dQ6XhrL2Xf8+HFaWVlxxIgRHDRoEIsVK8ZWrVoZXJOamsrVq1ezSpUqWTpBxKvTf07163QyM8eSp6cnvby82LhxY3p5eXHNmjVZfobU8dmzZcsWFihQgGPHjuWIESPo5OTEmjVrcunSpeo1Uo8YX54KuHXCwsI4dOhQRkdHc8GCBbS2tmb+/PlZtmxZlitXjjY2NixdujRtbW1Zrlw5qUSzIT4+3iDYOHz4MOfNm8cvvvhC3SLj6dOnHDt2LDUaDTdu3Egya5AiXl/Lli1Zs2ZNfvfddyQzcxaYmJjQ0dGRnTt3ZsWKFdm9e3fu3LlTpgTlkuPHj7NXr16sVKmSulabzHyedcH02bNnaWpqKtNqc8nAgQNZp04dTps2jSQ5f/58Wlpacvfu3eo1jx8/ZrNmzejk5MQffvjBWEV9r2zevJkVK1Zk2bJl6eXlxcjIyJc2xqSBljNJSUn08fGhmZmZmmeDJNu0acOiRYvSx8eHFStWZLFixbhkyRKDz+lIAJJ9Z8+eZVhYmFq/PHnyhAcOHKCtrS3btm1rcG1qaiofPXpkhFK+H/Trinnz5rFr165s3Lgxg4KC1M66mzdvMjg4WM3RoSiK5PbJBYmJiaxVq5b6nJOZAzHdunVjjRo1ZKT7HZJnAm5dEPfnn3+ydOnSDA4OJpn5sC1evJgODg5s3bo1nz59yps3bzIqKopXrlxhTEyMMYudJy1atIhVq1bluXPnSJI//vgjTUxM2LBhQ5qZmbFWrVo8fPgwtVqtGnSbm5sbfLHF69MfJe3QoQNdXV3p4+NDa2trHj58mPfu3SNJLlu2jP3796eJiQnr1avHhIQE6eTIJv37dvLkSfr6+rJSpUoGwZ3umq+++or16tWTPVlzSP+lP3LkSHp4ePCTTz6hlZWVmg2e/Ov7kJyczLZt20rjLAf0t0QqUaIEp06dyo0bN7JixYp0dXXlvn37ZJbGGxAZGUlvb2+WKFGC165do6+vLytXrqzug3vr1i3Wr1+fjRs3NkikRkpy15x4/Pgx7ezsqCiKQS6ZjIwMHjx4kMWLF6e3t7cRS/h+Gj9+PK2trTllyhR27NiRnp6erFKliprcMi0tjcnJyezXrx8//vhjqXOySVc3PHz4kM+ePWPVqlU5Y8YMg2suXbpEBwcHfvjhh1y8eLExiilekGcCbjJzi6mFCxfSz8/PYMrKvXv3uGjRIlpaWjIoKMiIJXw/xMTEsHjx4mzYsCHPnDnDLl26cMWKFdRqtUxOTqabmxtr1qzJgwcPqkH3oEGDaG1tLb3EOaT/AurSpQsVReH48eNf2vg6efKkmgFUZN/fBd36I90PHjxgy5YtOXz4cCOU8P2jH3SPHTuWxYoV46effqom/NP9TXQjfBJ85NyZM2e4Zs0afvbZZ+qxtLQ01q5dm66urty/f780gHOJ/vMaFRXFdu3a0dTUlGXLllWfcd13YNSoUWzYsKFkC85l0dHRrFq1Kt3c3Az2ec7IyOChQ4doYmLCbt26GbGE75fo6Gg6Ozure2yTmTMj27Zty9q1a2cZ/NJ9R6TOyZ6wsDD6+vrywoULbNmyJQcMGMDU1FSDuqd3794sU6YM27Rpw8TERCOWVpB5LOAePnw4FUWhi4uLukWSTmJiIhctWiTZDrPpxcovNjaWdnZ2bNSoEb28vNRM2GRm77G7uztdXV156NAharVapqWlSYK0XKL/AurUqROrVq3KdevWZWmoidzzd0H3rl27SP41zV8CwNyj/5yPHj1anRanSwwo9zh36HI+2NvbU1GULEHGkydPWLt2bbq7u/Onn36S+uUNOHPmDLt3787ixYsbbKv29OlTNmnShIMGDTJi6fI2/dw+uv/WOXfuHO3t7dmiRQuDNmNGRgZ/+eUXdcs7kXNHjx5lgQIFDJIrarVa/vTTT6xatSoPHjxI0rDelzr+9eju1+3bt+no6KhuAbZp0yYqisJ58+YxJSVFvX7AgAGcNWuWtM3fEXkq4NZqtZw6dSoVReGKFSuynE9ISGBwcLA6XUu8Gt3L6t69ezx58qS6zVFcXBydnJyoKIo6xVb3hU9JSWHdunXp4OBgkBBGvJoZM2ZkmQKk78Xp5bqtNFJTU99G8f6TXgy6e/TowWrVqtHZ2ZnOzs7qCJT0yOce/Xs5cuRIurm5MSgoSHrj34D4+HhWqVKF5cuX5+nTpw2e9ydPntDZ2ZkfffSRQYNN5J6zZ8+yXbt2tLe3V6fYenl5sUqVKtKR95p0bRb9WQF79+7lqFGj2Lp1a65atUrdsSM6Opp2dnZZgm6RMy92zN24cYPVqlXj8uXLDXIPPH/+nKVKleLcuXPfdhHfS3v27OHcuXPZr18/g7p68eLF1Gg07NmzJ8ePH08/Pz9aWVmp2+AJ43tnA27di+fF3ksys2Fmbm7OsLCwLJ+T3vnXo7tf58+fp6enJ1u0aMEOHTqoo6nx8fEsU6YM69atqzYSdHRZhGVt5etJT09XO44WLVr0j9fpdO7cmSVLluT333//Nor4Xvq7ukG/kav/77/99htbt27NBg0aqA07SWKU+/Sf8zFjxtDR0ZFz586V4CMHXpySr3v27969y5IlS7J+/fpqjg6dp0+f8vr162+1nO8L/Wf1n9ogUVFRbN++PUuXLk03NzfpyMsG3f09d+4cP//8c5KZWZotLCzYo0cPfvLJJ6xWrRobNmzIffv2kcwMunXtGNk9JWeOHz/Ob775hi1atKCvry+XL1/OtLQ0kqSPj4/BaDaZmQSwVq1aXLt2rZFK/H6ZMGECFUWho6Mj4+LiDM5t3bqVnTt3Zu3atfnJJ5/INrHvmHcy4Na9vPbu3cvevXvz//7v/zhz5kyD3pzhw4fT3NycmzZtMlYx8zz9/XCtrKwYEBDAmzdvqi80XWNN10hr0KBBlqBbZM+TJ084b948KorCBQsW/O11+o0wX19fXrt27W0U772j3wiOjIzk/v37ef36dT5+/Jjk309zu3TpUpbvg3h1unv56NEjg+zLL9K//wEBAdKJlwO6e75r1y7279+fTZs25axZsxgREUEyc+aSLuiW+jx3zZ8/X03893cBdHR0NL28vOju7i4dea9JVxefOXOGiqJw5syZTEhIoKurKxcuXKhet2/fPv7vf/9jo0aN1I6ls2fPsmLFirKzRw6sXbuWVapUYdOmTfnJJ5/Q3d2diqKwU6dOjImJYUZGBhs0aMDKlStz0KBBXLRoEZs0acKqVavKM56LZs+eTUVR1Cnl+p4+fUqtViszld5B72TATWb21BQuXJg9evTg9OnTaWFhQT8/P4P9QEeNGkVFUbht2zYjljRvS0hIYP369Tls2DCD4y+OkOgaaY0bNzZYzy2y78mTJ/ziiy/+NeiWF1XO6AfQ48aNo6OjIwsXLsyKFSuyVatW6raB/7S2TGbOZN/WrVvZoEEDVqpUiQEBAX+b6E9G+HLPtm3bmC9fPg4ZMoQdOnRgo0aNWL58eXVpUFxcHB0cHFilShVevHjRyKV9f9SpU4ctWrT41+t+//136ch7Tfqz8fLnz8/JkyeTzMz0bm9vn2XwZe/evaxYsSI3b96sHtONxIrXFxwczPz583Pt2rVqArT79+9z/fr1/OCDD9i6dWump6czIyODY8eOZbNmzVi3bl1269ZNZnFkk64dkpGRkeXe+fv708zMjOvWrTM4Lm2Vd5fRA+6XTeeMiooySAiQmprKokWLUqPRsG3btgZ7Wvr7+0uDIQfOnz/P8uXL8+eff37pF1V/X+3Y2Fiam5uzZcuW8uLKJU+ePOGcOXP+NegW2aNfvyxZsoTW1tY8cOAA//jjD65evZpNmjRhzZo1ZfvAXKR/z48ePcoiRYpw9OjRnDRpEgsUKMCOHTsyOjraiCV8P+nq7/v377Nu3bqcNWuWei4yMpL9+vWjk5MTjx8/TjIz6K5cubJMI88Funu/efNmenh4qFM5X+y4k4687NHdp+joaNrY2LBixYrquZs3b9LV1VXdy1z/ntauXZu9evV6u4V9Dy1fvpz58uVTB7d091j3PG/atIlmZmZqJ4juGv1da6Rj6fXoz/Tt0aMHW7RowcmTJxvc0/Hjx9PMzIzfffedsYopXoNRA27dlzY+Pl6dbpiens4DBw4Y9F46ODhw5MiRPH78OC0sLNinTx+DTJ8i+7777juampoa9KS9KCUlhUePHiWZOb1cf5aBeHW6e3znzh2eP3+ecXFx6vZ2s2bNkqA7F+kS/5GZz/SzZ8/o6+vLMWPGGFx36NAh1q9fnyNHjpTGbw692AN/7do1Llu2jDNnzlSPRUZG0t7ent7e3hJ054Ivv/ySI0aMMDgWGxtLe3t7rlq1yuD4qVOn6OnpaTANUZ757Pm7/AL37t1j+fLl6e/v/5ZL9P7Sn0b+wQcfsFGjRixRooTBrLy+ffuyWLFiajuFzPwbtWrVSnatyaHExEQWL16c1apVMzj+YtLF7t2708nJ6aUJLyUfR/boZvr26tWLc+fOZYECBdirVy+DQcaAgAAqiiL5ffIAo49wX7lyheXKlaOfnx/v3btHMnOac1RUFNPT09mhQwd1f9aMjAzWqlVL3dpE9q3MuYiICFpYWPzjWvjFixfzk08+kTUhOaB74WzZsoVVqlShg4MDPTw82K1bN3WKrW56+T8lUhP/bvny5VQUJcsz3alTJ7Zq1SrL9SNHjqS7u7v0wOfAnDlz1Kmb6enpjI+Pp6IoNDExyRJ8nDp1inZ2dvTx8eGZM2eMUdz3wpMnTzhz5kwWLFiQgYGB6vGHDx+yadOmDAgIyLKrQZMmTejj46P+tzSEc2bjxo1Z6uvVq1fTyclJEhblopMnT9LMzIxTpkxheno6ly5dShsbGw4ePFi9pmXLlrSxseGsWbO4YsUKjho1ipaWljIDMhccOXKENjY27NKli8EIq76FCxeySJEiajte5ExUVBQrVKigdpCmpKSwWLFi1Gg0bNGihcFuTFOmTJFByDxAAyPSarVYu3Ytbty4gatXr2L69Om4e/curK2tUbVqVTx58gQxMTFo2LAhLCwsAAD169fHTz/9hMDAQJiZmRmz+O+FsmXLwtLSEmvWrMHNmzfV4yTVf79x4wbc3NyQP39+YxTxvaAoCg4cOABfX1/0798fFy5cgLe3N9avX489e/YAAAYPHowvvvgCw4cPR3BwsJFLnHd99NFHGDp0KPr27Yvvv/8eQObz7Obmhjt37uDw4cNIT09Xr69ZsyY0Gg0eP35srCLnaSRx4sQJVK5cGUDms25jY4M9e/bA3Nwcp06dwq1bt9Rra9asiZ9++glbtmzBvHnz8OzZM2MWP8+ysLBA//79MWPGDHz11VcICAgAAFhaWqJGjRpYt24ddu/ejadPn6qfsba2hoODg1q/K4pilLK/DxISErBq1SosWLAA1atXx9dff41r167By8sLhQsXRlRUFAAgIyPDyCXN+1JTUzFw4EBMnjwZJiYm8PHxQVBQEEJDQzFkyBAAwI8//ggfHx+Eh4djxowZOHXqFH7++Wd8+OGHRi593ufp6Ynt27dj165d6N+/P5KTk9VzzBy4w507d+Dp6YlixYoZsaTvjwcPHqBbt24YMGAA7ty5g8qVK6Nbt244ffo0fvnlFwQFBeHcuXMAgMmTJ6NixYpGLrH4V0YM9klmTjG0srJi06ZN2bx5c44YMULdKzEuLo62trYcPHgwT5w4QX9/f5YuXfofs92K17d582aam5vT19fXIGttSkoK/f39WbZsWV6+fNmIJcx79LOJ67a2GzlyJIcOHUoy89kuU6aMQQ+9bnr54sWLpbcyh2JjYzlhwgQWKlRITRSVnJxMV1dX1q1bl+Hh4UxISGBiYiKbNGlCb29vI5c4b3pxhPSXX37h+vXr1dkwe/bsoYmJCfv376+uk9d95uzZs1KvZJP+dplXr17l4sWLaW1tzQkTJqjXdOzYkWXKlOHw4cO5aNEiDhkyhIUKFZLM5Nn0sun3Dx8+ZGJiIgcMGMBmzZqxSJEiXLVqFevWrctq1aqpuyCI3KOrPx4+fPjSke579+4xISGBDx8+NFYR31sRERG0srLKMtIdHx/P5s2bq9u0iey7evUqnz17xocPHzIqKooZGRns2LGjOtNXq9WyTp06anZ4membd7zVgPvFBGm6NX+BgYEcPXo0AwMD6ebmxhEjRqj7y+3YsYNmZmZ0dHRkyZIlefr06bdZ5P+EjIwMBgcH09TUlB9++CF79erFgQMHsk2bNixevLjc89cUHBzMtm3b8vHjxwbPfJ8+fTh//nzeuXOHJUuWZP/+/dXz27dvZ2hoqEzxzAH9BvHKlSs5btw4KorC/PnzMywsjGRmI61+/fqsUqUKbWxs6ObmxmrVqqkvLbn/r0Y/maL+C79NmzZ0dHRkaGioGnTv2rVLDbpjY2PVz4ucCwsL49ChQxkdHc0FCxawSJEiHDdunHp+4sSJbN26NV1cXNiiRQuZwp9N+nVLVFQUT506lSXb/t27d7lkyRI2btyYlSpVoqIo3LBhQ5bPi9yjH3S/uNOKeDN0QbePjw+fPHlCkmzVqhXr1Kkjy7JyICMjgzExMVm2O05JSWHdunW5bNky9diIESO4f/9+6bDOY95awK174SQkJPDu3bsk/2p0LV++nLVr12ZycjIXLFjAWrVqGQTdf/zxB8+cOaM21sSbcfz4cXbs2JE1atRggwYNOH78eEmQlg179uzh1atXSdIggcjQoUPp4eFBBwcH+vn5qcdTU1PZo0cPTpo0SXorc8G4ceNob2/Pb775htOmTWOTJk1YqFAhtfGbmprKgwcPcunSpQwNDVU7/qSx8Gp09bZuJhKZue9tREQE09PT2aZNG9aoUYMbN240CLotLCzYtWtXtV4X2aO7/3/++SdLly7N4OBgkpl1zcuC7idPnvDBgweSgyOb9IPlwMBAOjo60tHRkQULFuTKlSt5//59g+tv377NkydPsmbNmmzWrNnbLu5/zsOHD/ntt99SURSDGR7i9b1qx1BERASLFCnC//3vf2zevDmdnZ1l669seFnH8/Dhw+nk5MQ//viDZGbMVKpUKfbp04dHjx7lhAkTWLJkSSYkJLzt4ooceqsj3L///jvLly/PypUrc/v27QaL/hs3bqw2EqZNm0YPDw+OHj1atut5y6SyzD0nT55k06ZNuX//fpJkUlISK1euTDs7O3W6W3p6OgMCAli6dGnp3Mgm/ZfWrVu3WKlSJYOMnRcvXmT//v1ZsGBBbt269aU/Q57715OYmEhHR0dOmjSJO3fupKIo3LFjB8nMjotWrVplCbp37NjBokWLSp2eC/bu3cuFCxfSz89PXYpCZjbOdEH3xIkTjVjC98/nn39Oe3t77tmzhyTZvXt3Wlpacu7cuXzw4IF6na4+unjxIm1tbfnzzz8bpbz/JQ8ePOCqVatkxC8HIiMj1Wd36tSpWfZ3ftHRo0ep0WhYvnx5NdiWTuvsuXz5svqevHHjBlu0aMHAwEB1Scq+ffuYP39+Ojo6slSpUjLrNI96qyPcAQEBLFCgAO3s7Ojq6spOnTpx4MCBfPToEUNCQtirVy91f+fp06fT2dmZAQEBMh3rLXrZvugie3788Uc2bNiQLVu25IEDB0iSP//8M4sXL86qVauycePGbNu2LW1sbKQCzSb9uuH27dtMSkriBx98kGVfyrNnz7J8+fIsWLAg169f/7aL+d5JTEzksmXLaGlpaTAFTjfFUD/oDg0NVRsOsqY1dwwfPpyKotDFxcVgpgGZ+bdZtGgRFUWRLZFy4OjRo2oAFx0dzaZNmzI8PJwkuW3bNhYpUoRt27aloiicO3euwYiTVqtlUlISK1WqxH379hml/P810l7Jvhs3blBRFAYEBHDIkCG0srJ6pezuFy9elBliOXTu3DkqisK2bdty9erV1Gq1DA4OZpUqVQw6kGJiYhgdHS0zxPKwtzrCHRMTw+HDh7Ndu3bs3bs39+7dy1q1arFNmzZs0qQJFUXhihUr1Ovnzp3L69evv80iCpGrfvjhB3p5ebFZs2Y8cuQISfL+/fsMCAjg8OHD+eWXX/LKlStGLmXeN378eHp7ezMuLo4dOnRgv379sixB8fb2pouLi0zzzCFdJ0dERIS6Rn7q1Knqef2gu02bNixTpoy6ZZg0inOHVqvl1KlTs7wzdRISEhgcHGwwi0y8uuvXr7N27dps06YNr127xqdPn3L58uVMS0vj4cOHWaJECS5evJgk2blzZ1pZWXHy5MlMTk5Wf8b69eupKIpBAk0h3jW6OnnPnj00NzdngQIF+Ntvv73Wz5AZYq/uxXdgZGQknZ2d6eHhwYEDB9LLy4tJSUn08PBgmzZtjFRK8Sa81W3B7O3tMW7cOJQsWRKXLl3C1atXcfLkSfj5+aFGjRoAgEKFCqnXjxkzBg4ODm+ziEJkC///NjuRkZH46aef1K2+WrVqhQEDBkCj0WDq1Kk4ePAgihYtiqCgICxYsACjRo1ChQoVjFn0PIl629YdPnwYe/bswYQJE2Bra4uPPvoIERERWLNmDe7duwcASE5ORkZGBoKCgrBr1y5jFfu9oNFosGnTJuzduxfh4eFYuHAh5s2bh88++wxA5nZVT58+hampKbZs2YKGDRuq9btsQ/X6dM86SWi1WgCZ9zEwMBAjRozAwIEDsWnTJoPPWFtbo1+/fnBxcXnr5X0fODg4oE+fPnj8+DH8/f0RHx+PPn36IF++fFi7di2aN28OPz8/AEDx4sVRrlw57Nu3DwUKFACQ+bdycnLChQsX4OjoaMxfRYi/pdVq1Tr58uXLeP78OdLS0rB161akpaW99DP6714dExOTN1rO94Fue0bd/Y6LiwMA1KhRA6NHj8b58+fRuXNnlCpVCp988gmqV6+OPXv2YNmyZUYrs8hlxojyY2JiOGTIELq5uXH+/PnqcekJFnlZWFgYraysWKZMGZYuXZpdunRRz23fvp1eXl5s2bIl9+7dqx6XEb+cWbFiBQcOHMh+/foZHJ84cSKrVKnC+vXr08/Pj7Vr16abm5vaEy/LVF6ffrKukiVLvjRZV2BgoHr9ihUrePToUaOU9X2hu+d79+5l7969+X//93+cOXOmQQK04cOHZ8lsK7JPv05euXIlGzRowM6dO6vTOxs2bGiwDVX79u155swZ9XNSt4i8JiAggJ9++ikvXbrEnTt30szMjGPGjGFaWpq0UXJBUFAQhw0bpi47iYqKYuPGjTlgwAD1/g4fPpzDhw8nmVnv+Pr6UlEUNm/enKmpqcYqushFRtuHOzY2lkOGDKGHhweDgoLU4zI1ReQlusoyJSWFTZs25Zo1a/j7779z48aNtLOzY4sWLdRrw8PDWa9ePXp7e0sFmkt8fHyoKArd3Nyy7Lu6efNmTpgwga1ateLAgQMli2ou+LdkXVZWVuzevTtHjRpFExMTSWKUC7Zu3crChQuzR48enD59Oi0sLOjn52eQZHHUqFFUFIXbtm0zYknfHy8G3R999BE7d+7M+/fvc8mSJdRoNOzatStdXV1ZqVIldf2qBCciL9B/TiMiIujm5sYTJ06ox8LCwmhmZsYJEyaoS4T69u2rLg0Sr2fp0qVUFIWfffYZHz16xPj4eM6aNYu1atWis7Mzd+3axZCQEPbr10/9O/z5559cu3btK62lF3mD0QJu8q+g29PTk5MmTTJmUYTItoMHD7JDhw709fVVt7x7/vw5d+3aRVtbW4Oge+fOnfzzzz+NVdQ87e8asyNHjqSNjQ3nz59vkC1YRz+ZiyR2yZl/Stb14MEDrl+/nu7u7vz4448ZGRlpnELmUS9LWBkVFUVHR0d+8803JDO3tCtatCg1Gg3btm1rkP/B399fGme56MWgu379+vTx8WFsbCyXLl3Kzp0708/PTzryRJ61bNky9unTh76+viQzZ2fonvuwsDCamJiwefPmdHd3p4uLi7w/s0E342XdunVUFIX+/v7qDKWkpCT6+PjQ3d2d3bt3Z4UKFQy2jBXvF6MG3GRm0N2zZ082bdo0y36WQrzrMjIyuGLFCtra2rJUqVIG53RBd6lSpVinTh0jlfD9oD9N88mTJwbJiUiyd+/erFChApcuXaqOdL8YoMvoU879W7IuMvNv9ejRo7dcsrxN93zHx8czKSmJZGYAd+DAAU6ePJlk5pZ3Dg4OHDlyJI8fP04LCwv26dOHFy5cMFKp33/6dcaKFSvUoFuXKVj3d5NARORFgwYNoqIorFix4ku3azxy5Ah79OjBUaNGScdSNunXDZMnT2a+fPk4depUgw7rVatWcfDgwbS0tKSiKPz222+NUVTxhhk94CbJuLg4SXUv8hT9hlhiYiJXr17NQoUKsVevXgbXPX/+nOHh4XRxceHNmzffdjHfC/rB9qxZs9i6dWuWLVuWc+fO5alTp9RzvXr1orOzM5ctW/bSkW7xenTPuFarzbIudeTIkTQ3N2dYWJjBcVm/mn1XrlxhuXLl6Ofnx3v37pHMnKofFRXF9PR0dujQgZ9++imfPHnCjIwM1qpVi4qisFu3bmpjWOS+F4PuBg0a0NfXl7du3cpyXoh31d/VzVOmTKG1tTWnTZum1jvkX4G1ft0iHUvZExoaSkdHR/bt25flypWjRqPhxIkT1RmRJHn37l2uW7eOjo6OBsuFxPvjnQi4hcgrdI2r5ORkarVadd/4pKQkrly5ksWLF8+SwOv58+ey/3AuCAgIYPHixblw4UIuWrSIjo6O7Nq1Kw8dOqRe06dPH1paWnL79u1GLGneJ8m63q6MjAxOmjSJiqKwSZMmHDZsmEEndHJyMuvUqcOQkBD1+hEjRnDXrl2y9ddboB9Uh4SEsHbt2urfQgJu8a7TD7YjIiJ46NAh7ty5Uz02fvx4lilThl9++WWWpULi1enXBbp7fuHCBVpbW/Pbb7/lkydPmJKSwsWLF1NRlCxBN/nXtpri/WNq7CzpQuQVJKEoCnbv3o2vvvoKKSkpsLa2xuLFi2FnZ4f27dsDACZMmAATExN88803AABTU1OYmspXLSe2b9+OsLAwhIeHw8PDA8ePH8eNGzegKAqePHkCMzMz1KtXD8uXL4ejoyNatWpl7CLnaYqiYNu2bejZsyfatm2LOnXq4PPPP8eNGzcwevRoODk5YcGCBTAxMUGnTp2wdetWtG3b1tjFzrM0Gg3at2+PRYsWQVEUXL58GbNmzcLEiRNhY2ODlJQUXL9+HadPn0bVqlWxdetWbN68GZMnT4aVlZWxi//eUxRFrf979+6NLVu2YMeOHejdu7dsdSfeeRpN5g7A/v7+2LZtGxRFwdOnT+Hk5ITNmzdj1qxZIInFixdDo9Hgf//7H4oXL27kUuctWq0WGo0GcXFxsLOzU+95SkoKChcujAYNGsDCwgIAMGTIEGi1WowcORIFCxZEz549YWdnBwAwNzc32u8g3jAjB/xC5Cnbtm1jwYIF6e/vzyVLlrBhw4YsX768OgXowYMHXL16NU1NTdUtHkTOHTlyhF988QXJzGzvVlZWXL16NXft2kVzc3N26tSJu3btMviMrDV7NZKs6+178Z7rntXAwECOHj2agYGBdHNz44gRI9SR7h07dtDMzIyOjo4sWbIkT58+bZSy/5fp/m6DBg1ily5d1BlOQrzr5s+fz6JFi6pZsOfNm0dFUXjw4EH1mrFjx9Lc3JwbNmwwUinzJt1odmRkJMuWLct9+/ap506cOEEzMzP1vuvqjPj4eNrb21NRFE6fPl2WY/0HSMAtxCu6dOkSXV1d+dVXX5HM3LahTJkyLFKkCIsXL65O7UxMTOR3330nWyJl08tePImJibx37x6TkpLYsGFDzpo1Sz1XuXJlFi9eXE0uJV6dJOt6+3T3PCEhQZ1OqAvkli9fztq1azM5OZkLFixgrVq1DILuP/74g2fOnGFsbKxxCi8YHx9PT09PRkdHG7soQryyvn378uuvvyaZuWVm4cKFGRwcTJIGSS6XLFkindWvQVefnzlzhhYWFvT3989yTYcOHVilShVeu3ZNPfbw4UMOHjyY8+fP5/nz599aeYXxSMAtxEvoKlH94O/kyZMcNWoU09PTeevWLTo5ObFv3768cOECnZ2d6eLiogYhsq4ve/Tv9/Xr17NsoXb79m06OzurPfB3795l7969GRoaKj3E2STJut6+33//neXLl2flypW5fft2g3XYjRs35rhx40iS06ZNo4eHB0ePHv3SLMLCOGSdpchLnj9/zurVq/Prr7/mgQMHWLBgQXX2Unp6OidPnsx169YZfEaC7n+nH2znz58/S7Ctq9cjIiLYokULfvjhh/z555954sQJ+vv708XFRfL7/IfIwlIh9OjW4ejW5SUnJ6Nw4cIAgFq1aqFQoUIwMTFBYGAgqlevjq+++gr58uVDpUqVsH37drRu3RoXLlyAmZmZMX+NPEu37mnixIlYt24dzMzM4OTkhK1bt8LCwgKpqan44IMP8MsvvyA9PR0bNmxAamoqOnXqBEVRkJGRARMTEyP/FnmHVqvF2rVrcePGDVy9ehXTp09HQEAAbG1tYW1tjcePHyMmJgb9+vWDhYUFtFot6tevj+nTp8PBwUGe82zQarVYtWoV4uLiUKhQIUyZMgUVKlSAjY0NZs+eje7du+PIkSN49uwZPvvsMyiKgjVr1sDc3BzTpk1TvyPCeHRrMYV41+jaMPpMTU3RpUsXhIaG4sSJE1i4cCH69esHAEhKSsLJkyfVdo6OvEf/nUajwdWrV1GnTh2MGTMG06ZNU3M9BAUF4ejRo1i3bh3q1auHSZMmYfHixWjWrBlKliyJ58+fY9u2bShQoICxfw3xlkjALcT/p3tR3bhxA+vWrcPu3btx69YteHp6omXLlujWrRtcXFyQnJyM33//HV26dEG+fPkAAHZ2dggPD0fNmjXVY+LV6TcSNm3ahJUrV2LBggV49OgRFixYAA8PD+zevRtOTk4YOnQoFi9ejAMHDsDe3h579uxRkxpJI+H1SLKut0+j0WDIkCFISUnBzZs3YW1tja5du8Lf3x/du3dHSkoKDhw4gAYNGqBXr16YOHEizM3N0bFjRwm2hRB/69mzZ2r74/Lly8jIyICTkxPMzMzQtGlTrF69Gq6urnBzcwMA3L59G35+fkhMTMSwYcOMWfQ8SavVYsWKFShUqBCKFi0KIDPB4syZMzF37lyEhoaiSJEiAIC6deuibt26OHv2LCwsLFC4cGE1UZr4b1BI0tiFEMLYdAFfdHQ0vL291dHsMmXKICQkBGlpaejZsyeCgoIAAF5eXrh58ya++uorbN26Fdu2bcORI0dQpkwZI/8medv333+PtLQ0PHv2DH369AEA3LhxA97e3nj69CkOHDgAW1tb3LlzBxqNBra2ttBoNEhPT5dM8K9A1/uu+3etVgsTExNMmjRJnT2wc+dONGjQABMmTICtrS3Cw8Ph7e2N0qVLIy0tDeHh4XB1dTXyb5L3xcTEYMaMGYiMjISvry8GDBiAnTt34sCBA5g3bx6+//57dOzY0djFFEK840aPHo1Jkyapo9T+/v5YvXo10tPTYWZmhrFjx8LPzw+//vorhg0bhufPnwMALC0tAQAREREwMzOTGWLZEBMTgzlz5uDXX39Fz5498ejRI8yZMwffffcdmjdvbuziiXeJMeezC/Eu0F+HU7BgQY4bN05NIEWSly9fpq+vL21tbTljxgyS5OnTp+np6cnSpUuzUqVKkjE4F9y5c4fW1tZUFIVz5swxOHf9+nW6ubmxatWqvH37tsE5Wbv9aiRZ17snJiaGQ4YMoZubG+fPn68e10+uI4QQf+fPP/9k8eLF6erqytTUVP7000+0tbXl9u3bGRkZybFjx9LFxUXNC3Hx4kWGh4dzzpw53LFjh7pW+/nz58b8NfK02NhYDhkyhC4uLjQ1NeX+/ftJGt7TSZMmsX///sYqongHyAi3EACuXr2KqlWrqutwdD29upHTa9euYciQIbh9+za2bt2KChUq4Pnz57h+/TpsbGxgbW1t7F8hz6HeaCuQOcvg119/xeDBg2FhYYGff/4Z+fLlU6+7efMm6tevj8aNG2PNmjVGLHnedeXKFXh5ecHCwgIzZsyAi4sLXFxcAAAff/wx3N3dMXv2bEyfPh3h4eFo0KABRo8eDXt7eyOX/P0VFxeHoKAgnDhxAm3btkVAQAAAyGiTEOKVnD9/Ht27d4dGo0G/fv2QnJyMsWPHqufnzZuHefPmYeHChfD29s7yealrcu7u3buYMWMGDh06hB49emD06NHqucmTJ2POnDk4cuSIOp1f/PfIgjDxn6e/DqdYsWIAMhOGZGRkwNTUFCRRvnx5BAQE4MKFC4iKigIAmJmZwdnZWYLtbNBqtQbB9rNnz6DRaFCvXj0EBwfjzp078PLyUq8jibJly+LkyZNYuXKlEUued+kn60pISMCUKVMQGBiIQYMGITk5Gd27d0d8fLyarKtNmzYIDw/HkiVLoNVqjV3895adnR0mTpwIDw8P7Ny5E5MnTwYgSYuEEK+mcuXKWLt2LUxMTDBo0CDcvHkTAJCeng4AGDVqFOrWrYsvv/zypZ+XuibnbG1t4e/vj4YNGyIsLAyzZ88GAAQFBUmwLQDIGm4hABiuw2nXrh0mTJgA4K/AUFEUpKamwsHBAVOmTMGgQYOMXOK8Sz9B2vz583Hq1ClcunQJPXr0QKNGjVCtWjWcOHECHTt2hLOzM/bu3WsQnAPSI59dsbGxmD17dpZkXSVKlFCTdYWEhKBXr14AgC+++AIdO3aEg4ODcQv+HxAXFwd/f3/cvn0bGzduVJPwCCHEi16cIUYS0dHR6ky8X375BSVLllSvmzZtGn755Rfs3r07y/tU5B7djKWzZ88iLS0NUVFREmwLADLCLQQAoESJEpgwYQLc3d2xbds2tXdSo9Goo3uRkZEoUaIE6tSpY8yi5nm6YHvChAkICgpCqVKlUL16dSxevBifffYZDh48CA8PD2zatAnXr19H9erV8WK/oATb2WNvb49x48ahZMmSuHTpEq5evYqTJ0/Cz88PNWrUAAAUKlRIvX7MmDESbL8ldnZ2mDVrFtatWyfBthDib+nPEMvIyEBqaioURUG1atWwdOlSFCxYEC1atMDvv/+OBw8e4OnTp9i7dy+srKwk2H7DdDOWKlSogMTERBw7dkyCbQFARriFMKDrnTx58iTat2+P8ePHq+dGjRqF8+fPY8OGDTKNPIfOnDmDTp06YcWKFWjQoAEAYN++fViwYAHy58+PRYsWwc7ODkeOHMHChQsRGhoqQXYuio2NxYwZM3Ds2DF0794dI0aMAAD88ccfcHR0NG7hhBBCvJT+DLG5c+fi2LFjuHDhArp06YJmzZqhXr16uHTpEnx8fHD79m04ODigWrVqOH36NH777TeYmZllGR0XuS8+Ph5arRa2trbGLop4R0jALcQLXhZ0T58+HfPmzcPhw4dRpUoVYxcxz4uKikKzZs2wZcsW1KtXTz2+e/dudOnSBdu3b0fDhg0NPiPTyHOXJOsSQoi8KSAgAMuWLcPQoUPx+PFj/PjjjyhTpgwGDRqENm3a4Pz58xg9ejT27NmD8+fPw8XFRbbQFMKIZEq5EC/QTQlyd3fHjz/+iNq1ayMoKAj79u2TYDsbdH16+n176enpIInY2FgAUPcFbd68OUqUKIFjx45l+TkSBOYuSdYlhBB5z4ULF7BlyxaEhoZi8uTJmDt3LlauXImCBQti6dKluH79OipWrIgZM2bA19cXzs7O6vI4CbaFMA4JuIV4iZetw6lZs6axi5Xn6K81S05OxsOHDwEANWvWhLe3N/r27YvTp0/DzMwMAJCYmAiNRoMSJUoYrcz/Jbrn3MnJCUePHkVCQoKxiySEEOIf5MuXDw8fPjToxK5duzbGjh2Lo0eP4uzZs9BoNKhZsyZWr16t7rqim4ouhHj7pKtLiL9hZ2eH2bNnyzqcbNJfazZ79mzs3LkTDx48QPHixbFw4UJMnz4dCQkJqF+/PkaNGoWCBQvi0KFD0Gg06Nq1q5FL/9+hS9YFQJJ1CSHEO+TcuXNISEgASTRq1AjAX9to3rhxAwDUaeK1a9eGs7MzIiMj0a5dO4OfIzOXhDAuCbiF+Ae6fbnF69MF24GBgfj2228xc+ZMuLm5oXnz5ujbty+2bt2K0NBQfP755zh06BCePXuGcuXKITw8HKamprKW+C2SDiUhhHi3rFq1CjNnzkRycjJMTEzQtGlTrFy5EpUqVULv3r0xdOhQlCtXDk2aNAGQOYvs6dOnMkNMiHeQBNxCiDfm5s2b2LlzJ1auXAkvLy/s3bsXqamp6NGjhxrkTZ48GSNHjkT+/PlhamoKRVEksYsQQoj/rKVLl2LYsGEICQlB1apV8e2332LZsmVo1qwZunbtiokTJyI+Ph7NmjXD4MGDUbBgQfz2228giT59+hi7+EKIF8iCDiHEG/Po0SMkJCTAy8sLO3fuRIcOHTBnzhwMGDAAjx49wjfffAMAsLS0hJmZGRRFAUkJtoUQQvwnbdu2DQMHDsSmTZvQvXt3VK9eHZ9++inS09Nx584dAICFhQWCg4OxYMECXLlyBb/++itKlSqFU6dOqTPEhBDvDmnVCiHeGBcXF5QsWRKDBg3CunXrMG/ePPTr1w8AcPv2baxduxaVKlXCRx99pH5G9gcVQgjxX5SWlobdu3fD0dER169fV4/PmTMHAHDq1CmMGzcOxYoVQ58+fTB06FAMHTrUIGeKzBAT4t0j30ghRK7Rf+lrtVpotVp4eHhg9erV8PHxUYPtp0+fYty4cbC2tkaDBg2MWWQhhBDinWBubo5JkybB3NwcGzZsgFarRUREBC5fvoxVq1ahfPnyWLt2LY4cOYL58+ejUKFC+Prrr9V13DJDTIh3k0L9fQWEEOI17d+/H8eOHcNnn30GwDDoBoArV65gxIgRiIuLQ40aNVCyZEkcPnwYiYmJOHXqFMzMzLJ8RgghhPiviouLQ1BQEH744Qc8evQIUVFRKFmyJIC/3rHr1q3DH3/8gYCAAAmyhXjHScAthMi2tLQ0DBs2DMeOHYOvry/Gjh0L4K8GAUkoioLff/8d4eHh2Lx5M+zs7ODg4IA5c+bA1NRUpr8JIYQQL7h79y5mzJiBiIgIdOnSBWPGjAGQuS1Yvnz5DK6VXT2EeLdJwC2EyJGYmBjMmTMHv/76K9q3b4/x48cDyAy6FUVR12Snp6fDxMTEYI22NBKEEEKIl9ONdJ88edLg/SrvTiHyFpnDKYTIkRIlSmDChAlwd3fH1q1bMXv2bABQR7iBzJ76nj17YsOGDQCgHpcGgxBCCPFydnZ2mDhxIjw8PLBjxw516Za8O4XIW2SEWwiRK/R74tu1a4cJEyYAAGJjY9GpUyfcu3cPFy5ckOnjQgghxGuIi4vDuHHjYGFhgaVLl8puHkLkMRJwCyFyjX7Q7e3tjd69e6NTp064e/cuzpw5AzMzM5kKJ4QQQrymxMREWFlZGeRHEULkDRJwCyFyVVxcHGbMmIETJ07g0qVLKFGiBM6ePQszMzNJkCaEEELkgOzqIUTeIwG3ECLXxcXFYfz48YiPj8f27dsl2BZCCCGEEP9JEnALId6IpKQkFC5cGBqNRoJtIYQQQgjxnyQBtxDijZLpb0IIIYQQ4r9KAm4hhBBCCCGEEOINkGEnIYQQQgghhBDiDZCAWwghhBBCCCGEeAMk4BZCCCGEEEIIId4ACbiFEEIIIYQQQog3QAJuIYQQQgghhBDiDZCAWwghhBBCCCGEeAMk4BZCCCGEEEIIId4ACbiFEEKIPOTYsWMwMTFBq1atXutzDg4OWLBgwZsplBBCCCFeSgJuIYQQIg8JCQnB0KFDcfjwYcTExLz1//+zZ8/e+v9TCCGEyKsk4BZCCCHyiMePHyM0NBQDBw5Eq1atsGrVKoPz4eHhcHd3h4WFBWxsbNC+fXsAQKNGjXDz5k2MHDkSiqJAURT1M5s3b0blypVhbm4OBwcHfPnllwY/08HBAdOmTUOPHj1gaWmJ/v3749mzZxgyZAjs7e1hYWGBsmXLYubMmW/89xdCCCHyGgm4hRBCiDzi+++/x4cffggXFxd0794dK1asAEkAwI8//oj27dujZcuWiIyMxP79++Hh4QEA2LJlC0qVKoWpU6ciNjYWsbGxAIBTp06hc+fO6NKlC6KjozFlyhQEBgZmCeS/+OILVK9eHZGRkQgMDMSiRYuwY8cOfP/997h8+TK+++47ODg4vM1bIYQQQuQJCnVvaiGEEEK80zw9PdG5c2cMHz4c6enpsLe3R1hYGBo1aoR69erB0dER69ate+lnHRwcMGLECIwYMUI91q1bN8THx2PPnj3qsXHjxuHHH3/E+fPn1c+5urpi69at6jXDhg3D+fPnsW/fPoPRciGEEEIYkhFuIYQQIg+4fPkyTpw4ga5duwIATE1N4ePjg5CQEADAmTNn0KRJk9f6mRcvXoSnp6fBMU9PT1y5cgUZGRnqsVq1ahlc07NnT5w5cwYuLi4YNmyYQcAuhBBCiL+YGrsAQgghhPh3ISEhSE9PR4kSJdRjJGFubo4lS5Ygf/78b+z/XaBAAYP/rlmzJq5fv46ffvoJ+/btQ+fOndG0aVNs2rTpjZVBCCGEyItkhFsIIYR4x6Wnp2PNmjX48ssvcebMGfWfs2fPokSJEtiwYQOqVauG/fv3/+3PyJcvn8GoNQBUrFgRERERBsciIiLg7OwMExOTfyyTpaUlfHx88O233yI0NBSbN29GYmJi9n9JIYQQ4j0kI9xCCCHEO+6HH35AUlIS+vTpg8KFCxuc8/b2RkhICObOnYsmTZqgfPny6NKlC9LT07Fz506MHz8eQOZa7MOHD6NLly4wNzeHjY0NRo8eDXd3d0ybNg0+Pj44duwYlixZgq+//vofyzNv3jzY29vD1dUVGo0GYWFhsLOzg5WV1Zu6BUIIIUSeJCPcQgghxDsuJCQETZs2zRJsA5kB92+//QZra2uEhYVhx44dqFGjBj7++GOcOHFCvW7q1Km4ceMGypcvj2LFigHInBr+/fffY+PGjahSpQomTZqEqVOnomfPnv9YnkKFCmHOnDmoVasW3N3dcePGDezcuRMajTQrhBBCCH2SpVwIIYQQQgghhHgDpCtaCCGEEEIIIYR4AyTgFkIIIYQQQggh3gAJuIUQQgghhBBCiDdAAm4hhBBCCCGEEOINkIBbCCGEEEIIIYR4AyTgFkIIIYQQQggh3gAJuIUQQgghhBBCiDdAAm4hhBBCCCGEEOINkIBbCCGEEEIIIYR4AyTgFkIIIYQQQggh3gAJuIUQQgghhBBCiDfg/wEeGsZqL9YxPgAAAABJRU5ErkJggg=="/>
          <p:cNvSpPr>
            <a:spLocks noChangeAspect="1" noChangeArrowheads="1"/>
          </p:cNvSpPr>
          <p:nvPr/>
        </p:nvSpPr>
        <p:spPr bwMode="auto">
          <a:xfrm>
            <a:off x="1414532" y="15915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ounded Rectangle 5"/>
          <p:cNvSpPr/>
          <p:nvPr/>
        </p:nvSpPr>
        <p:spPr>
          <a:xfrm>
            <a:off x="0" y="-271752"/>
            <a:ext cx="12192000" cy="914399"/>
          </a:xfrm>
          <a:prstGeom prst="roundRect">
            <a:avLst>
              <a:gd name="adj" fmla="val 0"/>
            </a:avLst>
          </a:prstGeom>
          <a:solidFill>
            <a:srgbClr val="D1D9E6"/>
          </a:solidFill>
          <a:ln>
            <a:noFill/>
          </a:ln>
          <a:effectLst>
            <a:outerShdw blurRad="190500" dist="152400" dir="13500000" algn="ctr" rotWithShape="0">
              <a:srgbClr val="FFFFF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accent1">
                    <a:lumMod val="50000"/>
                  </a:schemeClr>
                </a:solidFill>
              </a:rPr>
              <a:t>Implementation - Experiments</a:t>
            </a:r>
            <a:endParaRPr lang="en-IN" sz="3200" b="1" dirty="0">
              <a:solidFill>
                <a:schemeClr val="accent1">
                  <a:lumMod val="50000"/>
                </a:schemeClr>
              </a:solidFill>
            </a:endParaRPr>
          </a:p>
        </p:txBody>
      </p:sp>
      <p:sp>
        <p:nvSpPr>
          <p:cNvPr id="3" name="Rounded Rectangle 2"/>
          <p:cNvSpPr/>
          <p:nvPr/>
        </p:nvSpPr>
        <p:spPr>
          <a:xfrm>
            <a:off x="322176" y="2976561"/>
            <a:ext cx="2566317" cy="2467429"/>
          </a:xfrm>
          <a:prstGeom prst="roundRect">
            <a:avLst>
              <a:gd name="adj" fmla="val 228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chemeClr val="accent1">
                    <a:lumMod val="50000"/>
                  </a:schemeClr>
                </a:solidFill>
              </a:rPr>
              <a:t>Chi-Square Test on Categorical Columns</a:t>
            </a:r>
            <a:endParaRPr lang="en-IN" b="1" dirty="0">
              <a:solidFill>
                <a:schemeClr val="accent1">
                  <a:lumMod val="50000"/>
                </a:schemeClr>
              </a:solidFill>
            </a:endParaRPr>
          </a:p>
        </p:txBody>
      </p:sp>
      <p:sp>
        <p:nvSpPr>
          <p:cNvPr id="4" name="TextBox 3"/>
          <p:cNvSpPr txBox="1"/>
          <p:nvPr/>
        </p:nvSpPr>
        <p:spPr>
          <a:xfrm>
            <a:off x="319314" y="2573546"/>
            <a:ext cx="1611086" cy="369332"/>
          </a:xfrm>
          <a:prstGeom prst="rect">
            <a:avLst/>
          </a:prstGeom>
          <a:noFill/>
        </p:spPr>
        <p:txBody>
          <a:bodyPr wrap="square" rtlCol="0">
            <a:spAutoFit/>
          </a:bodyPr>
          <a:lstStyle/>
          <a:p>
            <a:pPr algn="ctr"/>
            <a:r>
              <a:rPr lang="en-IN" b="1" dirty="0" smtClean="0">
                <a:solidFill>
                  <a:schemeClr val="accent1">
                    <a:lumMod val="50000"/>
                  </a:schemeClr>
                </a:solidFill>
              </a:rPr>
              <a:t>Experiment 1</a:t>
            </a:r>
            <a:endParaRPr lang="en-IN" b="1" dirty="0">
              <a:solidFill>
                <a:schemeClr val="accent1">
                  <a:lumMod val="50000"/>
                </a:schemeClr>
              </a:solidFill>
            </a:endParaRPr>
          </a:p>
        </p:txBody>
      </p:sp>
      <p:sp>
        <p:nvSpPr>
          <p:cNvPr id="8" name="TextBox 7"/>
          <p:cNvSpPr txBox="1"/>
          <p:nvPr/>
        </p:nvSpPr>
        <p:spPr>
          <a:xfrm>
            <a:off x="2578997" y="1617645"/>
            <a:ext cx="1611086" cy="369332"/>
          </a:xfrm>
          <a:prstGeom prst="rect">
            <a:avLst/>
          </a:prstGeom>
          <a:noFill/>
        </p:spPr>
        <p:txBody>
          <a:bodyPr wrap="square" rtlCol="0">
            <a:spAutoFit/>
          </a:bodyPr>
          <a:lstStyle/>
          <a:p>
            <a:pPr algn="ctr"/>
            <a:r>
              <a:rPr lang="en-IN" b="1" dirty="0" smtClean="0">
                <a:solidFill>
                  <a:schemeClr val="accent1">
                    <a:lumMod val="50000"/>
                  </a:schemeClr>
                </a:solidFill>
              </a:rPr>
              <a:t>Experiment 2</a:t>
            </a:r>
            <a:endParaRPr lang="en-IN" b="1" dirty="0">
              <a:solidFill>
                <a:schemeClr val="accent1">
                  <a:lumMod val="50000"/>
                </a:schemeClr>
              </a:solidFill>
            </a:endParaRPr>
          </a:p>
        </p:txBody>
      </p:sp>
      <p:sp>
        <p:nvSpPr>
          <p:cNvPr id="10" name="TextBox 9"/>
          <p:cNvSpPr txBox="1"/>
          <p:nvPr/>
        </p:nvSpPr>
        <p:spPr>
          <a:xfrm>
            <a:off x="5470071" y="2581529"/>
            <a:ext cx="1611086" cy="923330"/>
          </a:xfrm>
          <a:prstGeom prst="rect">
            <a:avLst/>
          </a:prstGeom>
          <a:noFill/>
        </p:spPr>
        <p:txBody>
          <a:bodyPr wrap="square" rtlCol="0">
            <a:spAutoFit/>
          </a:bodyPr>
          <a:lstStyle/>
          <a:p>
            <a:pPr algn="ctr"/>
            <a:r>
              <a:rPr lang="en-IN" b="1" dirty="0" smtClean="0">
                <a:solidFill>
                  <a:schemeClr val="accent1">
                    <a:lumMod val="50000"/>
                  </a:schemeClr>
                </a:solidFill>
              </a:rPr>
              <a:t>Experiment 3:</a:t>
            </a:r>
            <a:r>
              <a:rPr lang="en-GB" b="1" dirty="0" smtClean="0">
                <a:solidFill>
                  <a:schemeClr val="accent1">
                    <a:lumMod val="50000"/>
                  </a:schemeClr>
                </a:solidFill>
              </a:rPr>
              <a:t>Feature </a:t>
            </a:r>
            <a:r>
              <a:rPr lang="en-GB" b="1" dirty="0">
                <a:solidFill>
                  <a:schemeClr val="accent1">
                    <a:lumMod val="50000"/>
                  </a:schemeClr>
                </a:solidFill>
              </a:rPr>
              <a:t>Combinations</a:t>
            </a:r>
            <a:endParaRPr lang="en-IN" b="1" dirty="0">
              <a:solidFill>
                <a:schemeClr val="accent1">
                  <a:lumMod val="50000"/>
                </a:schemeClr>
              </a:solidFill>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5885986" y="3504859"/>
            <a:ext cx="2752725" cy="3324225"/>
          </a:xfrm>
          <a:prstGeom prst="rect">
            <a:avLst/>
          </a:prstGeom>
        </p:spPr>
      </p:pic>
      <p:sp>
        <p:nvSpPr>
          <p:cNvPr id="13" name="Rectangle 12"/>
          <p:cNvSpPr/>
          <p:nvPr/>
        </p:nvSpPr>
        <p:spPr>
          <a:xfrm>
            <a:off x="8638711" y="1440660"/>
            <a:ext cx="3380364" cy="646331"/>
          </a:xfrm>
          <a:prstGeom prst="rect">
            <a:avLst/>
          </a:prstGeom>
        </p:spPr>
        <p:txBody>
          <a:bodyPr wrap="square">
            <a:spAutoFit/>
          </a:bodyPr>
          <a:lstStyle/>
          <a:p>
            <a:r>
              <a:rPr lang="en-GB" b="1" dirty="0">
                <a:solidFill>
                  <a:schemeClr val="accent1">
                    <a:lumMod val="50000"/>
                  </a:schemeClr>
                </a:solidFill>
                <a:latin typeface="+mj-lt"/>
                <a:ea typeface="Times New Roman" panose="02020603050405020304" pitchFamily="18" charset="0"/>
              </a:rPr>
              <a:t>Fine tuning </a:t>
            </a:r>
            <a:r>
              <a:rPr lang="en-GB" b="1" dirty="0" smtClean="0">
                <a:solidFill>
                  <a:schemeClr val="accent1">
                    <a:lumMod val="50000"/>
                  </a:schemeClr>
                </a:solidFill>
                <a:latin typeface="+mj-lt"/>
                <a:ea typeface="Times New Roman" panose="02020603050405020304" pitchFamily="18" charset="0"/>
              </a:rPr>
              <a:t>Recommendations </a:t>
            </a:r>
            <a:r>
              <a:rPr lang="en-GB" b="1" dirty="0">
                <a:solidFill>
                  <a:schemeClr val="accent1">
                    <a:lumMod val="50000"/>
                  </a:schemeClr>
                </a:solidFill>
                <a:latin typeface="+mj-lt"/>
                <a:ea typeface="Times New Roman" panose="02020603050405020304" pitchFamily="18" charset="0"/>
              </a:rPr>
              <a:t>by assigning weights to columns</a:t>
            </a:r>
            <a:endParaRPr lang="en-IN" b="1" dirty="0">
              <a:solidFill>
                <a:schemeClr val="accent1">
                  <a:lumMod val="50000"/>
                </a:schemeClr>
              </a:solidFill>
              <a:latin typeface="+mj-lt"/>
            </a:endParaRPr>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8638711" y="2344170"/>
            <a:ext cx="3578575" cy="3009900"/>
          </a:xfrm>
          <a:prstGeom prst="rect">
            <a:avLst/>
          </a:prstGeom>
        </p:spPr>
      </p:pic>
    </p:spTree>
    <p:extLst>
      <p:ext uri="{BB962C8B-B14F-4D97-AF65-F5344CB8AC3E}">
        <p14:creationId xmlns:p14="http://schemas.microsoft.com/office/powerpoint/2010/main" val="2939315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2997</TotalTime>
  <Words>2346</Words>
  <Application>Microsoft Office PowerPoint</Application>
  <PresentationFormat>Widescreen</PresentationFormat>
  <Paragraphs>647</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Times New Roman</vt:lpstr>
      <vt:lpstr>Wingdings</vt:lpstr>
      <vt:lpstr>Office Theme</vt:lpstr>
      <vt:lpstr> To build a Content based Movie Recommendation system based on Movie tags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129</cp:revision>
  <dcterms:created xsi:type="dcterms:W3CDTF">2023-11-29T12:10:27Z</dcterms:created>
  <dcterms:modified xsi:type="dcterms:W3CDTF">2023-12-18T10:46:13Z</dcterms:modified>
</cp:coreProperties>
</file>