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7C379F-E160-4416-B6CF-AD8840F6020E}"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FA4BE-E61A-40EF-BB2B-81826ADE9DB0}" type="slidenum">
              <a:rPr lang="en-IN" smtClean="0"/>
              <a:t>‹#›</a:t>
            </a:fld>
            <a:endParaRPr lang="en-IN"/>
          </a:p>
        </p:txBody>
      </p:sp>
    </p:spTree>
    <p:extLst>
      <p:ext uri="{BB962C8B-B14F-4D97-AF65-F5344CB8AC3E}">
        <p14:creationId xmlns:p14="http://schemas.microsoft.com/office/powerpoint/2010/main" val="275846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7C379F-E160-4416-B6CF-AD8840F6020E}"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FA4BE-E61A-40EF-BB2B-81826ADE9DB0}" type="slidenum">
              <a:rPr lang="en-IN" smtClean="0"/>
              <a:t>‹#›</a:t>
            </a:fld>
            <a:endParaRPr lang="en-IN"/>
          </a:p>
        </p:txBody>
      </p:sp>
    </p:spTree>
    <p:extLst>
      <p:ext uri="{BB962C8B-B14F-4D97-AF65-F5344CB8AC3E}">
        <p14:creationId xmlns:p14="http://schemas.microsoft.com/office/powerpoint/2010/main" val="233143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7C379F-E160-4416-B6CF-AD8840F6020E}"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FA4BE-E61A-40EF-BB2B-81826ADE9DB0}" type="slidenum">
              <a:rPr lang="en-IN" smtClean="0"/>
              <a:t>‹#›</a:t>
            </a:fld>
            <a:endParaRPr lang="en-IN"/>
          </a:p>
        </p:txBody>
      </p:sp>
    </p:spTree>
    <p:extLst>
      <p:ext uri="{BB962C8B-B14F-4D97-AF65-F5344CB8AC3E}">
        <p14:creationId xmlns:p14="http://schemas.microsoft.com/office/powerpoint/2010/main" val="165982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7C379F-E160-4416-B6CF-AD8840F6020E}"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FA4BE-E61A-40EF-BB2B-81826ADE9DB0}" type="slidenum">
              <a:rPr lang="en-IN" smtClean="0"/>
              <a:t>‹#›</a:t>
            </a:fld>
            <a:endParaRPr lang="en-IN"/>
          </a:p>
        </p:txBody>
      </p:sp>
    </p:spTree>
    <p:extLst>
      <p:ext uri="{BB962C8B-B14F-4D97-AF65-F5344CB8AC3E}">
        <p14:creationId xmlns:p14="http://schemas.microsoft.com/office/powerpoint/2010/main" val="128498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7C379F-E160-4416-B6CF-AD8840F6020E}"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FA4BE-E61A-40EF-BB2B-81826ADE9DB0}" type="slidenum">
              <a:rPr lang="en-IN" smtClean="0"/>
              <a:t>‹#›</a:t>
            </a:fld>
            <a:endParaRPr lang="en-IN"/>
          </a:p>
        </p:txBody>
      </p:sp>
    </p:spTree>
    <p:extLst>
      <p:ext uri="{BB962C8B-B14F-4D97-AF65-F5344CB8AC3E}">
        <p14:creationId xmlns:p14="http://schemas.microsoft.com/office/powerpoint/2010/main" val="414683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7C379F-E160-4416-B6CF-AD8840F6020E}"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FA4BE-E61A-40EF-BB2B-81826ADE9DB0}" type="slidenum">
              <a:rPr lang="en-IN" smtClean="0"/>
              <a:t>‹#›</a:t>
            </a:fld>
            <a:endParaRPr lang="en-IN"/>
          </a:p>
        </p:txBody>
      </p:sp>
    </p:spTree>
    <p:extLst>
      <p:ext uri="{BB962C8B-B14F-4D97-AF65-F5344CB8AC3E}">
        <p14:creationId xmlns:p14="http://schemas.microsoft.com/office/powerpoint/2010/main" val="298206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97C379F-E160-4416-B6CF-AD8840F6020E}" type="datetimeFigureOut">
              <a:rPr lang="en-IN" smtClean="0"/>
              <a:t>07-02-2023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1FA4BE-E61A-40EF-BB2B-81826ADE9DB0}" type="slidenum">
              <a:rPr lang="en-IN" smtClean="0"/>
              <a:t>‹#›</a:t>
            </a:fld>
            <a:endParaRPr lang="en-IN"/>
          </a:p>
        </p:txBody>
      </p:sp>
    </p:spTree>
    <p:extLst>
      <p:ext uri="{BB962C8B-B14F-4D97-AF65-F5344CB8AC3E}">
        <p14:creationId xmlns:p14="http://schemas.microsoft.com/office/powerpoint/2010/main" val="423984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97C379F-E160-4416-B6CF-AD8840F6020E}"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1FA4BE-E61A-40EF-BB2B-81826ADE9DB0}" type="slidenum">
              <a:rPr lang="en-IN" smtClean="0"/>
              <a:t>‹#›</a:t>
            </a:fld>
            <a:endParaRPr lang="en-IN"/>
          </a:p>
        </p:txBody>
      </p:sp>
    </p:spTree>
    <p:extLst>
      <p:ext uri="{BB962C8B-B14F-4D97-AF65-F5344CB8AC3E}">
        <p14:creationId xmlns:p14="http://schemas.microsoft.com/office/powerpoint/2010/main" val="173453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C379F-E160-4416-B6CF-AD8840F6020E}" type="datetimeFigureOut">
              <a:rPr lang="en-IN" smtClean="0"/>
              <a:t>07-02-2023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1FA4BE-E61A-40EF-BB2B-81826ADE9DB0}" type="slidenum">
              <a:rPr lang="en-IN" smtClean="0"/>
              <a:t>‹#›</a:t>
            </a:fld>
            <a:endParaRPr lang="en-IN"/>
          </a:p>
        </p:txBody>
      </p:sp>
    </p:spTree>
    <p:extLst>
      <p:ext uri="{BB962C8B-B14F-4D97-AF65-F5344CB8AC3E}">
        <p14:creationId xmlns:p14="http://schemas.microsoft.com/office/powerpoint/2010/main" val="428734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7C379F-E160-4416-B6CF-AD8840F6020E}"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FA4BE-E61A-40EF-BB2B-81826ADE9DB0}" type="slidenum">
              <a:rPr lang="en-IN" smtClean="0"/>
              <a:t>‹#›</a:t>
            </a:fld>
            <a:endParaRPr lang="en-IN"/>
          </a:p>
        </p:txBody>
      </p:sp>
    </p:spTree>
    <p:extLst>
      <p:ext uri="{BB962C8B-B14F-4D97-AF65-F5344CB8AC3E}">
        <p14:creationId xmlns:p14="http://schemas.microsoft.com/office/powerpoint/2010/main" val="57880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7C379F-E160-4416-B6CF-AD8840F6020E}"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FA4BE-E61A-40EF-BB2B-81826ADE9DB0}" type="slidenum">
              <a:rPr lang="en-IN" smtClean="0"/>
              <a:t>‹#›</a:t>
            </a:fld>
            <a:endParaRPr lang="en-IN"/>
          </a:p>
        </p:txBody>
      </p:sp>
    </p:spTree>
    <p:extLst>
      <p:ext uri="{BB962C8B-B14F-4D97-AF65-F5344CB8AC3E}">
        <p14:creationId xmlns:p14="http://schemas.microsoft.com/office/powerpoint/2010/main" val="148444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C379F-E160-4416-B6CF-AD8840F6020E}" type="datetimeFigureOut">
              <a:rPr lang="en-IN" smtClean="0"/>
              <a:t>07-02-2023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FA4BE-E61A-40EF-BB2B-81826ADE9DB0}" type="slidenum">
              <a:rPr lang="en-IN" smtClean="0"/>
              <a:t>‹#›</a:t>
            </a:fld>
            <a:endParaRPr lang="en-IN"/>
          </a:p>
        </p:txBody>
      </p:sp>
    </p:spTree>
    <p:extLst>
      <p:ext uri="{BB962C8B-B14F-4D97-AF65-F5344CB8AC3E}">
        <p14:creationId xmlns:p14="http://schemas.microsoft.com/office/powerpoint/2010/main" val="736077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aitanyasimhadrii@outloo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smtClean="0"/>
              <a:t>E-Commerce </a:t>
            </a:r>
            <a:r>
              <a:rPr lang="en-IN" dirty="0" err="1" smtClean="0"/>
              <a:t>Capastone</a:t>
            </a:r>
            <a:r>
              <a:rPr lang="en-IN" dirty="0" smtClean="0"/>
              <a:t> Project</a:t>
            </a:r>
            <a:endParaRPr lang="en-IN" dirty="0"/>
          </a:p>
        </p:txBody>
      </p:sp>
      <p:sp>
        <p:nvSpPr>
          <p:cNvPr id="4" name="Rectangle 3"/>
          <p:cNvSpPr/>
          <p:nvPr/>
        </p:nvSpPr>
        <p:spPr>
          <a:xfrm>
            <a:off x="6096000" y="5075727"/>
            <a:ext cx="6096000" cy="1477328"/>
          </a:xfrm>
          <a:prstGeom prst="rect">
            <a:avLst/>
          </a:prstGeom>
        </p:spPr>
        <p:txBody>
          <a:bodyPr>
            <a:spAutoFit/>
          </a:bodyPr>
          <a:lstStyle/>
          <a:p>
            <a:r>
              <a:rPr lang="en-IN" dirty="0"/>
              <a:t>Market Mix Modelling</a:t>
            </a:r>
          </a:p>
          <a:p>
            <a:endParaRPr lang="en-IN" dirty="0"/>
          </a:p>
          <a:p>
            <a:pPr marL="342900" indent="-342900">
              <a:buFontTx/>
              <a:buChar char="-"/>
            </a:pPr>
            <a:r>
              <a:rPr lang="en-IN" dirty="0" smtClean="0"/>
              <a:t>Submitted by : </a:t>
            </a:r>
            <a:r>
              <a:rPr lang="en-IN" dirty="0" err="1" smtClean="0"/>
              <a:t>NagaChaitanya.S</a:t>
            </a:r>
            <a:endParaRPr lang="en-IN" dirty="0"/>
          </a:p>
          <a:p>
            <a:pPr marL="342900" indent="-342900">
              <a:buFontTx/>
              <a:buChar char="-"/>
            </a:pPr>
            <a:r>
              <a:rPr lang="en-IN" dirty="0"/>
              <a:t>Email: </a:t>
            </a:r>
            <a:r>
              <a:rPr lang="en-IN" dirty="0">
                <a:hlinkClick r:id="rId2"/>
              </a:rPr>
              <a:t>chaitanyasimhadrii@outlook.com</a:t>
            </a:r>
            <a:endParaRPr lang="en-IN" dirty="0"/>
          </a:p>
          <a:p>
            <a:pPr marL="342900" indent="-342900">
              <a:buFontTx/>
              <a:buChar char="-"/>
            </a:pPr>
            <a:r>
              <a:rPr lang="en-IN" dirty="0" err="1"/>
              <a:t>Mobie</a:t>
            </a:r>
            <a:r>
              <a:rPr lang="en-IN" dirty="0"/>
              <a:t>- +91 6304359669</a:t>
            </a:r>
          </a:p>
        </p:txBody>
      </p:sp>
    </p:spTree>
    <p:extLst>
      <p:ext uri="{BB962C8B-B14F-4D97-AF65-F5344CB8AC3E}">
        <p14:creationId xmlns:p14="http://schemas.microsoft.com/office/powerpoint/2010/main" val="1469528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35" y="0"/>
            <a:ext cx="9104243" cy="4482799"/>
          </a:xfrm>
          <a:prstGeom prst="rect">
            <a:avLst/>
          </a:prstGeom>
        </p:spPr>
      </p:pic>
      <p:sp>
        <p:nvSpPr>
          <p:cNvPr id="5" name="Rectangle 4"/>
          <p:cNvSpPr/>
          <p:nvPr/>
        </p:nvSpPr>
        <p:spPr>
          <a:xfrm>
            <a:off x="980661" y="4826675"/>
            <a:ext cx="9488556" cy="1477328"/>
          </a:xfrm>
          <a:prstGeom prst="rect">
            <a:avLst/>
          </a:prstGeom>
        </p:spPr>
        <p:txBody>
          <a:bodyPr wrap="square">
            <a:spAutoFit/>
          </a:bodyPr>
          <a:lstStyle/>
          <a:p>
            <a:pPr marL="285750" indent="-285750">
              <a:buFont typeface="Wingdings" panose="05000000000000000000" pitchFamily="2" charset="2"/>
              <a:buChar char="Ø"/>
            </a:pPr>
            <a:r>
              <a:rPr lang="en-IN" dirty="0" smtClean="0"/>
              <a:t> </a:t>
            </a:r>
            <a:r>
              <a:rPr lang="en-IN" dirty="0"/>
              <a:t>All three categories responds </a:t>
            </a:r>
            <a:r>
              <a:rPr lang="en-IN" dirty="0" smtClean="0"/>
              <a:t>similarly  </a:t>
            </a:r>
            <a:r>
              <a:rPr lang="en-IN" dirty="0"/>
              <a:t>to the Discount as far as revenue is concerned.</a:t>
            </a:r>
          </a:p>
          <a:p>
            <a:pPr marL="285750" indent="-285750">
              <a:buFont typeface="Wingdings" panose="05000000000000000000" pitchFamily="2" charset="2"/>
              <a:buChar char="Ø"/>
            </a:pPr>
            <a:r>
              <a:rPr lang="en-IN" dirty="0" smtClean="0"/>
              <a:t>Average </a:t>
            </a:r>
            <a:r>
              <a:rPr lang="en-IN" dirty="0"/>
              <a:t>revenue is more when discount% is around 10% to 20% and it gradually decreases for all three categories</a:t>
            </a:r>
          </a:p>
          <a:p>
            <a:pPr marL="285750" indent="-285750">
              <a:buFont typeface="Wingdings" panose="05000000000000000000" pitchFamily="2" charset="2"/>
              <a:buChar char="Ø"/>
            </a:pPr>
            <a:r>
              <a:rPr lang="en-IN" dirty="0" smtClean="0"/>
              <a:t>Sales </a:t>
            </a:r>
            <a:r>
              <a:rPr lang="en-IN" dirty="0"/>
              <a:t>are higher for Camera </a:t>
            </a:r>
            <a:r>
              <a:rPr lang="en-IN" dirty="0" err="1"/>
              <a:t>accesories</a:t>
            </a:r>
            <a:r>
              <a:rPr lang="en-IN" dirty="0"/>
              <a:t> and Home audio when discount is at 50 to 60 range</a:t>
            </a:r>
          </a:p>
          <a:p>
            <a:pPr marL="285750" indent="-285750">
              <a:buFont typeface="Wingdings" panose="05000000000000000000" pitchFamily="2" charset="2"/>
              <a:buChar char="Ø"/>
            </a:pPr>
            <a:r>
              <a:rPr lang="en-IN" dirty="0" smtClean="0"/>
              <a:t>For </a:t>
            </a:r>
            <a:r>
              <a:rPr lang="en-IN" dirty="0"/>
              <a:t>Gaming accessory sales are higher at 30% to 40%</a:t>
            </a:r>
          </a:p>
        </p:txBody>
      </p:sp>
    </p:spTree>
    <p:extLst>
      <p:ext uri="{BB962C8B-B14F-4D97-AF65-F5344CB8AC3E}">
        <p14:creationId xmlns:p14="http://schemas.microsoft.com/office/powerpoint/2010/main" val="25758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80" y="179761"/>
            <a:ext cx="11430023" cy="4325121"/>
          </a:xfrm>
          <a:prstGeom prst="rect">
            <a:avLst/>
          </a:prstGeom>
        </p:spPr>
      </p:pic>
      <p:sp>
        <p:nvSpPr>
          <p:cNvPr id="5" name="Rectangle 4"/>
          <p:cNvSpPr/>
          <p:nvPr/>
        </p:nvSpPr>
        <p:spPr>
          <a:xfrm>
            <a:off x="1159564" y="4976985"/>
            <a:ext cx="9766853" cy="1200329"/>
          </a:xfrm>
          <a:prstGeom prst="rect">
            <a:avLst/>
          </a:prstGeom>
        </p:spPr>
        <p:txBody>
          <a:bodyPr wrap="square">
            <a:spAutoFit/>
          </a:bodyPr>
          <a:lstStyle/>
          <a:p>
            <a:pPr marL="285750" indent="-285750">
              <a:buFont typeface="Wingdings" panose="05000000000000000000" pitchFamily="2" charset="2"/>
              <a:buChar char="Ø"/>
            </a:pPr>
            <a:r>
              <a:rPr lang="en-IN" dirty="0" smtClean="0"/>
              <a:t>Home </a:t>
            </a:r>
            <a:r>
              <a:rPr lang="en-IN" dirty="0"/>
              <a:t>audio have higher Premium products compared to other categories</a:t>
            </a:r>
          </a:p>
          <a:p>
            <a:pPr marL="285750" indent="-285750">
              <a:buFont typeface="Wingdings" panose="05000000000000000000" pitchFamily="2" charset="2"/>
              <a:buChar char="Ø"/>
            </a:pPr>
            <a:r>
              <a:rPr lang="en-IN" dirty="0" smtClean="0"/>
              <a:t>That </a:t>
            </a:r>
            <a:r>
              <a:rPr lang="en-IN" dirty="0"/>
              <a:t>could be the reason why revenue is more even sales are relatively on lower side</a:t>
            </a:r>
          </a:p>
          <a:p>
            <a:pPr marL="285750" indent="-285750">
              <a:buFont typeface="Wingdings" panose="05000000000000000000" pitchFamily="2" charset="2"/>
              <a:buChar char="Ø"/>
            </a:pPr>
            <a:r>
              <a:rPr lang="en-IN" dirty="0" smtClean="0"/>
              <a:t>However </a:t>
            </a:r>
            <a:r>
              <a:rPr lang="en-IN" dirty="0"/>
              <a:t>it can be observed that most number of products being sold are from Mass product category.</a:t>
            </a:r>
          </a:p>
        </p:txBody>
      </p:sp>
    </p:spTree>
    <p:extLst>
      <p:ext uri="{BB962C8B-B14F-4D97-AF65-F5344CB8AC3E}">
        <p14:creationId xmlns:p14="http://schemas.microsoft.com/office/powerpoint/2010/main" val="2646477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834" y="172278"/>
            <a:ext cx="7995705" cy="4297689"/>
          </a:xfrm>
          <a:prstGeom prst="rect">
            <a:avLst/>
          </a:prstGeom>
        </p:spPr>
      </p:pic>
      <p:sp>
        <p:nvSpPr>
          <p:cNvPr id="7" name="Rectangle 6"/>
          <p:cNvSpPr/>
          <p:nvPr/>
        </p:nvSpPr>
        <p:spPr>
          <a:xfrm>
            <a:off x="1285460" y="4856418"/>
            <a:ext cx="8640418" cy="1200329"/>
          </a:xfrm>
          <a:prstGeom prst="rect">
            <a:avLst/>
          </a:prstGeom>
        </p:spPr>
        <p:txBody>
          <a:bodyPr wrap="square">
            <a:spAutoFit/>
          </a:bodyPr>
          <a:lstStyle/>
          <a:p>
            <a:pPr marL="285750" indent="-285750">
              <a:buFont typeface="Wingdings" panose="05000000000000000000" pitchFamily="2" charset="2"/>
              <a:buChar char="Ø"/>
            </a:pPr>
            <a:r>
              <a:rPr lang="en-IN" dirty="0" smtClean="0"/>
              <a:t>Most </a:t>
            </a:r>
            <a:r>
              <a:rPr lang="en-IN" dirty="0"/>
              <a:t>customer visits are happening on </a:t>
            </a:r>
            <a:r>
              <a:rPr lang="en-IN" dirty="0" err="1"/>
              <a:t>wednesday</a:t>
            </a:r>
            <a:r>
              <a:rPr lang="en-IN" dirty="0"/>
              <a:t> and Friday rather than on </a:t>
            </a:r>
            <a:r>
              <a:rPr lang="en-IN" dirty="0" smtClean="0"/>
              <a:t>weekends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 </a:t>
            </a:r>
            <a:r>
              <a:rPr lang="en-IN" dirty="0"/>
              <a:t>This could be alarming as </a:t>
            </a:r>
            <a:r>
              <a:rPr lang="en-IN" dirty="0" err="1"/>
              <a:t>competetors</a:t>
            </a:r>
            <a:r>
              <a:rPr lang="en-IN" dirty="0"/>
              <a:t> might be very much competitive on weekends with offers.</a:t>
            </a:r>
          </a:p>
        </p:txBody>
      </p:sp>
    </p:spTree>
    <p:extLst>
      <p:ext uri="{BB962C8B-B14F-4D97-AF65-F5344CB8AC3E}">
        <p14:creationId xmlns:p14="http://schemas.microsoft.com/office/powerpoint/2010/main" val="2719169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33043" cy="4002158"/>
          </a:xfrm>
          <a:prstGeom prst="rect">
            <a:avLst/>
          </a:prstGeom>
        </p:spPr>
      </p:pic>
      <p:sp>
        <p:nvSpPr>
          <p:cNvPr id="5" name="Rectangle 4"/>
          <p:cNvSpPr/>
          <p:nvPr/>
        </p:nvSpPr>
        <p:spPr>
          <a:xfrm>
            <a:off x="1311965" y="4827958"/>
            <a:ext cx="9037983" cy="1477328"/>
          </a:xfrm>
          <a:prstGeom prst="rect">
            <a:avLst/>
          </a:prstGeom>
        </p:spPr>
        <p:txBody>
          <a:bodyPr wrap="square">
            <a:spAutoFit/>
          </a:bodyPr>
          <a:lstStyle/>
          <a:p>
            <a:pPr marL="285750" indent="-285750">
              <a:buFont typeface="Wingdings" panose="05000000000000000000" pitchFamily="2" charset="2"/>
              <a:buChar char="Ø"/>
            </a:pPr>
            <a:r>
              <a:rPr lang="en-IN" dirty="0" smtClean="0"/>
              <a:t>As </a:t>
            </a:r>
            <a:r>
              <a:rPr lang="en-IN" dirty="0"/>
              <a:t>we have seen in the case of weekdays, even Holidays are not able to contribute much to the revenue</a:t>
            </a:r>
          </a:p>
          <a:p>
            <a:pPr marL="285750" indent="-285750">
              <a:buFont typeface="Wingdings" panose="05000000000000000000" pitchFamily="2" charset="2"/>
              <a:buChar char="Ø"/>
            </a:pPr>
            <a:r>
              <a:rPr lang="en-IN" dirty="0" smtClean="0"/>
              <a:t>Even </a:t>
            </a:r>
            <a:r>
              <a:rPr lang="en-IN" dirty="0"/>
              <a:t>when sales are on higher side  but that does not shown much impact on </a:t>
            </a:r>
            <a:r>
              <a:rPr lang="en-IN" dirty="0" smtClean="0"/>
              <a:t>revenue</a:t>
            </a:r>
          </a:p>
          <a:p>
            <a:pPr marL="285750" indent="-285750">
              <a:buFont typeface="Wingdings" panose="05000000000000000000" pitchFamily="2" charset="2"/>
              <a:buChar char="Ø"/>
            </a:pPr>
            <a:r>
              <a:rPr lang="en-IN" dirty="0" smtClean="0"/>
              <a:t> Median of Discount% in </a:t>
            </a:r>
            <a:r>
              <a:rPr lang="en-IN" dirty="0" err="1" smtClean="0"/>
              <a:t>Holdays</a:t>
            </a:r>
            <a:r>
              <a:rPr lang="en-IN" dirty="0" smtClean="0"/>
              <a:t> are </a:t>
            </a:r>
            <a:r>
              <a:rPr lang="en-IN" dirty="0" err="1" smtClean="0"/>
              <a:t>slighly</a:t>
            </a:r>
            <a:r>
              <a:rPr lang="en-IN" dirty="0" smtClean="0"/>
              <a:t> higher when compared to other days</a:t>
            </a:r>
          </a:p>
          <a:p>
            <a:pPr marL="285750" indent="-285750">
              <a:buFont typeface="Wingdings" panose="05000000000000000000" pitchFamily="2" charset="2"/>
              <a:buChar char="Ø"/>
            </a:pPr>
            <a:r>
              <a:rPr lang="en-IN" dirty="0" smtClean="0"/>
              <a:t>Even </a:t>
            </a:r>
            <a:r>
              <a:rPr lang="en-IN" dirty="0"/>
              <a:t>on the Sale days Median of </a:t>
            </a:r>
            <a:r>
              <a:rPr lang="en-IN" dirty="0" err="1"/>
              <a:t>Discouts</a:t>
            </a:r>
            <a:r>
              <a:rPr lang="en-IN" dirty="0"/>
              <a:t> are higher but Revenues are not increased much</a:t>
            </a:r>
          </a:p>
        </p:txBody>
      </p:sp>
    </p:spTree>
    <p:extLst>
      <p:ext uri="{BB962C8B-B14F-4D97-AF65-F5344CB8AC3E}">
        <p14:creationId xmlns:p14="http://schemas.microsoft.com/office/powerpoint/2010/main" val="1593095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66" y="103495"/>
            <a:ext cx="11237998" cy="4133096"/>
          </a:xfrm>
          <a:prstGeom prst="rect">
            <a:avLst/>
          </a:prstGeom>
        </p:spPr>
      </p:pic>
      <p:sp>
        <p:nvSpPr>
          <p:cNvPr id="5" name="Rectangle 4"/>
          <p:cNvSpPr/>
          <p:nvPr/>
        </p:nvSpPr>
        <p:spPr>
          <a:xfrm>
            <a:off x="675860" y="4903449"/>
            <a:ext cx="9687339" cy="1754326"/>
          </a:xfrm>
          <a:prstGeom prst="rect">
            <a:avLst/>
          </a:prstGeom>
        </p:spPr>
        <p:txBody>
          <a:bodyPr wrap="square">
            <a:spAutoFit/>
          </a:bodyPr>
          <a:lstStyle/>
          <a:p>
            <a:r>
              <a:rPr lang="en-IN" dirty="0"/>
              <a:t>NPS &amp; Stock Index: </a:t>
            </a:r>
            <a:endParaRPr lang="en-IN" dirty="0" smtClean="0"/>
          </a:p>
          <a:p>
            <a:r>
              <a:rPr lang="en-US" dirty="0" smtClean="0"/>
              <a:t>Note : Monthly </a:t>
            </a:r>
            <a:r>
              <a:rPr lang="en-US" dirty="0"/>
              <a:t>NPS score (this may work as a proxy to the ‘voice of the customer’)</a:t>
            </a:r>
          </a:p>
          <a:p>
            <a:endParaRPr lang="en-IN" dirty="0"/>
          </a:p>
          <a:p>
            <a:pPr marL="285750" indent="-285750">
              <a:buFont typeface="Wingdings" panose="05000000000000000000" pitchFamily="2" charset="2"/>
              <a:buChar char="Ø"/>
            </a:pPr>
            <a:r>
              <a:rPr lang="en-IN" dirty="0"/>
              <a:t>   </a:t>
            </a:r>
            <a:r>
              <a:rPr lang="en-IN" dirty="0" smtClean="0"/>
              <a:t>NPS</a:t>
            </a:r>
            <a:r>
              <a:rPr lang="en-IN" dirty="0"/>
              <a:t>, After Seeing its peek in initial weeks, it drops </a:t>
            </a:r>
            <a:r>
              <a:rPr lang="en-IN" dirty="0" smtClean="0"/>
              <a:t>drastically </a:t>
            </a:r>
            <a:r>
              <a:rPr lang="en-IN" dirty="0"/>
              <a:t>in week 9 and 10</a:t>
            </a:r>
          </a:p>
          <a:p>
            <a:pPr marL="285750" indent="-285750">
              <a:buFont typeface="Wingdings" panose="05000000000000000000" pitchFamily="2" charset="2"/>
              <a:buChar char="Ø"/>
            </a:pPr>
            <a:r>
              <a:rPr lang="en-IN" dirty="0"/>
              <a:t>   </a:t>
            </a:r>
            <a:r>
              <a:rPr lang="en-IN" dirty="0" smtClean="0"/>
              <a:t>On </a:t>
            </a:r>
            <a:r>
              <a:rPr lang="en-IN" dirty="0"/>
              <a:t>the other hand it is observed that Stock index price is volatile and falling </a:t>
            </a:r>
            <a:r>
              <a:rPr lang="en-IN" dirty="0" smtClean="0"/>
              <a:t>drastically </a:t>
            </a:r>
            <a:r>
              <a:rPr lang="en-IN" dirty="0"/>
              <a:t>when even there is a drop in NPS</a:t>
            </a:r>
          </a:p>
        </p:txBody>
      </p:sp>
    </p:spTree>
    <p:extLst>
      <p:ext uri="{BB962C8B-B14F-4D97-AF65-F5344CB8AC3E}">
        <p14:creationId xmlns:p14="http://schemas.microsoft.com/office/powerpoint/2010/main" val="2564304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5" y="0"/>
            <a:ext cx="11820939" cy="4453137"/>
          </a:xfrm>
          <a:prstGeom prst="rect">
            <a:avLst/>
          </a:prstGeom>
        </p:spPr>
      </p:pic>
      <p:sp>
        <p:nvSpPr>
          <p:cNvPr id="8" name="Rectangle 7"/>
          <p:cNvSpPr/>
          <p:nvPr/>
        </p:nvSpPr>
        <p:spPr>
          <a:xfrm>
            <a:off x="1338470" y="4751697"/>
            <a:ext cx="9475304" cy="1200329"/>
          </a:xfrm>
          <a:prstGeom prst="rect">
            <a:avLst/>
          </a:prstGeom>
        </p:spPr>
        <p:txBody>
          <a:bodyPr wrap="square">
            <a:spAutoFit/>
          </a:bodyPr>
          <a:lstStyle/>
          <a:p>
            <a:pPr marL="285750" indent="-285750">
              <a:buFont typeface="Wingdings" panose="05000000000000000000" pitchFamily="2" charset="2"/>
              <a:buChar char="Ø"/>
            </a:pPr>
            <a:r>
              <a:rPr lang="en-IN" dirty="0" smtClean="0"/>
              <a:t>Revenue </a:t>
            </a:r>
            <a:r>
              <a:rPr lang="en-IN" dirty="0"/>
              <a:t>is responding well to all Media advertisements as we could see steep line for all channels</a:t>
            </a:r>
          </a:p>
          <a:p>
            <a:pPr marL="285750" indent="-285750">
              <a:buFont typeface="Wingdings" panose="05000000000000000000" pitchFamily="2" charset="2"/>
              <a:buChar char="Ø"/>
            </a:pPr>
            <a:r>
              <a:rPr lang="en-IN" dirty="0" smtClean="0"/>
              <a:t>But </a:t>
            </a:r>
            <a:r>
              <a:rPr lang="en-IN" dirty="0"/>
              <a:t>Investment on </a:t>
            </a:r>
            <a:r>
              <a:rPr lang="en-IN" dirty="0" smtClean="0"/>
              <a:t>Advertisement </a:t>
            </a:r>
            <a:r>
              <a:rPr lang="en-IN" dirty="0"/>
              <a:t>seems to be on declined trend can be observed</a:t>
            </a:r>
          </a:p>
          <a:p>
            <a:pPr marL="285750" indent="-285750">
              <a:buFont typeface="Wingdings" panose="05000000000000000000" pitchFamily="2" charset="2"/>
              <a:buChar char="Ø"/>
            </a:pPr>
            <a:r>
              <a:rPr lang="en-IN" dirty="0" smtClean="0"/>
              <a:t>Sponsorship </a:t>
            </a:r>
            <a:r>
              <a:rPr lang="en-IN" dirty="0"/>
              <a:t>is the most invested </a:t>
            </a:r>
            <a:r>
              <a:rPr lang="en-IN" dirty="0" smtClean="0"/>
              <a:t>marketing strategy </a:t>
            </a:r>
            <a:r>
              <a:rPr lang="en-IN" dirty="0"/>
              <a:t>inclined by </a:t>
            </a:r>
            <a:r>
              <a:rPr lang="en-IN" dirty="0" err="1"/>
              <a:t>eleckart</a:t>
            </a:r>
            <a:endParaRPr lang="en-IN" dirty="0"/>
          </a:p>
        </p:txBody>
      </p:sp>
    </p:spTree>
    <p:extLst>
      <p:ext uri="{BB962C8B-B14F-4D97-AF65-F5344CB8AC3E}">
        <p14:creationId xmlns:p14="http://schemas.microsoft.com/office/powerpoint/2010/main" val="2083449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050" y="2769704"/>
            <a:ext cx="10743967" cy="144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8800" dirty="0" smtClean="0"/>
              <a:t>Overview Of Modelling</a:t>
            </a:r>
            <a:endParaRPr lang="en-IN" sz="8800" dirty="0"/>
          </a:p>
        </p:txBody>
      </p:sp>
    </p:spTree>
    <p:extLst>
      <p:ext uri="{BB962C8B-B14F-4D97-AF65-F5344CB8AC3E}">
        <p14:creationId xmlns:p14="http://schemas.microsoft.com/office/powerpoint/2010/main" val="3104188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7084"/>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b="1" dirty="0" smtClean="0"/>
              <a:t>    </a:t>
            </a:r>
            <a:br>
              <a:rPr lang="en-US" b="1" dirty="0" smtClean="0"/>
            </a:br>
            <a:r>
              <a:rPr lang="en-US" b="1" dirty="0"/>
              <a:t> </a:t>
            </a:r>
            <a:r>
              <a:rPr lang="en-US" b="1" dirty="0" smtClean="0"/>
              <a:t>     What </a:t>
            </a:r>
            <a:r>
              <a:rPr lang="en-US" b="1" dirty="0"/>
              <a:t>is Market Mix Modelling (MMM)?</a:t>
            </a:r>
            <a:br>
              <a:rPr lang="en-US" b="1" dirty="0"/>
            </a:br>
            <a:endParaRPr lang="en-IN" dirty="0"/>
          </a:p>
        </p:txBody>
      </p:sp>
      <p:sp>
        <p:nvSpPr>
          <p:cNvPr id="4" name="Rectangle 3"/>
          <p:cNvSpPr/>
          <p:nvPr/>
        </p:nvSpPr>
        <p:spPr>
          <a:xfrm>
            <a:off x="838200" y="2001079"/>
            <a:ext cx="9922565" cy="2031325"/>
          </a:xfrm>
          <a:prstGeom prst="rect">
            <a:avLst/>
          </a:prstGeom>
        </p:spPr>
        <p:txBody>
          <a:bodyPr wrap="square">
            <a:spAutoFit/>
          </a:bodyPr>
          <a:lstStyle/>
          <a:p>
            <a:r>
              <a:rPr lang="en-US" b="1" dirty="0">
                <a:solidFill>
                  <a:srgbClr val="091E42"/>
                </a:solidFill>
                <a:latin typeface="freight-text-pro"/>
              </a:rPr>
              <a:t>Half the money I spend on advertising is wasted; the trouble is I don’t know which half.'</a:t>
            </a:r>
            <a:endParaRPr lang="en-US" dirty="0">
              <a:solidFill>
                <a:srgbClr val="091E42"/>
              </a:solidFill>
              <a:latin typeface="freight-text-pro"/>
            </a:endParaRPr>
          </a:p>
          <a:p>
            <a:r>
              <a:rPr lang="en-US" dirty="0" smtClean="0">
                <a:solidFill>
                  <a:srgbClr val="091E42"/>
                </a:solidFill>
                <a:latin typeface="freight-text-pro"/>
              </a:rPr>
              <a:t>                             -</a:t>
            </a:r>
            <a:r>
              <a:rPr lang="en-US" dirty="0">
                <a:solidFill>
                  <a:srgbClr val="091E42"/>
                </a:solidFill>
                <a:latin typeface="freight-text-pro"/>
              </a:rPr>
              <a:t>John Wanamaker, Father of modern advertising and a pioneer in marketing.</a:t>
            </a:r>
          </a:p>
          <a:p>
            <a:r>
              <a:rPr lang="en-US" dirty="0">
                <a:solidFill>
                  <a:srgbClr val="091E42"/>
                </a:solidFill>
                <a:latin typeface="freight-text-pro"/>
              </a:rPr>
              <a:t> </a:t>
            </a:r>
          </a:p>
          <a:p>
            <a:r>
              <a:rPr lang="en-US" dirty="0">
                <a:solidFill>
                  <a:srgbClr val="091E42"/>
                </a:solidFill>
                <a:latin typeface="freight-text-pro"/>
              </a:rPr>
              <a:t>Market mix modelling (MMM) adds accountability to the spending and decision making in marketing. It uses various types of statistical models to model the relationship between the different categories of spending and their impact on the sales and revenue. Thus, it helps to </a:t>
            </a:r>
            <a:r>
              <a:rPr lang="en-US" dirty="0" smtClean="0">
                <a:solidFill>
                  <a:srgbClr val="091E42"/>
                </a:solidFill>
                <a:latin typeface="freight-text-pro"/>
              </a:rPr>
              <a:t>optimize </a:t>
            </a:r>
            <a:r>
              <a:rPr lang="en-US" dirty="0">
                <a:solidFill>
                  <a:srgbClr val="091E42"/>
                </a:solidFill>
                <a:latin typeface="freight-text-pro"/>
              </a:rPr>
              <a:t>the marketing spend in the future.</a:t>
            </a:r>
            <a:endParaRPr lang="en-US" b="0" i="0" dirty="0">
              <a:solidFill>
                <a:srgbClr val="091E42"/>
              </a:solidFill>
              <a:effectLst/>
              <a:latin typeface="freight-text-pro"/>
            </a:endParaRPr>
          </a:p>
        </p:txBody>
      </p:sp>
    </p:spTree>
    <p:extLst>
      <p:ext uri="{BB962C8B-B14F-4D97-AF65-F5344CB8AC3E}">
        <p14:creationId xmlns:p14="http://schemas.microsoft.com/office/powerpoint/2010/main" val="231251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0591" y="2191436"/>
            <a:ext cx="7275443" cy="2862322"/>
          </a:xfrm>
          <a:prstGeom prst="rect">
            <a:avLst/>
          </a:prstGeom>
        </p:spPr>
        <p:txBody>
          <a:bodyPr wrap="square">
            <a:spAutoFit/>
          </a:bodyPr>
          <a:lstStyle/>
          <a:p>
            <a:r>
              <a:rPr lang="en-US" dirty="0">
                <a:solidFill>
                  <a:srgbClr val="000000"/>
                </a:solidFill>
                <a:latin typeface="Helvetica Neue"/>
              </a:rPr>
              <a:t> Aggregated the Complete Dataset to weekly level and </a:t>
            </a:r>
            <a:r>
              <a:rPr lang="en-US" dirty="0" smtClean="0">
                <a:solidFill>
                  <a:srgbClr val="000000"/>
                </a:solidFill>
                <a:latin typeface="Helvetica Neue"/>
              </a:rPr>
              <a:t>Segregated </a:t>
            </a:r>
            <a:r>
              <a:rPr lang="en-US" dirty="0">
                <a:solidFill>
                  <a:srgbClr val="000000"/>
                </a:solidFill>
                <a:latin typeface="Helvetica Neue"/>
              </a:rPr>
              <a:t>the Data to three </a:t>
            </a:r>
            <a:r>
              <a:rPr lang="en-US" dirty="0" smtClean="0">
                <a:solidFill>
                  <a:srgbClr val="000000"/>
                </a:solidFill>
                <a:latin typeface="Helvetica Neue"/>
              </a:rPr>
              <a:t>Categories</a:t>
            </a:r>
          </a:p>
          <a:p>
            <a:endParaRPr lang="en-US" dirty="0">
              <a:solidFill>
                <a:srgbClr val="000000"/>
              </a:solidFill>
              <a:latin typeface="Helvetica Neue"/>
            </a:endParaRPr>
          </a:p>
          <a:p>
            <a:pPr marL="285750" indent="-285750">
              <a:buFont typeface="Wingdings" panose="05000000000000000000" pitchFamily="2" charset="2"/>
              <a:buChar char="Ø"/>
            </a:pPr>
            <a:r>
              <a:rPr lang="en-IN" dirty="0"/>
              <a:t>Camera </a:t>
            </a:r>
            <a:r>
              <a:rPr lang="en-IN" dirty="0" smtClean="0"/>
              <a:t>accessories</a:t>
            </a:r>
            <a:endParaRPr lang="en-IN" dirty="0"/>
          </a:p>
          <a:p>
            <a:pPr marL="285750" indent="-285750">
              <a:buFont typeface="Wingdings" panose="05000000000000000000" pitchFamily="2" charset="2"/>
              <a:buChar char="Ø"/>
            </a:pPr>
            <a:r>
              <a:rPr lang="en-IN" dirty="0"/>
              <a:t>Home audio</a:t>
            </a:r>
          </a:p>
          <a:p>
            <a:pPr marL="285750" indent="-285750">
              <a:buFont typeface="Wingdings" panose="05000000000000000000" pitchFamily="2" charset="2"/>
              <a:buChar char="Ø"/>
            </a:pPr>
            <a:r>
              <a:rPr lang="en-IN" dirty="0"/>
              <a:t>Gaming </a:t>
            </a:r>
            <a:r>
              <a:rPr lang="en-IN" dirty="0" smtClean="0"/>
              <a:t>Accessory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Have used </a:t>
            </a:r>
            <a:r>
              <a:rPr lang="en-US" dirty="0" smtClean="0"/>
              <a:t>Linear </a:t>
            </a:r>
            <a:r>
              <a:rPr lang="en-US" dirty="0"/>
              <a:t>Regression Additive Model and Multiplicative Model on all three </a:t>
            </a:r>
            <a:r>
              <a:rPr lang="en-US" dirty="0" smtClean="0"/>
              <a:t>Datasets to derive the results</a:t>
            </a:r>
            <a:endParaRPr lang="en-IN" dirty="0"/>
          </a:p>
          <a:p>
            <a:endParaRPr lang="en-IN" dirty="0"/>
          </a:p>
        </p:txBody>
      </p:sp>
    </p:spTree>
    <p:extLst>
      <p:ext uri="{BB962C8B-B14F-4D97-AF65-F5344CB8AC3E}">
        <p14:creationId xmlns:p14="http://schemas.microsoft.com/office/powerpoint/2010/main" val="527332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smtClean="0"/>
              <a:t>       Recommendations– Camera Accessories</a:t>
            </a:r>
            <a:endParaRPr lang="en-IN" dirty="0"/>
          </a:p>
        </p:txBody>
      </p:sp>
      <p:sp>
        <p:nvSpPr>
          <p:cNvPr id="5" name="Rectangle 4"/>
          <p:cNvSpPr/>
          <p:nvPr/>
        </p:nvSpPr>
        <p:spPr>
          <a:xfrm>
            <a:off x="1126435" y="5142036"/>
            <a:ext cx="8574156" cy="1477328"/>
          </a:xfrm>
          <a:prstGeom prst="rect">
            <a:avLst/>
          </a:prstGeom>
        </p:spPr>
        <p:txBody>
          <a:bodyPr wrap="square">
            <a:spAutoFit/>
          </a:bodyPr>
          <a:lstStyle/>
          <a:p>
            <a:pPr marL="285750" indent="-285750">
              <a:buFont typeface="Wingdings" panose="05000000000000000000" pitchFamily="2" charset="2"/>
              <a:buChar char="Ø"/>
            </a:pPr>
            <a:r>
              <a:rPr lang="en-US" dirty="0" smtClean="0"/>
              <a:t>Concentrate </a:t>
            </a:r>
            <a:r>
              <a:rPr lang="en-US" dirty="0"/>
              <a:t>More on products like </a:t>
            </a:r>
            <a:r>
              <a:rPr lang="en-US" dirty="0" smtClean="0"/>
              <a:t>camera battery, </a:t>
            </a:r>
            <a:r>
              <a:rPr lang="en-US" dirty="0"/>
              <a:t>lens and </a:t>
            </a:r>
            <a:r>
              <a:rPr lang="en-US" dirty="0" smtClean="0"/>
              <a:t>Camera tripod</a:t>
            </a:r>
            <a:endParaRPr lang="en-US" dirty="0"/>
          </a:p>
          <a:p>
            <a:pPr marL="285750" indent="-285750">
              <a:buFont typeface="Wingdings" panose="05000000000000000000" pitchFamily="2" charset="2"/>
              <a:buChar char="Ø"/>
            </a:pPr>
            <a:r>
              <a:rPr lang="en-US" dirty="0" smtClean="0"/>
              <a:t>These </a:t>
            </a:r>
            <a:r>
              <a:rPr lang="en-US" dirty="0"/>
              <a:t>Items </a:t>
            </a:r>
            <a:r>
              <a:rPr lang="en-US" dirty="0" smtClean="0"/>
              <a:t>yield </a:t>
            </a:r>
            <a:r>
              <a:rPr lang="en-US" dirty="0"/>
              <a:t>more revenue </a:t>
            </a:r>
          </a:p>
          <a:p>
            <a:pPr marL="285750" indent="-285750">
              <a:buFont typeface="Wingdings" panose="05000000000000000000" pitchFamily="2" charset="2"/>
              <a:buChar char="Ø"/>
            </a:pPr>
            <a:r>
              <a:rPr lang="en-US" dirty="0" smtClean="0"/>
              <a:t>TV </a:t>
            </a:r>
            <a:r>
              <a:rPr lang="en-US" dirty="0"/>
              <a:t>is the best advertising Media of all. Invest in the TV advertising and Content marketing can be skipped</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208" y="1521005"/>
            <a:ext cx="9308610" cy="3621031"/>
          </a:xfrm>
          <a:prstGeom prst="rect">
            <a:avLst/>
          </a:prstGeom>
        </p:spPr>
      </p:pic>
    </p:spTree>
    <p:extLst>
      <p:ext uri="{BB962C8B-B14F-4D97-AF65-F5344CB8AC3E}">
        <p14:creationId xmlns:p14="http://schemas.microsoft.com/office/powerpoint/2010/main" val="1176620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12896" cy="893832"/>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smtClean="0"/>
              <a:t>                  </a:t>
            </a:r>
            <a:r>
              <a:rPr lang="en-IN" b="1" dirty="0" smtClean="0"/>
              <a:t>Business Objective</a:t>
            </a:r>
            <a:endParaRPr lang="en-IN" b="1" dirty="0"/>
          </a:p>
        </p:txBody>
      </p:sp>
      <p:sp>
        <p:nvSpPr>
          <p:cNvPr id="3" name="Content Placeholder 2"/>
          <p:cNvSpPr>
            <a:spLocks noGrp="1"/>
          </p:cNvSpPr>
          <p:nvPr>
            <p:ph idx="1"/>
          </p:nvPr>
        </p:nvSpPr>
        <p:spPr/>
        <p:txBody>
          <a:bodyPr>
            <a:normAutofit/>
          </a:bodyPr>
          <a:lstStyle/>
          <a:p>
            <a:r>
              <a:rPr lang="en-US" sz="2000" dirty="0" err="1"/>
              <a:t>ElecKart</a:t>
            </a:r>
            <a:r>
              <a:rPr lang="en-US" sz="2000" dirty="0"/>
              <a:t> is a leading e-commerce chain based in Ontario, Canada, </a:t>
            </a:r>
            <a:r>
              <a:rPr lang="en-US" sz="2000" dirty="0" err="1"/>
              <a:t>specialising</a:t>
            </a:r>
            <a:r>
              <a:rPr lang="en-US" sz="2000" dirty="0"/>
              <a:t> in electronic products. The brand has shown commendable growth in just a few years of its operation. However, over the last one year, </a:t>
            </a:r>
            <a:r>
              <a:rPr lang="en-US" sz="2000" dirty="0" err="1"/>
              <a:t>ElecKart</a:t>
            </a:r>
            <a:r>
              <a:rPr lang="en-US" sz="2000" dirty="0"/>
              <a:t> has faced a revenue dip even after spending a significant amount of money on marketing and promotions. There was a high customer churn ratio because the company was failing to understand customer demographics and cater to the needs of their customers</a:t>
            </a:r>
            <a:r>
              <a:rPr lang="en-US" sz="2000" dirty="0" smtClean="0"/>
              <a:t>.</a:t>
            </a:r>
          </a:p>
          <a:p>
            <a:endParaRPr lang="en-US" sz="2000" dirty="0"/>
          </a:p>
          <a:p>
            <a:r>
              <a:rPr lang="en-US" sz="2000" dirty="0"/>
              <a:t>Essentially, the company wants —</a:t>
            </a:r>
          </a:p>
          <a:p>
            <a:r>
              <a:rPr lang="en-US" sz="2000" dirty="0"/>
              <a:t>What are the KPIs that Drive the Top Line Performance?</a:t>
            </a:r>
          </a:p>
          <a:p>
            <a:r>
              <a:rPr lang="en-US" sz="2000" dirty="0"/>
              <a:t>What is the quantitative impact of each commercial lever on revenue?</a:t>
            </a:r>
          </a:p>
          <a:p>
            <a:r>
              <a:rPr lang="en-US" sz="2000" dirty="0"/>
              <a:t>How </a:t>
            </a:r>
            <a:r>
              <a:rPr lang="en-US" sz="2000" dirty="0" err="1"/>
              <a:t>eleckart</a:t>
            </a:r>
            <a:r>
              <a:rPr lang="en-US" sz="2000" dirty="0"/>
              <a:t> allocate budgets on different marketing campaigns</a:t>
            </a:r>
          </a:p>
          <a:p>
            <a:endParaRPr lang="en-IN" sz="2000" dirty="0"/>
          </a:p>
        </p:txBody>
      </p:sp>
    </p:spTree>
    <p:extLst>
      <p:ext uri="{BB962C8B-B14F-4D97-AF65-F5344CB8AC3E}">
        <p14:creationId xmlns:p14="http://schemas.microsoft.com/office/powerpoint/2010/main" val="4094295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smtClean="0"/>
              <a:t> Recommendations  – Home audio</a:t>
            </a:r>
            <a:endParaRPr lang="en-IN" dirty="0"/>
          </a:p>
        </p:txBody>
      </p:sp>
      <p:sp>
        <p:nvSpPr>
          <p:cNvPr id="5" name="Rectangle 4"/>
          <p:cNvSpPr/>
          <p:nvPr/>
        </p:nvSpPr>
        <p:spPr>
          <a:xfrm>
            <a:off x="993912" y="5294243"/>
            <a:ext cx="10098157" cy="923330"/>
          </a:xfrm>
          <a:prstGeom prst="rect">
            <a:avLst/>
          </a:prstGeom>
        </p:spPr>
        <p:txBody>
          <a:bodyPr wrap="square">
            <a:spAutoFit/>
          </a:bodyPr>
          <a:lstStyle/>
          <a:p>
            <a:r>
              <a:rPr lang="en-US" dirty="0"/>
              <a:t>* Concentrate more on products </a:t>
            </a:r>
            <a:r>
              <a:rPr lang="en-US" dirty="0" smtClean="0"/>
              <a:t>home audio speakers</a:t>
            </a:r>
            <a:endParaRPr lang="en-US" dirty="0"/>
          </a:p>
          <a:p>
            <a:pPr marL="285750" indent="-285750">
              <a:buFont typeface="Arial" panose="020B0604020202020204" pitchFamily="34" charset="0"/>
              <a:buChar char="•"/>
            </a:pPr>
            <a:r>
              <a:rPr lang="en-US" dirty="0" smtClean="0"/>
              <a:t>All marketing spends seems give good results except Affiliated</a:t>
            </a:r>
          </a:p>
          <a:p>
            <a:pPr marL="285750" indent="-285750">
              <a:buFont typeface="Arial" panose="020B0604020202020204" pitchFamily="34" charset="0"/>
              <a:buChar char="•"/>
            </a:pPr>
            <a:r>
              <a:rPr lang="en-US" dirty="0" smtClean="0"/>
              <a:t>Avoiding affiliate marketing is a good Idea for Home audio</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04730"/>
            <a:ext cx="9226314" cy="3621031"/>
          </a:xfrm>
          <a:prstGeom prst="rect">
            <a:avLst/>
          </a:prstGeom>
        </p:spPr>
      </p:pic>
    </p:spTree>
    <p:extLst>
      <p:ext uri="{BB962C8B-B14F-4D97-AF65-F5344CB8AC3E}">
        <p14:creationId xmlns:p14="http://schemas.microsoft.com/office/powerpoint/2010/main" val="158195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smtClean="0"/>
              <a:t> </a:t>
            </a:r>
            <a:r>
              <a:rPr lang="en-IN" dirty="0"/>
              <a:t>Recommendations</a:t>
            </a:r>
            <a:r>
              <a:rPr lang="en-IN" dirty="0" smtClean="0"/>
              <a:t> – Gaming Accessories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569" y="1502462"/>
            <a:ext cx="9125730" cy="3429007"/>
          </a:xfrm>
          <a:prstGeom prst="rect">
            <a:avLst/>
          </a:prstGeom>
        </p:spPr>
      </p:pic>
      <p:sp>
        <p:nvSpPr>
          <p:cNvPr id="4" name="Rectangle 3"/>
          <p:cNvSpPr/>
          <p:nvPr/>
        </p:nvSpPr>
        <p:spPr>
          <a:xfrm>
            <a:off x="1451113" y="5254488"/>
            <a:ext cx="9289774" cy="923330"/>
          </a:xfrm>
          <a:prstGeom prst="rect">
            <a:avLst/>
          </a:prstGeom>
        </p:spPr>
        <p:txBody>
          <a:bodyPr wrap="square">
            <a:spAutoFit/>
          </a:bodyPr>
          <a:lstStyle/>
          <a:p>
            <a:r>
              <a:rPr lang="en-US" dirty="0"/>
              <a:t>* Concentrate more on products game pad, gaming accessory kit, keyboard and mouse</a:t>
            </a:r>
          </a:p>
          <a:p>
            <a:r>
              <a:rPr lang="en-US" dirty="0"/>
              <a:t>* Content marketing is the best marketing </a:t>
            </a:r>
            <a:r>
              <a:rPr lang="en-US" dirty="0" err="1"/>
              <a:t>statergy</a:t>
            </a:r>
            <a:r>
              <a:rPr lang="en-US" dirty="0"/>
              <a:t> </a:t>
            </a:r>
            <a:r>
              <a:rPr lang="en-US" dirty="0" err="1"/>
              <a:t>fpr</a:t>
            </a:r>
            <a:r>
              <a:rPr lang="en-US" dirty="0"/>
              <a:t> Home Audio products</a:t>
            </a:r>
            <a:endParaRPr lang="en-IN" dirty="0"/>
          </a:p>
          <a:p>
            <a:endParaRPr lang="en-IN" dirty="0"/>
          </a:p>
        </p:txBody>
      </p:sp>
    </p:spTree>
    <p:extLst>
      <p:ext uri="{BB962C8B-B14F-4D97-AF65-F5344CB8AC3E}">
        <p14:creationId xmlns:p14="http://schemas.microsoft.com/office/powerpoint/2010/main" val="1838217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3345"/>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smtClean="0"/>
              <a:t>                 Other Recommendations</a:t>
            </a:r>
            <a:endParaRPr lang="en-IN" dirty="0"/>
          </a:p>
        </p:txBody>
      </p:sp>
      <p:sp>
        <p:nvSpPr>
          <p:cNvPr id="4" name="TextBox 3"/>
          <p:cNvSpPr txBox="1"/>
          <p:nvPr/>
        </p:nvSpPr>
        <p:spPr>
          <a:xfrm>
            <a:off x="1709531" y="1908313"/>
            <a:ext cx="9024730"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Advertisements have slight lag affect on sales or revenue. Advertise the content a day or two before Sale day</a:t>
            </a:r>
          </a:p>
          <a:p>
            <a:pPr marL="285750" indent="-285750">
              <a:buFont typeface="Wingdings" panose="05000000000000000000" pitchFamily="2" charset="2"/>
              <a:buChar char="Ø"/>
            </a:pPr>
            <a:r>
              <a:rPr lang="en-IN" dirty="0" smtClean="0"/>
              <a:t>Weekends are not contributing much to the revenue or sales. It is alarming.</a:t>
            </a:r>
          </a:p>
          <a:p>
            <a:pPr marL="285750" indent="-285750">
              <a:buFont typeface="Wingdings" panose="05000000000000000000" pitchFamily="2" charset="2"/>
              <a:buChar char="Ø"/>
            </a:pPr>
            <a:r>
              <a:rPr lang="en-IN" dirty="0" smtClean="0"/>
              <a:t>Try to cope up with competitors trend as they might be getting lot of chuck of sales on week days  </a:t>
            </a:r>
          </a:p>
          <a:p>
            <a:pPr marL="285750" indent="-285750">
              <a:buFont typeface="Wingdings" panose="05000000000000000000" pitchFamily="2" charset="2"/>
              <a:buChar char="Ø"/>
            </a:pPr>
            <a:r>
              <a:rPr lang="en-IN" dirty="0" smtClean="0"/>
              <a:t>Advertising may not be affective in order to retain customers on days which are said to be peek seasons or timings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Discount </a:t>
            </a:r>
            <a:r>
              <a:rPr lang="en-IN" dirty="0" err="1" smtClean="0"/>
              <a:t>Stratergy</a:t>
            </a:r>
            <a:r>
              <a:rPr lang="en-IN" dirty="0" smtClean="0"/>
              <a:t> has to be good because it needs to operate between good sales and revenue</a:t>
            </a:r>
            <a:endParaRPr lang="en-IN" dirty="0"/>
          </a:p>
        </p:txBody>
      </p:sp>
    </p:spTree>
    <p:extLst>
      <p:ext uri="{BB962C8B-B14F-4D97-AF65-F5344CB8AC3E}">
        <p14:creationId xmlns:p14="http://schemas.microsoft.com/office/powerpoint/2010/main" val="1373301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58818" y="2888973"/>
            <a:ext cx="4731026"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8000" dirty="0" smtClean="0"/>
              <a:t>Thank You</a:t>
            </a:r>
            <a:endParaRPr lang="en-IN" sz="8000" dirty="0"/>
          </a:p>
        </p:txBody>
      </p:sp>
    </p:spTree>
    <p:extLst>
      <p:ext uri="{BB962C8B-B14F-4D97-AF65-F5344CB8AC3E}">
        <p14:creationId xmlns:p14="http://schemas.microsoft.com/office/powerpoint/2010/main" val="328902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smtClean="0"/>
              <a:t>                   </a:t>
            </a:r>
            <a:r>
              <a:rPr lang="en-IN" b="1" dirty="0" smtClean="0"/>
              <a:t>Methodology Used</a:t>
            </a:r>
            <a:endParaRPr lang="en-IN" b="1" dirty="0"/>
          </a:p>
        </p:txBody>
      </p:sp>
      <p:sp>
        <p:nvSpPr>
          <p:cNvPr id="3" name="Content Placeholder 2"/>
          <p:cNvSpPr>
            <a:spLocks noGrp="1"/>
          </p:cNvSpPr>
          <p:nvPr>
            <p:ph idx="1"/>
          </p:nvPr>
        </p:nvSpPr>
        <p:spPr/>
        <p:txBody>
          <a:bodyPr/>
          <a:lstStyle/>
          <a:p>
            <a:r>
              <a:rPr lang="en-US" dirty="0" smtClean="0"/>
              <a:t>Understanding Data</a:t>
            </a:r>
          </a:p>
          <a:p>
            <a:r>
              <a:rPr lang="en-US" dirty="0" smtClean="0"/>
              <a:t>Data Preparation</a:t>
            </a:r>
          </a:p>
          <a:p>
            <a:r>
              <a:rPr lang="en-US" dirty="0" smtClean="0"/>
              <a:t> Feature Engineering</a:t>
            </a:r>
          </a:p>
          <a:p>
            <a:r>
              <a:rPr lang="en-US" dirty="0" smtClean="0"/>
              <a:t>Exploratory Data Analysis</a:t>
            </a:r>
          </a:p>
          <a:p>
            <a:r>
              <a:rPr lang="en-US" dirty="0" smtClean="0"/>
              <a:t>Modelling</a:t>
            </a:r>
          </a:p>
          <a:p>
            <a:r>
              <a:rPr lang="en-US" dirty="0" smtClean="0"/>
              <a:t>Interpreting Outcome</a:t>
            </a:r>
            <a:endParaRPr lang="en-IN" dirty="0"/>
          </a:p>
        </p:txBody>
      </p:sp>
    </p:spTree>
    <p:extLst>
      <p:ext uri="{BB962C8B-B14F-4D97-AF65-F5344CB8AC3E}">
        <p14:creationId xmlns:p14="http://schemas.microsoft.com/office/powerpoint/2010/main" val="2487940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56304" cy="774562"/>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smtClean="0"/>
              <a:t>                  Data preparation</a:t>
            </a:r>
            <a:endParaRPr lang="en-IN" dirty="0"/>
          </a:p>
        </p:txBody>
      </p:sp>
      <p:sp>
        <p:nvSpPr>
          <p:cNvPr id="3" name="Content Placeholder 2"/>
          <p:cNvSpPr>
            <a:spLocks noGrp="1"/>
          </p:cNvSpPr>
          <p:nvPr>
            <p:ph idx="1"/>
          </p:nvPr>
        </p:nvSpPr>
        <p:spPr>
          <a:xfrm>
            <a:off x="838200" y="1364974"/>
            <a:ext cx="10515600" cy="4811989"/>
          </a:xfrm>
        </p:spPr>
        <p:txBody>
          <a:bodyPr/>
          <a:lstStyle/>
          <a:p>
            <a:endParaRPr lang="en-US" sz="2400" dirty="0" smtClean="0">
              <a:latin typeface="+mj-lt"/>
            </a:endParaRPr>
          </a:p>
          <a:p>
            <a:endParaRPr lang="en-US" sz="2400" dirty="0">
              <a:latin typeface="+mj-lt"/>
            </a:endParaRPr>
          </a:p>
          <a:p>
            <a:r>
              <a:rPr lang="en-US" sz="2400" dirty="0" smtClean="0">
                <a:latin typeface="+mj-lt"/>
              </a:rPr>
              <a:t>Dataset </a:t>
            </a:r>
            <a:r>
              <a:rPr lang="en-US" sz="2400" dirty="0">
                <a:latin typeface="+mj-lt"/>
              </a:rPr>
              <a:t>'</a:t>
            </a:r>
            <a:r>
              <a:rPr lang="en-US" sz="2400" dirty="0" err="1">
                <a:latin typeface="+mj-lt"/>
              </a:rPr>
              <a:t>ConsumerElectronics</a:t>
            </a:r>
            <a:r>
              <a:rPr lang="en-US" sz="2400" dirty="0">
                <a:latin typeface="+mj-lt"/>
              </a:rPr>
              <a:t>' have 1648824 rows and 20 cols</a:t>
            </a:r>
          </a:p>
          <a:p>
            <a:r>
              <a:rPr lang="en-US" sz="2400" dirty="0">
                <a:latin typeface="+mj-lt"/>
              </a:rPr>
              <a:t>Understanding Data : The target variable, in this case is decided as '</a:t>
            </a:r>
            <a:r>
              <a:rPr lang="en-US" sz="2400" dirty="0" err="1">
                <a:latin typeface="+mj-lt"/>
              </a:rPr>
              <a:t>gmv</a:t>
            </a:r>
            <a:r>
              <a:rPr lang="en-US" sz="2400" dirty="0">
                <a:latin typeface="+mj-lt"/>
              </a:rPr>
              <a:t>' Which is Gross merchandise value</a:t>
            </a:r>
          </a:p>
          <a:p>
            <a:r>
              <a:rPr lang="en-US" sz="2400" dirty="0">
                <a:latin typeface="+mj-lt"/>
              </a:rPr>
              <a:t>Data Preparation: After data cleaning, Removing </a:t>
            </a:r>
            <a:r>
              <a:rPr lang="en-US" sz="2400" dirty="0" err="1">
                <a:latin typeface="+mj-lt"/>
              </a:rPr>
              <a:t>NUlls</a:t>
            </a:r>
            <a:r>
              <a:rPr lang="en-US" sz="2400" dirty="0">
                <a:latin typeface="+mj-lt"/>
              </a:rPr>
              <a:t> and Outliers total rows retained from </a:t>
            </a:r>
            <a:r>
              <a:rPr lang="en-US" sz="2400" dirty="0" err="1">
                <a:latin typeface="+mj-lt"/>
              </a:rPr>
              <a:t>Datset</a:t>
            </a:r>
            <a:r>
              <a:rPr lang="en-US" sz="2400" dirty="0">
                <a:latin typeface="+mj-lt"/>
              </a:rPr>
              <a:t> are 1465066 which is 88%</a:t>
            </a:r>
          </a:p>
          <a:p>
            <a:pPr lvl="1">
              <a:buFont typeface="Wingdings" panose="05000000000000000000" pitchFamily="2" charset="2"/>
              <a:buChar char="Ø"/>
            </a:pPr>
            <a:r>
              <a:rPr lang="en-US" sz="1800" dirty="0">
                <a:latin typeface="+mj-lt"/>
              </a:rPr>
              <a:t>Imputed null values in few col with 0 and dropped rest of the rows which has NAN </a:t>
            </a:r>
            <a:r>
              <a:rPr lang="en-US" sz="1800" dirty="0" err="1">
                <a:latin typeface="+mj-lt"/>
              </a:rPr>
              <a:t>vals</a:t>
            </a:r>
            <a:endParaRPr lang="en-US" sz="1800" dirty="0">
              <a:latin typeface="+mj-lt"/>
            </a:endParaRPr>
          </a:p>
          <a:p>
            <a:pPr lvl="1">
              <a:buFont typeface="Wingdings" panose="05000000000000000000" pitchFamily="2" charset="2"/>
              <a:buChar char="Ø"/>
            </a:pPr>
            <a:r>
              <a:rPr lang="en-US" sz="1800" dirty="0">
                <a:latin typeface="+mj-lt"/>
              </a:rPr>
              <a:t>Converted few Features from Categorical cols to </a:t>
            </a:r>
            <a:r>
              <a:rPr lang="en-US" sz="1800" dirty="0" smtClean="0">
                <a:latin typeface="+mj-lt"/>
              </a:rPr>
              <a:t>Numerical</a:t>
            </a:r>
            <a:endParaRPr lang="en-US" sz="1800" dirty="0">
              <a:latin typeface="+mj-lt"/>
            </a:endParaRPr>
          </a:p>
          <a:p>
            <a:pPr lvl="1">
              <a:buFont typeface="Wingdings" panose="05000000000000000000" pitchFamily="2" charset="2"/>
              <a:buChar char="Ø"/>
            </a:pPr>
            <a:r>
              <a:rPr lang="en-US" sz="1800" dirty="0">
                <a:latin typeface="+mj-lt"/>
              </a:rPr>
              <a:t>Treated Outliers of few cols and replaced with </a:t>
            </a:r>
            <a:r>
              <a:rPr lang="en-US" sz="1800" dirty="0" smtClean="0">
                <a:latin typeface="+mj-lt"/>
              </a:rPr>
              <a:t>0.99 percentile</a:t>
            </a:r>
          </a:p>
          <a:p>
            <a:pPr lvl="1">
              <a:buFont typeface="Wingdings" panose="05000000000000000000" pitchFamily="2" charset="2"/>
              <a:buChar char="Ø"/>
            </a:pPr>
            <a:r>
              <a:rPr lang="en-US" sz="1800" dirty="0" smtClean="0">
                <a:latin typeface="+mj-lt"/>
              </a:rPr>
              <a:t>Converting categorical Columns in to Numerical </a:t>
            </a:r>
            <a:r>
              <a:rPr lang="en-US" sz="1800" dirty="0" err="1" smtClean="0">
                <a:latin typeface="+mj-lt"/>
              </a:rPr>
              <a:t>coloumns</a:t>
            </a:r>
            <a:endParaRPr lang="en-US" sz="1800" dirty="0" smtClean="0">
              <a:latin typeface="+mj-lt"/>
            </a:endParaRPr>
          </a:p>
          <a:p>
            <a:pPr lvl="1">
              <a:buFont typeface="Wingdings" panose="05000000000000000000" pitchFamily="2" charset="2"/>
              <a:buChar char="Ø"/>
            </a:pPr>
            <a:r>
              <a:rPr lang="en-US" sz="1800" dirty="0" smtClean="0">
                <a:latin typeface="+mj-lt"/>
              </a:rPr>
              <a:t>Selected one year data from July 2015 to June 2016</a:t>
            </a:r>
          </a:p>
          <a:p>
            <a:pPr lvl="1">
              <a:buFont typeface="Wingdings" panose="05000000000000000000" pitchFamily="2" charset="2"/>
              <a:buChar char="Ø"/>
            </a:pPr>
            <a:r>
              <a:rPr lang="en-US" sz="1800" dirty="0" smtClean="0">
                <a:latin typeface="+mj-lt"/>
              </a:rPr>
              <a:t>Aggregated Daily data to weekly data for Analysis</a:t>
            </a:r>
          </a:p>
          <a:p>
            <a:pPr marL="457200" lvl="1" indent="0">
              <a:buNone/>
            </a:pPr>
            <a:endParaRPr lang="en-US" sz="1800" dirty="0">
              <a:latin typeface="+mj-lt"/>
            </a:endParaRPr>
          </a:p>
          <a:p>
            <a:endParaRPr lang="en-IN" dirty="0"/>
          </a:p>
        </p:txBody>
      </p:sp>
    </p:spTree>
    <p:extLst>
      <p:ext uri="{BB962C8B-B14F-4D97-AF65-F5344CB8AC3E}">
        <p14:creationId xmlns:p14="http://schemas.microsoft.com/office/powerpoint/2010/main" val="406256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62322" cy="986597"/>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smtClean="0"/>
              <a:t>                   Feature Engineering </a:t>
            </a:r>
            <a:endParaRPr lang="en-IN" dirty="0"/>
          </a:p>
        </p:txBody>
      </p:sp>
      <p:sp>
        <p:nvSpPr>
          <p:cNvPr id="3" name="Content Placeholder 2"/>
          <p:cNvSpPr>
            <a:spLocks noGrp="1"/>
          </p:cNvSpPr>
          <p:nvPr>
            <p:ph idx="1"/>
          </p:nvPr>
        </p:nvSpPr>
        <p:spPr>
          <a:xfrm>
            <a:off x="838200" y="1470991"/>
            <a:ext cx="10515600" cy="4705972"/>
          </a:xfrm>
        </p:spPr>
        <p:txBody>
          <a:bodyPr>
            <a:normAutofit fontScale="55000" lnSpcReduction="20000"/>
          </a:bodyPr>
          <a:lstStyle/>
          <a:p>
            <a:r>
              <a:rPr lang="en-IN" dirty="0"/>
              <a:t>- Derived New col week from Date col</a:t>
            </a:r>
          </a:p>
          <a:p>
            <a:r>
              <a:rPr lang="en-IN" dirty="0"/>
              <a:t>      - A - KPIs </a:t>
            </a:r>
            <a:r>
              <a:rPr lang="en-IN" dirty="0" err="1"/>
              <a:t>replated</a:t>
            </a:r>
            <a:r>
              <a:rPr lang="en-IN" dirty="0"/>
              <a:t> to Advertisement</a:t>
            </a:r>
          </a:p>
          <a:p>
            <a:r>
              <a:rPr lang="en-IN" dirty="0"/>
              <a:t>           * Generated </a:t>
            </a:r>
            <a:r>
              <a:rPr lang="en-IN" dirty="0" err="1"/>
              <a:t>Adstock</a:t>
            </a:r>
            <a:r>
              <a:rPr lang="en-IN" dirty="0"/>
              <a:t> values from the </a:t>
            </a:r>
            <a:r>
              <a:rPr lang="en-IN" dirty="0" err="1"/>
              <a:t>Adverisement</a:t>
            </a:r>
            <a:r>
              <a:rPr lang="en-IN" dirty="0"/>
              <a:t> spends</a:t>
            </a:r>
          </a:p>
          <a:p>
            <a:r>
              <a:rPr lang="en-IN" dirty="0"/>
              <a:t>      - P - KPI's related to price</a:t>
            </a:r>
          </a:p>
          <a:p>
            <a:r>
              <a:rPr lang="en-IN" dirty="0"/>
              <a:t>          * </a:t>
            </a:r>
            <a:r>
              <a:rPr lang="en-IN" dirty="0" err="1"/>
              <a:t>listing_price</a:t>
            </a:r>
            <a:r>
              <a:rPr lang="en-IN" dirty="0"/>
              <a:t> =  </a:t>
            </a:r>
            <a:r>
              <a:rPr lang="en-IN" dirty="0" err="1"/>
              <a:t>gmv</a:t>
            </a:r>
            <a:r>
              <a:rPr lang="en-IN" dirty="0"/>
              <a:t>/</a:t>
            </a:r>
            <a:r>
              <a:rPr lang="en-IN" dirty="0" err="1"/>
              <a:t>total_units</a:t>
            </a:r>
            <a:endParaRPr lang="en-IN" dirty="0"/>
          </a:p>
          <a:p>
            <a:r>
              <a:rPr lang="en-IN" dirty="0"/>
              <a:t>          * replaced MRP with listing price where listing price more than MRP</a:t>
            </a:r>
          </a:p>
          <a:p>
            <a:r>
              <a:rPr lang="en-IN" dirty="0"/>
              <a:t>      - D - KPI's related to discount</a:t>
            </a:r>
          </a:p>
          <a:p>
            <a:r>
              <a:rPr lang="en-IN" dirty="0"/>
              <a:t>          * Discount%  =  </a:t>
            </a:r>
            <a:r>
              <a:rPr lang="en-IN" dirty="0" err="1"/>
              <a:t>mrp-listprice</a:t>
            </a:r>
            <a:r>
              <a:rPr lang="en-IN" dirty="0"/>
              <a:t>/</a:t>
            </a:r>
            <a:r>
              <a:rPr lang="en-IN" dirty="0" err="1"/>
              <a:t>mrp</a:t>
            </a:r>
            <a:endParaRPr lang="en-IN" dirty="0"/>
          </a:p>
          <a:p>
            <a:r>
              <a:rPr lang="en-IN" dirty="0"/>
              <a:t>      - Q -  KPI's Related to Product assortment and Quality</a:t>
            </a:r>
          </a:p>
          <a:p>
            <a:r>
              <a:rPr lang="en-IN" dirty="0"/>
              <a:t>            * </a:t>
            </a:r>
            <a:r>
              <a:rPr lang="en-IN" dirty="0" err="1"/>
              <a:t>Order_payment_type</a:t>
            </a:r>
            <a:endParaRPr lang="en-IN" dirty="0"/>
          </a:p>
          <a:p>
            <a:r>
              <a:rPr lang="en-IN" dirty="0"/>
              <a:t>            * Generating new </a:t>
            </a:r>
            <a:r>
              <a:rPr lang="en-IN" dirty="0" err="1"/>
              <a:t>coulumn</a:t>
            </a:r>
            <a:r>
              <a:rPr lang="en-IN" dirty="0"/>
              <a:t> weather product is premium or not</a:t>
            </a:r>
          </a:p>
          <a:p>
            <a:r>
              <a:rPr lang="en-IN" dirty="0"/>
              <a:t>             * NPS score from the customers</a:t>
            </a:r>
          </a:p>
          <a:p>
            <a:r>
              <a:rPr lang="en-IN" dirty="0"/>
              <a:t>      - T - KPI's related to industry trend, Seasonality </a:t>
            </a:r>
            <a:r>
              <a:rPr lang="en-IN" dirty="0" err="1"/>
              <a:t>Etc</a:t>
            </a:r>
            <a:endParaRPr lang="en-IN" dirty="0"/>
          </a:p>
          <a:p>
            <a:r>
              <a:rPr lang="en-IN" dirty="0"/>
              <a:t>           * </a:t>
            </a:r>
            <a:r>
              <a:rPr lang="en-IN" dirty="0" smtClean="0"/>
              <a:t>Special </a:t>
            </a:r>
            <a:r>
              <a:rPr lang="en-IN" dirty="0"/>
              <a:t>Sale </a:t>
            </a:r>
            <a:r>
              <a:rPr lang="en-IN" dirty="0" smtClean="0"/>
              <a:t>Calendar</a:t>
            </a:r>
            <a:endParaRPr lang="en-IN" dirty="0"/>
          </a:p>
          <a:p>
            <a:r>
              <a:rPr lang="en-IN" dirty="0"/>
              <a:t>           * Holiday list</a:t>
            </a:r>
          </a:p>
          <a:p>
            <a:r>
              <a:rPr lang="en-IN" dirty="0"/>
              <a:t>           * payday</a:t>
            </a:r>
          </a:p>
          <a:p>
            <a:endParaRPr lang="en-IN" dirty="0"/>
          </a:p>
        </p:txBody>
      </p:sp>
    </p:spTree>
    <p:extLst>
      <p:ext uri="{BB962C8B-B14F-4D97-AF65-F5344CB8AC3E}">
        <p14:creationId xmlns:p14="http://schemas.microsoft.com/office/powerpoint/2010/main" val="706890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88974" y="1563757"/>
            <a:ext cx="6551029"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IN" sz="9600" b="1" dirty="0">
                <a:latin typeface="Bahnschrift Condensed" panose="020B0502040204020203" pitchFamily="34" charset="0"/>
              </a:rPr>
              <a:t>Exploratory Data Analysis</a:t>
            </a:r>
            <a:endParaRPr lang="en-IN" sz="9600" b="1" dirty="0">
              <a:latin typeface="Bahnschrift Condensed" panose="020B0502040204020203" pitchFamily="34" charset="0"/>
            </a:endParaRPr>
          </a:p>
        </p:txBody>
      </p:sp>
    </p:spTree>
    <p:extLst>
      <p:ext uri="{BB962C8B-B14F-4D97-AF65-F5344CB8AC3E}">
        <p14:creationId xmlns:p14="http://schemas.microsoft.com/office/powerpoint/2010/main" val="1311285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nYAAAHWCAYAAAD6oMSKAAAAOXRFWHRTb2Z0d2FyZQBNYXRwbG90bGliIHZlcnNpb24zLjUuMiwgaHR0cHM6Ly9tYXRwbG90bGliLm9yZy8qNh9FAAAACXBIWXMAAA9hAAAPYQGoP6dpAABCZ0lEQVR4nO3dfVgVdf7/8deRO1HxiCIghXebixpuJpqilZaIlUitW9aXovxm1EZpJNbG1yy3Vq1UsvTabtxKS81217C+mYSaUaiIkVR4g9aqUIG4K4IaAuLn90c/59sRbxE6MD0f13Wuq/nM+8y8Z6rjy8/MnOMwxhgBAACg2Wvh7gYAAADQMAh2AAAANkGwAwAAsAmCHQAAgE0Q7AAAAGyCYAcAAGATBDsAAACbINgBAADYhKe7G/i1OX78uH744Qf5+fnJ4XC4ux0AANDEGWN06NAhhYSEqEWLM8/JEex+YT/88INCQ0Pd3QYAAGhmioqKdPHFF5+xhmD3C/Pz85P007+ctm3burkbAADQ1FVUVCg0NNTKEGdCsPuFnbj82rZtW4IdAAA4Z+dyCxcPTwAAANgEwQ4AAMAmCHYAAAA2QbADAACwCYIdAACATRDsAAAAbIJgBwAAYBMEOwAAAJsg2AEAANgEwQ4AAMAmCHYAAAA2QbADAACwCYIdAACATRDsAAAAbIJgBwAAYBOe7tz5p59+qlmzZik3N1fFxcVKS0vTTTfdJEmqqanR448/rg8//FD/+te/5HQ6FRUVpWeeeUYhISHWNqqqqjR58mS9/fbbqqys1PDhw/XXv/5VF198sVVTVlamiRMn6v3335ckxcbGat68eWrXrp1VU1hYqAceeEAff/yxfH19FRcXp9mzZ8vb29uq+frrr/Xggw8qJydH7du313333aepU6fK4XA07okCAPwi5if/r7tbaJIenDPa3S3gHLl1xu7IkSO67LLLNH/+/DrrfvzxR33xxReaOnWqvvjiC7377rvauXOnYmNjXeqSkpKUlpamZcuWKSsrS4cPH1ZMTIxqa2utmri4OOXl5Sk9PV3p6enKy8tTfHy8tb62tlajRo3SkSNHlJWVpWXLlmn58uVKTk62aioqKjRixAiFhIRo8+bNmjdvnmbPnq3U1NRGODMAAADnz2GMMe5uQpIcDofLjN2pbN68WVdccYX27t2rzp07q7y8XB07dtRbb72lW2+9VZL0ww8/KDQ0VB9++KFGjhyp7du3q3fv3srOztbAgQMlSdnZ2YqMjNSOHTsUFhamVatWKSYmRkVFRdZs4LJlyzRu3DiVlpaqbdu2eumll5SSkqJ9+/bJx8dHkvTMM89o3rx5+u6778551q6iokJOp1Pl5eVq27btBZwxAEBDY8bu1Jixc6/zyQ7N6h678vJyORwO6xJqbm6uampqFB0dbdWEhIQoPDxcGzZskCRt3LhRTqfTCnWSNGjQIDmdTpea8PBwl0u8I0eOVFVVlXJzc62aoUOHWqHuRM0PP/ygPXv2nLbnqqoqVVRUuLwAAAAaQ7MJdkePHtVjjz2muLg4K62WlJTI29tb/v7+LrVBQUEqKSmxagIDA+tsLzAw0KUmKCjIZb2/v7+8vb3PWHNi+UTNqcycOVNOp9N6hYaGns9hAwAAnDO3PjxxrmpqanTbbbfp+PHj+utf/3rWemOMy6XRU10mbYiaE1exz3QZNiUlRZMmTbKWKyoqCHcAgF+l6Xfc7O4WmqQpi//ZYNtq8jN2NTU1Gjt2rHbv3q3Vq1e7XFsODg5WdXW1ysrKXN5TWlpqzaYFBwdr3759dba7f/9+l5qTZ93KyspUU1NzxprS0lJJqjOT93M+Pj5q27atywsAAKAxNOlgdyLU7dq1S2vWrFGHDh1c1kdERMjLy0urV6+2xoqLi5Wfn6/BgwdLkiIjI1VeXq6cnByrZtOmTSovL3epyc/PV3FxsVWTkZEhHx8fRUREWDWffvqpqqurXWpCQkLUtWvXBj92AACA8+XWYHf48GHl5eUpLy9PkrR7927l5eWpsLBQx44d080336zPP/9cS5YsUW1trUpKSlRSUmKFK6fTqfHjxys5OVlr167Vli1bdMcdd6hPnz6KioqSJPXq1UvXXXedEhISlJ2drezsbCUkJCgmJkZhYWGSpOjoaPXu3Vvx8fHasmWL1q5dq8mTJyshIcGaYYuLi5OPj4/GjRun/Px8paWlacaMGZo0aRLfYwcAAJoEt95j9/nnn+uaa66xlk/ci3bXXXdp2rRp1hcK9+3b1+V969at07BhwyRJzz//vDw9PTV27FjrC4oXLlwoDw8Pq37JkiWaOHGi9fRsbGysy3fneXh4aOXKlUpMTNSQIUNcvqD4BKfTqdWrV+uBBx5Q//795e/vr0mTJrncPwcAAOBOTeZ77H4t+B47AGi6+B67U2uo77Hj4YlTO9vDE7b9HjsAAACcHsEOAADAJgh2AAAANkGwAwAAsAmCHQAAgE0Q7AAAAGyCYAcAAGATBDsAAACbINgBAADYBMEOAADAJgh2AAAANkGwAwAAsAmCHQAAgE0Q7AAAAGyCYAcAAGATnu5uAHVFPPKmu1tosnJn3enuFgAAaLKYsQMAALAJgh0AAIBNEOwAAABsgmAHAABgEwQ7AAAAmyDYAQAA2ATBDgAAwCYIdgAAADZBsAMAALAJgh0AAIBNEOwAAABsgmAHAABgEwQ7AAAAmyDYAQAA2ATBDgAAwCYIdgAAADZBsAMAALAJgh0AAIBNEOwAAABsgmAHAABgEwQ7AAAAmyDYAQAA2ATBDgAAwCYIdgAAADZBsAMAALAJgh0AAIBNEOwAAABsgmAHAABgEwQ7AAAAmyDYAQAA2ATBDgAAwCYIdgAAADZBsAMAALAJtwa7Tz/9VKNHj1ZISIgcDodWrFjhst4Yo2nTpikkJES+vr4aNmyYtm7d6lJTVVWlCRMmKCAgQK1bt1ZsbKy+++47l5qysjLFx8fL6XTK6XQqPj5eBw8edKkpLCzU6NGj1bp1awUEBGjixImqrq52qfn66681dOhQ+fr66qKLLtJTTz0lY0yDnQ8AAIAL4dZgd+TIEV122WWaP3/+Kdc/99xzSk1N1fz587V582YFBwdrxIgROnTokFWTlJSktLQ0LVu2TFlZWTp8+LBiYmJUW1tr1cTFxSkvL0/p6elKT09XXl6e4uPjrfW1tbUaNWqUjhw5oqysLC1btkzLly9XcnKyVVNRUaERI0YoJCREmzdv1rx58zR79mylpqY2wpkBAAA4f57u3Pn111+v66+//pTrjDGaO3eupkyZojFjxkiSFi1apKCgIC1dulT33XefysvL9dprr+mtt95SVFSUJGnx4sUKDQ3VmjVrNHLkSG3fvl3p6enKzs7WwIEDJUkLFixQZGSkCgoKFBYWpoyMDG3btk1FRUUKCQmRJM2ZM0fjxo3T9OnT1bZtWy1ZskRHjx7VwoUL5ePjo/DwcO3cuVOpqamaNGmSHA7HL3DGAAAATq/J3mO3e/dulZSUKDo62hrz8fHR0KFDtWHDBklSbm6uampqXGpCQkIUHh5u1WzcuFFOp9MKdZI0aNAgOZ1Ol5rw8HAr1EnSyJEjVVVVpdzcXKtm6NCh8vHxcan54YcftGfPnoY/AQAAAOepyQa7kpISSVJQUJDLeFBQkLWupKRE3t7e8vf3P2NNYGBgne0HBga61Jy8H39/f3l7e5+x5sTyiZpTqaqqUkVFhcsLAACgMTTZYHfCyZc4jTFnvex5cs2p6hui5sSDE2fqZ+bMmdZDG06nU6GhoWfsHQAAoL6abLALDg6WVHc2rLS01JopCw4OVnV1tcrKys5Ys2/fvjrb379/v0vNyfspKytTTU3NGWtKS0sl1Z1V/LmUlBSVl5dbr6KiojMfOAAAQD012WDXrVs3BQcHa/Xq1dZYdXW1MjMzNXjwYElSRESEvLy8XGqKi4uVn59v1URGRqq8vFw5OTlWzaZNm1ReXu5Sk5+fr+LiYqsmIyNDPj4+ioiIsGo+/fRTl69AycjIUEhIiLp27Xra4/Dx8VHbtm1dXgAAAI3BrcHu8OHDysvLU15enqSfHpjIy8tTYWGhHA6HkpKSNGPGDKWlpSk/P1/jxo1Tq1atFBcXJ0lyOp0aP368kpOTtXbtWm3ZskV33HGH+vTpYz0l26tXL1133XVKSEhQdna2srOzlZCQoJiYGIWFhUmSoqOj1bt3b8XHx2vLli1au3atJk+erISEBCuIxcXFycfHR+PGjVN+fr7S0tI0Y8YMnogFAABNhlu/7uTzzz/XNddcYy1PmjRJknTXXXdp4cKFevTRR1VZWanExESVlZVp4MCBysjIkJ+fn/We559/Xp6enho7dqwqKys1fPhwLVy4UB4eHlbNkiVLNHHiROvp2djYWJfvzvPw8NDKlSuVmJioIUOGyNfXV3FxcZo9e7ZV43Q6tXr1aj3wwAPq37+//P39NWnSJKtnAAAAd3MYfjrhF1VRUSGn06ny8vLTXpaNeOTNX7ir5iN31p3ubgGAjc1P/l93t9AkPThndINsZ/odNzfIduxmyuJ/nnH9uWSHE5rsPXYAAAA4PwQ7AAAAmyDYAQAA2ATBDgAAwCYIdgAAADZBsAMAALAJgh0AAIBNEOwAAABsgmAHAABgEwQ7AAAAmyDYAQAA2ATBDgAAwCYIdgAAADZBsAMAALAJgh0AAIBNEOwAAABsgmAHAABgEwQ7AAAAmyDYAQAA2ATBDgAAwCYIdgAAADZBsAMAALAJgh0AAIBNEOwAAABsgmAHAABgEwQ7AAAAmyDYAQAA2ATBDgAAwCYIdgAAADZBsAMAALAJgh0AAIBNEOwAAABsgmAHAABgEwQ7AAAAmyDYAQAA2ATBDgAAwCYIdgAAADZBsAMAALAJgh0AAIBNEOwAAABsgmAHAABgEwQ7AAAAmyDYAQAA2ATBDgAAwCYIdgAAADZBsAMAALAJgh0AAIBNEOwAAABsgmAHAABgEwQ7AAAAm2jSwe7YsWN6/PHH1a1bN/n6+qp79+566qmndPz4cavGGKNp06YpJCREvr6+GjZsmLZu3eqynaqqKk2YMEEBAQFq3bq1YmNj9d1337nUlJWVKT4+Xk6nU06nU/Hx8Tp48KBLTWFhoUaPHq3WrVsrICBAEydOVHV1daMdPwAAwPlo0sHu2Wef1csvv6z58+dr+/bteu655zRr1izNmzfPqnnuueeUmpqq+fPna/PmzQoODtaIESN06NAhqyYpKUlpaWlatmyZsrKydPjwYcXExKi2ttaqiYuLU15entLT05Wenq68vDzFx8db62trazVq1CgdOXJEWVlZWrZsmZYvX67k5ORf5mQAAACchae7GziTjRs36sYbb9SoUaMkSV27dtXbb7+tzz//XNJPs3Vz587VlClTNGbMGEnSokWLFBQUpKVLl+q+++5TeXm5XnvtNb311luKioqSJC1evFihoaFas2aNRo4cqe3btys9PV3Z2dkaOHCgJGnBggWKjIxUQUGBwsLClJGRoW3btqmoqEghISGSpDlz5mjcuHGaPn262rZt+0ufHgAAABdNesbuyiuv1Nq1a7Vz505J0pdffqmsrCzdcMMNkqTdu3erpKRE0dHR1nt8fHw0dOhQbdiwQZKUm5urmpoal5qQkBCFh4dbNRs3bpTT6bRCnSQNGjRITqfTpSY8PNwKdZI0cuRIVVVVKTc397THUFVVpYqKCpcXAABAY2jSM3Z/+tOfVF5erp49e8rDw0O1tbWaPn26/uu//kuSVFJSIkkKCgpyeV9QUJD27t1r1Xh7e8vf379OzYn3l5SUKDAwsM7+AwMDXWpO3o+/v7+8vb2tmlOZOXOm/vznP5/PYQMAANRLkw5277zzjhYvXqylS5fq0ksvVV5enpKSkhQSEqK77rrLqnM4HC7vM8bUGTvZyTWnqq9PzclSUlI0adIka7miokKhoaFn7A0ATifz6qHubqFJGvppprtbAJqEJh3sHnnkET322GO67bbbJEl9+vTR3r17NXPmTN11110KDg6W9NNsWqdOnaz3lZaWWrNrwcHBqq6uVllZmcusXWlpqQYPHmzV7Nu3r87+9+/f77KdTZs2uawvKytTTU1NnZm8n/Px8ZGPj099Dh8AAOC8NOl77H788Ue1aOHaooeHh/V1J926dVNwcLBWr15tra+urlZmZqYV2iIiIuTl5eVSU1xcrPz8fKsmMjJS5eXlysnJsWo2bdqk8vJyl5r8/HwVFxdbNRkZGfLx8VFEREQDHzkAAMD5a9IzdqNHj9b06dPVuXNnXXrppdqyZYtSU1N19913S/rp0mhSUpJmzJihHj16qEePHpoxY4ZatWqluLg4SZLT6dT48eOVnJysDh06qH379po8ebL69OljPSXbq1cvXXfddUpISNArr7wiSbr33nsVExOjsLAwSVJ0dLR69+6t+Ph4zZo1SwcOHNDkyZOVkJDAE7EAAKBJaNLBbt68eZo6daoSExNVWlqqkJAQ3XfffXriiSesmkcffVSVlZVKTExUWVmZBg4cqIyMDPn5+Vk1zz//vDw9PTV27FhVVlZq+PDhWrhwoTw8PKyaJUuWaOLEidbTs7GxsZo/f7613sPDQytXrlRiYqKGDBkiX19fxcXFafbs2b/AmQAAADg7hzHGuLuJX5OKigo5nU6Vl5efdqYv4pE3f+Gumo/cWXe6uwXArXh44tQa6uGJ+cn/2yDbsZsH54xukO1Mv+PmBtmO3UxZ/M8zrj+X7HBCk77HDgAAAOeOYAcAAGATBDsAAACbINgBAADYBMEOAADAJgh2AAAANkGwAwAAsAmCHQAAgE0Q7AAAAGyCYAcAAGATBDsAAACbINgBAADYBMEOAADAJgh2AAAANkGwAwAAsAmCHQAAgE0Q7AAAAGyCYAcAAGATBDsAAACbINgBAADYBMEOAADAJgh2AAAANkGwAwAAsAmCHQAAgE0Q7AAAAGyiXsHu2muv1cGDB+uMV1RU6Nprr73QngAAAFAP9Qp2n3zyiaqrq+uMHz16VJ999tkFNwUAAIDz53k+xV999ZX1z9u2bVNJSYm1XFtbq/T0dF100UUN1x0AAADO2XkFu759+8rhcMjhcJzykquvr6/mzZvXYM0BAADg3J1XsNu9e7eMMerevbtycnLUsWNHa523t7cCAwPl4eHR4E0CAADg7M4r2HXp0kWSdPz48UZpBgAAAPV3XsHu53bu3KlPPvlEpaWldYLeE088ccGNAQAA4PzUK9gtWLBA999/vwICAhQcHCyHw2GtczgcBDsAAAA3qFew+8tf/qLp06frT3/6U0P3AwAAgHqq1/fYlZWV6ZZbbmnoXgAAAHAB6hXsbrnlFmVkZDR0LwAAALgA9boUe8kll2jq1KnKzs5Wnz595OXl5bJ+4sSJDdIcAAAAzl29gt2rr76qNm3aKDMzU5mZmS7rHA4HwQ4AAMAN6hXsdu/e3dB9AAAA4ALV6x47AAAAND31mrG7++67z7j+9ddfr1czAAAAqL96BbuysjKX5ZqaGuXn5+vgwYO69tprG6QxAAAAnJ96Bbu0tLQ6Y8ePH1diYqK6d+9+wU0BAADg/DXYPXYtWrTQww8/rOeff76hNgkAAIDz0KAPT3z77bc6duxYQ24SAAAA56hel2InTZrksmyMUXFxsVauXKm77rqrQRoDAADA+alXsNuyZYvLcosWLdSxY0fNmTPnrE/MAgAAoHHUK9itW7euofsAAADABapXsDth//79KigokMPh0G9/+1t17NixofoCAADAearXwxNHjhzR3XffrU6dOunqq6/WVVddpZCQEI0fP14//vhjgzb4/fff64477lCHDh3UqlUr9e3bV7m5udZ6Y4ymTZumkJAQ+fr6atiwYdq6davLNqqqqjRhwgQFBASodevWio2N1XfffedSU1ZWpvj4eDmdTjmdTsXHx+vgwYMuNYWFhRo9erRat26tgIAATZw4UdXV1Q16vAAAAPVVr2A3adIkZWZm6n//93918OBBHTx4UO+9954yMzOVnJzcYM2VlZVpyJAh8vLy0qpVq7Rt2zbNmTNH7dq1s2qee+45paamav78+dq8ebOCg4M1YsQIHTp0yKpJSkpSWlqali1bpqysLB0+fFgxMTGqra21auLi4pSXl6f09HSlp6crLy9P8fHx1vra2lqNGjVKR44cUVZWlpYtW6bly5c36PECAABciHpdil2+fLn++c9/atiwYdbYDTfcIF9fX40dO1YvvfRSgzT37LPPKjQ0VG+88YY11rVrV+ufjTGaO3eupkyZojFjxkiSFi1apKCgIC1dulT33XefysvL9dprr+mtt95SVFSUJGnx4sUKDQ3VmjVrNHLkSG3fvl3p6enKzs7WwIEDJUkLFixQZGSkCgoKFBYWpoyMDG3btk1FRUUKCQmRJM2ZM0fjxo3T9OnT1bZt2wY5ZgAAgPqq14zdjz/+qKCgoDrjgYGBDXop9v3331f//v11yy23KDAwUJdffrkWLFhgrd+9e7dKSkoUHR1tjfn4+Gjo0KHasGGDJCk3N1c1NTUuNSEhIQoPD7dqNm7cKKfTaYU6SRo0aJCcTqdLTXh4uBXqJGnkyJGqqqpyuTQMAADgLvUKdpGRkXryySd19OhRa6yyslJ//vOfFRkZ2WDN/etf/9JLL72kHj166KOPPtIf//hHTZw4UW+++aYkqaSkRJLqhMygoCBrXUlJiby9veXv73/GmsDAwDr7DwwMdKk5eT/+/v7y9va2ak6lqqpKFRUVLi8AAIDGUK9LsXPnztX111+viy++WJdddpkcDofy8vLk4+OjjIyMBmvu+PHj6t+/v2bMmCFJuvzyy7V161a99NJLuvPOO606h8Ph8j5jTJ2xk51cc6r6+tScbObMmfrzn/98xl4AAAAaQr1m7Pr06aNdu3Zp5syZ6tu3r373u9/pmWee0TfffKNLL720wZrr1KmTevfu7TLWq1cvFRYWSpKCg4Mlqc6MWWlpqTW7FhwcrOrqapWVlZ2xZt++fXX2v3//fpeak/dTVlammpqaU16WPiElJUXl5eXWq6io6KzHDQAAUB/1CnYzZ87U22+/rYSEBM2ZM0epqam655579Pbbb+vZZ59tsOaGDBmigoICl7GdO3eqS5cukqRu3bopODhYq1evttZXV1crMzNTgwcPliRFRETIy8vLpaa4uFj5+flWTWRkpMrLy5WTk2PVbNq0SeXl5S41+fn5Ki4utmoyMjLk4+OjiIiI0x6Dj4+P2rZt6/ICAABoDPUKdq+88op69uxZZ/zSSy/Vyy+/fMFNnfDwww8rOztbM2bM0DfffKOlS5fq1Vdf1QMPPCDpp0ujSUlJmjFjhtLS0pSfn69x48apVatWiouLkyQ5nU6NHz9eycnJWrt2rbZs2aI77rhDffr0sZ6S7dWrl6677jolJCQoOztb2dnZSkhIUExMjMLCwiRJ0dHR6t27t+Lj47VlyxatXbtWkydPVkJCAmENAAA0CfW6x66kpESdOnWqM96xY0eXGa0LNWDAAKWlpSklJUVPPfWUunXrprlz5+r222+3ah599FFVVlYqMTFRZWVlGjhwoDIyMuTn52fVPP/88/L09NTYsWNVWVmp4cOHa+HChfLw8LBqlixZookTJ1pPz8bGxmr+/PnWeg8PD61cuVKJiYkaMmSIfH19FRcXp9mzZzfY8QIAAFyIegW70NBQrV+/Xt26dXMZX79+vcvXgTSEmJgYxcTEnHa9w+HQtGnTNG3atNPWtGzZUvPmzdO8efNOW9O+fXstXrz4jL107txZH3zwwVl7BgAAcId6Bbt77rlHSUlJqqmp0bXXXitJWrt2rR599FF+iQEAAMBN6hXsHn30UR04cECJiYnWb6W2bNlSf/rTn5SSktKgDQIAAODc1CvYORwOPfvss5o6daq2b98uX19f9ejRQz4+Pg3dHwAAAM5RvYLdCW3atNGAAQMaqhcAAABcgHp93QkAAACaHoIdAACATRDsAAAAbIJgBwAAYBMEOwAAAJsg2AEAANgEwQ4AAMAmCHYAAAA2QbADAACwCYIdAACATRDsAAAAbIJgBwAAYBMEOwAAAJsg2AEAANgEwQ4AAMAmCHYAAAA2QbADAACwCYIdAACATRDsAAAAbIJgBwAAYBMEOwAAAJsg2AEAANgEwQ4AAMAmCHYAAAA2QbADAACwCYIdAACATXi6uwEA9jJk3hB3t9AkrZ+w3t0tAPgVYMYOAADAJgh2AAAANkGwAwAAsAmCHQAAgE0Q7AAAAGyCYAcAAGATBDsAAACbINgBAADYBMEOAADAJgh2AAAANkGwAwAAsAmCHQAAgE0Q7AAAAGyCYAcAAGATBDsAAACbINgBAADYBMEOAADAJgh2AAAANkGwAwAAsIlmFexmzpwph8OhpKQka8wYo2nTpikkJES+vr4aNmyYtm7d6vK+qqoqTZgwQQEBAWrdurViY2P13XffudSUlZUpPj5eTqdTTqdT8fHxOnjwoEtNYWGhRo8erdatWysgIEATJ05UdXV1Yx0uAADAeWk2wW7z5s169dVX9bvf/c5l/LnnnlNqaqrmz5+vzZs3Kzg4WCNGjNChQ4esmqSkJKWlpWnZsmXKysrS4cOHFRMTo9raWqsmLi5OeXl5Sk9PV3p6uvLy8hQfH2+tr62t1ahRo3TkyBFlZWVp2bJlWr58uZKTkxv/4AEAAM5Bswh2hw8f1u23364FCxbI39/fGjfGaO7cuZoyZYrGjBmj8PBwLVq0SD/++KOWLl0qSSovL9drr72mOXPmKCoqSpdffrkWL16sr7/+WmvWrJEkbd++Xenp6frb3/6myMhIRUZGasGCBfrggw9UUFAgScrIyNC2bdu0ePFiXX755YqKitKcOXO0YMECVVRU/PInBQAA4CTNItg98MADGjVqlKKiolzGd+/erZKSEkVHR1tjPj4+Gjp0qDZs2CBJys3NVU1NjUtNSEiIwsPDrZqNGzfK6XRq4MCBVs2gQYPkdDpdasLDwxUSEmLVjBw5UlVVVcrNzT1t71VVVaqoqHB5AQAANAZPdzdwNsuWLVNubq4+//zzOutKSkokSUFBQS7jQUFB2rt3r1Xj7e3tMtN3oubE+0tKShQYGFhn+4GBgS41J+/H399f3t7eVs2pzJw5U3/+85/PdpgAAAAXrEnP2BUVFemhhx7SkiVL1LJly9PWORwOl2VjTJ2xk51cc6r6+tScLCUlReXl5darqKjojH0BAADUV5MOdrm5uSotLVVERIQ8PT3l6empzMxMvfjii/L09LRm0E6eMSstLbXWBQcHq7q6WmVlZWes2bdvX53979+/36Xm5P2UlZWppqamzkzez/n4+Kht27YuLwAAgMbQpIPd8OHD9fXXXysvL8969e/fX7fffrvy8vLUvXt3BQcHa/Xq1dZ7qqurlZmZqcGDB0uSIiIi5OXl5VJTXFys/Px8qyYyMlLl5eXKycmxajZt2qTy8nKXmvz8fBUXF1s1GRkZ8vHxUURERKOeBwAAgHPRpO+x8/PzU3h4uMtY69at1aFDB2s8KSlJM2bMUI8ePdSjRw/NmDFDrVq1UlxcnCTJ6XRq/PjxSk5OVocOHdS+fXtNnjxZffr0sR7G6NWrl6677jolJCTolVdekSTde++9iomJUVhYmCQpOjpavXv3Vnx8vGbNmqUDBw5o8uTJSkhIYBYOAAA0CU062J2LRx99VJWVlUpMTFRZWZkGDhyojIwM+fn5WTXPP/+8PD09NXbsWFVWVmr48OFauHChPDw8rJolS5Zo4sSJ1tOzsbGxmj9/vrXew8NDK1euVGJiooYMGSJfX1/FxcVp9uzZv9zBAgAAnEGzC3affPKJy7LD4dC0adM0bdq0076nZcuWmjdvnubNm3famvbt22vx4sVn3Hfnzp31wQcfnE+7AAAAv5gmfY8dAAAAzh3BDgAAwCYIdgAAADZBsAMAALAJgh0AAIBNEOwAAABsgmAHAABgEwQ7AAAAmyDYAQAA2ATBDgAAwCYIdgAAADZBsAMAALAJgh0AAIBNEOwAAABsgmAHAABgEwQ7AAAAmyDYAQAA2ATBDgAAwCYIdgAAADZBsAMAALAJgh0AAIBNEOwAAABsgmAHAABgE57ubgD4pRU+1cfdLTRZnZ/42t0tAAAuADN2AAAANkGwAwAAsAmCHQAAgE0Q7AAAAGyCYAcAAGATBDsAAACbINgBAADYBMEOAADAJgh2AAAANkGwAwAAsAmCHQAAgE0Q7AAAAGyCYAcAAGATBDsAAACbINgBAADYBMEOAADAJgh2AAAANkGwAwAAsAmCHQAAgE0Q7AAAAGyCYAcAAGATBDsAAACbINgBAADYBMEOAADAJgh2AAAANtGkg93MmTM1YMAA+fn5KTAwUDfddJMKCgpcaowxmjZtmkJCQuTr66thw4Zp69atLjVVVVWaMGGCAgIC1Lp1a8XGxuq7775zqSkrK1N8fLycTqecTqfi4+N18OBBl5rCwkKNHj1arVu3VkBAgCZOnKjq6upGOXYAAIDz1aSDXWZmph544AFlZ2dr9erVOnbsmKKjo3XkyBGr5rnnnlNqaqrmz5+vzZs3Kzg4WCNGjNChQ4esmqSkJKWlpWnZsmXKysrS4cOHFRMTo9raWqsmLi5OeXl5Sk9PV3p6uvLy8hQfH2+tr62t1ahRo3TkyBFlZWVp2bJlWr58uZKTk3+ZkwEAAHAWnu5u4EzS09Ndlt944w0FBgYqNzdXV199tYwxmjt3rqZMmaIxY8ZIkhYtWqSgoCAtXbpU9913n8rLy/Xaa6/prbfeUlRUlCRp8eLFCg0N1Zo1azRy5Eht375d6enpys7O1sCBAyVJCxYsUGRkpAoKChQWFqaMjAxt27ZNRUVFCgkJkSTNmTNH48aN0/Tp09W2bdtf8MwAAADU1aRn7E5WXl4uSWrfvr0kaffu3SopKVF0dLRV4+Pjo6FDh2rDhg2SpNzcXNXU1LjUhISEKDw83KrZuHGjnE6nFeokadCgQXI6nS414eHhVqiTpJEjR6qqqkq5ubmNdMQAAADnrknP2P2cMUaTJk3SlVdeqfDwcElSSUmJJCkoKMilNigoSHv37rVqvL295e/vX6fmxPtLSkoUGBhYZ5+BgYEuNSfvx9/fX97e3lbNqVRVVamqqsparqioOKfjBQAAOF/NZsbuwQcf1FdffaW33367zjqHw+GybIypM3ayk2tOVV+fmpPNnDnTeiDD6XQqNDT0jH0BAADUV7MIdhMmTND777+vdevW6eKLL7bGg4ODJanOjFlpaak1uxYcHKzq6mqVlZWdsWbfvn119rt//36XmpP3U1ZWppqamjozeT+XkpKi8vJy61VUVHSuhw0AAHBemnSwM8bowQcf1LvvvquPP/5Y3bp1c1nfrVs3BQcHa/Xq1dZYdXW1MjMzNXjwYElSRESEvLy8XGqKi4uVn59v1URGRqq8vFw5OTlWzaZNm1ReXu5Sk5+fr+LiYqsmIyNDPj4+ioiIOO0x+Pj4qG3bti4vAACAxtCk77F74IEHtHTpUr333nvy8/OzZsycTqd8fX3lcDiUlJSkGTNmqEePHurRo4dmzJihVq1aKS4uzqodP368kpOT1aFDB7Vv316TJ09Wnz59rKdke/Xqpeuuu04JCQl65ZVXJEn33nuvYmJiFBYWJkmKjo5W7969FR8fr1mzZunAgQOaPHmyEhISCGsAAKBJaNLB7qWXXpIkDRs2zGX8jTfe0Lhx4yRJjz76qCorK5WYmKiysjINHDhQGRkZ8vPzs+qff/55eXp6auzYsaqsrNTw4cO1cOFCeXh4WDVLlizRxIkTradnY2NjNX/+fGu9h4eHVq5cqcTERA0ZMkS+vr6Ki4vT7NmzG+noAQAAzk+TDnbGmLPWOBwOTZs2TdOmTTttTcuWLTVv3jzNmzfvtDXt27fX4sWLz7ivzp0764MPPjhrTwAAAO7QpO+xAwAAwLkj2AEAANgEwQ4AAMAmCHYAAAA2QbADAACwCYIdAACATRDsAAAAbIJgBwAAYBMEOwAAAJsg2AEAANgEwQ4AAMAmCHYAAAA2QbADAACwCYIdAACATRDsAAAAbIJgBwAAYBMEOwAAAJsg2AEAANgEwQ4AAMAmCHYAAAA2QbADAACwCYIdAACATRDsAAAAbIJgBwAAYBMEOwAAAJsg2AEAANgEwQ4AAMAmCHYAAAA2QbADAACwCYIdAACATRDsAAAAbIJgBwAAYBMEOwAAAJsg2AEAANgEwQ4AAMAmCHYAAAA2QbADAACwCYIdAACATRDsAAAAbIJgBwAAYBMEOwAAAJsg2AEAANgEwQ4AAMAmCHYAAAA2QbADAACwCYIdAACATRDsAAAAbIJgBwAAYBMEOwAAAJsg2AEAANgEwa4e/vrXv6pbt25q2bKlIiIi9Nlnn7m7JQAAAILd+XrnnXeUlJSkKVOmaMuWLbrqqqt0/fXXq7Cw0N2tAQCAXzmC3XlKTU3V+PHjdc8996hXr16aO3euQkND9dJLL7m7NQAA8Cvn6e4GmpPq6mrl5ubqsccecxmPjo7Whg0bTvmeqqoqVVVVWcvl5eWSpIqKitPup7aqsgG6tacznbdzdehobQN0Yk8NcX6PVR5rgE7spyHOrSQdOcb5PZWGOr+VVT82yHbspqHO79GamgbZjt2c7fyeWG+MOfvGDM7Z999/bySZ9evXu4xPnz7d/Pa3vz3le5588kkjiRcvXrx48eLF64JeRUVFZ80qzNjVg8PhcFk2xtQZOyElJUWTJk2ylo8fP64DBw6oQ4cOp31PU1FRUaHQ0FAVFRWpbdu27m7Hdji/jYvz27g4v42L89u4mtv5Ncbo0KFDCgkJOWstwe48BAQEyMPDQyUlJS7jpaWlCgoKOuV7fHx85OPj4zLWrl27xmqxUbRt27ZZ/IffXHF+Gxfnt3FxfhsX57dxNafz63Q6z6mOhyfOg7e3tyIiIrR69WqX8dWrV2vw4MFu6goAAOAnzNidp0mTJik+Pl79+/dXZGSkXn31VRUWFuqPf/yju1sDAAC/cgS783TrrbfqP//5j5566ikVFxcrPDxcH374obp06eLu1hqcj4+PnnzyyTqXktEwOL+Ni/PbuDi/jYvz27jsfH4dxpzLs7MAAABo6rjHDgAAwCYIdgAAADZBsAMAALAJgh0AAIBNEOwAAABsgmCHU9q1a5c+/vhjd7fxq1BZWanjx4+7uw1b2bNnj95//313t/GrcfDgQXe3YCt79+49tx97B06BYIc68vLy1K9fPxUUFLi7Fdvbvn274uLilJ6ertraWne3Yws//PCDBgwYoMcee0xLlixxdzu2V1ZWpksuuUTPPvusu1uxhaqqKt12223q3r074Q71QrCDiy+//FJDhgzRgw8+qPvvv9/d7dhaVVWV7rzzTr333nt65ZVXtG7dOsJdAygoKNB//vMftWnTRv/85z+1aNEid7dka56enkpMTNTUqVP1wgsvuLudZs/b21uzZs1SmzZtFBERQbj7hZ3qfDe3fwcEO1i++uorDR48WElJSZo5c6Y1/tFHHzF71wh8fHx0//33q3v37vr88881ZcoUZWZmcln2Al1zzTX67//+b1VXV8vDw0NvvvmmFi9e7O62bMvPz0/Jycl66qmn9PDDDxPuLpDD4dDgwYO1YMECVVZWEu5+QcYYORwOffLJJ5oyZYqeeeYZff3113I4HM3qc5lgB0lSUVGRhg8frpiYGE2fPt0a/8tf/qKEhAQ+WBrYiQ+JyMhIXX311Xr99dfVsmVLPfzww4S7C1BVVSVJ+sMf/qDLL79c9957r9q1a6cFCxZwWbYBVVRUqLS01Fp2Op269957NX36dD388MOaO3eu+5prhkpKSpSdnW0tt2jRQhEREVq0aJEOHz5MuPuFOBwOvf/++xo1apQ+/fRTLVmyRFFRUVq3bp1atGjRbD6XCXaQJNXW1qpbt246evSo1q9fL0l65pln9MILL+jVV19Vz5493dyhPVRXV+vYsWNq0eKn//V69eqliooKvfHGG/rkk0+s2Y+fhzs+0M+sqKhIK1askCTrdx8HDBig7Oxs7dq1Sy+//LICAgL0t7/9jXDXAHbt2qWIiAgNGzZMs2bN0t///ndJUvv27ZWSkqK//OUvSk5OVmpqqps7bR6KiooUHh6uwYMH65prrtH//M//6OOPP9bRo0d1xRVXaMmSJXI4HOrbty+fBY2svLxc27dv14svvqjPPvtM//jHPzR69GhFR0c3r3BngP9v586d5rrrrjOxsbEmISHBdOzY0Xz00Ud16rZu3eqG7pq//Px8ExMTY6ZNm2a+/fZba/yHH34wV1xxhcnJyTFHjhwxERERpl+/fmbdunXm2LFjbuy46SssLDQdOnQwDofD3HDDDeadd94xBQUFxhhj3n//fXPVVVeZ0tJSs23bNjNmzBgTFRVl/va3v7m56+bthRdeMJ6ensbf39+Eh4ebPn36mG7dupn/+q//Mu+//77Jzs42L774onE4HJzrc7Bnzx7Tt29fExYWZvr372/uuusu07JlS9O3b19zxx13mHfeecf8/e9/N7/97W/Ntddea44fP+7ulm1py5YtJiAgwPTv3998+umn1vj3339vxo8fbzw9Pc26deuMMcbU1ta6qctzQ7CDi4KCAjNixAjj6+trZs+ebYwx5vjx49aHydSpU83FF19sysrK3Nhl83Ps2DHTv39/43A4TJ8+fUz79u3NzJkzzbvvvmuMMWbs2LHmiSeeMMYYc/jwYRMZGWm6d+/u8gGDuvbs2WP69+9vIiMjTUREhLnnnntMly5dzMsvv2zeeecdExMTYz788ENjzE9/IYmKijKjR4825eXlbu68+dm9e7dZs2aNOX78uJkxY4a5/vrrzR//+EdTWFhoXn31VXPHHXeYwMBAExYWZgYOHGi6dOliHA6HWbp0qbtbb/J27dplfv/735sbb7zRZGdnm71795q3337bDBkyxFxxxRXG19fXhIeHG4fDYX7/+9+7u11b2rJlixkzZozx9vY2a9asMcb8X4D7/vvvzb333mscDkez+Ewm2KGOb775xkRHR5vrr7/e5T/iqVOnmpYtW5rPP//cjd01PwUFBearr74yeXl5JiwszNxzzz3mkUceMZMmTTLdunUzEydONImJicbHx8c6t0eOHDHXXnut+de//uXm7pu+nTt3mjFjxpibbrrJvPvuu2bFihVm2LBh5qabbjIOh8NcccUVpqqqyhhjzI4dO0xRUZGbO25+vv/+exMQEGB69OhhVqxYYY4dO2amTZtm+vXrZ5544glrZnn79u0mKyvL3H777WbYsGHG4XCYr776ys3dNw87duwwI0eONCNGjDA5OTnW+IEDB8ybb75ppkyZYvr162e++OILN3Zpb19++aW54YYbTIcOHcyXX35pjDHWpEZRUZGZMGGC2bZtmztbPCcEO5zSicuyI0eONF988YV59tlnCXX1sGXLFtOqVSvz4osvGmOM+fTTT023bt3MPffcY7KyskxRUZG58847TUxMjHE4HGbTpk1Nfpq/KdqxY4e5/vrrTXR0tCkoKDCHDx82GzduNDExMebNN980xhguYV2Ajz/+2DgcDjNgwAATExNj3n33XVNbW2ueeuop069fP5OcnGyOHj1a530HDhxwQ7fN186dO83IkSPNyJEjzSeffFJnfU1NjRu6sp8TnwXbtm0z69evN+np6da6nTt3mtGjR5tOnTrVCXfN5dYYgh1Oa+fOnSYmJsYEBgYaLy8vQt15ysvLM61atTKPPfaYMeb/Phw2btxounfvbm6++Waze/duc/z4cVNRUWE2bNjgznabvZ07d5ro6GgTHR1tsrKy3N2O7dx9993msssuM3/4wx/M0KFDzYoVK6xw179/fzN58mRrZrS5/AHYFP38L9Xr1693dzu2c+Jz+B//+IcJDg42YWFhxsPDwwwdOtS89957xpifrrLceOONpnPnziY3N9ed7dYLwQ5ntGPHDhMbG2vy8/Pd3Uqz8uWXX5pWrVqZ//mf/3EZX7lypRXiunfvbsaOHesSmJlVujA//0Pxs88+c3c7tnBiJm7lypVm3Lhx5qOPPjJjxowxQ4YMMe+9954V7gYNGmTuv/9+K9yh/k78pXrQoEFm48aN7m7HdnJycky7du3M66+/bvbs2WN2795thg8fbq6++mqzcuVKY4wxX331lbn22mtNz549zdGjR5vVZzPBDmdVXV3t7haalcLCQhMQEGDGjh3rMv7000+biy66yArJn332menevbu5/fbbTXZ2tjtatSX+ULxwhYWFJi0tzWWstLTU9OzZ08yfP9+UlpaaMWPGmCuvvNIKd4899pi55pprzL59+9zTtM1s377d3HzzzWbv3r3ubsV2Xn31VdOvXz/z448/Wre+7Nu3zwwdOtQMHz7cqtu6dWuzvCeXYAc0sN27d5sBAwaY2NhY65LgzJkzTUBAgFm1apUx5v8uVWVlZZl27dqZcePGnfIeJdQPfyjW3/l+hcw111xj/v73v5va2lqzf/9+N3dvL8x+NqwTs27PP/+86dWrlxXqKisrjTE/3XPn4eHR7G/lcBjDNx4CDW3Xrl2aOHGivL29FRQUpBUrVmjx4sWKjo52qauoqND+/ftljNEll1zipm7tqbq6Wt7e3u5uo9nZu3evbr75Znl5eam6ulqXX365Vq9erZSUFPn7++utt95SYmKirr/+em3btk0PPfSQvL299c4776hNmzbubh84qy+//FIRERF69tlnlZycbI1//fXXuuWWW7R8+XJdeumlbuzwwhDsgEayc+dOPfjgg8rKytLTTz+t5ORk65vjHQ6HHn/8cb3++uvauXMnfyCiSdm1a5cee+wxHT9+XHfeeadatGihuXPnql27dnrvvfc0YMAAffbZZ/L29lZBQYFat26tiy++2N1tAy7M///t14KCAhUVFaldu3bq1KmTLrroIs2aNUuPP/64nn76ad1///2qra1VamqqlixZovXr1ys4ONjd7dcbwQ5oRN9++60SExPl4eGhlJQUXXXVVZKkJ554QrNmzdJnn32m/v37u7lLoK6CggI9/PDDqq2t1bx583TRRRfp66+/1vTp0zV27FjFx8dbf3ACTc2J/zaXL1+uhx56SF5eXjLGyNfXV4sWLdIVV1yh1NRUpaSk6KKLLlKrVq30n//8RytXrlS/fv3c3f4FIdgBjezEZVljjGbOnKnVq1frySefVFZWliIiItzdHnBau3bt0oMPPijpp7+MDBkyxM0dAWd37NgxeXp6KicnR1FRUZo1a5ZiYmL0zTffaMGCBXr33XeVmZmpAQMGaMeOHdq8ebN8fX01YMAAdenSxd3tXzCCHfAL2LVrlyZNmqScnByVlZVp48aNhDo0Cz//i8njjz+uK6+80t0tAae0d+9ede7cWQ6HQ7W1tVq4cKGWLFmiNWvWqEWLFpKkkpISTZo0STt27NCqVasUFBTk5q4bXgt3NwD8GvTo0UOzZ8/WoEGDtGXLFkIdmo0ePXroxRdflJeXlx555BFlZ2e7uyWgjqqqKt12223q3r27jDHy8PBQRUWF8vLyVFFRIemny7PBwcG6/fbb9e9//1sHDhxwc9eNg2AH/ELCwsL0z3/+s1k/bYVfpx49emjWrFm6+OKLFRIS4u52gDq8vb01a9YstWnTRv369ZMxRjfeeKM6deqkN954Q+Xl5db9oD169JCXl5cOHTrk5q4bB8EO+AV5eXm5uwWgXnr27KklS5aoc+fO7m4FqMPhcGjw4MFasGCBKisrNXDgQHXv3l2///3v9cYbb2jBggXat2+fDh8+rNdff10tWrRQ165d3d12o+AeOwAA0OyUlJRoz549GjRokDVWU1OjLVu26LbbblNoaKgyMzM1depUrVixQt9884369u2rb7/9Vh999JEuv/xyN3bfeAh2AACgWSkqKtLll1+uAwcOaOjQoYqMjFRUVJQGDBggPz8/bd68WePHj1fbtm2VlZWlkpISffjhh/L391e/fv1s8fTr6RDsAABAs7J3717ddNNNqqyslJ+fny699FK988476tmzp8LDwzV69Gg5HA6lpKSoe/fu+uijj34137lIsAMAAM3ON998o0cffVTHjx9XSkqKOnXqpA0bNmj+/PmqqanR119/rd/85jfaunWrbrzxRqWlpf0qvlSbYAcAAJqlgoICPfTQQzp+/LimT5+uAQMGSJLKysr0wQcfqKCgQKtWrdLf/vY3295TdzKCHQAAaLZ27dqlCRMmSJJSUlI0dOhQl/Unfoni14KvOwEAAM1Wjx49NG/ePDkcDs2cOVMbNmxwWf9rCnUSwQ4AADRzP/+FlOTk5F/1L6QQ7AAAQLPHL6T8hHvsAACAbVRXV8vb29vdbbgNwQ4AAMAmuBQLAABgEwQ7AAAAmyDYAQAA2ATBDgAAwCYIdgAAADZBsAMAALAJgh2AX41hw4YpKSnJ3W38oj755BM5HA4dPHjwnN8zbdo09e3bt9F6AtB4CHYAYGODBw9WcXGxnE5ng2731xiSgeaAYAcATUBNTU2jbNfb21vBwcFyOByNsn0ATQvBDoAtHTlyRHfeeafatGmjTp06ac6cOS7rFy9erP79+8vPz0/BwcGKi4tTaWmpJMkYo0suuUSzZ892eU9+fr5atGihb7/99qz7Lyws1I033qg2bdqobdu2Gjt2rPbt22etP3G58/XXX1f37t3l4+Ojs/0Q0LBhwzRhwgQlJSXJ399fQUFBevXVV3XkyBH993//t/z8/PSb3/xGq1atst5zqkuxCxYsUGhoqFq1aqXf//73Sk1NVbt27ers76233lLXrl3ldDp122236dChQ5KkcePGKTMzUy+88IIcDoccDof27Nlz1nMCoPER7ADY0iOPPKJ169YpLS1NGRkZ+uSTT5Sbm2utr66u1tNPP60vv/xSK1as0O7duzVu3DhJksPh0N1336033njDZZuvv/66rrrqKv3mN785476NMbrpppt04MABZWZmavXq1fr222916623utR98803+vvf/67ly5crLy/vnI5r0aJFCggIUE5OjiZMmKD7779ft9xyiwYPHqwvvvhCI0eOVHx8vH788cdTvn/9+vX64x//qIceekh5eXkaMWKEpk+fXqfu22+/1YoVK/TBBx/ogw8+UGZmpp555hlJ0gsvvKDIyEglJCSouLhYxcXFCg0NPaf+ATQyAwA2c+jQIePt7W2WLVtmjf3nP/8xvr6+5qGHHjrle3Jycowkc+jQIWOMMT/88IPx8PAwmzZtMsYYU11dbTp27GgWLlx41v1nZGQYDw8PU1hYaI1t3brVSDI5OTnGGGOefPJJ4+XlZUpLS8/5uIYOHWquvPJKa/nYsWOmdevWJj4+3horLi42kszGjRuNMcasW7fOSDJlZWXGGGNuvfVWM2rUKJft3n777cbpdFrLTz75pGnVqpWpqKiwxh555BEzcOBAl15Ody4BuA8zdgBs59tvv1V1dbUiIyOtsfbt2yssLMxa3rJli2688UZ16dJFfn5+GjZsmKSfLqFKUqdOnTRq1Ci9/vrrkqQPPvhAR48e1S233HLW/W/fvl2hoaEus1i9e/dWu3bttH37dmusS5cu6tix43kd2+9+9zvrnz08PNShQwf16dPHGgsKCpIk67LyyQoKCnTFFVe4jJ28LEldu3aVn5+ftdypU6fTbhNA00GwA2A75iz3qh05ckTR0dFq06aNFi9erM2bNystLU3ST5doT7jnnnu0bNkyVVZW6o033tCtt96qVq1andP+T/WwwsnjrVu3PtdDsnh5ebksOxwOl7ET2z9+/Pg593aq83Wq/ZxumwCaDoIdANu55JJL5OXlpezsbGusrKxMO3fulCTt2LFD//73v/XMM8/oqquuUs+ePU85G3XDDTeodevWeumll7Rq1Srdfffd57T/3r17q7CwUEVFRdbYtm3bVF5erl69el3g0V2Ynj17Kicnx2Xs888/P+/teHt7q7a2tqHaAtBACHYAbKdNmzYaP368HnnkEa1du1b5+fkaN26cWrT46SOvc+fO8vb21rx58/Svf/1L77//vp5++uk62/Hw8NC4ceOUkpKiSy65xOXS7plERUXpd7/7nW6//XZ98cUXysnJ0Z133qmhQ4eqf//+DXqs52vChAn68MMPlZqaql27dumVV17RqlWrzvvrULp27apNmzZpz549+ve//81sHtBEEOwA2NKsWbN09dVXKzY2VlFRUbryyisVEREhSerYsaMWLlyof/zjH+rdu7eeeeaZOl9tcsL48eNVXV19zrN10k+XLVesWCF/f39dffXVioqKUvfu3fXOO+80yLFdiCFDhujll19WamqqLrvsMqWnp+vhhx9Wy5Ytz2s7kydPloeHh3r37q2OHTta9yYCcC+HOdvNKADwK7Z+/XoNGzZM3333nfVggt0kJCRox44d+uyzz9zdCoAL5OnuBgCgKaqqqlJRUZGmTp2qsWPH2irUzZ49WyNGjFDr1q21atUqLVq0SH/961/d3RaABsClWAA4hbffflthYWEqLy/Xc88957JuyZIlatOmzSlfl156ab32V1hYeNpttmnTpkEvdebk5GjEiBHq06ePXn75Zb344ou65557Gmz7ANyHS7EAcJ4OHTrk8vNgP+fl5aUuXbqc9zaPHTt2xp/l6tq1qzw9ucgC4MwIdgAAADbBpVgAAACbINgBAADYBMEOAADAJgh2AAAANkGwAwAAsAmCHQAAgE0Q7AAAAGyCYAcAAGAT/w9L/N5iVKhzr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574" y="279607"/>
            <a:ext cx="5760731" cy="4297689"/>
          </a:xfrm>
          <a:prstGeom prst="rect">
            <a:avLst/>
          </a:prstGeom>
        </p:spPr>
      </p:pic>
      <p:sp>
        <p:nvSpPr>
          <p:cNvPr id="6" name="Rectangle 5"/>
          <p:cNvSpPr/>
          <p:nvPr/>
        </p:nvSpPr>
        <p:spPr>
          <a:xfrm>
            <a:off x="2279374" y="5193700"/>
            <a:ext cx="6096000" cy="1477328"/>
          </a:xfrm>
          <a:prstGeom prst="rect">
            <a:avLst/>
          </a:prstGeom>
        </p:spPr>
        <p:txBody>
          <a:bodyPr>
            <a:spAutoFit/>
          </a:bodyPr>
          <a:lstStyle/>
          <a:p>
            <a:pPr marL="285750" indent="-285750">
              <a:buFont typeface="Wingdings" panose="05000000000000000000" pitchFamily="2" charset="2"/>
              <a:buChar char="Ø"/>
            </a:pPr>
            <a:r>
              <a:rPr lang="en-IN" dirty="0" smtClean="0"/>
              <a:t>Very </a:t>
            </a:r>
            <a:r>
              <a:rPr lang="en-IN" dirty="0"/>
              <a:t>less number of customers are active between Midnight </a:t>
            </a:r>
            <a:r>
              <a:rPr lang="en-IN" dirty="0" smtClean="0"/>
              <a:t>    to </a:t>
            </a:r>
            <a:r>
              <a:rPr lang="en-IN" dirty="0"/>
              <a:t>Morning.</a:t>
            </a:r>
          </a:p>
          <a:p>
            <a:pPr marL="285750" indent="-285750">
              <a:buFont typeface="Wingdings" panose="05000000000000000000" pitchFamily="2" charset="2"/>
              <a:buChar char="Ø"/>
            </a:pPr>
            <a:r>
              <a:rPr lang="en-IN" dirty="0" smtClean="0"/>
              <a:t>Customers </a:t>
            </a:r>
            <a:r>
              <a:rPr lang="en-IN" dirty="0"/>
              <a:t>are mostly active from </a:t>
            </a:r>
            <a:r>
              <a:rPr lang="en-IN" dirty="0" smtClean="0"/>
              <a:t>Noon to Night</a:t>
            </a:r>
          </a:p>
          <a:p>
            <a:pPr marL="285750" indent="-285750">
              <a:buFont typeface="Wingdings" panose="05000000000000000000" pitchFamily="2" charset="2"/>
              <a:buChar char="Ø"/>
            </a:pPr>
            <a:r>
              <a:rPr lang="en-IN" dirty="0" smtClean="0"/>
              <a:t>Most Affective time when customers are active is between 7PM to 11PM</a:t>
            </a:r>
            <a:endParaRPr lang="en-IN" dirty="0"/>
          </a:p>
        </p:txBody>
      </p:sp>
    </p:spTree>
    <p:extLst>
      <p:ext uri="{BB962C8B-B14F-4D97-AF65-F5344CB8AC3E}">
        <p14:creationId xmlns:p14="http://schemas.microsoft.com/office/powerpoint/2010/main" val="3525069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4" y="107357"/>
            <a:ext cx="4426227" cy="34386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71687"/>
            <a:ext cx="12099235" cy="3495992"/>
          </a:xfrm>
          <a:prstGeom prst="rect">
            <a:avLst/>
          </a:prstGeom>
        </p:spPr>
      </p:pic>
      <p:sp>
        <p:nvSpPr>
          <p:cNvPr id="7" name="TextBox 6"/>
          <p:cNvSpPr txBox="1"/>
          <p:nvPr/>
        </p:nvSpPr>
        <p:spPr>
          <a:xfrm>
            <a:off x="6049617" y="816192"/>
            <a:ext cx="5327374"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Most Sales are happening for camera Accessory Category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But Surprisingly Home audio category is generating More revenue</a:t>
            </a:r>
            <a:endParaRPr lang="en-IN" dirty="0"/>
          </a:p>
        </p:txBody>
      </p:sp>
    </p:spTree>
    <p:extLst>
      <p:ext uri="{BB962C8B-B14F-4D97-AF65-F5344CB8AC3E}">
        <p14:creationId xmlns:p14="http://schemas.microsoft.com/office/powerpoint/2010/main" val="256200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 y="106091"/>
            <a:ext cx="11741426" cy="3299717"/>
          </a:xfrm>
          <a:prstGeom prst="rect">
            <a:avLst/>
          </a:prstGeom>
        </p:spPr>
      </p:pic>
      <p:sp>
        <p:nvSpPr>
          <p:cNvPr id="5" name="Rectangle 4"/>
          <p:cNvSpPr/>
          <p:nvPr/>
        </p:nvSpPr>
        <p:spPr>
          <a:xfrm>
            <a:off x="1417983" y="4174580"/>
            <a:ext cx="10774017" cy="1477328"/>
          </a:xfrm>
          <a:prstGeom prst="rect">
            <a:avLst/>
          </a:prstGeom>
        </p:spPr>
        <p:txBody>
          <a:bodyPr wrap="square">
            <a:spAutoFit/>
          </a:bodyPr>
          <a:lstStyle/>
          <a:p>
            <a:pPr marL="285750" indent="-285750">
              <a:buFont typeface="Wingdings" panose="05000000000000000000" pitchFamily="2" charset="2"/>
              <a:buChar char="Ø"/>
            </a:pPr>
            <a:r>
              <a:rPr lang="en-IN" dirty="0" smtClean="0"/>
              <a:t>Average </a:t>
            </a:r>
            <a:r>
              <a:rPr lang="en-IN" dirty="0"/>
              <a:t>Revenue is clearly </a:t>
            </a:r>
            <a:r>
              <a:rPr lang="en-IN" dirty="0" smtClean="0"/>
              <a:t>high </a:t>
            </a:r>
            <a:r>
              <a:rPr lang="en-IN" dirty="0"/>
              <a:t>for Home audio </a:t>
            </a:r>
            <a:r>
              <a:rPr lang="en-IN" dirty="0" smtClean="0"/>
              <a:t>Category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At </a:t>
            </a:r>
            <a:r>
              <a:rPr lang="en-IN" dirty="0"/>
              <a:t>the </a:t>
            </a:r>
            <a:r>
              <a:rPr lang="en-IN" dirty="0" smtClean="0"/>
              <a:t>same time </a:t>
            </a:r>
            <a:r>
              <a:rPr lang="en-IN" dirty="0"/>
              <a:t>it is observed that Average discount is given more on Camera accessory products </a:t>
            </a:r>
            <a:endParaRPr lang="en-IN" dirty="0" smtClean="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Also </a:t>
            </a:r>
            <a:r>
              <a:rPr lang="en-IN" dirty="0"/>
              <a:t>Sales are on higher side for Camera accessories where discounts are on higher side</a:t>
            </a:r>
          </a:p>
        </p:txBody>
      </p:sp>
    </p:spTree>
    <p:extLst>
      <p:ext uri="{BB962C8B-B14F-4D97-AF65-F5344CB8AC3E}">
        <p14:creationId xmlns:p14="http://schemas.microsoft.com/office/powerpoint/2010/main" val="1057858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1048</Words>
  <Application>Microsoft Office PowerPoint</Application>
  <PresentationFormat>Widescreen</PresentationFormat>
  <Paragraphs>116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Bahnschrift Condensed</vt:lpstr>
      <vt:lpstr>Calibri</vt:lpstr>
      <vt:lpstr>Calibri Light</vt:lpstr>
      <vt:lpstr>freight-text-pro</vt:lpstr>
      <vt:lpstr>Helvetica Neue</vt:lpstr>
      <vt:lpstr>Wingdings</vt:lpstr>
      <vt:lpstr>Office Theme</vt:lpstr>
      <vt:lpstr>E-Commerce Capastone Project</vt:lpstr>
      <vt:lpstr>                  Business Objective</vt:lpstr>
      <vt:lpstr>                   Methodology Used</vt:lpstr>
      <vt:lpstr>                  Data preparation</vt:lpstr>
      <vt:lpstr>                   Feature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What is Market Mix Modelling (MMM)? </vt:lpstr>
      <vt:lpstr>PowerPoint Presentation</vt:lpstr>
      <vt:lpstr>       Recommendations– Camera Accessories</vt:lpstr>
      <vt:lpstr> Recommendations  – Home audio</vt:lpstr>
      <vt:lpstr> Recommendations – Gaming Accessories</vt:lpstr>
      <vt:lpstr>                 Other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cp:revision>
  <dcterms:created xsi:type="dcterms:W3CDTF">2023-02-07T13:37:16Z</dcterms:created>
  <dcterms:modified xsi:type="dcterms:W3CDTF">2023-02-07T18:15:29Z</dcterms:modified>
</cp:coreProperties>
</file>